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9" r:id="rId23"/>
    <p:sldId id="276" r:id="rId24"/>
    <p:sldId id="278" r:id="rId25"/>
    <p:sldId id="277" r:id="rId26"/>
    <p:sldId id="283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  <a:srgbClr val="FFA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6141" autoAdjust="0"/>
  </p:normalViewPr>
  <p:slideViewPr>
    <p:cSldViewPr snapToGrid="0">
      <p:cViewPr varScale="1">
        <p:scale>
          <a:sx n="88" d="100"/>
          <a:sy n="88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05B8-B7B9-437D-8D77-CFA8A13BE5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DB5BE-4FE8-466A-B2ED-9CA38B80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DB5BE-4FE8-466A-B2ED-9CA38B8040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BB78-5871-0CA1-62F5-33B0C8DD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81AA4-400C-9259-95B5-ACED50AA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971A-2D9F-2AE7-5FCF-8994AE11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875A-EA52-F9AF-F706-6BAC34B3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0714-95B8-EBDD-649D-E67B6E3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4F45-2362-033D-D4EA-341033D5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75B8-261E-67D7-3B41-C5D1E3AB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E0F2-941D-4274-3C37-21C981B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4FBF-D127-A71D-C9B0-236C9A4D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66BB-C0E3-E8C3-0042-08C5EC63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10FB3-735B-ED18-39DA-46DC421D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8532-8E1F-F11F-C401-1C2B09C39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248B-6173-763B-99D0-A2C5E53E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E3C-92FA-F0EA-C24B-F1605D90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449F-B68A-31DD-AD3A-3B534C0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1889-8B06-171C-DB89-402644C5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2545-B177-115E-C94D-30DE284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1CDC-D31E-BF4A-2EC6-AAE0C543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E4A7-4E49-FE9A-BE63-B8168750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A0FE-4162-11FA-C2D6-4973A51B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04F-850C-B91D-8EE9-C89AA15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8160-73C7-3C37-18C2-867CD9712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F013-E6C3-1217-26D9-E82A13BA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D478-7D1D-C8B9-BCB0-B8A34D9E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81F0-5F8A-F0DF-CA30-BDE50C7F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8FF1-88CC-F5DC-4B61-A88A9928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14E6-427B-E29F-BC3C-AB5EB617A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A9BF-DD60-C10D-568C-0B308B5F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2CA0-A6A7-BACE-A573-0B966DF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9056-5D96-B3C7-4274-3F592F6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C570-8D04-FA82-0322-40F783A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009E-7526-260F-3627-86BA0B2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6655-1A73-D187-059F-588CB024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2C2E-6679-0FDA-E957-C865ECCD0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6E329-A121-63EE-D7DF-90A7F4B1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C6A2C-54EF-0ABB-E2AA-8AF8AEBFC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4793B-2C73-597F-6CDA-E2E6D062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C3C7D-9B71-F2EA-D8A8-8826977E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B6D29-7DF3-EB26-75F3-C42F5F57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EC5-3B45-4461-8507-BAAE9395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DAC20-1F38-C8F5-488D-731CD03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7E96-51F6-F2FE-A4E8-F544D39C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30CF-EB51-628B-85AC-656C5F36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3A099-4908-50EC-9CC0-514ABAA3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0B73B-0581-5ADC-54B7-C417DDD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C518-67FD-6F90-0B31-1B459C39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C0C-74EA-13CB-8FDA-AAF30149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85E1-4D8D-67DD-265E-44AAA481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C9F8-034E-73AA-F1F3-647B56C1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C22-7FF7-FF82-9AAF-FF8405CF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1020-EB17-8E5C-3A96-D3E70C30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DAD87-9DD5-2C6A-E564-A946723D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A330-508A-C6AC-456D-D99EC4D9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E4D42-1FB7-9F03-55FE-AFBC9EBAA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EED0-77C9-2D29-344C-4C077FCA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8E8BB-A18E-E444-0A15-472E1882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632F-7D1F-62C3-F511-52694980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91B3-C903-5928-4158-9F7B35DD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AF73B-D79B-1A31-7170-14D0551F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495A-6557-568B-71DF-3268D7B7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488C-69BE-685F-5B69-6B98D3687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325E7-4CE8-4C11-978B-5297BF7157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637B-9F26-7C72-A19F-E6D49DE46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2A84-2C91-C615-AC53-E267A5DD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F0126-0360-46A3-BBD5-2997F317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65E7-A6B0-2C41-8880-1C66548B3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6253" y="2296391"/>
            <a:ext cx="8051470" cy="22652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introduction to the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Programming Language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dirty="0">
                <a:solidFill>
                  <a:srgbClr val="FFAFF3"/>
                </a:solidFill>
              </a:rPr>
              <a:t>BEAM</a:t>
            </a:r>
            <a:r>
              <a:rPr lang="en-US" dirty="0">
                <a:solidFill>
                  <a:schemeClr val="bg1"/>
                </a:solidFill>
              </a:rPr>
              <a:t> Virtual Machine</a:t>
            </a:r>
          </a:p>
        </p:txBody>
      </p:sp>
      <p:pic>
        <p:nvPicPr>
          <p:cNvPr id="5" name="Picture 4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4F6AFC4F-EB47-0AC1-FF4F-C8C46D52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221">
            <a:off x="7660305" y="1253503"/>
            <a:ext cx="4336538" cy="4350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7F6EE4-F95A-93B8-4173-D7C0AC580CF2}"/>
              </a:ext>
            </a:extLst>
          </p:cNvPr>
          <p:cNvSpPr txBox="1"/>
          <p:nvPr/>
        </p:nvSpPr>
        <p:spPr>
          <a:xfrm>
            <a:off x="2020446" y="4733841"/>
            <a:ext cx="367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By Alex Meade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59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functions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define a function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first set its privacy with the </a:t>
            </a:r>
            <a:r>
              <a:rPr lang="en-US" dirty="0">
                <a:solidFill>
                  <a:srgbClr val="FFAFF3"/>
                </a:solidFill>
              </a:rPr>
              <a:t>pub</a:t>
            </a:r>
            <a:r>
              <a:rPr lang="en-US" dirty="0">
                <a:solidFill>
                  <a:schemeClr val="bg1"/>
                </a:solidFill>
              </a:rPr>
              <a:t> keyword if you want to expose it to other modules.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Then use the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keyword, followed by the function name, arguments, </a:t>
            </a:r>
            <a:r>
              <a:rPr lang="en-US" dirty="0">
                <a:solidFill>
                  <a:srgbClr val="FFAFF3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, and the </a:t>
            </a:r>
            <a:r>
              <a:rPr lang="en-US" dirty="0">
                <a:solidFill>
                  <a:srgbClr val="FFAFF3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block.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fizzbuzz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the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if no return type is given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return nil (nothing)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//the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08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Implicit </a:t>
            </a:r>
            <a:r>
              <a:rPr lang="en-US" dirty="0">
                <a:solidFill>
                  <a:srgbClr val="FFAFF3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rgbClr val="FFAFF3"/>
                </a:solidFill>
              </a:rPr>
              <a:t>returning</a:t>
            </a:r>
            <a:r>
              <a:rPr lang="en-US" dirty="0">
                <a:solidFill>
                  <a:schemeClr val="bg1"/>
                </a:solidFill>
              </a:rPr>
              <a:t> a value from a </a:t>
            </a:r>
            <a:r>
              <a:rPr lang="en-US" dirty="0">
                <a:solidFill>
                  <a:srgbClr val="FFAFF3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and or </a:t>
            </a:r>
            <a:r>
              <a:rPr lang="en-US" dirty="0">
                <a:solidFill>
                  <a:srgbClr val="FFAFF3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simply use an </a:t>
            </a:r>
            <a:r>
              <a:rPr lang="en-US" dirty="0">
                <a:solidFill>
                  <a:srgbClr val="FFAFF3"/>
                </a:solidFill>
              </a:rPr>
              <a:t>expression</a:t>
            </a:r>
            <a:r>
              <a:rPr lang="en-US" dirty="0">
                <a:solidFill>
                  <a:schemeClr val="bg1"/>
                </a:solidFill>
              </a:rPr>
              <a:t> as the last statement of the </a:t>
            </a:r>
            <a:r>
              <a:rPr lang="en-US" dirty="0">
                <a:solidFill>
                  <a:srgbClr val="FFAFF3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and or </a:t>
            </a:r>
            <a:r>
              <a:rPr lang="en-US" dirty="0">
                <a:solidFill>
                  <a:srgbClr val="FFAFF3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FFAFF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a: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rgbClr val="FFAFF3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AFF3"/>
                </a:solidFill>
              </a:rPr>
              <a:t>-&gt;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a + 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//returns the sum of two numbers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(1,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17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Lists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with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rgbClr val="FFAFF3"/>
                </a:solidFill>
              </a:rPr>
              <a:t> .. </a:t>
            </a:r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AFF3"/>
                </a:solidFill>
              </a:rPr>
              <a:t>lists</a:t>
            </a:r>
            <a:r>
              <a:rPr lang="en-US" dirty="0">
                <a:solidFill>
                  <a:schemeClr val="bg1"/>
                </a:solidFill>
              </a:rPr>
              <a:t> function similarly to those in other languages, but we can use pattern matching to retrieve specific values. The </a:t>
            </a:r>
            <a:r>
              <a:rPr lang="en-US" dirty="0">
                <a:solidFill>
                  <a:srgbClr val="FFAFF3"/>
                </a:solidFill>
              </a:rPr>
              <a:t>..</a:t>
            </a:r>
            <a:r>
              <a:rPr lang="en-US" dirty="0">
                <a:solidFill>
                  <a:schemeClr val="bg1"/>
                </a:solidFill>
              </a:rPr>
              <a:t> operator allows us to span out a </a:t>
            </a:r>
            <a:r>
              <a:rPr lang="en-US" dirty="0">
                <a:solidFill>
                  <a:srgbClr val="FFAFF3"/>
                </a:solidFill>
              </a:rPr>
              <a:t>list</a:t>
            </a:r>
            <a:r>
              <a:rPr lang="en-US" dirty="0">
                <a:solidFill>
                  <a:schemeClr val="bg1"/>
                </a:solidFill>
              </a:rPr>
              <a:t> or a </a:t>
            </a:r>
            <a:r>
              <a:rPr lang="en-US" dirty="0">
                <a:solidFill>
                  <a:srgbClr val="FFAFF3"/>
                </a:solidFill>
              </a:rPr>
              <a:t>record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rgbClr val="FFAFF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AFF3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 keyword tells the compiler we expect something like a pattern or value and if there’s no pattern or value it will cause an error.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  let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>
                <a:solidFill>
                  <a:schemeClr val="bg1"/>
                </a:solidFill>
              </a:rPr>
              <a:t> = [1,2,3,4,5]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let assert</a:t>
            </a:r>
            <a:r>
              <a:rPr lang="en-US" dirty="0">
                <a:solidFill>
                  <a:schemeClr val="bg1"/>
                </a:solidFill>
              </a:rPr>
              <a:t> [first, </a:t>
            </a:r>
            <a:r>
              <a:rPr lang="en-US" dirty="0">
                <a:solidFill>
                  <a:srgbClr val="FFAFF3"/>
                </a:solidFill>
              </a:rPr>
              <a:t>..</a:t>
            </a:r>
            <a:r>
              <a:rPr lang="en-US" dirty="0">
                <a:solidFill>
                  <a:schemeClr val="bg1"/>
                </a:solidFill>
              </a:rPr>
              <a:t>rest] =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(first)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//the first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(rest)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//everything after the first value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63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Higher order </a:t>
            </a:r>
            <a:r>
              <a:rPr lang="en-US" dirty="0">
                <a:solidFill>
                  <a:srgbClr val="FFAFF3"/>
                </a:solidFill>
              </a:rPr>
              <a:t>functions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AFF3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are values and they can be assigned to variables and be passed into other </a:t>
            </a:r>
            <a:r>
              <a:rPr lang="en-US" dirty="0">
                <a:solidFill>
                  <a:srgbClr val="FFAFF3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as parameters.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apply</a:t>
            </a:r>
            <a:r>
              <a:rPr lang="en-US" dirty="0">
                <a:solidFill>
                  <a:schemeClr val="bg1"/>
                </a:solidFill>
              </a:rPr>
              <a:t>(x, </a:t>
            </a:r>
            <a:r>
              <a:rPr lang="en-US" dirty="0" err="1">
                <a:solidFill>
                  <a:schemeClr val="bg1"/>
                </a:solidFill>
              </a:rPr>
              <a:t>func: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(x)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(x)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x: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x+1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apply</a:t>
            </a:r>
            <a:r>
              <a:rPr lang="en-US" dirty="0">
                <a:solidFill>
                  <a:schemeClr val="bg1"/>
                </a:solidFill>
              </a:rPr>
              <a:t>(3,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bg1"/>
                </a:solidFill>
              </a:rPr>
              <a:t>))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2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Anonymous </a:t>
            </a:r>
            <a:r>
              <a:rPr lang="en-US" dirty="0">
                <a:solidFill>
                  <a:srgbClr val="FFAFF3"/>
                </a:solidFill>
              </a:rPr>
              <a:t>functions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anonymous </a:t>
            </a:r>
            <a:r>
              <a:rPr lang="en-US" dirty="0">
                <a:solidFill>
                  <a:srgbClr val="FFAFF3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dirty="0">
                <a:solidFill>
                  <a:srgbClr val="FFAFF3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literals that allow you to write and use a function without declaring one.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apply</a:t>
            </a:r>
            <a:r>
              <a:rPr lang="en-US" dirty="0">
                <a:solidFill>
                  <a:schemeClr val="bg1"/>
                </a:solidFill>
              </a:rPr>
              <a:t>(x, </a:t>
            </a:r>
            <a:r>
              <a:rPr lang="en-US" dirty="0" err="1">
                <a:solidFill>
                  <a:schemeClr val="bg1"/>
                </a:solidFill>
              </a:rPr>
              <a:t>func: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(x)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(x)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apply</a:t>
            </a:r>
            <a:r>
              <a:rPr lang="en-US" dirty="0">
                <a:solidFill>
                  <a:schemeClr val="bg1"/>
                </a:solidFill>
              </a:rPr>
              <a:t>(3,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(x){x+1}))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45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 operator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rgbClr val="FFAFF3"/>
                </a:solidFill>
              </a:rPr>
              <a:t>pipe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) operator is used to take the result of the preceding expression and use that as the first parameter for a function call.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x: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 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x+1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result = 1 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dirty="0">
                <a:solidFill>
                  <a:schemeClr val="bg1"/>
                </a:solidFill>
              </a:rPr>
              <a:t>(result)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E6BCB-7538-EC36-6CFD-C6E9D5F9FF4C}"/>
              </a:ext>
            </a:extLst>
          </p:cNvPr>
          <p:cNvSpPr txBox="1"/>
          <p:nvPr/>
        </p:nvSpPr>
        <p:spPr>
          <a:xfrm>
            <a:off x="3093522" y="3110737"/>
            <a:ext cx="618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flow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953" y="1869911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, there are no loops or if statements , in it’s place we have </a:t>
            </a:r>
            <a:r>
              <a:rPr lang="en-US" dirty="0">
                <a:solidFill>
                  <a:srgbClr val="FFAFF3"/>
                </a:solidFill>
              </a:rPr>
              <a:t>recursion</a:t>
            </a:r>
            <a:r>
              <a:rPr lang="en-US" dirty="0">
                <a:solidFill>
                  <a:schemeClr val="bg1"/>
                </a:solidFill>
              </a:rPr>
              <a:t> and pattern matching using the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keyword.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Cases</a:t>
            </a:r>
            <a:r>
              <a:rPr lang="en-US" dirty="0">
                <a:solidFill>
                  <a:schemeClr val="bg1"/>
                </a:solidFill>
              </a:rPr>
              <a:t> must have a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for every possible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or else it will cause an error.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E6BCB-7538-EC36-6CFD-C6E9D5F9FF4C}"/>
              </a:ext>
            </a:extLst>
          </p:cNvPr>
          <p:cNvSpPr txBox="1"/>
          <p:nvPr/>
        </p:nvSpPr>
        <p:spPr>
          <a:xfrm>
            <a:off x="429421" y="1959623"/>
            <a:ext cx="618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6875814" y="1389414"/>
            <a:ext cx="6824352" cy="522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ticket =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ticket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1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“you won”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2  |  3-</a:t>
            </a:r>
            <a:r>
              <a:rPr lang="en-US" dirty="0">
                <a:solidFill>
                  <a:srgbClr val="FFAFF3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“you lost”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n </a:t>
            </a:r>
            <a:r>
              <a:rPr lang="en-US" dirty="0">
                <a:solidFill>
                  <a:srgbClr val="FFAFF3"/>
                </a:solidFill>
              </a:rPr>
              <a:t>-&gt;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“invalid” ticket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 </a:t>
            </a:r>
            <a:r>
              <a:rPr lang="en-US" dirty="0">
                <a:solidFill>
                  <a:srgbClr val="FFAFF3"/>
                </a:solidFill>
              </a:rPr>
              <a:t>|&gt;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println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5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Matching patterns in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with</a:t>
            </a:r>
            <a:r>
              <a:rPr lang="en-US" dirty="0">
                <a:solidFill>
                  <a:srgbClr val="FFAFF3"/>
                </a:solidFill>
              </a:rPr>
              <a:t>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903235" y="1835666"/>
            <a:ext cx="91820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fizzbuzz</a:t>
            </a:r>
            <a:r>
              <a:rPr lang="en-US" dirty="0">
                <a:solidFill>
                  <a:schemeClr val="bg1"/>
                </a:solidFill>
              </a:rPr>
              <a:t>(x: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x%3, x%5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0, 0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fizzbuzz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0, _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“fizz”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_, 0 </a:t>
            </a:r>
            <a:r>
              <a:rPr lang="en-US" dirty="0">
                <a:solidFill>
                  <a:srgbClr val="FFAFF3"/>
                </a:solidFill>
              </a:rPr>
              <a:t>-&gt;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”buzz”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_, _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AFF3"/>
                </a:solidFill>
              </a:rPr>
              <a:t>int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to_string</a:t>
            </a:r>
            <a:r>
              <a:rPr lang="en-US" dirty="0">
                <a:solidFill>
                  <a:schemeClr val="bg1"/>
                </a:solidFill>
              </a:rPr>
              <a:t>(x)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4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Matching patterns in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with</a:t>
            </a:r>
            <a:r>
              <a:rPr lang="en-US" dirty="0">
                <a:solidFill>
                  <a:srgbClr val="FFAFF3"/>
                </a:solidFill>
              </a:rPr>
              <a:t>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903235" y="1835666"/>
            <a:ext cx="91820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remove_3</a:t>
            </a:r>
            <a:r>
              <a:rPr lang="en-US" dirty="0">
                <a:solidFill>
                  <a:schemeClr val="bg1"/>
                </a:solidFill>
              </a:rPr>
              <a:t>(list: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List(Int)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List(Int)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list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[3, ..rest]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remove_3</a:t>
            </a:r>
            <a:r>
              <a:rPr lang="en-US" dirty="0">
                <a:solidFill>
                  <a:schemeClr val="bg1"/>
                </a:solidFill>
              </a:rPr>
              <a:t>(rest)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[head, </a:t>
            </a:r>
            <a:r>
              <a:rPr lang="en-US" dirty="0">
                <a:solidFill>
                  <a:srgbClr val="FFAFF3"/>
                </a:solidFill>
              </a:rPr>
              <a:t>..</a:t>
            </a:r>
            <a:r>
              <a:rPr lang="en-US" dirty="0">
                <a:solidFill>
                  <a:schemeClr val="bg1"/>
                </a:solidFill>
              </a:rPr>
              <a:t>tail]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[head, </a:t>
            </a:r>
            <a:r>
              <a:rPr lang="en-US" dirty="0">
                <a:solidFill>
                  <a:srgbClr val="FFAFF3"/>
                </a:solidFill>
              </a:rPr>
              <a:t>..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remove_3</a:t>
            </a:r>
            <a:r>
              <a:rPr lang="en-US" dirty="0">
                <a:solidFill>
                  <a:schemeClr val="bg1"/>
                </a:solidFill>
              </a:rPr>
              <a:t>(tail)]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[]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78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Matching patterns in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with</a:t>
            </a:r>
            <a:r>
              <a:rPr lang="en-US" dirty="0">
                <a:solidFill>
                  <a:srgbClr val="FFAFF3"/>
                </a:solidFill>
              </a:rPr>
              <a:t> guards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903235" y="1835666"/>
            <a:ext cx="91820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dec_in_range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x: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 min: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</a:t>
            </a:r>
            <a:r>
              <a:rPr lang="en-US" dirty="0">
                <a:solidFill>
                  <a:schemeClr val="bg1"/>
                </a:solidFill>
              </a:rPr>
              <a:t>, max: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</a:t>
            </a:r>
            <a:r>
              <a:rPr lang="en-US" dirty="0">
                <a:solidFill>
                  <a:schemeClr val="bg1"/>
                </a:solidFill>
              </a:rPr>
              <a:t>) -&gt;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x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x </a:t>
            </a:r>
            <a:r>
              <a:rPr lang="en-US" dirty="0">
                <a:solidFill>
                  <a:srgbClr val="FFAFF3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x - 1 </a:t>
            </a:r>
            <a:r>
              <a:rPr lang="en-US" dirty="0">
                <a:solidFill>
                  <a:srgbClr val="FFAFF3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 min </a:t>
            </a:r>
            <a:r>
              <a:rPr lang="en-US" dirty="0">
                <a:solidFill>
                  <a:srgbClr val="FFAFF3"/>
                </a:solidFill>
              </a:rPr>
              <a:t>||</a:t>
            </a:r>
            <a:r>
              <a:rPr lang="en-US" dirty="0">
                <a:solidFill>
                  <a:schemeClr val="bg1"/>
                </a:solidFill>
              </a:rPr>
              <a:t> x-1 </a:t>
            </a:r>
            <a:r>
              <a:rPr lang="en-US" dirty="0">
                <a:solidFill>
                  <a:srgbClr val="FFAFF3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max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x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x-1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02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is a High-Level, strictly typed, Functional, garbage collected, language that’s built on top of the </a:t>
            </a:r>
            <a:r>
              <a:rPr lang="en-US" dirty="0">
                <a:solidFill>
                  <a:srgbClr val="FFAFF3"/>
                </a:solidFill>
              </a:rPr>
              <a:t>BEAM</a:t>
            </a:r>
            <a:r>
              <a:rPr lang="en-US" dirty="0">
                <a:solidFill>
                  <a:schemeClr val="bg1"/>
                </a:solidFill>
              </a:rPr>
              <a:t> virtual machine.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finds pride in it’s philosophy by being a language that is both low stress and easy to write in while being extremely reliable and fault tolerant in the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rgbClr val="FFAFF3"/>
              </a:solidFill>
            </a:endParaRP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66">
            <a:off x="172015" y="5034186"/>
            <a:ext cx="1555745" cy="1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 types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can create a custom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by using the </a:t>
            </a: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keyword.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this example this works as an </a:t>
            </a:r>
            <a:r>
              <a:rPr lang="en-US" dirty="0" err="1">
                <a:solidFill>
                  <a:srgbClr val="FFAFF3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 are always uppercase.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5696128" y="1847871"/>
            <a:ext cx="6495871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CollegeMajor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Art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Business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2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Contained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can create a </a:t>
            </a:r>
            <a:r>
              <a:rPr lang="en-US" dirty="0">
                <a:solidFill>
                  <a:srgbClr val="FFAFF3"/>
                </a:solidFill>
              </a:rPr>
              <a:t>contained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by using paratheses  and then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5696128" y="1847871"/>
            <a:ext cx="6495871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Wallet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HasWallet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NoWallet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Matching </a:t>
            </a:r>
            <a:r>
              <a:rPr lang="en-US" dirty="0">
                <a:solidFill>
                  <a:srgbClr val="FFAFF3"/>
                </a:solidFill>
              </a:rPr>
              <a:t>contained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903235" y="1835666"/>
            <a:ext cx="91820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</a:t>
            </a:r>
            <a:r>
              <a:rPr lang="en-US" dirty="0">
                <a:solidFill>
                  <a:schemeClr val="bg1"/>
                </a:solidFill>
              </a:rPr>
              <a:t>(wallet: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Wallet</a:t>
            </a:r>
            <a:r>
              <a:rPr lang="en-US" dirty="0">
                <a:solidFill>
                  <a:schemeClr val="bg1"/>
                </a:solidFill>
              </a:rPr>
              <a:t>, cost: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wallet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HasWallet</a:t>
            </a:r>
            <a:r>
              <a:rPr lang="en-US" dirty="0">
                <a:solidFill>
                  <a:schemeClr val="bg1"/>
                </a:solidFill>
              </a:rPr>
              <a:t>(amount)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amount – cost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NoWallet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-&gt;</a:t>
            </a:r>
            <a:r>
              <a:rPr lang="en-US" dirty="0">
                <a:solidFill>
                  <a:schemeClr val="bg1"/>
                </a:solidFill>
              </a:rPr>
              <a:t> -cost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0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Records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can create a </a:t>
            </a:r>
            <a:r>
              <a:rPr lang="en-US" dirty="0">
                <a:solidFill>
                  <a:srgbClr val="FFAFF3"/>
                </a:solidFill>
              </a:rPr>
              <a:t>Record</a:t>
            </a:r>
            <a:r>
              <a:rPr lang="en-US" dirty="0">
                <a:solidFill>
                  <a:schemeClr val="bg1"/>
                </a:solidFill>
              </a:rPr>
              <a:t> by using the same syntax as a contained </a:t>
            </a: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but with named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typed</a:t>
            </a:r>
            <a:r>
              <a:rPr lang="en-US" dirty="0">
                <a:solidFill>
                  <a:schemeClr val="bg1"/>
                </a:solidFill>
              </a:rPr>
              <a:t> arguments.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5473702" y="1835666"/>
            <a:ext cx="70357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CollegeStudent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CollegeStudent</a:t>
            </a:r>
            <a:r>
              <a:rPr lang="en-US" dirty="0">
                <a:solidFill>
                  <a:schemeClr val="bg1"/>
                </a:solidFill>
              </a:rPr>
              <a:t>(name: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, major: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CollegeMajor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28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generic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can create a generic type by giving the </a:t>
            </a: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name followed by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in paratheses.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5696128" y="1847871"/>
            <a:ext cx="6495871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Some(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Generic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Records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5062257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 can create a generic </a:t>
            </a:r>
            <a:r>
              <a:rPr lang="en-US" dirty="0">
                <a:solidFill>
                  <a:srgbClr val="FFAFF3"/>
                </a:solidFill>
              </a:rPr>
              <a:t>Record</a:t>
            </a:r>
            <a:r>
              <a:rPr lang="en-US" dirty="0">
                <a:solidFill>
                  <a:schemeClr val="bg1"/>
                </a:solidFill>
              </a:rPr>
              <a:t> by using the type and defining parameters the record will construct it self will.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5473702" y="1835666"/>
            <a:ext cx="7035799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value_type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(value: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value_type</a:t>
            </a:r>
            <a:r>
              <a:rPr lang="en-US" dirty="0">
                <a:solidFill>
                  <a:schemeClr val="bg1"/>
                </a:solidFill>
              </a:rPr>
              <a:t>, next: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value_type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8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BDCD8-5EE9-65F0-D233-5B722DC3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831485-C295-BD3A-B558-40585F1E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Generic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AFF3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ED81E-A5D9-273D-3A34-AAA6682B86E4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4E993F4-AB70-A5BD-A416-BE8CAC2C46F8}"/>
              </a:ext>
            </a:extLst>
          </p:cNvPr>
          <p:cNvSpPr txBox="1">
            <a:spLocks/>
          </p:cNvSpPr>
          <p:nvPr/>
        </p:nvSpPr>
        <p:spPr>
          <a:xfrm>
            <a:off x="1057824" y="2020332"/>
            <a:ext cx="10770920" cy="492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AFF3"/>
                </a:solidFill>
              </a:rPr>
              <a:t>pub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rgbClr val="FFAFF3"/>
                </a:solidFill>
              </a:rPr>
              <a:t>fn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map_values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values: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(value)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func: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rgbClr val="FFAFF3"/>
                </a:solidFill>
              </a:rPr>
              <a:t>-&gt;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rgbClr val="FFAFF3"/>
                </a:solidFill>
              </a:rPr>
              <a:t>-&gt;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List(value)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FFAFF3"/>
                </a:solidFill>
              </a:rPr>
              <a:t>case</a:t>
            </a:r>
            <a:r>
              <a:rPr lang="en-US" sz="2400" dirty="0">
                <a:solidFill>
                  <a:schemeClr val="bg1"/>
                </a:solidFill>
              </a:rPr>
              <a:t> values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[first, </a:t>
            </a:r>
            <a:r>
              <a:rPr lang="en-US" sz="2400" dirty="0">
                <a:solidFill>
                  <a:srgbClr val="FFAFF3"/>
                </a:solidFill>
              </a:rPr>
              <a:t>..</a:t>
            </a:r>
            <a:r>
              <a:rPr lang="en-US" sz="2400" dirty="0">
                <a:solidFill>
                  <a:schemeClr val="bg1"/>
                </a:solidFill>
              </a:rPr>
              <a:t>rest] </a:t>
            </a:r>
            <a:r>
              <a:rPr lang="en-US" sz="2400" dirty="0">
                <a:solidFill>
                  <a:srgbClr val="FFAFF3"/>
                </a:solidFill>
              </a:rPr>
              <a:t>-&gt;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</a:t>
            </a:r>
            <a:r>
              <a:rPr lang="en-US" sz="2400" dirty="0">
                <a:solidFill>
                  <a:schemeClr val="bg1"/>
                </a:solidFill>
              </a:rPr>
              <a:t>(first), ..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map_values</a:t>
            </a:r>
            <a:r>
              <a:rPr lang="en-US" sz="2400" dirty="0">
                <a:solidFill>
                  <a:schemeClr val="bg1"/>
                </a:solidFill>
              </a:rPr>
              <a:t>(rest, </a:t>
            </a: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>
                <a:solidFill>
                  <a:schemeClr val="bg1"/>
                </a:solidFill>
              </a:rPr>
              <a:t>)]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[] </a:t>
            </a:r>
            <a:r>
              <a:rPr lang="en-US" sz="2400" dirty="0">
                <a:solidFill>
                  <a:srgbClr val="FFAFF3"/>
                </a:solidFill>
              </a:rPr>
              <a:t>-&gt;</a:t>
            </a:r>
            <a:r>
              <a:rPr lang="en-US" sz="2400" dirty="0">
                <a:solidFill>
                  <a:schemeClr val="bg1"/>
                </a:solidFill>
              </a:rPr>
              <a:t> []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30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FF3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3" y="1847870"/>
            <a:ext cx="3823925" cy="49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AFF3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 keyword allows you to use the body of your scope as the code for a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that you would otherwise pass into as a parameter.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901743D-DABC-1495-D859-EFE7EBACAAB5}"/>
              </a:ext>
            </a:extLst>
          </p:cNvPr>
          <p:cNvSpPr txBox="1">
            <a:spLocks/>
          </p:cNvSpPr>
          <p:nvPr/>
        </p:nvSpPr>
        <p:spPr>
          <a:xfrm>
            <a:off x="4607623" y="760021"/>
            <a:ext cx="7885218" cy="65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AFF3"/>
                </a:solidFill>
              </a:rPr>
              <a:t>import</a:t>
            </a:r>
            <a:r>
              <a:rPr lang="en-US" sz="1800" dirty="0">
                <a:solidFill>
                  <a:schemeClr val="bg1"/>
                </a:solidFill>
              </a:rPr>
              <a:t> gleam</a:t>
            </a:r>
            <a:r>
              <a:rPr lang="en-US" sz="1800" dirty="0">
                <a:solidFill>
                  <a:srgbClr val="FFAFF3"/>
                </a:solidFill>
              </a:rPr>
              <a:t>/</a:t>
            </a:r>
            <a:r>
              <a:rPr lang="en-US" sz="1800" dirty="0">
                <a:solidFill>
                  <a:schemeClr val="bg1"/>
                </a:solidFill>
              </a:rPr>
              <a:t>io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AFF3"/>
                </a:solidFill>
              </a:rPr>
              <a:t>pub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rgbClr val="FFAFF3"/>
                </a:solidFill>
              </a:rPr>
              <a:t>fn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map_values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values: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(value)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func: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rgbClr val="FFAFF3"/>
                </a:solidFill>
              </a:rPr>
              <a:t>-&gt;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  <a:r>
              <a:rPr lang="en-US" sz="1800" dirty="0">
                <a:solidFill>
                  <a:srgbClr val="FFAFF3"/>
                </a:solidFill>
              </a:rPr>
              <a:t>-&gt;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List(value) </a:t>
            </a:r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>
                <a:solidFill>
                  <a:srgbClr val="FFAFF3"/>
                </a:solidFill>
              </a:rPr>
              <a:t>case</a:t>
            </a:r>
            <a:r>
              <a:rPr lang="en-US" sz="1800" dirty="0">
                <a:solidFill>
                  <a:schemeClr val="bg1"/>
                </a:solidFill>
              </a:rPr>
              <a:t> values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[first, </a:t>
            </a:r>
            <a:r>
              <a:rPr lang="en-US" sz="1800" dirty="0">
                <a:solidFill>
                  <a:srgbClr val="FFAFF3"/>
                </a:solidFill>
              </a:rPr>
              <a:t>..</a:t>
            </a:r>
            <a:r>
              <a:rPr lang="en-US" sz="1800" dirty="0">
                <a:solidFill>
                  <a:schemeClr val="bg1"/>
                </a:solidFill>
              </a:rPr>
              <a:t>rest] </a:t>
            </a:r>
            <a:r>
              <a:rPr lang="en-US" sz="1800" dirty="0">
                <a:solidFill>
                  <a:srgbClr val="FFAFF3"/>
                </a:solidFill>
              </a:rPr>
              <a:t>-&gt;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</a:t>
            </a:r>
            <a:r>
              <a:rPr lang="en-US" sz="1800" dirty="0">
                <a:solidFill>
                  <a:schemeClr val="bg1"/>
                </a:solidFill>
              </a:rPr>
              <a:t>(first), ..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map_values</a:t>
            </a:r>
            <a:r>
              <a:rPr lang="en-US" sz="1800" dirty="0">
                <a:solidFill>
                  <a:schemeClr val="bg1"/>
                </a:solidFill>
              </a:rPr>
              <a:t>(rest, </a:t>
            </a:r>
            <a:r>
              <a:rPr lang="en-US" sz="1800" dirty="0" err="1">
                <a:solidFill>
                  <a:schemeClr val="bg1"/>
                </a:solidFill>
              </a:rPr>
              <a:t>func</a:t>
            </a:r>
            <a:r>
              <a:rPr lang="en-US" sz="1800" dirty="0">
                <a:solidFill>
                  <a:schemeClr val="bg1"/>
                </a:solidFill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[] </a:t>
            </a:r>
            <a:r>
              <a:rPr lang="en-US" sz="1800" dirty="0">
                <a:solidFill>
                  <a:srgbClr val="FFAFF3"/>
                </a:solidFill>
              </a:rPr>
              <a:t>-&gt;</a:t>
            </a:r>
            <a:r>
              <a:rPr lang="en-US" sz="1800" dirty="0">
                <a:solidFill>
                  <a:schemeClr val="bg1"/>
                </a:solidFill>
              </a:rPr>
              <a:t> []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AFF3"/>
                </a:solidFill>
              </a:rPr>
              <a:t>pub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rgbClr val="FFAFF3"/>
                </a:solidFill>
              </a:rPr>
              <a:t>fn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inc_all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values: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(Int)</a:t>
            </a:r>
            <a:r>
              <a:rPr lang="en-US" sz="1800" dirty="0">
                <a:solidFill>
                  <a:schemeClr val="bg1"/>
                </a:solidFill>
              </a:rPr>
              <a:t>) -&gt;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List(Int)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>
                <a:solidFill>
                  <a:srgbClr val="FFAFF3"/>
                </a:solidFill>
              </a:rPr>
              <a:t>use</a:t>
            </a:r>
            <a:r>
              <a:rPr lang="en-US" sz="1800" dirty="0">
                <a:solidFill>
                  <a:schemeClr val="bg1"/>
                </a:solidFill>
              </a:rPr>
              <a:t> value </a:t>
            </a:r>
            <a:r>
              <a:rPr lang="en-US" sz="1800" dirty="0">
                <a:solidFill>
                  <a:srgbClr val="FFAFF3"/>
                </a:solidFill>
              </a:rPr>
              <a:t>&lt;-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map_values</a:t>
            </a:r>
            <a:r>
              <a:rPr lang="en-US" sz="1800" dirty="0">
                <a:solidFill>
                  <a:schemeClr val="bg1"/>
                </a:solidFill>
              </a:rPr>
              <a:t>(values)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value + 1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AFF3"/>
                </a:solidFill>
              </a:rPr>
              <a:t>pub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rgbClr val="FFAFF3"/>
                </a:solidFill>
              </a:rPr>
              <a:t>fn</a:t>
            </a:r>
            <a:r>
              <a:rPr lang="en-US" sz="1800" dirty="0">
                <a:solidFill>
                  <a:schemeClr val="bg1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inc_all</a:t>
            </a:r>
            <a:r>
              <a:rPr lang="en-US" sz="1800" dirty="0">
                <a:solidFill>
                  <a:schemeClr val="bg1"/>
                </a:solidFill>
              </a:rPr>
              <a:t>([1,2,1,3,4,5]) </a:t>
            </a:r>
            <a:r>
              <a:rPr lang="en-US" sz="1800" dirty="0">
                <a:solidFill>
                  <a:srgbClr val="FFAFF3"/>
                </a:solidFill>
              </a:rPr>
              <a:t>|&gt;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rgbClr val="FFAFF3"/>
                </a:solidFill>
              </a:rPr>
              <a:t>io</a:t>
            </a:r>
            <a:r>
              <a:rPr lang="en-US" sz="1800" dirty="0" err="1">
                <a:solidFill>
                  <a:schemeClr val="bg1"/>
                </a:solidFill>
              </a:rPr>
              <a:t>.debug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5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57" y="550979"/>
            <a:ext cx="4102443" cy="198046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rgbClr val="FFAFF3"/>
                </a:solidFill>
              </a:rPr>
              <a:t>you</a:t>
            </a: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162">
            <a:off x="5762411" y="1318629"/>
            <a:ext cx="5613468" cy="5632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makes </a:t>
            </a:r>
            <a:r>
              <a:rPr lang="en-US" dirty="0">
                <a:solidFill>
                  <a:srgbClr val="FFAFF3"/>
                </a:solidFill>
              </a:rPr>
              <a:t>BEAM </a:t>
            </a:r>
            <a:r>
              <a:rPr lang="en-US" dirty="0">
                <a:solidFill>
                  <a:schemeClr val="bg1"/>
                </a:solidFill>
              </a:rPr>
              <a:t>special?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BEAM</a:t>
            </a:r>
            <a:r>
              <a:rPr lang="en-US" dirty="0">
                <a:solidFill>
                  <a:schemeClr val="bg1"/>
                </a:solidFill>
              </a:rPr>
              <a:t> is A Virtual machine that was designed to create fault tolerant multi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 systems.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rgbClr val="FFAFF3"/>
                </a:solidFill>
              </a:rPr>
              <a:t>BEAM </a:t>
            </a:r>
            <a:r>
              <a:rPr lang="en-US" dirty="0">
                <a:solidFill>
                  <a:schemeClr val="bg1"/>
                </a:solidFill>
              </a:rPr>
              <a:t>function similarly to threads like in other languages except that they’re light weight and you can have more </a:t>
            </a: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than threads on a system, </a:t>
            </a: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also have their own memory and cannot share memory with other </a:t>
            </a: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66">
            <a:off x="172015" y="5034186"/>
            <a:ext cx="1555745" cy="1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7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AFF3"/>
                </a:solidFill>
              </a:rPr>
              <a:t>‘let it crash’</a:t>
            </a:r>
            <a:r>
              <a:rPr lang="en-US" dirty="0">
                <a:solidFill>
                  <a:schemeClr val="bg1"/>
                </a:solidFill>
              </a:rPr>
              <a:t> mentality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reason why the </a:t>
            </a:r>
            <a:r>
              <a:rPr lang="en-US" dirty="0">
                <a:solidFill>
                  <a:srgbClr val="FFAFF3"/>
                </a:solidFill>
              </a:rPr>
              <a:t>BEAM</a:t>
            </a:r>
            <a:r>
              <a:rPr lang="en-US" dirty="0">
                <a:solidFill>
                  <a:schemeClr val="bg1"/>
                </a:solidFill>
              </a:rPr>
              <a:t> virtual machine is so fault tolerant is because </a:t>
            </a: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were made with crashing in mind.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you run your code the </a:t>
            </a:r>
            <a:r>
              <a:rPr lang="en-US" dirty="0">
                <a:solidFill>
                  <a:srgbClr val="FFAFF3"/>
                </a:solidFill>
              </a:rPr>
              <a:t>BEAM</a:t>
            </a:r>
            <a:r>
              <a:rPr lang="en-US" dirty="0">
                <a:solidFill>
                  <a:schemeClr val="bg1"/>
                </a:solidFill>
              </a:rPr>
              <a:t> virtual machine spawns a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 running your code, if your code then spawns another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 running your code isn’t dependent on new </a:t>
            </a:r>
            <a:r>
              <a:rPr lang="en-US" dirty="0">
                <a:solidFill>
                  <a:srgbClr val="FFAFF3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 to keep running , enabling you to work with </a:t>
            </a:r>
            <a:r>
              <a:rPr lang="en-US" dirty="0">
                <a:solidFill>
                  <a:srgbClr val="FFAFF3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in a contained way.</a:t>
            </a: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66">
            <a:off x="172015" y="5034186"/>
            <a:ext cx="1555745" cy="1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CLI (command line interface)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you’ll do everything via the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CLI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Creates your project                     runs your gleam project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gleam new &lt;project root&gt;</a:t>
            </a: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&gt; gleam run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Adds a module into your gleam project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gleam add &lt;gleam module&gt;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66">
            <a:off x="172015" y="5034186"/>
            <a:ext cx="1555745" cy="1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anatomy of a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Lets say for this example we create a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project called pong.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gleam new pong</a:t>
            </a:r>
          </a:p>
        </p:txBody>
      </p:sp>
      <p:pic>
        <p:nvPicPr>
          <p:cNvPr id="8" name="Picture 7" descr="A pink star with black outline&#10;&#10;Description automatically generated">
            <a:extLst>
              <a:ext uri="{FF2B5EF4-FFF2-40B4-BE49-F238E27FC236}">
                <a16:creationId xmlns:a16="http://schemas.microsoft.com/office/drawing/2014/main" id="{B334E1E3-2C5B-8C59-693A-10C00CE8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66">
            <a:off x="172015" y="5034186"/>
            <a:ext cx="1555745" cy="1560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D87DFA4-ED6C-CFC0-A8D9-293876A54E03}"/>
              </a:ext>
            </a:extLst>
          </p:cNvPr>
          <p:cNvSpPr txBox="1">
            <a:spLocks/>
          </p:cNvSpPr>
          <p:nvPr/>
        </p:nvSpPr>
        <p:spPr>
          <a:xfrm>
            <a:off x="5762334" y="2471153"/>
            <a:ext cx="11182931" cy="4600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📁</a:t>
            </a:r>
            <a:r>
              <a:rPr lang="en-US" sz="3200" dirty="0">
                <a:solidFill>
                  <a:schemeClr val="bg1"/>
                </a:solidFill>
              </a:rPr>
              <a:t>pong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 	|- </a:t>
            </a:r>
            <a:r>
              <a:rPr lang="en-US" sz="3200" dirty="0"/>
              <a:t>📁</a:t>
            </a:r>
            <a:r>
              <a:rPr lang="en-US" sz="3200" b="1" dirty="0" err="1">
                <a:solidFill>
                  <a:schemeClr val="bg1"/>
                </a:solidFill>
              </a:rPr>
              <a:t>src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	|-  </a:t>
            </a:r>
            <a:r>
              <a:rPr lang="en-US" sz="3200" b="1" dirty="0" err="1">
                <a:solidFill>
                  <a:schemeClr val="bg1"/>
                </a:solidFill>
              </a:rPr>
              <a:t>pong.gleam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|- </a:t>
            </a:r>
            <a:r>
              <a:rPr lang="en-US" sz="3200" dirty="0"/>
              <a:t>📁</a:t>
            </a:r>
            <a:r>
              <a:rPr lang="en-US" sz="3200" b="1" dirty="0">
                <a:solidFill>
                  <a:schemeClr val="bg1"/>
                </a:solidFill>
              </a:rPr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	|- </a:t>
            </a:r>
            <a:r>
              <a:rPr lang="en-US" sz="3200" b="1" dirty="0" err="1">
                <a:solidFill>
                  <a:schemeClr val="bg1"/>
                </a:solidFill>
              </a:rPr>
              <a:t>pong_test.gleam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|- .</a:t>
            </a:r>
            <a:r>
              <a:rPr lang="en-US" sz="3200" b="1" dirty="0" err="1">
                <a:solidFill>
                  <a:schemeClr val="bg1"/>
                </a:solidFill>
              </a:rPr>
              <a:t>gitignore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|-  </a:t>
            </a:r>
            <a:r>
              <a:rPr lang="en-US" sz="3200" b="1" dirty="0" err="1">
                <a:solidFill>
                  <a:schemeClr val="bg1"/>
                </a:solidFill>
              </a:rPr>
              <a:t>gleam.toml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|-  README.md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anatomy of a </a:t>
            </a:r>
            <a:r>
              <a:rPr lang="en-US" dirty="0">
                <a:solidFill>
                  <a:srgbClr val="FFAFF3"/>
                </a:solidFill>
              </a:rPr>
              <a:t>Gleam</a:t>
            </a:r>
            <a:r>
              <a:rPr lang="en-US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gleam</a:t>
            </a:r>
            <a:r>
              <a:rPr lang="en-US" dirty="0">
                <a:solidFill>
                  <a:srgbClr val="FFAFF3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io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is a module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//gleam programs start from a main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//gleam’s indentation convention is 2 spaces.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rgbClr val="FFAFF3"/>
                </a:solidFill>
              </a:rPr>
              <a:t>io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"Hello world!“ 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//statements end without punctuation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D87DFA4-ED6C-CFC0-A8D9-293876A54E03}"/>
              </a:ext>
            </a:extLst>
          </p:cNvPr>
          <p:cNvSpPr txBox="1">
            <a:spLocks/>
          </p:cNvSpPr>
          <p:nvPr/>
        </p:nvSpPr>
        <p:spPr>
          <a:xfrm>
            <a:off x="5762334" y="2471153"/>
            <a:ext cx="11182931" cy="460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0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Immutability 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you set </a:t>
            </a:r>
            <a:r>
              <a:rPr lang="en-US" dirty="0">
                <a:solidFill>
                  <a:srgbClr val="FFAFF3"/>
                </a:solidFill>
              </a:rPr>
              <a:t>variables</a:t>
            </a:r>
            <a:r>
              <a:rPr lang="en-US" dirty="0">
                <a:solidFill>
                  <a:schemeClr val="bg1"/>
                </a:solidFill>
              </a:rPr>
              <a:t> using the </a:t>
            </a:r>
            <a:r>
              <a:rPr lang="en-US" dirty="0">
                <a:solidFill>
                  <a:srgbClr val="FFAFF3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keyword.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Once a </a:t>
            </a:r>
            <a:r>
              <a:rPr lang="en-US" dirty="0">
                <a:solidFill>
                  <a:srgbClr val="FFAFF3"/>
                </a:solidFill>
              </a:rPr>
              <a:t>variable</a:t>
            </a:r>
            <a:r>
              <a:rPr lang="en-US" dirty="0">
                <a:solidFill>
                  <a:schemeClr val="bg1"/>
                </a:solidFill>
              </a:rPr>
              <a:t> is set you can not change its value however you can reuse the name of a variable and gleam will use the newly assigned variable in its place.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D87DFA4-ED6C-CFC0-A8D9-293876A54E03}"/>
              </a:ext>
            </a:extLst>
          </p:cNvPr>
          <p:cNvSpPr txBox="1">
            <a:spLocks/>
          </p:cNvSpPr>
          <p:nvPr/>
        </p:nvSpPr>
        <p:spPr>
          <a:xfrm>
            <a:off x="5178134" y="2257699"/>
            <a:ext cx="11182931" cy="460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	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  let</a:t>
            </a:r>
            <a:r>
              <a:rPr lang="en-US" dirty="0">
                <a:solidFill>
                  <a:schemeClr val="bg1"/>
                </a:solidFill>
              </a:rPr>
              <a:t> a = 3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creates the variable 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AFF3"/>
                </a:solidFill>
              </a:rPr>
              <a:t>  let</a:t>
            </a:r>
            <a:r>
              <a:rPr lang="en-US" dirty="0">
                <a:solidFill>
                  <a:schemeClr val="bg1"/>
                </a:solidFill>
              </a:rPr>
              <a:t> a = 2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is creating a new binding of the variable a and is allowed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a = 3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is a reassignment and will cause an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1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7DB66-DC33-109E-B437-5AB9C56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rgbClr val="FFAFF3"/>
                </a:solidFill>
              </a:rPr>
              <a:t>gleam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50AB5-1D31-4F90-FCA4-2C58F016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7" y="1690688"/>
            <a:ext cx="4924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Since </a:t>
            </a:r>
            <a:r>
              <a:rPr lang="en-US" dirty="0">
                <a:solidFill>
                  <a:srgbClr val="FFAFF3"/>
                </a:solidFill>
              </a:rPr>
              <a:t>gleam </a:t>
            </a:r>
            <a:r>
              <a:rPr lang="en-US" dirty="0">
                <a:solidFill>
                  <a:schemeClr val="bg1"/>
                </a:solidFill>
              </a:rPr>
              <a:t>is strictly typed language we must adhere to using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way it expects us to.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can also give </a:t>
            </a:r>
            <a:r>
              <a:rPr lang="en-US" dirty="0">
                <a:solidFill>
                  <a:srgbClr val="FFAFF3"/>
                </a:solidFill>
              </a:rPr>
              <a:t>variables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 using the colon syntax.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also applies to parameters.</a:t>
            </a:r>
            <a:endParaRPr lang="en-US" dirty="0">
              <a:solidFill>
                <a:srgbClr val="FFAFF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BBBDF-425A-90C3-9BE9-82EAC8E0040F}"/>
              </a:ext>
            </a:extLst>
          </p:cNvPr>
          <p:cNvSpPr txBox="1"/>
          <p:nvPr/>
        </p:nvSpPr>
        <p:spPr>
          <a:xfrm>
            <a:off x="12192000" y="1651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3A20723-E08A-4F94-C919-791A29467FED}"/>
              </a:ext>
            </a:extLst>
          </p:cNvPr>
          <p:cNvSpPr txBox="1">
            <a:spLocks/>
          </p:cNvSpPr>
          <p:nvPr/>
        </p:nvSpPr>
        <p:spPr>
          <a:xfrm>
            <a:off x="6095999" y="162718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AFF3"/>
                </a:solidFill>
              </a:rPr>
              <a:t>pub </a:t>
            </a:r>
            <a:r>
              <a:rPr lang="en-US" dirty="0" err="1">
                <a:solidFill>
                  <a:srgbClr val="FFAFF3"/>
                </a:solidFill>
              </a:rPr>
              <a:t>fn</a:t>
            </a:r>
            <a:r>
              <a:rPr lang="en-US" dirty="0">
                <a:solidFill>
                  <a:srgbClr val="FFAFF3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a: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AFF3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b: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= 4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//this will cause an error due to mismatched types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5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1812</Words>
  <Application>Microsoft Office PowerPoint</Application>
  <PresentationFormat>Widescreen</PresentationFormat>
  <Paragraphs>232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Office Theme</vt:lpstr>
      <vt:lpstr>An introduction to the Gleam Programming Language and the BEAM Virtual Machine</vt:lpstr>
      <vt:lpstr>What is Gleam?</vt:lpstr>
      <vt:lpstr>What makes BEAM special?</vt:lpstr>
      <vt:lpstr>The ‘let it crash’ mentality </vt:lpstr>
      <vt:lpstr>The Gleam CLI (command line interface)</vt:lpstr>
      <vt:lpstr>The anatomy of a Gleam project</vt:lpstr>
      <vt:lpstr>The anatomy of a Gleam program</vt:lpstr>
      <vt:lpstr>Immutability in gleam</vt:lpstr>
      <vt:lpstr>types in gleam</vt:lpstr>
      <vt:lpstr>Defining functions in gleam</vt:lpstr>
      <vt:lpstr>Implicit returns in gleam</vt:lpstr>
      <vt:lpstr>Lists in gleam with the .. operator</vt:lpstr>
      <vt:lpstr>Higher order functions in gleam</vt:lpstr>
      <vt:lpstr>Anonymous functions in gleam</vt:lpstr>
      <vt:lpstr>the |&gt; operator gleam</vt:lpstr>
      <vt:lpstr>Control flow in gleam</vt:lpstr>
      <vt:lpstr>Matching patterns in gleam with case</vt:lpstr>
      <vt:lpstr>Matching patterns in gleam with case</vt:lpstr>
      <vt:lpstr>Matching patterns in gleam with guards</vt:lpstr>
      <vt:lpstr>Custom types in gleam</vt:lpstr>
      <vt:lpstr>Contained types in gleam</vt:lpstr>
      <vt:lpstr>Matching contained types in gleam</vt:lpstr>
      <vt:lpstr>Records in gleam</vt:lpstr>
      <vt:lpstr>generic types in gleam</vt:lpstr>
      <vt:lpstr>Generic Records in gleam</vt:lpstr>
      <vt:lpstr>Generic Functions in gleam</vt:lpstr>
      <vt:lpstr>use in gleam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meade</dc:creator>
  <cp:lastModifiedBy>alex meade</cp:lastModifiedBy>
  <cp:revision>4</cp:revision>
  <dcterms:created xsi:type="dcterms:W3CDTF">2024-10-07T19:22:09Z</dcterms:created>
  <dcterms:modified xsi:type="dcterms:W3CDTF">2024-11-14T21:36:14Z</dcterms:modified>
</cp:coreProperties>
</file>