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A4A9C-8E0F-1A40-BCC6-60B6B51C48CC}" v="6" dt="2022-12-10T22:54:38.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29" autoAdjust="0"/>
  </p:normalViewPr>
  <p:slideViewPr>
    <p:cSldViewPr>
      <p:cViewPr>
        <p:scale>
          <a:sx n="45" d="100"/>
          <a:sy n="45" d="100"/>
        </p:scale>
        <p:origin x="1512" y="-224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var, Alexander" userId="18262614-b438-4434-9d7d-b5d4e8ec746c" providerId="ADAL" clId="{EF1A4A9C-8E0F-1A40-BCC6-60B6B51C48CC}"/>
    <pc:docChg chg="undo custSel modSld">
      <pc:chgData name="Mervar, Alexander" userId="18262614-b438-4434-9d7d-b5d4e8ec746c" providerId="ADAL" clId="{EF1A4A9C-8E0F-1A40-BCC6-60B6B51C48CC}" dt="2022-12-10T23:00:12.522" v="118" actId="255"/>
      <pc:docMkLst>
        <pc:docMk/>
      </pc:docMkLst>
      <pc:sldChg chg="addSp delSp modSp mod">
        <pc:chgData name="Mervar, Alexander" userId="18262614-b438-4434-9d7d-b5d4e8ec746c" providerId="ADAL" clId="{EF1A4A9C-8E0F-1A40-BCC6-60B6B51C48CC}" dt="2022-12-10T23:00:12.522" v="118" actId="255"/>
        <pc:sldMkLst>
          <pc:docMk/>
          <pc:sldMk cId="0" sldId="256"/>
        </pc:sldMkLst>
        <pc:spChg chg="mod">
          <ac:chgData name="Mervar, Alexander" userId="18262614-b438-4434-9d7d-b5d4e8ec746c" providerId="ADAL" clId="{EF1A4A9C-8E0F-1A40-BCC6-60B6B51C48CC}" dt="2022-12-10T22:56:38.669" v="56"/>
          <ac:spMkLst>
            <pc:docMk/>
            <pc:sldMk cId="0" sldId="256"/>
            <ac:spMk id="70" creationId="{425621FB-070F-446E-BA36-4A66EBF8DEF2}"/>
          </ac:spMkLst>
        </pc:spChg>
        <pc:spChg chg="mod">
          <ac:chgData name="Mervar, Alexander" userId="18262614-b438-4434-9d7d-b5d4e8ec746c" providerId="ADAL" clId="{EF1A4A9C-8E0F-1A40-BCC6-60B6B51C48CC}" dt="2022-12-10T22:59:56.678" v="116" actId="20577"/>
          <ac:spMkLst>
            <pc:docMk/>
            <pc:sldMk cId="0" sldId="256"/>
            <ac:spMk id="80" creationId="{45A199C6-0BDE-461E-8044-A335463A4944}"/>
          </ac:spMkLst>
        </pc:spChg>
        <pc:spChg chg="mod">
          <ac:chgData name="Mervar, Alexander" userId="18262614-b438-4434-9d7d-b5d4e8ec746c" providerId="ADAL" clId="{EF1A4A9C-8E0F-1A40-BCC6-60B6B51C48CC}" dt="2022-12-10T22:56:05.264" v="51" actId="20577"/>
          <ac:spMkLst>
            <pc:docMk/>
            <pc:sldMk cId="0" sldId="256"/>
            <ac:spMk id="83" creationId="{16D6CE1D-7E3F-42CA-A7BD-5FA191CFE645}"/>
          </ac:spMkLst>
        </pc:spChg>
        <pc:spChg chg="mod">
          <ac:chgData name="Mervar, Alexander" userId="18262614-b438-4434-9d7d-b5d4e8ec746c" providerId="ADAL" clId="{EF1A4A9C-8E0F-1A40-BCC6-60B6B51C48CC}" dt="2022-12-10T22:59:24.091" v="106" actId="255"/>
          <ac:spMkLst>
            <pc:docMk/>
            <pc:sldMk cId="0" sldId="256"/>
            <ac:spMk id="86" creationId="{43D130FF-027B-433C-BF4F-A381B032C858}"/>
          </ac:spMkLst>
        </pc:spChg>
        <pc:spChg chg="mod">
          <ac:chgData name="Mervar, Alexander" userId="18262614-b438-4434-9d7d-b5d4e8ec746c" providerId="ADAL" clId="{EF1A4A9C-8E0F-1A40-BCC6-60B6B51C48CC}" dt="2022-12-10T23:00:12.522" v="118" actId="255"/>
          <ac:spMkLst>
            <pc:docMk/>
            <pc:sldMk cId="0" sldId="256"/>
            <ac:spMk id="92" creationId="{B4F3D693-DA0F-454D-94C0-CEAA07C14AE3}"/>
          </ac:spMkLst>
        </pc:spChg>
        <pc:graphicFrameChg chg="add mod modGraphic">
          <ac:chgData name="Mervar, Alexander" userId="18262614-b438-4434-9d7d-b5d4e8ec746c" providerId="ADAL" clId="{EF1A4A9C-8E0F-1A40-BCC6-60B6B51C48CC}" dt="2022-12-10T22:55:41.889" v="39" actId="1076"/>
          <ac:graphicFrameMkLst>
            <pc:docMk/>
            <pc:sldMk cId="0" sldId="256"/>
            <ac:graphicFrameMk id="2" creationId="{3E96C97E-5CE0-45C7-826D-264BD9B5BA0F}"/>
          </ac:graphicFrameMkLst>
        </pc:graphicFrameChg>
        <pc:picChg chg="del mod">
          <ac:chgData name="Mervar, Alexander" userId="18262614-b438-4434-9d7d-b5d4e8ec746c" providerId="ADAL" clId="{EF1A4A9C-8E0F-1A40-BCC6-60B6B51C48CC}" dt="2022-12-10T22:52:48.328" v="1" actId="478"/>
          <ac:picMkLst>
            <pc:docMk/>
            <pc:sldMk cId="0" sldId="256"/>
            <ac:picMk id="3" creationId="{FD3745ED-FE05-F1CC-4217-7B845B641E97}"/>
          </ac:picMkLst>
        </pc:picChg>
        <pc:picChg chg="mod">
          <ac:chgData name="Mervar, Alexander" userId="18262614-b438-4434-9d7d-b5d4e8ec746c" providerId="ADAL" clId="{EF1A4A9C-8E0F-1A40-BCC6-60B6B51C48CC}" dt="2022-12-10T22:56:02.509" v="48" actId="1076"/>
          <ac:picMkLst>
            <pc:docMk/>
            <pc:sldMk cId="0" sldId="256"/>
            <ac:picMk id="4" creationId="{DC99F6B9-8A62-843F-A71B-157133F9A7F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Using Neural Networks To Predict the California Housing Market </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paper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2418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a:t>
            </a:r>
            <a:r>
              <a:rPr lang="en-US" sz="3200" dirty="0">
                <a:effectLst/>
                <a:latin typeface="Quattrocento Sans" panose="020B0502050000020003" pitchFamily="34" charset="0"/>
                <a:cs typeface="Arial" pitchFamily="34" charset="0"/>
              </a:rPr>
              <a:t>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p>
          <a:p>
            <a:pPr algn="just">
              <a:lnSpc>
                <a:spcPct val="110000"/>
              </a:lnSpc>
              <a:defRPr/>
            </a:pPr>
            <a:r>
              <a:rPr lang="en-US" sz="3600" dirty="0">
                <a:solidFill>
                  <a:prstClr val="black"/>
                </a:solidFill>
                <a:effectLst/>
                <a:latin typeface="Quattrocento Sans" panose="020B0502050000020003" pitchFamily="34" charset="0"/>
                <a:cs typeface="Arial" pitchFamily="34" charset="0"/>
              </a:rPr>
              <a:t>	</a:t>
            </a:r>
            <a:r>
              <a:rPr lang="en-US" sz="3200" dirty="0">
                <a:solidFill>
                  <a:prstClr val="black"/>
                </a:solidFill>
                <a:effectLst/>
                <a:latin typeface="Quattrocento Sans" panose="020B0502050000020003" pitchFamily="34" charset="0"/>
                <a:cs typeface="Arial" pitchFamily="34" charset="0"/>
              </a:rPr>
              <a:t>Linear regression is a statistical method that is often used to model the relationship between a dependent variable and one or more independent variables. In the context of the housing market, linear regression could be used to predict the value of a house based on factors such as its location, size, age, and other characteristics.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77200"/>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2239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noProof="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Neural Network Results</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1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174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When running the two models against one an- other, the linear regression scored an R2 score of 0.6738328671015846 and the neural network scored an R2 score of 0.816898481006914.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An R2 score, also known as the coefficient of determination, is a measure of the goodness of fit of a model, where a value of 0 indicates that the model does not explain any of the variance in the data, and a value of 1 indicates that the model perfectly explains the variance in the data. A linear regression model with an R2 score of 0.6738328671015846 means that the model ex- plains about 67% of the variance in the data. An R2 score of 0.816898481006914 for a neural network indicates that the model explains about 81% of the variance in the data.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Overall, while both a linear regression model and a neural network can be used for predictive modeling, a neural network generally has a higher capacity to model complex relationships in the data and make more accurate predictions, as demon- </a:t>
            </a:r>
            <a:r>
              <a:rPr lang="en-US" sz="3200" dirty="0" err="1">
                <a:effectLst/>
                <a:latin typeface="Quattrocento Sans" panose="020B0502050000020003" pitchFamily="34" charset="0"/>
                <a:cs typeface="Arial" pitchFamily="34" charset="0"/>
              </a:rPr>
              <a:t>strated</a:t>
            </a:r>
            <a:r>
              <a:rPr lang="en-US" sz="3200" dirty="0">
                <a:effectLst/>
                <a:latin typeface="Quattrocento Sans" panose="020B0502050000020003" pitchFamily="34" charset="0"/>
                <a:cs typeface="Arial" pitchFamily="34" charset="0"/>
              </a:rPr>
              <a:t> by its higher R2 score.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The use of a neural network over a linear regression offers several key advantages, which has been illustrated by the application here. It can model complex, non-linear relationships between variables, handle large amounts of data, and improve over time. These advantages make neural networks a valuable tool for making accurate predictions in the California housing market.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414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err="1">
                <a:effectLst/>
                <a:latin typeface="Quattrocento Sans" panose="020B0502050000020003" pitchFamily="34" charset="0"/>
                <a:cs typeface="Arial" pitchFamily="34" charset="0"/>
              </a:rPr>
              <a:t>Jasmina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Cetkovic</a:t>
            </a:r>
            <a:r>
              <a:rPr lang="en-US" sz="2400" dirty="0">
                <a:effectLst/>
                <a:latin typeface="Quattrocento Sans" panose="020B0502050000020003" pitchFamily="34" charset="0"/>
                <a:cs typeface="Arial" pitchFamily="34" charset="0"/>
              </a:rPr>
              <a:t>, Slobodan </a:t>
            </a:r>
            <a:r>
              <a:rPr lang="en-US" sz="2400" dirty="0" err="1">
                <a:effectLst/>
                <a:latin typeface="Quattrocento Sans" panose="020B0502050000020003" pitchFamily="34" charset="0"/>
                <a:cs typeface="Arial" pitchFamily="34" charset="0"/>
              </a:rPr>
              <a:t>Laki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Marijana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Lazarevska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Miloš</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Žarkovi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Saša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Vujoševi</a:t>
            </a:r>
            <a:r>
              <a:rPr lang="en-US" sz="2400" dirty="0">
                <a:effectLst/>
                <a:latin typeface="Quattrocento Sans" panose="020B0502050000020003" pitchFamily="34" charset="0"/>
                <a:cs typeface="Arial" pitchFamily="34" charset="0"/>
              </a:rPr>
              <a:t> ́c, Jelena </a:t>
            </a:r>
            <a:r>
              <a:rPr lang="en-US" sz="2400" dirty="0" err="1">
                <a:effectLst/>
                <a:latin typeface="Quattrocento Sans" panose="020B0502050000020003" pitchFamily="34" charset="0"/>
                <a:cs typeface="Arial" pitchFamily="34" charset="0"/>
              </a:rPr>
              <a:t>Cvijovi</a:t>
            </a:r>
            <a:r>
              <a:rPr lang="en-US" sz="2400" dirty="0">
                <a:effectLst/>
                <a:latin typeface="Quattrocento Sans" panose="020B0502050000020003" pitchFamily="34" charset="0"/>
                <a:cs typeface="Arial" pitchFamily="34" charset="0"/>
              </a:rPr>
              <a:t> ́c, and </a:t>
            </a:r>
            <a:r>
              <a:rPr lang="en-US" sz="2400" dirty="0" err="1">
                <a:effectLst/>
                <a:latin typeface="Quattrocento Sans" panose="020B0502050000020003" pitchFamily="34" charset="0"/>
                <a:cs typeface="Arial" pitchFamily="34" charset="0"/>
              </a:rPr>
              <a:t>Mladen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Gogi</a:t>
            </a:r>
            <a:r>
              <a:rPr lang="en-US" sz="2400" dirty="0">
                <a:effectLst/>
                <a:latin typeface="Quattrocento Sans" panose="020B0502050000020003" pitchFamily="34" charset="0"/>
                <a:cs typeface="Arial" pitchFamily="34" charset="0"/>
              </a:rPr>
              <a:t> ́c. 2018. Assessment of the real estate market value in the </a:t>
            </a:r>
            <a:r>
              <a:rPr lang="en-US" sz="2400" dirty="0" err="1">
                <a:effectLst/>
                <a:latin typeface="Quattrocento Sans" panose="020B0502050000020003" pitchFamily="34" charset="0"/>
                <a:cs typeface="Arial" pitchFamily="34" charset="0"/>
              </a:rPr>
              <a:t>european</a:t>
            </a:r>
            <a:r>
              <a:rPr lang="en-US" sz="24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err="1">
                <a:effectLst/>
                <a:latin typeface="Quattrocento Sans" panose="020B0502050000020003" pitchFamily="34" charset="0"/>
                <a:cs typeface="Arial" pitchFamily="34" charset="0"/>
              </a:rPr>
              <a:t>Aurélien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Géron</a:t>
            </a:r>
            <a:r>
              <a:rPr lang="en-US" sz="2400" dirty="0">
                <a:effectLst/>
                <a:latin typeface="Quattrocento Sans" panose="020B0502050000020003" pitchFamily="34" charset="0"/>
                <a:cs typeface="Arial" pitchFamily="34" charset="0"/>
              </a:rPr>
              <a:t>. 2017. Hands-on machine learning with scikit-learn and </a:t>
            </a:r>
            <a:r>
              <a:rPr lang="en-US" sz="2400" dirty="0" err="1">
                <a:effectLst/>
                <a:latin typeface="Quattrocento Sans" panose="020B0502050000020003" pitchFamily="34" charset="0"/>
                <a:cs typeface="Arial" pitchFamily="34" charset="0"/>
              </a:rPr>
              <a:t>tensorflow</a:t>
            </a:r>
            <a:r>
              <a:rPr lang="en-US" sz="24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a:effectLst/>
                <a:latin typeface="Quattrocento Sans" panose="020B0502050000020003" pitchFamily="34" charset="0"/>
                <a:cs typeface="Arial" pitchFamily="34" charset="0"/>
              </a:rPr>
              <a:t>Nissan Pow, Emil </a:t>
            </a:r>
            <a:r>
              <a:rPr lang="en-US" sz="2400" dirty="0" err="1">
                <a:effectLst/>
                <a:latin typeface="Quattrocento Sans" panose="020B0502050000020003" pitchFamily="34" charset="0"/>
                <a:cs typeface="Arial" pitchFamily="34" charset="0"/>
              </a:rPr>
              <a:t>Janulewicz</a:t>
            </a:r>
            <a:r>
              <a:rPr lang="en-US" sz="2400" dirty="0">
                <a:effectLst/>
                <a:latin typeface="Quattrocento Sans" panose="020B0502050000020003" pitchFamily="34" charset="0"/>
                <a:cs typeface="Arial" pitchFamily="34" charset="0"/>
              </a:rPr>
              <a:t>, and L. Liu. 2014. Applied machine learning project 4 prediction of real estate property prices in </a:t>
            </a:r>
            <a:r>
              <a:rPr lang="en-US" sz="2400" dirty="0" err="1">
                <a:effectLst/>
                <a:latin typeface="Quattrocento Sans" panose="020B0502050000020003" pitchFamily="34" charset="0"/>
                <a:cs typeface="Arial" pitchFamily="34" charset="0"/>
              </a:rPr>
              <a:t>montréal</a:t>
            </a:r>
            <a:r>
              <a:rPr lang="en-US" sz="24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4" name="Picture 3">
            <a:extLst>
              <a:ext uri="{FF2B5EF4-FFF2-40B4-BE49-F238E27FC236}">
                <a16:creationId xmlns:a16="http://schemas.microsoft.com/office/drawing/2014/main" id="{DC99F6B9-8A62-843F-A71B-157133F9A7F3}"/>
              </a:ext>
            </a:extLst>
          </p:cNvPr>
          <p:cNvPicPr>
            <a:picLocks noChangeAspect="1"/>
          </p:cNvPicPr>
          <p:nvPr/>
        </p:nvPicPr>
        <p:blipFill>
          <a:blip r:embed="rId3"/>
          <a:stretch>
            <a:fillRect/>
          </a:stretch>
        </p:blipFill>
        <p:spPr>
          <a:xfrm>
            <a:off x="23726222" y="18988833"/>
            <a:ext cx="7239000" cy="7098588"/>
          </a:xfrm>
          <a:prstGeom prst="rect">
            <a:avLst/>
          </a:prstGeom>
        </p:spPr>
      </p:pic>
      <p:graphicFrame>
        <p:nvGraphicFramePr>
          <p:cNvPr id="2" name="Table 4">
            <a:extLst>
              <a:ext uri="{FF2B5EF4-FFF2-40B4-BE49-F238E27FC236}">
                <a16:creationId xmlns:a16="http://schemas.microsoft.com/office/drawing/2014/main" id="{3E96C97E-5CE0-45C7-826D-264BD9B5BA0F}"/>
              </a:ext>
            </a:extLst>
          </p:cNvPr>
          <p:cNvGraphicFramePr>
            <a:graphicFrameLocks noGrp="1"/>
          </p:cNvGraphicFramePr>
          <p:nvPr>
            <p:extLst>
              <p:ext uri="{D42A27DB-BD31-4B8C-83A1-F6EECF244321}">
                <p14:modId xmlns:p14="http://schemas.microsoft.com/office/powerpoint/2010/main" val="1235662062"/>
              </p:ext>
            </p:extLst>
          </p:nvPr>
        </p:nvGraphicFramePr>
        <p:xfrm>
          <a:off x="22546635" y="9793906"/>
          <a:ext cx="9598176" cy="8488680"/>
        </p:xfrm>
        <a:graphic>
          <a:graphicData uri="http://schemas.openxmlformats.org/drawingml/2006/table">
            <a:tbl>
              <a:tblPr firstRow="1" bandRow="1">
                <a:tableStyleId>{7DF18680-E054-41AD-8BC1-D1AEF772440D}</a:tableStyleId>
              </a:tblPr>
              <a:tblGrid>
                <a:gridCol w="1371168">
                  <a:extLst>
                    <a:ext uri="{9D8B030D-6E8A-4147-A177-3AD203B41FA5}">
                      <a16:colId xmlns:a16="http://schemas.microsoft.com/office/drawing/2014/main" val="1024263966"/>
                    </a:ext>
                  </a:extLst>
                </a:gridCol>
                <a:gridCol w="1371168">
                  <a:extLst>
                    <a:ext uri="{9D8B030D-6E8A-4147-A177-3AD203B41FA5}">
                      <a16:colId xmlns:a16="http://schemas.microsoft.com/office/drawing/2014/main" val="3168763129"/>
                    </a:ext>
                  </a:extLst>
                </a:gridCol>
                <a:gridCol w="1371168">
                  <a:extLst>
                    <a:ext uri="{9D8B030D-6E8A-4147-A177-3AD203B41FA5}">
                      <a16:colId xmlns:a16="http://schemas.microsoft.com/office/drawing/2014/main" val="1274421626"/>
                    </a:ext>
                  </a:extLst>
                </a:gridCol>
                <a:gridCol w="1371168">
                  <a:extLst>
                    <a:ext uri="{9D8B030D-6E8A-4147-A177-3AD203B41FA5}">
                      <a16:colId xmlns:a16="http://schemas.microsoft.com/office/drawing/2014/main" val="2265643893"/>
                    </a:ext>
                  </a:extLst>
                </a:gridCol>
                <a:gridCol w="1371168">
                  <a:extLst>
                    <a:ext uri="{9D8B030D-6E8A-4147-A177-3AD203B41FA5}">
                      <a16:colId xmlns:a16="http://schemas.microsoft.com/office/drawing/2014/main" val="3631806491"/>
                    </a:ext>
                  </a:extLst>
                </a:gridCol>
                <a:gridCol w="1371168">
                  <a:extLst>
                    <a:ext uri="{9D8B030D-6E8A-4147-A177-3AD203B41FA5}">
                      <a16:colId xmlns:a16="http://schemas.microsoft.com/office/drawing/2014/main" val="3259986364"/>
                    </a:ext>
                  </a:extLst>
                </a:gridCol>
                <a:gridCol w="1371168">
                  <a:extLst>
                    <a:ext uri="{9D8B030D-6E8A-4147-A177-3AD203B41FA5}">
                      <a16:colId xmlns:a16="http://schemas.microsoft.com/office/drawing/2014/main" val="3485576353"/>
                    </a:ext>
                  </a:extLst>
                </a:gridCol>
              </a:tblGrid>
              <a:tr h="146822">
                <a:tc>
                  <a:txBody>
                    <a:bodyPr/>
                    <a:lstStyle/>
                    <a:p>
                      <a:r>
                        <a:rPr lang="en-US" b="1" dirty="0"/>
                        <a:t>variable</a:t>
                      </a:r>
                    </a:p>
                  </a:txBody>
                  <a:tcPr/>
                </a:tc>
                <a:tc>
                  <a:txBody>
                    <a:bodyPr/>
                    <a:lstStyle/>
                    <a:p>
                      <a:pPr algn="r" fontAlgn="ctr"/>
                      <a:r>
                        <a:rPr lang="en-US" b="1" dirty="0" err="1">
                          <a:effectLst/>
                        </a:rPr>
                        <a:t>coef</a:t>
                      </a:r>
                      <a:endParaRPr lang="en-US" b="1" dirty="0">
                        <a:effectLst/>
                      </a:endParaRPr>
                    </a:p>
                  </a:txBody>
                  <a:tcPr marL="76200" marR="76200" marT="38100" marB="38100" anchor="ctr"/>
                </a:tc>
                <a:tc>
                  <a:txBody>
                    <a:bodyPr/>
                    <a:lstStyle/>
                    <a:p>
                      <a:pPr algn="r" fontAlgn="ctr"/>
                      <a:r>
                        <a:rPr lang="en-US" b="1" dirty="0">
                          <a:effectLst/>
                        </a:rPr>
                        <a:t>std err</a:t>
                      </a:r>
                    </a:p>
                  </a:txBody>
                  <a:tcPr marL="76200" marR="76200" marT="38100" marB="38100" anchor="ctr"/>
                </a:tc>
                <a:tc>
                  <a:txBody>
                    <a:bodyPr/>
                    <a:lstStyle/>
                    <a:p>
                      <a:pPr algn="r" fontAlgn="ctr"/>
                      <a:r>
                        <a:rPr lang="en-US" b="1">
                          <a:effectLst/>
                        </a:rPr>
                        <a:t>t</a:t>
                      </a:r>
                    </a:p>
                  </a:txBody>
                  <a:tcPr marL="76200" marR="76200" marT="38100" marB="38100" anchor="ctr"/>
                </a:tc>
                <a:tc>
                  <a:txBody>
                    <a:bodyPr/>
                    <a:lstStyle/>
                    <a:p>
                      <a:pPr algn="r" fontAlgn="ctr"/>
                      <a:r>
                        <a:rPr lang="en-US" b="1">
                          <a:effectLst/>
                        </a:rPr>
                        <a:t>P&gt;|t|</a:t>
                      </a:r>
                    </a:p>
                  </a:txBody>
                  <a:tcPr marL="76200" marR="76200" marT="38100" marB="38100" anchor="ctr"/>
                </a:tc>
                <a:tc>
                  <a:txBody>
                    <a:bodyPr/>
                    <a:lstStyle/>
                    <a:p>
                      <a:pPr algn="r" fontAlgn="ctr"/>
                      <a:r>
                        <a:rPr lang="en-US" b="1" dirty="0">
                          <a:effectLst/>
                        </a:rPr>
                        <a:t>[0.025</a:t>
                      </a:r>
                    </a:p>
                  </a:txBody>
                  <a:tcPr marL="76200" marR="76200" marT="38100" marB="38100" anchor="ctr"/>
                </a:tc>
                <a:tc>
                  <a:txBody>
                    <a:bodyPr/>
                    <a:lstStyle/>
                    <a:p>
                      <a:pPr algn="r" fontAlgn="ctr"/>
                      <a:r>
                        <a:rPr lang="en-US" b="1" dirty="0">
                          <a:effectLst/>
                        </a:rPr>
                        <a:t>0.975]</a:t>
                      </a:r>
                    </a:p>
                  </a:txBody>
                  <a:tcPr marL="76200" marR="76200" marT="38100" marB="38100" anchor="ctr"/>
                </a:tc>
                <a:extLst>
                  <a:ext uri="{0D108BD9-81ED-4DB2-BD59-A6C34878D82A}">
                    <a16:rowId xmlns:a16="http://schemas.microsoft.com/office/drawing/2014/main" val="3941224372"/>
                  </a:ext>
                </a:extLst>
              </a:tr>
              <a:tr h="140704">
                <a:tc>
                  <a:txBody>
                    <a:bodyPr/>
                    <a:lstStyle/>
                    <a:p>
                      <a:pPr algn="r" fontAlgn="ctr"/>
                      <a:r>
                        <a:rPr lang="en-US" b="0" dirty="0">
                          <a:effectLst/>
                        </a:rPr>
                        <a:t>longitude</a:t>
                      </a:r>
                    </a:p>
                  </a:txBody>
                  <a:tcPr marL="76200" marR="76200" marT="38100" marB="38100" anchor="ctr"/>
                </a:tc>
                <a:tc>
                  <a:txBody>
                    <a:bodyPr/>
                    <a:lstStyle/>
                    <a:p>
                      <a:r>
                        <a:rPr lang="en-US" dirty="0">
                          <a:effectLst/>
                        </a:rPr>
                        <a:t>-0.4537</a:t>
                      </a:r>
                    </a:p>
                  </a:txBody>
                  <a:tcPr marL="76200" marR="76200" marT="38100" marB="38100" anchor="ctr"/>
                </a:tc>
                <a:tc>
                  <a:txBody>
                    <a:bodyPr/>
                    <a:lstStyle/>
                    <a:p>
                      <a:r>
                        <a:rPr lang="en-US" dirty="0">
                          <a:effectLst/>
                        </a:rPr>
                        <a:t>0.042</a:t>
                      </a:r>
                    </a:p>
                  </a:txBody>
                  <a:tcPr marL="76200" marR="76200" marT="38100" marB="38100" anchor="ctr"/>
                </a:tc>
                <a:tc>
                  <a:txBody>
                    <a:bodyPr/>
                    <a:lstStyle/>
                    <a:p>
                      <a:r>
                        <a:rPr lang="en-US" dirty="0">
                          <a:effectLst/>
                        </a:rPr>
                        <a:t>-10.749</a:t>
                      </a:r>
                    </a:p>
                  </a:txBody>
                  <a:tcPr marL="76200" marR="76200" marT="38100" marB="38100" anchor="ctr"/>
                </a:tc>
                <a:tc>
                  <a:txBody>
                    <a:bodyPr/>
                    <a:lstStyle/>
                    <a:p>
                      <a:r>
                        <a:rPr lang="en-US" dirty="0">
                          <a:effectLst/>
                        </a:rPr>
                        <a:t>0.000</a:t>
                      </a:r>
                    </a:p>
                  </a:txBody>
                  <a:tcPr marL="76200" marR="76200" marT="38100" marB="38100" anchor="ctr"/>
                </a:tc>
                <a:tc>
                  <a:txBody>
                    <a:bodyPr/>
                    <a:lstStyle/>
                    <a:p>
                      <a:r>
                        <a:rPr lang="en-US" dirty="0">
                          <a:effectLst/>
                        </a:rPr>
                        <a:t>-0.536</a:t>
                      </a:r>
                    </a:p>
                  </a:txBody>
                  <a:tcPr marL="76200" marR="76200" marT="38100" marB="38100" anchor="ctr"/>
                </a:tc>
                <a:tc>
                  <a:txBody>
                    <a:bodyPr/>
                    <a:lstStyle/>
                    <a:p>
                      <a:r>
                        <a:rPr lang="en-US">
                          <a:effectLst/>
                        </a:rPr>
                        <a:t>-0.371</a:t>
                      </a:r>
                    </a:p>
                  </a:txBody>
                  <a:tcPr marL="76200" marR="76200" marT="38100" marB="38100" anchor="ctr"/>
                </a:tc>
                <a:extLst>
                  <a:ext uri="{0D108BD9-81ED-4DB2-BD59-A6C34878D82A}">
                    <a16:rowId xmlns:a16="http://schemas.microsoft.com/office/drawing/2014/main" val="3249728376"/>
                  </a:ext>
                </a:extLst>
              </a:tr>
              <a:tr h="140704">
                <a:tc>
                  <a:txBody>
                    <a:bodyPr/>
                    <a:lstStyle/>
                    <a:p>
                      <a:pPr algn="r" fontAlgn="ctr"/>
                      <a:r>
                        <a:rPr lang="en-US" b="0" dirty="0">
                          <a:effectLst/>
                        </a:rPr>
                        <a:t>latitude</a:t>
                      </a:r>
                    </a:p>
                  </a:txBody>
                  <a:tcPr marL="76200" marR="76200" marT="38100" marB="38100" anchor="ctr"/>
                </a:tc>
                <a:tc>
                  <a:txBody>
                    <a:bodyPr/>
                    <a:lstStyle/>
                    <a:p>
                      <a:r>
                        <a:rPr lang="en-US" dirty="0">
                          <a:effectLst/>
                        </a:rPr>
                        <a:t>-0.4610</a:t>
                      </a:r>
                    </a:p>
                  </a:txBody>
                  <a:tcPr marL="76200" marR="76200" marT="38100" marB="38100" anchor="ctr"/>
                </a:tc>
                <a:tc>
                  <a:txBody>
                    <a:bodyPr/>
                    <a:lstStyle/>
                    <a:p>
                      <a:r>
                        <a:rPr lang="en-US">
                          <a:effectLst/>
                        </a:rPr>
                        <a:t>0.045</a:t>
                      </a:r>
                    </a:p>
                  </a:txBody>
                  <a:tcPr marL="76200" marR="76200" marT="38100" marB="38100" anchor="ctr"/>
                </a:tc>
                <a:tc>
                  <a:txBody>
                    <a:bodyPr/>
                    <a:lstStyle/>
                    <a:p>
                      <a:r>
                        <a:rPr lang="en-US">
                          <a:effectLst/>
                        </a:rPr>
                        <a:t>-10.247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-0.549</a:t>
                      </a:r>
                    </a:p>
                  </a:txBody>
                  <a:tcPr marL="76200" marR="76200" marT="38100" marB="38100" anchor="ctr"/>
                </a:tc>
                <a:tc>
                  <a:txBody>
                    <a:bodyPr/>
                    <a:lstStyle/>
                    <a:p>
                      <a:r>
                        <a:rPr lang="en-US">
                          <a:effectLst/>
                        </a:rPr>
                        <a:t>-0.373</a:t>
                      </a:r>
                    </a:p>
                  </a:txBody>
                  <a:tcPr marL="76200" marR="76200" marT="38100" marB="38100" anchor="ctr"/>
                </a:tc>
                <a:extLst>
                  <a:ext uri="{0D108BD9-81ED-4DB2-BD59-A6C34878D82A}">
                    <a16:rowId xmlns:a16="http://schemas.microsoft.com/office/drawing/2014/main" val="2830474411"/>
                  </a:ext>
                </a:extLst>
              </a:tr>
              <a:tr h="250821">
                <a:tc>
                  <a:txBody>
                    <a:bodyPr/>
                    <a:lstStyle/>
                    <a:p>
                      <a:pPr algn="r" fontAlgn="ctr"/>
                      <a:r>
                        <a:rPr lang="en-US" b="0">
                          <a:effectLst/>
                        </a:rPr>
                        <a:t>housing_median_age</a:t>
                      </a:r>
                    </a:p>
                  </a:txBody>
                  <a:tcPr marL="76200" marR="76200" marT="38100" marB="38100" anchor="ctr"/>
                </a:tc>
                <a:tc>
                  <a:txBody>
                    <a:bodyPr/>
                    <a:lstStyle/>
                    <a:p>
                      <a:r>
                        <a:rPr lang="en-US" dirty="0">
                          <a:effectLst/>
                        </a:rPr>
                        <a:t>0.1135</a:t>
                      </a:r>
                    </a:p>
                  </a:txBody>
                  <a:tcPr marL="76200" marR="76200" marT="38100" marB="38100" anchor="ctr"/>
                </a:tc>
                <a:tc>
                  <a:txBody>
                    <a:bodyPr/>
                    <a:lstStyle/>
                    <a:p>
                      <a:r>
                        <a:rPr lang="en-US">
                          <a:effectLst/>
                        </a:rPr>
                        <a:t>0.012</a:t>
                      </a:r>
                    </a:p>
                  </a:txBody>
                  <a:tcPr marL="76200" marR="76200" marT="38100" marB="38100" anchor="ctr"/>
                </a:tc>
                <a:tc>
                  <a:txBody>
                    <a:bodyPr/>
                    <a:lstStyle/>
                    <a:p>
                      <a:r>
                        <a:rPr lang="en-US">
                          <a:effectLst/>
                        </a:rPr>
                        <a:t>9.657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0.090</a:t>
                      </a:r>
                    </a:p>
                  </a:txBody>
                  <a:tcPr marL="76200" marR="76200" marT="38100" marB="38100" anchor="ctr"/>
                </a:tc>
                <a:tc>
                  <a:txBody>
                    <a:bodyPr/>
                    <a:lstStyle/>
                    <a:p>
                      <a:r>
                        <a:rPr lang="en-US">
                          <a:effectLst/>
                        </a:rPr>
                        <a:t>0.137</a:t>
                      </a:r>
                    </a:p>
                  </a:txBody>
                  <a:tcPr marL="76200" marR="76200" marT="38100" marB="38100" anchor="ctr"/>
                </a:tc>
                <a:extLst>
                  <a:ext uri="{0D108BD9-81ED-4DB2-BD59-A6C34878D82A}">
                    <a16:rowId xmlns:a16="http://schemas.microsoft.com/office/drawing/2014/main" val="325995866"/>
                  </a:ext>
                </a:extLst>
              </a:tr>
              <a:tr h="140704">
                <a:tc>
                  <a:txBody>
                    <a:bodyPr/>
                    <a:lstStyle/>
                    <a:p>
                      <a:pPr algn="r" fontAlgn="ctr"/>
                      <a:r>
                        <a:rPr lang="en-US" b="0">
                          <a:effectLst/>
                        </a:rPr>
                        <a:t>total_rooms</a:t>
                      </a:r>
                    </a:p>
                  </a:txBody>
                  <a:tcPr marL="76200" marR="76200" marT="38100" marB="38100" anchor="ctr"/>
                </a:tc>
                <a:tc>
                  <a:txBody>
                    <a:bodyPr/>
                    <a:lstStyle/>
                    <a:p>
                      <a:r>
                        <a:rPr lang="en-US">
                          <a:effectLst/>
                        </a:rPr>
                        <a:t>-0.1826</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-4.758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-0.258</a:t>
                      </a:r>
                    </a:p>
                  </a:txBody>
                  <a:tcPr marL="76200" marR="76200" marT="38100" marB="38100" anchor="ctr"/>
                </a:tc>
                <a:tc>
                  <a:txBody>
                    <a:bodyPr/>
                    <a:lstStyle/>
                    <a:p>
                      <a:r>
                        <a:rPr lang="en-US">
                          <a:effectLst/>
                        </a:rPr>
                        <a:t>-0.107</a:t>
                      </a:r>
                    </a:p>
                  </a:txBody>
                  <a:tcPr marL="76200" marR="76200" marT="38100" marB="38100" anchor="ctr"/>
                </a:tc>
                <a:extLst>
                  <a:ext uri="{0D108BD9-81ED-4DB2-BD59-A6C34878D82A}">
                    <a16:rowId xmlns:a16="http://schemas.microsoft.com/office/drawing/2014/main" val="1279435805"/>
                  </a:ext>
                </a:extLst>
              </a:tr>
              <a:tr h="250821">
                <a:tc>
                  <a:txBody>
                    <a:bodyPr/>
                    <a:lstStyle/>
                    <a:p>
                      <a:pPr algn="r" fontAlgn="ctr"/>
                      <a:r>
                        <a:rPr lang="en-US" b="0">
                          <a:effectLst/>
                        </a:rPr>
                        <a:t>total_bedrooms</a:t>
                      </a:r>
                    </a:p>
                  </a:txBody>
                  <a:tcPr marL="76200" marR="76200" marT="38100" marB="38100" anchor="ctr"/>
                </a:tc>
                <a:tc>
                  <a:txBody>
                    <a:bodyPr/>
                    <a:lstStyle/>
                    <a:p>
                      <a:r>
                        <a:rPr lang="en-US">
                          <a:effectLst/>
                        </a:rPr>
                        <a:t>0.3079</a:t>
                      </a:r>
                    </a:p>
                  </a:txBody>
                  <a:tcPr marL="76200" marR="76200" marT="38100" marB="38100" anchor="ctr"/>
                </a:tc>
                <a:tc>
                  <a:txBody>
                    <a:bodyPr/>
                    <a:lstStyle/>
                    <a:p>
                      <a:r>
                        <a:rPr lang="en-US">
                          <a:effectLst/>
                        </a:rPr>
                        <a:t>0.055</a:t>
                      </a:r>
                    </a:p>
                  </a:txBody>
                  <a:tcPr marL="76200" marR="76200" marT="38100" marB="38100" anchor="ctr"/>
                </a:tc>
                <a:tc>
                  <a:txBody>
                    <a:bodyPr/>
                    <a:lstStyle/>
                    <a:p>
                      <a:r>
                        <a:rPr lang="en-US">
                          <a:effectLst/>
                        </a:rPr>
                        <a:t>5.572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0.200</a:t>
                      </a:r>
                    </a:p>
                  </a:txBody>
                  <a:tcPr marL="76200" marR="76200" marT="38100" marB="38100" anchor="ctr"/>
                </a:tc>
                <a:tc>
                  <a:txBody>
                    <a:bodyPr/>
                    <a:lstStyle/>
                    <a:p>
                      <a:r>
                        <a:rPr lang="en-US">
                          <a:effectLst/>
                        </a:rPr>
                        <a:t>0.416</a:t>
                      </a:r>
                    </a:p>
                  </a:txBody>
                  <a:tcPr marL="76200" marR="76200" marT="38100" marB="38100" anchor="ctr"/>
                </a:tc>
                <a:extLst>
                  <a:ext uri="{0D108BD9-81ED-4DB2-BD59-A6C34878D82A}">
                    <a16:rowId xmlns:a16="http://schemas.microsoft.com/office/drawing/2014/main" val="313484537"/>
                  </a:ext>
                </a:extLst>
              </a:tr>
              <a:tr h="140704">
                <a:tc>
                  <a:txBody>
                    <a:bodyPr/>
                    <a:lstStyle/>
                    <a:p>
                      <a:pPr algn="r" fontAlgn="ctr"/>
                      <a:r>
                        <a:rPr lang="en-US" b="0">
                          <a:effectLst/>
                        </a:rPr>
                        <a:t>population</a:t>
                      </a:r>
                    </a:p>
                  </a:txBody>
                  <a:tcPr marL="76200" marR="76200" marT="38100" marB="38100" anchor="ctr"/>
                </a:tc>
                <a:tc>
                  <a:txBody>
                    <a:bodyPr/>
                    <a:lstStyle/>
                    <a:p>
                      <a:r>
                        <a:rPr lang="en-US">
                          <a:effectLst/>
                        </a:rPr>
                        <a:t>-0.4674</a:t>
                      </a:r>
                    </a:p>
                  </a:txBody>
                  <a:tcPr marL="76200" marR="76200" marT="38100" marB="38100" anchor="ctr"/>
                </a:tc>
                <a:tc>
                  <a:txBody>
                    <a:bodyPr/>
                    <a:lstStyle/>
                    <a:p>
                      <a:r>
                        <a:rPr lang="en-US">
                          <a:effectLst/>
                        </a:rPr>
                        <a:t>0.028</a:t>
                      </a:r>
                    </a:p>
                  </a:txBody>
                  <a:tcPr marL="76200" marR="76200" marT="38100" marB="38100" anchor="ctr"/>
                </a:tc>
                <a:tc>
                  <a:txBody>
                    <a:bodyPr/>
                    <a:lstStyle/>
                    <a:p>
                      <a:r>
                        <a:rPr lang="en-US">
                          <a:effectLst/>
                        </a:rPr>
                        <a:t>-16.558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-0.523</a:t>
                      </a:r>
                    </a:p>
                  </a:txBody>
                  <a:tcPr marL="76200" marR="76200" marT="38100" marB="38100" anchor="ctr"/>
                </a:tc>
                <a:tc>
                  <a:txBody>
                    <a:bodyPr/>
                    <a:lstStyle/>
                    <a:p>
                      <a:r>
                        <a:rPr lang="en-US">
                          <a:effectLst/>
                        </a:rPr>
                        <a:t>-0.412</a:t>
                      </a:r>
                    </a:p>
                  </a:txBody>
                  <a:tcPr marL="76200" marR="76200" marT="38100" marB="38100" anchor="ctr"/>
                </a:tc>
                <a:extLst>
                  <a:ext uri="{0D108BD9-81ED-4DB2-BD59-A6C34878D82A}">
                    <a16:rowId xmlns:a16="http://schemas.microsoft.com/office/drawing/2014/main" val="1507684607"/>
                  </a:ext>
                </a:extLst>
              </a:tr>
              <a:tr h="140704">
                <a:tc>
                  <a:txBody>
                    <a:bodyPr/>
                    <a:lstStyle/>
                    <a:p>
                      <a:pPr algn="r" fontAlgn="ctr"/>
                      <a:r>
                        <a:rPr lang="en-US" b="0">
                          <a:effectLst/>
                        </a:rPr>
                        <a:t>households</a:t>
                      </a:r>
                    </a:p>
                  </a:txBody>
                  <a:tcPr marL="76200" marR="76200" marT="38100" marB="38100" anchor="ctr"/>
                </a:tc>
                <a:tc>
                  <a:txBody>
                    <a:bodyPr/>
                    <a:lstStyle/>
                    <a:p>
                      <a:r>
                        <a:rPr lang="en-US">
                          <a:effectLst/>
                        </a:rPr>
                        <a:t>0.3849</a:t>
                      </a:r>
                    </a:p>
                  </a:txBody>
                  <a:tcPr marL="76200" marR="76200" marT="38100" marB="38100" anchor="ctr"/>
                </a:tc>
                <a:tc>
                  <a:txBody>
                    <a:bodyPr/>
                    <a:lstStyle/>
                    <a:p>
                      <a:r>
                        <a:rPr lang="en-US">
                          <a:effectLst/>
                        </a:rPr>
                        <a:t>0.057</a:t>
                      </a:r>
                    </a:p>
                  </a:txBody>
                  <a:tcPr marL="76200" marR="76200" marT="38100" marB="38100" anchor="ctr"/>
                </a:tc>
                <a:tc>
                  <a:txBody>
                    <a:bodyPr/>
                    <a:lstStyle/>
                    <a:p>
                      <a:r>
                        <a:rPr lang="en-US">
                          <a:effectLst/>
                        </a:rPr>
                        <a:t>6.770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0.273</a:t>
                      </a:r>
                    </a:p>
                  </a:txBody>
                  <a:tcPr marL="76200" marR="76200" marT="38100" marB="38100" anchor="ctr"/>
                </a:tc>
                <a:tc>
                  <a:txBody>
                    <a:bodyPr/>
                    <a:lstStyle/>
                    <a:p>
                      <a:r>
                        <a:rPr lang="en-US">
                          <a:effectLst/>
                        </a:rPr>
                        <a:t>0.496</a:t>
                      </a:r>
                    </a:p>
                  </a:txBody>
                  <a:tcPr marL="76200" marR="76200" marT="38100" marB="38100" anchor="ctr"/>
                </a:tc>
                <a:extLst>
                  <a:ext uri="{0D108BD9-81ED-4DB2-BD59-A6C34878D82A}">
                    <a16:rowId xmlns:a16="http://schemas.microsoft.com/office/drawing/2014/main" val="2525635978"/>
                  </a:ext>
                </a:extLst>
              </a:tr>
              <a:tr h="250821">
                <a:tc>
                  <a:txBody>
                    <a:bodyPr/>
                    <a:lstStyle/>
                    <a:p>
                      <a:pPr algn="r" fontAlgn="ctr"/>
                      <a:r>
                        <a:rPr lang="en-US" b="0">
                          <a:effectLst/>
                        </a:rPr>
                        <a:t>median_income</a:t>
                      </a:r>
                    </a:p>
                  </a:txBody>
                  <a:tcPr marL="76200" marR="76200" marT="38100" marB="38100" anchor="ctr"/>
                </a:tc>
                <a:tc>
                  <a:txBody>
                    <a:bodyPr/>
                    <a:lstStyle/>
                    <a:p>
                      <a:r>
                        <a:rPr lang="en-US">
                          <a:effectLst/>
                        </a:rPr>
                        <a:t>0.6684</a:t>
                      </a:r>
                    </a:p>
                  </a:txBody>
                  <a:tcPr marL="76200" marR="76200" marT="38100" marB="38100" anchor="ctr"/>
                </a:tc>
                <a:tc>
                  <a:txBody>
                    <a:bodyPr/>
                    <a:lstStyle/>
                    <a:p>
                      <a:r>
                        <a:rPr lang="en-US">
                          <a:effectLst/>
                        </a:rPr>
                        <a:t>0.014</a:t>
                      </a:r>
                    </a:p>
                  </a:txBody>
                  <a:tcPr marL="76200" marR="76200" marT="38100" marB="38100" anchor="ctr"/>
                </a:tc>
                <a:tc>
                  <a:txBody>
                    <a:bodyPr/>
                    <a:lstStyle/>
                    <a:p>
                      <a:r>
                        <a:rPr lang="en-US">
                          <a:effectLst/>
                        </a:rPr>
                        <a:t>48.123</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0.641</a:t>
                      </a:r>
                    </a:p>
                  </a:txBody>
                  <a:tcPr marL="76200" marR="76200" marT="38100" marB="38100" anchor="ctr"/>
                </a:tc>
                <a:tc>
                  <a:txBody>
                    <a:bodyPr/>
                    <a:lstStyle/>
                    <a:p>
                      <a:r>
                        <a:rPr lang="en-US">
                          <a:effectLst/>
                        </a:rPr>
                        <a:t>0.696</a:t>
                      </a:r>
                    </a:p>
                  </a:txBody>
                  <a:tcPr marL="76200" marR="76200" marT="38100" marB="38100" anchor="ctr"/>
                </a:tc>
                <a:extLst>
                  <a:ext uri="{0D108BD9-81ED-4DB2-BD59-A6C34878D82A}">
                    <a16:rowId xmlns:a16="http://schemas.microsoft.com/office/drawing/2014/main" val="4063831751"/>
                  </a:ext>
                </a:extLst>
              </a:tr>
              <a:tr h="360938">
                <a:tc>
                  <a:txBody>
                    <a:bodyPr/>
                    <a:lstStyle/>
                    <a:p>
                      <a:pPr algn="r" fontAlgn="ctr"/>
                      <a:r>
                        <a:rPr lang="en-US" b="0">
                          <a:effectLst/>
                        </a:rPr>
                        <a:t>ocean_proximity_&lt;1H OCEAN</a:t>
                      </a:r>
                    </a:p>
                  </a:txBody>
                  <a:tcPr marL="76200" marR="76200" marT="38100" marB="38100" anchor="ctr"/>
                </a:tc>
                <a:tc>
                  <a:txBody>
                    <a:bodyPr/>
                    <a:lstStyle/>
                    <a:p>
                      <a:r>
                        <a:rPr lang="en-US">
                          <a:effectLst/>
                        </a:rPr>
                        <a:t>0.1115</a:t>
                      </a:r>
                    </a:p>
                  </a:txBody>
                  <a:tcPr marL="76200" marR="76200" marT="38100" marB="38100" anchor="ctr"/>
                </a:tc>
                <a:tc>
                  <a:txBody>
                    <a:bodyPr/>
                    <a:lstStyle/>
                    <a:p>
                      <a:r>
                        <a:rPr lang="en-US">
                          <a:effectLst/>
                        </a:rPr>
                        <a:t>0.018</a:t>
                      </a:r>
                    </a:p>
                  </a:txBody>
                  <a:tcPr marL="76200" marR="76200" marT="38100" marB="38100" anchor="ctr"/>
                </a:tc>
                <a:tc>
                  <a:txBody>
                    <a:bodyPr/>
                    <a:lstStyle/>
                    <a:p>
                      <a:r>
                        <a:rPr lang="en-US">
                          <a:effectLst/>
                        </a:rPr>
                        <a:t>6.110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0.076</a:t>
                      </a:r>
                    </a:p>
                  </a:txBody>
                  <a:tcPr marL="76200" marR="76200" marT="38100" marB="38100" anchor="ctr"/>
                </a:tc>
                <a:tc>
                  <a:txBody>
                    <a:bodyPr/>
                    <a:lstStyle/>
                    <a:p>
                      <a:r>
                        <a:rPr lang="en-US">
                          <a:effectLst/>
                        </a:rPr>
                        <a:t>0.147</a:t>
                      </a:r>
                    </a:p>
                  </a:txBody>
                  <a:tcPr marL="76200" marR="76200" marT="38100" marB="38100" anchor="ctr"/>
                </a:tc>
                <a:extLst>
                  <a:ext uri="{0D108BD9-81ED-4DB2-BD59-A6C34878D82A}">
                    <a16:rowId xmlns:a16="http://schemas.microsoft.com/office/drawing/2014/main" val="1956852783"/>
                  </a:ext>
                </a:extLst>
              </a:tr>
              <a:tr h="360938">
                <a:tc>
                  <a:txBody>
                    <a:bodyPr/>
                    <a:lstStyle/>
                    <a:p>
                      <a:pPr algn="r" fontAlgn="ctr"/>
                      <a:r>
                        <a:rPr lang="en-US" b="0">
                          <a:effectLst/>
                        </a:rPr>
                        <a:t>ocean_proximity_INLAND</a:t>
                      </a:r>
                    </a:p>
                  </a:txBody>
                  <a:tcPr marL="76200" marR="76200" marT="38100" marB="38100" anchor="ctr"/>
                </a:tc>
                <a:tc>
                  <a:txBody>
                    <a:bodyPr/>
                    <a:lstStyle/>
                    <a:p>
                      <a:r>
                        <a:rPr lang="en-US">
                          <a:effectLst/>
                        </a:rPr>
                        <a:t>-0.2170</a:t>
                      </a:r>
                    </a:p>
                  </a:txBody>
                  <a:tcPr marL="76200" marR="76200" marT="38100" marB="38100" anchor="ctr"/>
                </a:tc>
                <a:tc>
                  <a:txBody>
                    <a:bodyPr/>
                    <a:lstStyle/>
                    <a:p>
                      <a:r>
                        <a:rPr lang="en-US">
                          <a:effectLst/>
                        </a:rPr>
                        <a:t>0.027</a:t>
                      </a:r>
                    </a:p>
                  </a:txBody>
                  <a:tcPr marL="76200" marR="76200" marT="38100" marB="38100" anchor="ctr"/>
                </a:tc>
                <a:tc>
                  <a:txBody>
                    <a:bodyPr/>
                    <a:lstStyle/>
                    <a:p>
                      <a:r>
                        <a:rPr lang="en-US">
                          <a:effectLst/>
                        </a:rPr>
                        <a:t>-8.092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-0.270</a:t>
                      </a:r>
                    </a:p>
                  </a:txBody>
                  <a:tcPr marL="76200" marR="76200" marT="38100" marB="38100" anchor="ctr"/>
                </a:tc>
                <a:tc>
                  <a:txBody>
                    <a:bodyPr/>
                    <a:lstStyle/>
                    <a:p>
                      <a:r>
                        <a:rPr lang="en-US">
                          <a:effectLst/>
                        </a:rPr>
                        <a:t>-0.164</a:t>
                      </a:r>
                    </a:p>
                  </a:txBody>
                  <a:tcPr marL="76200" marR="76200" marT="38100" marB="38100" anchor="ctr"/>
                </a:tc>
                <a:extLst>
                  <a:ext uri="{0D108BD9-81ED-4DB2-BD59-A6C34878D82A}">
                    <a16:rowId xmlns:a16="http://schemas.microsoft.com/office/drawing/2014/main" val="875234809"/>
                  </a:ext>
                </a:extLst>
              </a:tr>
              <a:tr h="360938">
                <a:tc>
                  <a:txBody>
                    <a:bodyPr/>
                    <a:lstStyle/>
                    <a:p>
                      <a:pPr algn="r" fontAlgn="ctr"/>
                      <a:r>
                        <a:rPr lang="en-US" b="0">
                          <a:effectLst/>
                        </a:rPr>
                        <a:t>ocean_proximity_ISLAND</a:t>
                      </a:r>
                    </a:p>
                  </a:txBody>
                  <a:tcPr marL="76200" marR="76200" marT="38100" marB="38100" anchor="ctr"/>
                </a:tc>
                <a:tc>
                  <a:txBody>
                    <a:bodyPr/>
                    <a:lstStyle/>
                    <a:p>
                      <a:r>
                        <a:rPr lang="en-US">
                          <a:effectLst/>
                        </a:rPr>
                        <a:t>0.4481</a:t>
                      </a:r>
                    </a:p>
                  </a:txBody>
                  <a:tcPr marL="76200" marR="76200" marT="38100" marB="38100" anchor="ctr"/>
                </a:tc>
                <a:tc>
                  <a:txBody>
                    <a:bodyPr/>
                    <a:lstStyle/>
                    <a:p>
                      <a:r>
                        <a:rPr lang="en-US">
                          <a:effectLst/>
                        </a:rPr>
                        <a:t>0.574</a:t>
                      </a:r>
                    </a:p>
                  </a:txBody>
                  <a:tcPr marL="76200" marR="76200" marT="38100" marB="38100" anchor="ctr"/>
                </a:tc>
                <a:tc>
                  <a:txBody>
                    <a:bodyPr/>
                    <a:lstStyle/>
                    <a:p>
                      <a:r>
                        <a:rPr lang="en-US">
                          <a:effectLst/>
                        </a:rPr>
                        <a:t>0.781</a:t>
                      </a:r>
                    </a:p>
                  </a:txBody>
                  <a:tcPr marL="76200" marR="76200" marT="38100" marB="38100" anchor="ctr"/>
                </a:tc>
                <a:tc>
                  <a:txBody>
                    <a:bodyPr/>
                    <a:lstStyle/>
                    <a:p>
                      <a:r>
                        <a:rPr lang="en-US">
                          <a:effectLst/>
                        </a:rPr>
                        <a:t>0.435</a:t>
                      </a:r>
                    </a:p>
                  </a:txBody>
                  <a:tcPr marL="76200" marR="76200" marT="38100" marB="38100" anchor="ctr"/>
                </a:tc>
                <a:tc>
                  <a:txBody>
                    <a:bodyPr/>
                    <a:lstStyle/>
                    <a:p>
                      <a:r>
                        <a:rPr lang="en-US">
                          <a:effectLst/>
                        </a:rPr>
                        <a:t>-0.677</a:t>
                      </a:r>
                    </a:p>
                  </a:txBody>
                  <a:tcPr marL="76200" marR="76200" marT="38100" marB="38100" anchor="ctr"/>
                </a:tc>
                <a:tc>
                  <a:txBody>
                    <a:bodyPr/>
                    <a:lstStyle/>
                    <a:p>
                      <a:r>
                        <a:rPr lang="en-US">
                          <a:effectLst/>
                        </a:rPr>
                        <a:t>1.573</a:t>
                      </a:r>
                    </a:p>
                  </a:txBody>
                  <a:tcPr marL="76200" marR="76200" marT="38100" marB="38100" anchor="ctr"/>
                </a:tc>
                <a:extLst>
                  <a:ext uri="{0D108BD9-81ED-4DB2-BD59-A6C34878D82A}">
                    <a16:rowId xmlns:a16="http://schemas.microsoft.com/office/drawing/2014/main" val="661631323"/>
                  </a:ext>
                </a:extLst>
              </a:tr>
              <a:tr h="360938">
                <a:tc>
                  <a:txBody>
                    <a:bodyPr/>
                    <a:lstStyle/>
                    <a:p>
                      <a:pPr algn="r" fontAlgn="ctr"/>
                      <a:r>
                        <a:rPr lang="en-US" b="0">
                          <a:effectLst/>
                        </a:rPr>
                        <a:t>ocean_proximity_NEAR BAY</a:t>
                      </a:r>
                    </a:p>
                  </a:txBody>
                  <a:tcPr marL="76200" marR="76200" marT="38100" marB="38100" anchor="ctr"/>
                </a:tc>
                <a:tc>
                  <a:txBody>
                    <a:bodyPr/>
                    <a:lstStyle/>
                    <a:p>
                      <a:r>
                        <a:rPr lang="en-US">
                          <a:effectLst/>
                        </a:rPr>
                        <a:t>0.0405</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1.079</a:t>
                      </a:r>
                    </a:p>
                  </a:txBody>
                  <a:tcPr marL="76200" marR="76200" marT="38100" marB="38100" anchor="ctr"/>
                </a:tc>
                <a:tc>
                  <a:txBody>
                    <a:bodyPr/>
                    <a:lstStyle/>
                    <a:p>
                      <a:r>
                        <a:rPr lang="en-US">
                          <a:effectLst/>
                        </a:rPr>
                        <a:t>0.281</a:t>
                      </a:r>
                    </a:p>
                  </a:txBody>
                  <a:tcPr marL="76200" marR="76200" marT="38100" marB="38100" anchor="ctr"/>
                </a:tc>
                <a:tc>
                  <a:txBody>
                    <a:bodyPr/>
                    <a:lstStyle/>
                    <a:p>
                      <a:r>
                        <a:rPr lang="en-US">
                          <a:effectLst/>
                        </a:rPr>
                        <a:t>-0.033</a:t>
                      </a:r>
                    </a:p>
                  </a:txBody>
                  <a:tcPr marL="76200" marR="76200" marT="38100" marB="38100" anchor="ctr"/>
                </a:tc>
                <a:tc>
                  <a:txBody>
                    <a:bodyPr/>
                    <a:lstStyle/>
                    <a:p>
                      <a:r>
                        <a:rPr lang="en-US">
                          <a:effectLst/>
                        </a:rPr>
                        <a:t>0.114</a:t>
                      </a:r>
                    </a:p>
                  </a:txBody>
                  <a:tcPr marL="76200" marR="76200" marT="38100" marB="38100" anchor="ctr"/>
                </a:tc>
                <a:extLst>
                  <a:ext uri="{0D108BD9-81ED-4DB2-BD59-A6C34878D82A}">
                    <a16:rowId xmlns:a16="http://schemas.microsoft.com/office/drawing/2014/main" val="664701145"/>
                  </a:ext>
                </a:extLst>
              </a:tr>
              <a:tr h="360938">
                <a:tc>
                  <a:txBody>
                    <a:bodyPr/>
                    <a:lstStyle/>
                    <a:p>
                      <a:pPr algn="r" fontAlgn="ctr"/>
                      <a:r>
                        <a:rPr lang="en-US" b="0">
                          <a:effectLst/>
                        </a:rPr>
                        <a:t>ocean_proximity_NEAR OCEAN</a:t>
                      </a:r>
                    </a:p>
                  </a:txBody>
                  <a:tcPr marL="76200" marR="76200" marT="38100" marB="38100" anchor="ctr"/>
                </a:tc>
                <a:tc>
                  <a:txBody>
                    <a:bodyPr/>
                    <a:lstStyle/>
                    <a:p>
                      <a:r>
                        <a:rPr lang="en-US">
                          <a:effectLst/>
                        </a:rPr>
                        <a:t>0.1453</a:t>
                      </a:r>
                    </a:p>
                  </a:txBody>
                  <a:tcPr marL="76200" marR="76200" marT="38100" marB="38100" anchor="ctr"/>
                </a:tc>
                <a:tc>
                  <a:txBody>
                    <a:bodyPr/>
                    <a:lstStyle/>
                    <a:p>
                      <a:r>
                        <a:rPr lang="en-US" dirty="0">
                          <a:effectLst/>
                        </a:rPr>
                        <a:t>0.034</a:t>
                      </a:r>
                    </a:p>
                  </a:txBody>
                  <a:tcPr marL="76200" marR="76200" marT="38100" marB="38100" anchor="ctr"/>
                </a:tc>
                <a:tc>
                  <a:txBody>
                    <a:bodyPr/>
                    <a:lstStyle/>
                    <a:p>
                      <a:r>
                        <a:rPr lang="en-US">
                          <a:effectLst/>
                        </a:rPr>
                        <a:t>4.287</a:t>
                      </a:r>
                    </a:p>
                  </a:txBody>
                  <a:tcPr marL="76200" marR="76200" marT="38100" marB="38100" anchor="ctr"/>
                </a:tc>
                <a:tc>
                  <a:txBody>
                    <a:bodyPr/>
                    <a:lstStyle/>
                    <a:p>
                      <a:r>
                        <a:rPr lang="en-US">
                          <a:effectLst/>
                        </a:rPr>
                        <a:t>0.000</a:t>
                      </a:r>
                    </a:p>
                  </a:txBody>
                  <a:tcPr marL="76200" marR="76200" marT="38100" marB="38100" anchor="ctr"/>
                </a:tc>
                <a:tc>
                  <a:txBody>
                    <a:bodyPr/>
                    <a:lstStyle/>
                    <a:p>
                      <a:r>
                        <a:rPr lang="en-US" dirty="0">
                          <a:effectLst/>
                        </a:rPr>
                        <a:t>0.079</a:t>
                      </a:r>
                    </a:p>
                  </a:txBody>
                  <a:tcPr marL="76200" marR="76200" marT="38100" marB="38100" anchor="ctr"/>
                </a:tc>
                <a:tc>
                  <a:txBody>
                    <a:bodyPr/>
                    <a:lstStyle/>
                    <a:p>
                      <a:r>
                        <a:rPr lang="en-US" dirty="0">
                          <a:effectLst/>
                        </a:rPr>
                        <a:t>0.212</a:t>
                      </a:r>
                    </a:p>
                  </a:txBody>
                  <a:tcPr marL="76200" marR="76200" marT="38100" marB="38100" anchor="ctr"/>
                </a:tc>
                <a:extLst>
                  <a:ext uri="{0D108BD9-81ED-4DB2-BD59-A6C34878D82A}">
                    <a16:rowId xmlns:a16="http://schemas.microsoft.com/office/drawing/2014/main" val="2718979038"/>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99C934-8F77-4DD9-B557-EEC39045F042}">
  <ds:schemaRefs>
    <ds:schemaRef ds:uri="http://www.w3.org/XML/1998/namespace"/>
    <ds:schemaRef ds:uri="http://purl.org/dc/terms/"/>
    <ds:schemaRef ds:uri="http://schemas.microsoft.com/office/2006/documentManagement/types"/>
    <ds:schemaRef ds:uri="cb290d18-a6bb-4986-8cd8-a2fc19ebc901"/>
    <ds:schemaRef ds:uri="http://purl.org/dc/dcmitype/"/>
    <ds:schemaRef ds:uri="http://purl.org/dc/elements/1.1/"/>
    <ds:schemaRef ds:uri="c08b6b52-cd5f-4467-8eb8-47e70e31f32d"/>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660E73-876B-428D-8490-3250031BCA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3077</TotalTime>
  <Words>1229</Words>
  <Application>Microsoft Macintosh PowerPoint</Application>
  <PresentationFormat>Custom</PresentationFormat>
  <Paragraphs>182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Quattrocento</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Mervar, Alexander</cp:lastModifiedBy>
  <cp:revision>109</cp:revision>
  <cp:lastPrinted>2000-08-03T00:31:24Z</cp:lastPrinted>
  <dcterms:modified xsi:type="dcterms:W3CDTF">2022-12-10T23:00:13Z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