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39250" cy="11982450"/>
  <p:embeddedFontLst>
    <p:embeddedFont>
      <p:font typeface="Quattrocento" panose="02020502030000000404" pitchFamily="18" charset="0"/>
      <p:regular r:id="rId8"/>
      <p:bold r:id="rId9"/>
    </p:embeddedFont>
    <p:embeddedFont>
      <p:font typeface="Quattrocento Sans" panose="020B0502050000020003" pitchFamily="34" charset="0"/>
      <p:regular r:id="rId10"/>
      <p:bold r:id="rId11"/>
      <p:italic r:id="rId12"/>
      <p:boldItalic r:id="rId13"/>
    </p:embeddedFont>
  </p:embeddedFontLst>
  <p:custDataLst>
    <p:tags r:id="rId14"/>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142"/>
    <a:srgbClr val="01426A"/>
    <a:srgbClr val="EDEBEB"/>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8" d="100"/>
          <a:sy n="38" d="100"/>
        </p:scale>
        <p:origin x="162" y="30"/>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64" d="100"/>
          <a:sy n="64" d="100"/>
        </p:scale>
        <p:origin x="3864" y="10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43142"/>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990000"/>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Draft Technical Presentation Working Title</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Alexander Mervar, Aidan Rosberg</a:t>
            </a:r>
          </a:p>
          <a:p>
            <a:pPr algn="ctr">
              <a:defRPr/>
            </a:pPr>
            <a:endParaRPr lang="en-US" sz="5600" dirty="0">
              <a:solidFill>
                <a:schemeClr val="bg1"/>
              </a:solidFill>
              <a:effectLst/>
              <a:latin typeface="Quattrocento" panose="02020802030000000404" pitchFamily="18" charset="0"/>
              <a:cs typeface="Arial" pitchFamily="34"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9000919"/>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8610600"/>
            <a:ext cx="9598176" cy="55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This paper presents a neural network method for predicting the average home cost of a given neighborhood. It builds from previous work in the area and refines neural parameters and feature space to increase accuracy and compares performance to linear regression and support vector models. It serves to demonstrate the usefulness of neural networks in the problem space.</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1578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Pre-Processing</a:t>
            </a:r>
          </a:p>
          <a:p>
            <a:pPr algn="just">
              <a:lnSpc>
                <a:spcPct val="110000"/>
              </a:lnSpc>
            </a:pPr>
            <a:r>
              <a:rPr lang="en-US" sz="2800" dirty="0">
                <a:effectLst/>
                <a:latin typeface="Quattrocento Sans" panose="020B0502050000020003" pitchFamily="34" charset="0"/>
                <a:cs typeface="Arial" pitchFamily="34" charset="0"/>
              </a:rPr>
              <a:t>	The original dataset contained categorical values to express the distance of the given neighborhood from the coast. We applied one-hot encoding to extract these values to individual features. One-hot encoding was chosen to reduce bias introduced by other methods (Original encoding, Hashing). Another method employed to reduce bias was standardization. Because the ranges between the numerical values in the original data were high, we believed our neural model performance could be improved by scaling the values. We also applied mean imputation to estimate missing data.</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Linear Regression</a:t>
            </a: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To test the validity of our neural network it was essential to create a linear regression to act as the baseline for comparison. By using Python packages pandas and </a:t>
            </a:r>
            <a:r>
              <a:rPr kumimoji="0" lang="en-US" sz="28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statsmodels</a:t>
            </a: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we were able to fit the variables of the dataset to the "</a:t>
            </a:r>
            <a:r>
              <a:rPr kumimoji="0" lang="en-US" sz="28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median_house_value</a:t>
            </a: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variable using a standard linear regression method</a:t>
            </a: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a:t>
            </a: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lang="en-US" sz="3600" dirty="0">
                <a:effectLst/>
                <a:latin typeface="Quattrocento Sans" panose="020B0502050000020003" pitchFamily="34" charset="0"/>
                <a:cs typeface="Arial" pitchFamily="34" charset="0"/>
              </a:rPr>
              <a:t>Neural Network</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2800" dirty="0">
                <a:effectLst/>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2400" dirty="0">
              <a:effectLst/>
              <a:latin typeface="Quattrocento Sans" panose="020B0502050000020003" pitchFamily="34" charset="0"/>
              <a:cs typeface="Arial"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077200"/>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46635" y="8610600"/>
            <a:ext cx="9598176" cy="1860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Linear Regression Results</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r>
              <a:rPr lang="en-US" sz="1400" dirty="0">
                <a:effectLst/>
                <a:latin typeface="Quattrocento Sans" panose="020B0502050000020003" pitchFamily="34" charset="0"/>
                <a:cs typeface="Arial" pitchFamily="34" charset="0"/>
              </a:rPr>
              <a:t>Coefficient Table</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noProof="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Neural Network Results</a:t>
            </a: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a:t>
            </a: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1400" dirty="0">
              <a:effectLst/>
              <a:latin typeface="Quattrocento Sans" panose="020B0502050000020003" pitchFamily="34" charset="0"/>
              <a:cs typeface="Arial" pitchFamily="34" charset="0"/>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8000999"/>
            <a:ext cx="10058400" cy="18076897"/>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610600"/>
            <a:ext cx="9598176" cy="339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effectLst/>
                <a:latin typeface="Quattrocento Sans" panose="020B0502050000020003" pitchFamily="34" charset="0"/>
                <a:cs typeface="Arial" pitchFamily="34" charset="0"/>
              </a:rPr>
              <a:t>The use of a neural network over a linear regression offers several key advantages, which has been illustrated by the application here. It can model complex, non-linear relationships between variables, handle large amounts of data, and improve over time. These advantages make neural networks a valuable tool for making accurate predictions in the California housing market.</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18211800"/>
            <a:ext cx="10058400" cy="14020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1334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effectLst/>
                <a:latin typeface="Quattrocento Sans" panose="020B0502050000020003" pitchFamily="34" charset="0"/>
                <a:cs typeface="Arial" pitchFamily="34" charset="0"/>
              </a:rPr>
              <a:t>The Californian housing market is impacted not only by the features of a given house, but by the unique features of the surrounding landscape. This can mean that buyers do not only look at the qualities of a given home of interest, but also the qualities of the neighborhood the homes reside in that may be unique to the coastal state. While previous</a:t>
            </a:r>
          </a:p>
          <a:p>
            <a:pPr algn="just">
              <a:lnSpc>
                <a:spcPct val="110000"/>
              </a:lnSpc>
            </a:pPr>
            <a:r>
              <a:rPr lang="en-US" sz="2800" dirty="0">
                <a:effectLst/>
                <a:latin typeface="Quattrocento Sans" panose="020B0502050000020003" pitchFamily="34" charset="0"/>
                <a:cs typeface="Arial" pitchFamily="34" charset="0"/>
              </a:rPr>
              <a:t>papers have focused on individual home costs and features, this paper seeks to demonstrate the efficacy of a neural network in predicting the average cost of homes in a neighborhood given the neighborhood’s proximity to the ocean, median income, population, and households, along with the average age and home features of the homes themselves.</a:t>
            </a:r>
          </a:p>
          <a:p>
            <a:pPr algn="just">
              <a:lnSpc>
                <a:spcPct val="110000"/>
              </a:lnSpc>
            </a:pPr>
            <a:r>
              <a:rPr lang="en-US" sz="2800" dirty="0">
                <a:effectLst/>
                <a:latin typeface="Quattrocento Sans" panose="020B0502050000020003" pitchFamily="34" charset="0"/>
                <a:cs typeface="Arial" pitchFamily="34" charset="0"/>
              </a:rPr>
              <a:t>	Previous work examines housing market prediction with both pre-neural and neural methods. In pre-neural methods, regression models such as linear regression, support vector models (SVMs), </a:t>
            </a:r>
            <a:r>
              <a:rPr lang="en-US" sz="2800" dirty="0" err="1">
                <a:effectLst/>
                <a:latin typeface="Quattrocento Sans" panose="020B0502050000020003" pitchFamily="34" charset="0"/>
                <a:cs typeface="Arial" pitchFamily="34" charset="0"/>
              </a:rPr>
              <a:t>Kohonen</a:t>
            </a:r>
            <a:r>
              <a:rPr lang="en-US" sz="2800" dirty="0">
                <a:effectLst/>
                <a:latin typeface="Quattrocento Sans" panose="020B0502050000020003" pitchFamily="34" charset="0"/>
                <a:cs typeface="Arial" pitchFamily="34" charset="0"/>
              </a:rPr>
              <a:t> neural networks (KNNs), and random forest models have all been used to various degrees of success. Pow et al. (2014) demonstrated that KNNs and random forest models outperform baseline linear regression and SVMs, and speculate this is likely due to the ability to consider a higher vector space and draw connections beyond a linear plane. Later studies, such as </a:t>
            </a:r>
            <a:r>
              <a:rPr lang="en-US" sz="2800" dirty="0" err="1">
                <a:effectLst/>
                <a:latin typeface="Quattrocento Sans" panose="020B0502050000020003" pitchFamily="34" charset="0"/>
                <a:cs typeface="Arial" pitchFamily="34" charset="0"/>
              </a:rPr>
              <a:t>Ćetković</a:t>
            </a:r>
            <a:r>
              <a:rPr lang="en-US" sz="2800" dirty="0">
                <a:effectLst/>
                <a:latin typeface="Quattrocento Sans" panose="020B0502050000020003" pitchFamily="34" charset="0"/>
                <a:cs typeface="Arial" pitchFamily="34" charset="0"/>
              </a:rPr>
              <a:t> et al (2018), examined the efficacy of neural network methods for market prediction, and found the results reasonable enough to continue refinement of parameters and further development of neural network methods in this field.</a:t>
            </a:r>
          </a:p>
          <a:p>
            <a:pPr algn="just">
              <a:lnSpc>
                <a:spcPct val="110000"/>
              </a:lnSpc>
            </a:pPr>
            <a:endParaRPr lang="en-US" sz="2800" dirty="0">
              <a:effectLst/>
              <a:latin typeface="Quattrocento Sans" panose="020B0502050000020003" pitchFamily="34" charset="0"/>
              <a:cs typeface="Arial"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776997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7355800"/>
            <a:ext cx="10058400" cy="4876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8041600"/>
            <a:ext cx="9598176" cy="251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err="1">
                <a:effectLst/>
                <a:latin typeface="Quattrocento Sans" panose="020B0502050000020003" pitchFamily="34" charset="0"/>
                <a:cs typeface="Arial" pitchFamily="34" charset="0"/>
              </a:rPr>
              <a:t>Jasmina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Cetkovic</a:t>
            </a:r>
            <a:r>
              <a:rPr lang="en-US" sz="1600" dirty="0">
                <a:effectLst/>
                <a:latin typeface="Quattrocento Sans" panose="020B0502050000020003" pitchFamily="34" charset="0"/>
                <a:cs typeface="Arial" pitchFamily="34" charset="0"/>
              </a:rPr>
              <a:t>, Slobodan </a:t>
            </a:r>
            <a:r>
              <a:rPr lang="en-US" sz="1600" dirty="0" err="1">
                <a:effectLst/>
                <a:latin typeface="Quattrocento Sans" panose="020B0502050000020003" pitchFamily="34" charset="0"/>
                <a:cs typeface="Arial" pitchFamily="34" charset="0"/>
              </a:rPr>
              <a:t>Laki</a:t>
            </a:r>
            <a:r>
              <a:rPr lang="en-US" sz="1600" dirty="0">
                <a:effectLst/>
                <a:latin typeface="Quattrocento Sans" panose="020B0502050000020003" pitchFamily="34" charset="0"/>
                <a:cs typeface="Arial" pitchFamily="34" charset="0"/>
              </a:rPr>
              <a:t> ́c, </a:t>
            </a:r>
            <a:r>
              <a:rPr lang="en-US" sz="1600" dirty="0" err="1">
                <a:effectLst/>
                <a:latin typeface="Quattrocento Sans" panose="020B0502050000020003" pitchFamily="34" charset="0"/>
                <a:cs typeface="Arial" pitchFamily="34" charset="0"/>
              </a:rPr>
              <a:t>Marijana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Lazarevska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Miloš</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Žarkovi</a:t>
            </a:r>
            <a:r>
              <a:rPr lang="en-US" sz="1600" dirty="0">
                <a:effectLst/>
                <a:latin typeface="Quattrocento Sans" panose="020B0502050000020003" pitchFamily="34" charset="0"/>
                <a:cs typeface="Arial" pitchFamily="34" charset="0"/>
              </a:rPr>
              <a:t> ́c, </a:t>
            </a:r>
            <a:r>
              <a:rPr lang="en-US" sz="1600" dirty="0" err="1">
                <a:effectLst/>
                <a:latin typeface="Quattrocento Sans" panose="020B0502050000020003" pitchFamily="34" charset="0"/>
                <a:cs typeface="Arial" pitchFamily="34" charset="0"/>
              </a:rPr>
              <a:t>Saša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Vujoševi</a:t>
            </a:r>
            <a:r>
              <a:rPr lang="en-US" sz="1600" dirty="0">
                <a:effectLst/>
                <a:latin typeface="Quattrocento Sans" panose="020B0502050000020003" pitchFamily="34" charset="0"/>
                <a:cs typeface="Arial" pitchFamily="34" charset="0"/>
              </a:rPr>
              <a:t> ́c, Jelena </a:t>
            </a:r>
            <a:r>
              <a:rPr lang="en-US" sz="1600" dirty="0" err="1">
                <a:effectLst/>
                <a:latin typeface="Quattrocento Sans" panose="020B0502050000020003" pitchFamily="34" charset="0"/>
                <a:cs typeface="Arial" pitchFamily="34" charset="0"/>
              </a:rPr>
              <a:t>Cvijovi</a:t>
            </a:r>
            <a:r>
              <a:rPr lang="en-US" sz="1600" dirty="0">
                <a:effectLst/>
                <a:latin typeface="Quattrocento Sans" panose="020B0502050000020003" pitchFamily="34" charset="0"/>
                <a:cs typeface="Arial" pitchFamily="34" charset="0"/>
              </a:rPr>
              <a:t> ́c, and </a:t>
            </a:r>
            <a:r>
              <a:rPr lang="en-US" sz="1600" dirty="0" err="1">
                <a:effectLst/>
                <a:latin typeface="Quattrocento Sans" panose="020B0502050000020003" pitchFamily="34" charset="0"/>
                <a:cs typeface="Arial" pitchFamily="34" charset="0"/>
              </a:rPr>
              <a:t>Mladen</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Gogi</a:t>
            </a:r>
            <a:r>
              <a:rPr lang="en-US" sz="1600" dirty="0">
                <a:effectLst/>
                <a:latin typeface="Quattrocento Sans" panose="020B0502050000020003" pitchFamily="34" charset="0"/>
                <a:cs typeface="Arial" pitchFamily="34" charset="0"/>
              </a:rPr>
              <a:t> ́c. 2018. Assessment of the real estate market value in the </a:t>
            </a:r>
            <a:r>
              <a:rPr lang="en-US" sz="1600" dirty="0" err="1">
                <a:effectLst/>
                <a:latin typeface="Quattrocento Sans" panose="020B0502050000020003" pitchFamily="34" charset="0"/>
                <a:cs typeface="Arial" pitchFamily="34" charset="0"/>
              </a:rPr>
              <a:t>european</a:t>
            </a:r>
            <a:r>
              <a:rPr lang="en-US" sz="1600" dirty="0">
                <a:effectLst/>
                <a:latin typeface="Quattrocento Sans" panose="020B0502050000020003" pitchFamily="34" charset="0"/>
                <a:cs typeface="Arial" pitchFamily="34" charset="0"/>
              </a:rPr>
              <a:t> market by artificial neural networks application. Complexity, 2018:1–10.</a:t>
            </a:r>
          </a:p>
          <a:p>
            <a:pPr algn="just">
              <a:lnSpc>
                <a:spcPct val="110000"/>
              </a:lnSpc>
            </a:pPr>
            <a:endParaRPr lang="en-US" sz="1600" dirty="0">
              <a:effectLst/>
              <a:latin typeface="Quattrocento Sans" panose="020B0502050000020003" pitchFamily="34" charset="0"/>
              <a:cs typeface="Arial" pitchFamily="34" charset="0"/>
            </a:endParaRPr>
          </a:p>
          <a:p>
            <a:pPr algn="just">
              <a:lnSpc>
                <a:spcPct val="110000"/>
              </a:lnSpc>
            </a:pPr>
            <a:r>
              <a:rPr lang="en-US" sz="1600" dirty="0" err="1">
                <a:effectLst/>
                <a:latin typeface="Quattrocento Sans" panose="020B0502050000020003" pitchFamily="34" charset="0"/>
                <a:cs typeface="Arial" pitchFamily="34" charset="0"/>
              </a:rPr>
              <a:t>Aurélien</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Géron</a:t>
            </a:r>
            <a:r>
              <a:rPr lang="en-US" sz="1600" dirty="0">
                <a:effectLst/>
                <a:latin typeface="Quattrocento Sans" panose="020B0502050000020003" pitchFamily="34" charset="0"/>
                <a:cs typeface="Arial" pitchFamily="34" charset="0"/>
              </a:rPr>
              <a:t>. 2017. Hands-on machine learning with scikit-learn and </a:t>
            </a:r>
            <a:r>
              <a:rPr lang="en-US" sz="1600" dirty="0" err="1">
                <a:effectLst/>
                <a:latin typeface="Quattrocento Sans" panose="020B0502050000020003" pitchFamily="34" charset="0"/>
                <a:cs typeface="Arial" pitchFamily="34" charset="0"/>
              </a:rPr>
              <a:t>tensorflow</a:t>
            </a:r>
            <a:r>
              <a:rPr lang="en-US" sz="1600" dirty="0">
                <a:effectLst/>
                <a:latin typeface="Quattrocento Sans" panose="020B0502050000020003" pitchFamily="34" charset="0"/>
                <a:cs typeface="Arial" pitchFamily="34" charset="0"/>
              </a:rPr>
              <a:t>. Tools, and Techniques to build intelligent systems.</a:t>
            </a:r>
          </a:p>
          <a:p>
            <a:pPr algn="just">
              <a:lnSpc>
                <a:spcPct val="110000"/>
              </a:lnSpc>
            </a:pPr>
            <a:endParaRPr lang="en-US" sz="1600" dirty="0">
              <a:effectLst/>
              <a:latin typeface="Quattrocento Sans" panose="020B0502050000020003" pitchFamily="34" charset="0"/>
              <a:cs typeface="Arial" pitchFamily="34" charset="0"/>
            </a:endParaRPr>
          </a:p>
          <a:p>
            <a:pPr algn="just">
              <a:lnSpc>
                <a:spcPct val="110000"/>
              </a:lnSpc>
            </a:pPr>
            <a:r>
              <a:rPr lang="en-US" sz="1600" dirty="0">
                <a:effectLst/>
                <a:latin typeface="Quattrocento Sans" panose="020B0502050000020003" pitchFamily="34" charset="0"/>
                <a:cs typeface="Arial" pitchFamily="34" charset="0"/>
              </a:rPr>
              <a:t>Nissan Pow, Emil </a:t>
            </a:r>
            <a:r>
              <a:rPr lang="en-US" sz="1600" dirty="0" err="1">
                <a:effectLst/>
                <a:latin typeface="Quattrocento Sans" panose="020B0502050000020003" pitchFamily="34" charset="0"/>
                <a:cs typeface="Arial" pitchFamily="34" charset="0"/>
              </a:rPr>
              <a:t>Janulewicz</a:t>
            </a:r>
            <a:r>
              <a:rPr lang="en-US" sz="1600" dirty="0">
                <a:effectLst/>
                <a:latin typeface="Quattrocento Sans" panose="020B0502050000020003" pitchFamily="34" charset="0"/>
                <a:cs typeface="Arial" pitchFamily="34" charset="0"/>
              </a:rPr>
              <a:t>, and L. Liu. 2014. Applied machine learning project 4 prediction of real estate property prices in </a:t>
            </a:r>
            <a:r>
              <a:rPr lang="en-US" sz="1600" dirty="0" err="1">
                <a:effectLst/>
                <a:latin typeface="Quattrocento Sans" panose="020B0502050000020003" pitchFamily="34" charset="0"/>
                <a:cs typeface="Arial" pitchFamily="34" charset="0"/>
              </a:rPr>
              <a:t>montréal</a:t>
            </a:r>
            <a:r>
              <a:rPr lang="en-US" sz="1600" dirty="0">
                <a:effectLst/>
                <a:latin typeface="Quattrocento Sans" panose="020B0502050000020003" pitchFamily="34" charset="0"/>
                <a:cs typeface="Arial" pitchFamily="34" charset="0"/>
              </a:rPr>
              <a:t>.</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6913976"/>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Acknowledgements</a:t>
            </a:r>
          </a:p>
        </p:txBody>
      </p:sp>
      <p:pic>
        <p:nvPicPr>
          <p:cNvPr id="3" name="Picture 2">
            <a:extLst>
              <a:ext uri="{FF2B5EF4-FFF2-40B4-BE49-F238E27FC236}">
                <a16:creationId xmlns:a16="http://schemas.microsoft.com/office/drawing/2014/main" id="{FD3745ED-FE05-F1CC-4217-7B845B641E97}"/>
              </a:ext>
            </a:extLst>
          </p:cNvPr>
          <p:cNvPicPr>
            <a:picLocks noChangeAspect="1"/>
          </p:cNvPicPr>
          <p:nvPr/>
        </p:nvPicPr>
        <p:blipFill>
          <a:blip r:embed="rId3"/>
          <a:stretch>
            <a:fillRect/>
          </a:stretch>
        </p:blipFill>
        <p:spPr>
          <a:xfrm>
            <a:off x="22546635" y="9814072"/>
            <a:ext cx="7407586" cy="3482771"/>
          </a:xfrm>
          <a:prstGeom prst="rect">
            <a:avLst/>
          </a:prstGeom>
        </p:spPr>
      </p:pic>
      <p:pic>
        <p:nvPicPr>
          <p:cNvPr id="4" name="Picture 3">
            <a:extLst>
              <a:ext uri="{FF2B5EF4-FFF2-40B4-BE49-F238E27FC236}">
                <a16:creationId xmlns:a16="http://schemas.microsoft.com/office/drawing/2014/main" id="{DC99F6B9-8A62-843F-A71B-157133F9A7F3}"/>
              </a:ext>
            </a:extLst>
          </p:cNvPr>
          <p:cNvPicPr>
            <a:picLocks noChangeAspect="1"/>
          </p:cNvPicPr>
          <p:nvPr/>
        </p:nvPicPr>
        <p:blipFill>
          <a:blip r:embed="rId4"/>
          <a:stretch>
            <a:fillRect/>
          </a:stretch>
        </p:blipFill>
        <p:spPr>
          <a:xfrm>
            <a:off x="22560489" y="18026062"/>
            <a:ext cx="4419600" cy="4333875"/>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D660F3FC1E7C408E16390F9942761A" ma:contentTypeVersion="14" ma:contentTypeDescription="Create a new document." ma:contentTypeScope="" ma:versionID="c45749503bc0b2e47856fc05f642e850">
  <xsd:schema xmlns:xsd="http://www.w3.org/2001/XMLSchema" xmlns:xs="http://www.w3.org/2001/XMLSchema" xmlns:p="http://schemas.microsoft.com/office/2006/metadata/properties" xmlns:ns3="cb290d18-a6bb-4986-8cd8-a2fc19ebc901" xmlns:ns4="c08b6b52-cd5f-4467-8eb8-47e70e31f32d" targetNamespace="http://schemas.microsoft.com/office/2006/metadata/properties" ma:root="true" ma:fieldsID="053826f8d6ac9b46a517f96eff622063" ns3:_="" ns4:_="">
    <xsd:import namespace="cb290d18-a6bb-4986-8cd8-a2fc19ebc901"/>
    <xsd:import namespace="c08b6b52-cd5f-4467-8eb8-47e70e31f32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90d18-a6bb-4986-8cd8-a2fc19ebc9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8b6b52-cd5f-4467-8eb8-47e70e31f32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660E73-876B-428D-8490-3250031BCA46}">
  <ds:schemaRefs>
    <ds:schemaRef ds:uri="http://schemas.microsoft.com/sharepoint/v3/contenttype/forms"/>
  </ds:schemaRefs>
</ds:datastoreItem>
</file>

<file path=customXml/itemProps2.xml><?xml version="1.0" encoding="utf-8"?>
<ds:datastoreItem xmlns:ds="http://schemas.openxmlformats.org/officeDocument/2006/customXml" ds:itemID="{33996F9C-ED23-4E7F-899A-CF0FC533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90d18-a6bb-4986-8cd8-a2fc19ebc901"/>
    <ds:schemaRef ds:uri="c08b6b52-cd5f-4467-8eb8-47e70e31f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99C934-8F77-4DD9-B557-EEC39045F042}">
  <ds:schemaRefs>
    <ds:schemaRef ds:uri="http://purl.org/dc/dcmitype/"/>
    <ds:schemaRef ds:uri="cb290d18-a6bb-4986-8cd8-a2fc19ebc90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http://purl.org/dc/elements/1.1/"/>
    <ds:schemaRef ds:uri="http://schemas.openxmlformats.org/package/2006/metadata/core-properties"/>
    <ds:schemaRef ds:uri="c08b6b52-cd5f-4467-8eb8-47e70e31f32d"/>
  </ds:schemaRefs>
</ds:datastoreItem>
</file>

<file path=docProps/app.xml><?xml version="1.0" encoding="utf-8"?>
<Properties xmlns="http://schemas.openxmlformats.org/officeDocument/2006/extended-properties" xmlns:vt="http://schemas.openxmlformats.org/officeDocument/2006/docPropsVTypes">
  <TotalTime>3070</TotalTime>
  <Words>814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Arial</vt:lpstr>
      <vt:lpstr>Times New Roman</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Rosberg, Aidan Joseph</cp:lastModifiedBy>
  <cp:revision>109</cp:revision>
  <cp:lastPrinted>2000-08-03T00:31:24Z</cp:lastPrinted>
  <dcterms:modified xsi:type="dcterms:W3CDTF">2022-12-10T22:50:37Z</dcterms:modified>
  <cp:category>research posters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0x010100F5D660F3FC1E7C408E16390F9942761A</vt:lpwstr>
  </property>
</Properties>
</file>