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4"/>
  </p:sldMasterIdLst>
  <p:notesMasterIdLst>
    <p:notesMasterId r:id="rId6"/>
  </p:notesMasterIdLst>
  <p:handoutMasterIdLst>
    <p:handoutMasterId r:id="rId7"/>
  </p:handoutMasterIdLst>
  <p:sldIdLst>
    <p:sldId id="256" r:id="rId5"/>
  </p:sldIdLst>
  <p:sldSz cx="43891200" cy="32918400"/>
  <p:notesSz cx="9239250" cy="11982450"/>
  <p:embeddedFontLst>
    <p:embeddedFont>
      <p:font typeface="Quattrocento" panose="02020502030000000404" pitchFamily="18" charset="0"/>
      <p:regular r:id="rId8"/>
      <p:bold r:id="rId9"/>
    </p:embeddedFont>
    <p:embeddedFont>
      <p:font typeface="Quattrocento Sans" panose="020B0502050000020003" pitchFamily="34" charset="0"/>
      <p:regular r:id="rId10"/>
      <p:bold r:id="rId11"/>
      <p:italic r:id="rId12"/>
      <p:boldItalic r:id="rId13"/>
    </p:embeddedFont>
  </p:embeddedFontLst>
  <p:custDataLst>
    <p:tags r:id="rId14"/>
  </p:custDataLst>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11088">
          <p15:clr>
            <a:srgbClr val="A4A3A4"/>
          </p15:clr>
        </p15:guide>
        <p15:guide id="2" pos="13440">
          <p15:clr>
            <a:srgbClr val="A4A3A4"/>
          </p15:clr>
        </p15:guide>
      </p15:sldGuideLst>
    </p:ext>
    <p:ext uri="{2D200454-40CA-4A62-9FC3-DE9A4176ACB9}">
      <p15:notesGuideLst xmlns:p15="http://schemas.microsoft.com/office/powerpoint/2012/main">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3142"/>
    <a:srgbClr val="01426A"/>
    <a:srgbClr val="EDEBEB"/>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3654" autoAdjust="0"/>
  </p:normalViewPr>
  <p:slideViewPr>
    <p:cSldViewPr>
      <p:cViewPr>
        <p:scale>
          <a:sx n="40" d="100"/>
          <a:sy n="40" d="100"/>
        </p:scale>
        <p:origin x="-126" y="-1080"/>
      </p:cViewPr>
      <p:guideLst>
        <p:guide orient="horz" pos="11088"/>
        <p:guide pos="13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p:cViewPr>
        <p:scale>
          <a:sx n="64" d="100"/>
          <a:sy n="64" d="100"/>
        </p:scale>
        <p:origin x="3864" y="102"/>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font" Target="fonts/font5.fntdata"/><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font" Target="fonts/font4.fntdata"/><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font" Target="fonts/font2.fntdata"/><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defTabSz="1149350">
              <a:defRPr sz="1500"/>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algn="r" defTabSz="1149350">
              <a:defRPr sz="1500"/>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defTabSz="1149350">
              <a:defRPr sz="1500"/>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algn="r" defTabSz="1149350">
              <a:defRPr sz="1500"/>
            </a:lvl1pPr>
          </a:lstStyle>
          <a:p>
            <a:fld id="{56A6134A-9986-4884-ADAB-C57241D32564}" type="slidenum">
              <a:rPr lang="zh-CN" altLang="en-US"/>
              <a:t>‹#›</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defTabSz="1149350">
              <a:defRPr sz="1500"/>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algn="r" defTabSz="1149350">
              <a:defRPr sz="1500"/>
            </a:lvl1pPr>
          </a:lstStyle>
          <a:p>
            <a:endParaRPr lang="en-US" altLang="zh-CN"/>
          </a:p>
        </p:txBody>
      </p:sp>
      <p:sp>
        <p:nvSpPr>
          <p:cNvPr id="2052" name="Rectangle 4"/>
          <p:cNvSpPr>
            <a:spLocks noGrp="1" noRot="1" noChangeAspect="1" noChangeArrowheads="1" noTextEdit="1"/>
          </p:cNvSpPr>
          <p:nvPr>
            <p:ph type="sldImg" idx="2"/>
          </p:nvPr>
        </p:nvSpPr>
        <p:spPr bwMode="auto">
          <a:xfrm>
            <a:off x="1582738" y="889000"/>
            <a:ext cx="6059487" cy="454501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defTabSz="1149350">
              <a:defRPr sz="1500"/>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algn="r" defTabSz="1149350">
              <a:defRPr sz="1500"/>
            </a:lvl1pPr>
          </a:lstStyle>
          <a:p>
            <a:fld id="{23124DF2-DDA8-402F-81DD-AC1D1E5694AB}" type="slidenum">
              <a:rPr lang="zh-CN" altLang="en-US"/>
              <a:t>‹#›</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defPPr>
              <a:defRPr kern="1200"/>
            </a:defPPr>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t>1</a:t>
            </a:fld>
            <a:endParaRPr lang="en-US" altLang="zh-CN" sz="1500"/>
          </a:p>
        </p:txBody>
      </p:sp>
      <p:sp>
        <p:nvSpPr>
          <p:cNvPr id="3075" name="Rectangle 2"/>
          <p:cNvSpPr>
            <a:spLocks noGrp="1" noRot="1" noChangeAspect="1" noChangeArrowheads="1" noTextEdit="1"/>
          </p:cNvSpPr>
          <p:nvPr>
            <p:ph type="sldImg"/>
          </p:nvPr>
        </p:nvSpPr>
        <p:spPr/>
      </p:sp>
      <p:sp>
        <p:nvSpPr>
          <p:cNvPr id="3076" name="Rectangle 3"/>
          <p:cNvSpPr>
            <a:spLocks noGrp="1" noChangeArrowheads="1"/>
          </p:cNvSpPr>
          <p:nvPr>
            <p:ph type="body" idx="1"/>
          </p:nvPr>
        </p:nvSpPr>
        <p:spPr>
          <a:noFill/>
        </p:spPr>
        <p:txBody>
          <a:bodyPr/>
          <a:lstStyle>
            <a:defPPr>
              <a:defRPr kern="1200"/>
            </a:defP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a:prstGeom prst="rect">
            <a:avLst/>
          </a:prstGeo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4245" y="18653125"/>
            <a:ext cx="30722711" cy="8413750"/>
          </a:xfrm>
          <a:prstGeom prst="rect">
            <a:avLst/>
          </a:prstGeo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1166012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4279" y="7680325"/>
            <a:ext cx="39502643" cy="21724938"/>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38220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1317625"/>
            <a:ext cx="9874956" cy="28087638"/>
          </a:xfrm>
          <a:prstGeom prst="rect">
            <a:avLst/>
          </a:prstGeo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4278" y="1317625"/>
            <a:ext cx="29492222" cy="28087638"/>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5127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idx="1"/>
          </p:nvPr>
        </p:nvSpPr>
        <p:spPr>
          <a:xfrm>
            <a:off x="2194279" y="7680325"/>
            <a:ext cx="39502643" cy="21724938"/>
          </a:xfrm>
          <a:prstGeom prst="rect">
            <a:avLst/>
          </a:prstGeo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430835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a:prstGeom prst="rect">
            <a:avLst/>
          </a:prstGeo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a:prstGeom prst="rect">
            <a:avLst/>
          </a:prstGeo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224496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4279" y="7680325"/>
            <a:ext cx="19683588" cy="21724938"/>
          </a:xfrm>
          <a:prstGeom prst="rect">
            <a:avLst/>
          </a:prstGeo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7680325"/>
            <a:ext cx="19683589" cy="21724938"/>
          </a:xfrm>
          <a:prstGeom prst="rect">
            <a:avLst/>
          </a:prstGeo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9732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a:prstGeom prst="rect">
            <a:avLst/>
          </a:prstGeo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1"/>
            <a:ext cx="19392900" cy="18965862"/>
          </a:xfrm>
          <a:prstGeom prst="rect">
            <a:avLst/>
          </a:prstGeo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a:prstGeom prst="rect">
            <a:avLst/>
          </a:prstGeo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1"/>
            <a:ext cx="19401368" cy="18965862"/>
          </a:xfrm>
          <a:prstGeom prst="rect">
            <a:avLst/>
          </a:prstGeo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059614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Tree>
    <p:extLst>
      <p:ext uri="{BB962C8B-B14F-4D97-AF65-F5344CB8AC3E}">
        <p14:creationId xmlns:p14="http://schemas.microsoft.com/office/powerpoint/2010/main" val="22457045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a:prstGeom prst="rect">
            <a:avLst/>
          </a:prstGeo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a:prstGeom prst="rect">
            <a:avLst/>
          </a:prstGeo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a:prstGeom prst="rect">
            <a:avLst/>
          </a:prstGeo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117546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a:prstGeom prst="rect">
            <a:avLst/>
          </a:prstGeo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9"/>
            <a:ext cx="26334157" cy="19750088"/>
          </a:xfrm>
          <a:prstGeom prst="rect">
            <a:avLst/>
          </a:prstGeo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a:prstGeom prst="rect">
            <a:avLst/>
          </a:prstGeo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739591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3074988" rtl="0" eaLnBrk="0" fontAlgn="base" hangingPunct="0">
        <a:spcBef>
          <a:spcPct val="0"/>
        </a:spcBef>
        <a:spcAft>
          <a:spcPct val="0"/>
        </a:spcAft>
        <a:defRPr sz="14800">
          <a:solidFill>
            <a:schemeClr val="tx2"/>
          </a:solidFill>
          <a:latin typeface="+mj-lt"/>
          <a:ea typeface="+mj-ea"/>
          <a:cs typeface="+mj-cs"/>
        </a:defRPr>
      </a:lvl1pPr>
      <a:lvl2pPr algn="ctr" defTabSz="3074988" rtl="0" eaLnBrk="0" fontAlgn="base" hangingPunct="0">
        <a:spcBef>
          <a:spcPct val="0"/>
        </a:spcBef>
        <a:spcAft>
          <a:spcPct val="0"/>
        </a:spcAft>
        <a:defRPr sz="14800">
          <a:solidFill>
            <a:schemeClr val="tx2"/>
          </a:solidFill>
          <a:latin typeface="Times New Roman" pitchFamily="18" charset="0"/>
        </a:defRPr>
      </a:lvl2pPr>
      <a:lvl3pPr algn="ctr" defTabSz="3074988" rtl="0" eaLnBrk="0" fontAlgn="base" hangingPunct="0">
        <a:spcBef>
          <a:spcPct val="0"/>
        </a:spcBef>
        <a:spcAft>
          <a:spcPct val="0"/>
        </a:spcAft>
        <a:defRPr sz="14800">
          <a:solidFill>
            <a:schemeClr val="tx2"/>
          </a:solidFill>
          <a:latin typeface="Times New Roman" pitchFamily="18" charset="0"/>
        </a:defRPr>
      </a:lvl3pPr>
      <a:lvl4pPr algn="ctr" defTabSz="3074988" rtl="0" eaLnBrk="0" fontAlgn="base" hangingPunct="0">
        <a:spcBef>
          <a:spcPct val="0"/>
        </a:spcBef>
        <a:spcAft>
          <a:spcPct val="0"/>
        </a:spcAft>
        <a:defRPr sz="14800">
          <a:solidFill>
            <a:schemeClr val="tx2"/>
          </a:solidFill>
          <a:latin typeface="Times New Roman" pitchFamily="18" charset="0"/>
        </a:defRPr>
      </a:lvl4pPr>
      <a:lvl5pPr algn="ctr" defTabSz="3074988" rtl="0" eaLnBrk="0" fontAlgn="base" hangingPunct="0">
        <a:spcBef>
          <a:spcPct val="0"/>
        </a:spcBef>
        <a:spcAft>
          <a:spcPct val="0"/>
        </a:spcAft>
        <a:defRPr sz="14800">
          <a:solidFill>
            <a:schemeClr val="tx2"/>
          </a:solidFill>
          <a:latin typeface="Times New Roman" pitchFamily="18" charset="0"/>
        </a:defRPr>
      </a:lvl5pPr>
      <a:lvl6pPr marL="457200" algn="ctr" defTabSz="3074988" rtl="0" eaLnBrk="0" fontAlgn="base" hangingPunct="0">
        <a:spcBef>
          <a:spcPct val="0"/>
        </a:spcBef>
        <a:spcAft>
          <a:spcPct val="0"/>
        </a:spcAft>
        <a:defRPr sz="14800">
          <a:solidFill>
            <a:schemeClr val="tx2"/>
          </a:solidFill>
          <a:latin typeface="Times New Roman" pitchFamily="18" charset="0"/>
        </a:defRPr>
      </a:lvl6pPr>
      <a:lvl7pPr marL="914400" algn="ctr" defTabSz="3074988" rtl="0" eaLnBrk="0" fontAlgn="base" hangingPunct="0">
        <a:spcBef>
          <a:spcPct val="0"/>
        </a:spcBef>
        <a:spcAft>
          <a:spcPct val="0"/>
        </a:spcAft>
        <a:defRPr sz="14800">
          <a:solidFill>
            <a:schemeClr val="tx2"/>
          </a:solidFill>
          <a:latin typeface="Times New Roman" pitchFamily="18" charset="0"/>
        </a:defRPr>
      </a:lvl7pPr>
      <a:lvl8pPr marL="1371600" algn="ctr" defTabSz="3074988" rtl="0" eaLnBrk="0" fontAlgn="base" hangingPunct="0">
        <a:spcBef>
          <a:spcPct val="0"/>
        </a:spcBef>
        <a:spcAft>
          <a:spcPct val="0"/>
        </a:spcAft>
        <a:defRPr sz="14800">
          <a:solidFill>
            <a:schemeClr val="tx2"/>
          </a:solidFill>
          <a:latin typeface="Times New Roman" pitchFamily="18" charset="0"/>
        </a:defRPr>
      </a:lvl8pPr>
      <a:lvl9pPr marL="1828800" algn="ctr" defTabSz="3074988" rtl="0" eaLnBrk="0" fontAlgn="base" hangingPunct="0">
        <a:spcBef>
          <a:spcPct val="0"/>
        </a:spcBef>
        <a:spcAft>
          <a:spcPct val="0"/>
        </a:spcAft>
        <a:defRPr sz="14800">
          <a:solidFill>
            <a:schemeClr val="tx2"/>
          </a:solidFill>
          <a:latin typeface="Times New Roman" pitchFamily="18" charset="0"/>
        </a:defRPr>
      </a:lvl9pPr>
    </p:titleStyle>
    <p:bodyStyle>
      <a:defPPr>
        <a:defRPr kern="1200"/>
      </a:defPPr>
      <a:lvl1pPr marL="1150938" indent="-1150938" algn="l" defTabSz="3074988" rtl="0" eaLnBrk="0" fontAlgn="base" hangingPunct="0">
        <a:spcBef>
          <a:spcPct val="20000"/>
        </a:spcBef>
        <a:spcAft>
          <a:spcPct val="0"/>
        </a:spcAft>
        <a:buChar char="•"/>
        <a:defRPr sz="10700">
          <a:solidFill>
            <a:schemeClr val="tx1"/>
          </a:solidFill>
          <a:latin typeface="+mn-lt"/>
          <a:ea typeface="+mn-ea"/>
          <a:cs typeface="+mn-cs"/>
        </a:defRPr>
      </a:lvl1pPr>
      <a:lvl2pPr marL="2497138" indent="-960438" algn="l" defTabSz="3074988" rtl="0" eaLnBrk="0" fontAlgn="base" hangingPunct="0">
        <a:spcBef>
          <a:spcPct val="20000"/>
        </a:spcBef>
        <a:spcAft>
          <a:spcPct val="0"/>
        </a:spcAft>
        <a:buChar char="–"/>
        <a:defRPr sz="9500">
          <a:solidFill>
            <a:schemeClr val="tx1"/>
          </a:solidFill>
          <a:latin typeface="+mn-lt"/>
        </a:defRPr>
      </a:lvl2pPr>
      <a:lvl3pPr marL="3843338" indent="-768350" algn="l" defTabSz="3074988" rtl="0" eaLnBrk="0" fontAlgn="base" hangingPunct="0">
        <a:spcBef>
          <a:spcPct val="20000"/>
        </a:spcBef>
        <a:spcAft>
          <a:spcPct val="0"/>
        </a:spcAft>
        <a:buChar char="•"/>
        <a:defRPr sz="8100">
          <a:solidFill>
            <a:schemeClr val="tx1"/>
          </a:solidFill>
          <a:latin typeface="+mn-lt"/>
        </a:defRPr>
      </a:lvl3pPr>
      <a:lvl4pPr marL="5384800" indent="-773113" algn="l" defTabSz="3074988" rtl="0" eaLnBrk="0" fontAlgn="base" hangingPunct="0">
        <a:spcBef>
          <a:spcPct val="20000"/>
        </a:spcBef>
        <a:spcAft>
          <a:spcPct val="0"/>
        </a:spcAft>
        <a:buChar char="–"/>
        <a:defRPr sz="6500">
          <a:solidFill>
            <a:schemeClr val="tx1"/>
          </a:solidFill>
          <a:latin typeface="+mn-lt"/>
        </a:defRPr>
      </a:lvl4pPr>
      <a:lvl5pPr marL="6921500" indent="-768350" algn="l" defTabSz="3074988" rtl="0" eaLnBrk="0" fontAlgn="base" hangingPunct="0">
        <a:spcBef>
          <a:spcPct val="20000"/>
        </a:spcBef>
        <a:spcAft>
          <a:spcPct val="0"/>
        </a:spcAft>
        <a:buChar char="»"/>
        <a:defRPr sz="6500">
          <a:solidFill>
            <a:schemeClr val="tx1"/>
          </a:solidFill>
          <a:latin typeface="+mn-lt"/>
        </a:defRPr>
      </a:lvl5pPr>
      <a:lvl6pPr marL="7378700" indent="-768350" algn="l" defTabSz="3074988" rtl="0" eaLnBrk="0" fontAlgn="base" hangingPunct="0">
        <a:spcBef>
          <a:spcPct val="20000"/>
        </a:spcBef>
        <a:spcAft>
          <a:spcPct val="0"/>
        </a:spcAft>
        <a:buChar char="»"/>
        <a:defRPr sz="6500">
          <a:solidFill>
            <a:schemeClr val="tx1"/>
          </a:solidFill>
          <a:latin typeface="+mn-lt"/>
        </a:defRPr>
      </a:lvl6pPr>
      <a:lvl7pPr marL="7835900" indent="-768350" algn="l" defTabSz="3074988" rtl="0" eaLnBrk="0" fontAlgn="base" hangingPunct="0">
        <a:spcBef>
          <a:spcPct val="20000"/>
        </a:spcBef>
        <a:spcAft>
          <a:spcPct val="0"/>
        </a:spcAft>
        <a:buChar char="»"/>
        <a:defRPr sz="6500">
          <a:solidFill>
            <a:schemeClr val="tx1"/>
          </a:solidFill>
          <a:latin typeface="+mn-lt"/>
        </a:defRPr>
      </a:lvl7pPr>
      <a:lvl8pPr marL="8293100" indent="-768350" algn="l" defTabSz="3074988" rtl="0" eaLnBrk="0" fontAlgn="base" hangingPunct="0">
        <a:spcBef>
          <a:spcPct val="20000"/>
        </a:spcBef>
        <a:spcAft>
          <a:spcPct val="0"/>
        </a:spcAft>
        <a:buChar char="»"/>
        <a:defRPr sz="6500">
          <a:solidFill>
            <a:schemeClr val="tx1"/>
          </a:solidFill>
          <a:latin typeface="+mn-lt"/>
        </a:defRPr>
      </a:lvl8pPr>
      <a:lvl9pPr marL="8750300" indent="-768350" algn="l" defTabSz="3074988" rtl="0" eaLnBrk="0" fontAlgn="base" hangingPunct="0">
        <a:spcBef>
          <a:spcPct val="20000"/>
        </a:spcBef>
        <a:spcAft>
          <a:spcPct val="0"/>
        </a:spcAft>
        <a:buChar char="»"/>
        <a:defRPr sz="6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rgbClr val="243142"/>
        </a:solidFill>
        <a:effectLst/>
      </p:bgPr>
    </p:bg>
    <p:spTree>
      <p:nvGrpSpPr>
        <p:cNvPr id="1" name=""/>
        <p:cNvGrpSpPr/>
        <p:nvPr/>
      </p:nvGrpSpPr>
      <p:grpSpPr>
        <a:xfrm>
          <a:off x="0" y="0"/>
          <a:ext cx="0" cy="0"/>
          <a:chOff x="0" y="0"/>
          <a:chExt cx="0" cy="0"/>
        </a:xfrm>
      </p:grpSpPr>
      <p:sp>
        <p:nvSpPr>
          <p:cNvPr id="28" name="Text Box 241"/>
          <p:cNvSpPr txBox="1">
            <a:spLocks noChangeArrowheads="1"/>
          </p:cNvSpPr>
          <p:nvPr/>
        </p:nvSpPr>
        <p:spPr bwMode="auto">
          <a:xfrm>
            <a:off x="685800" y="685800"/>
            <a:ext cx="42519600" cy="6080622"/>
          </a:xfrm>
          <a:prstGeom prst="snip2DiagRect">
            <a:avLst/>
          </a:prstGeom>
          <a:solidFill>
            <a:srgbClr val="990000"/>
          </a:solidFill>
          <a:ln w="25400">
            <a:noFill/>
            <a:miter lim="800000"/>
          </a:ln>
        </p:spPr>
        <p:txBody>
          <a:bodyPr lIns="61170" tIns="30584" rIns="61170" bIns="30584" anchor="ctr"/>
          <a:lstStyle>
            <a:defPPr>
              <a:defRPr kern="1200"/>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200" b="1" i="1" u="sng" dirty="0">
              <a:solidFill>
                <a:schemeClr val="bg1"/>
              </a:solidFill>
              <a:latin typeface="Arial"/>
              <a:ea typeface="SimSun" pitchFamily="2" charset="-122"/>
            </a:endParaRPr>
          </a:p>
        </p:txBody>
      </p:sp>
      <p:sp>
        <p:nvSpPr>
          <p:cNvPr id="70" name="Text Placeholder 5">
            <a:extLst>
              <a:ext uri="{FF2B5EF4-FFF2-40B4-BE49-F238E27FC236}">
                <a16:creationId xmlns:a16="http://schemas.microsoft.com/office/drawing/2014/main" id="{425621FB-070F-446E-BA36-4A66EBF8DEF2}"/>
              </a:ext>
            </a:extLst>
          </p:cNvPr>
          <p:cNvSpPr txBox="1"/>
          <p:nvPr/>
        </p:nvSpPr>
        <p:spPr>
          <a:xfrm>
            <a:off x="3657600" y="1150965"/>
            <a:ext cx="36576000" cy="2937440"/>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500" b="1" dirty="0">
                <a:solidFill>
                  <a:schemeClr val="bg1"/>
                </a:solidFill>
                <a:effectLst/>
                <a:latin typeface="Quattrocento" panose="02020802030000000404" pitchFamily="18" charset="0"/>
              </a:rPr>
              <a:t>Draft Technical Presentation Working Title</a:t>
            </a:r>
          </a:p>
        </p:txBody>
      </p:sp>
      <p:sp>
        <p:nvSpPr>
          <p:cNvPr id="71" name="Text Placeholder 5">
            <a:extLst>
              <a:ext uri="{FF2B5EF4-FFF2-40B4-BE49-F238E27FC236}">
                <a16:creationId xmlns:a16="http://schemas.microsoft.com/office/drawing/2014/main" id="{3A3E55C8-5130-4258-80B1-064CE3FDB621}"/>
              </a:ext>
            </a:extLst>
          </p:cNvPr>
          <p:cNvSpPr txBox="1"/>
          <p:nvPr/>
        </p:nvSpPr>
        <p:spPr>
          <a:xfrm>
            <a:off x="3657600" y="4352496"/>
            <a:ext cx="36576000" cy="1895904"/>
          </a:xfrm>
          <a:prstGeom prst="rect">
            <a:avLst/>
          </a:prstGeom>
        </p:spPr>
        <p:txBody>
          <a:bodyPr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dirty="0">
                <a:solidFill>
                  <a:schemeClr val="bg1"/>
                </a:solidFill>
                <a:effectLst/>
                <a:latin typeface="Quattrocento" panose="02020802030000000404" pitchFamily="18" charset="0"/>
                <a:cs typeface="Arial" pitchFamily="34" charset="0"/>
              </a:rPr>
              <a:t>Alexander Mervar, Aidan Rosberg</a:t>
            </a:r>
          </a:p>
          <a:p>
            <a:pPr algn="ctr">
              <a:defRPr/>
            </a:pPr>
            <a:endParaRPr lang="en-US" sz="5600" dirty="0">
              <a:solidFill>
                <a:schemeClr val="bg1"/>
              </a:solidFill>
              <a:effectLst/>
              <a:latin typeface="Quattrocento" panose="02020802030000000404" pitchFamily="18" charset="0"/>
              <a:cs typeface="Arial" pitchFamily="34" charset="0"/>
            </a:endParaRPr>
          </a:p>
        </p:txBody>
      </p:sp>
      <p:sp>
        <p:nvSpPr>
          <p:cNvPr id="75" name="Rectangle 74">
            <a:extLst>
              <a:ext uri="{FF2B5EF4-FFF2-40B4-BE49-F238E27FC236}">
                <a16:creationId xmlns:a16="http://schemas.microsoft.com/office/drawing/2014/main" id="{C24D4BC5-5256-4C2E-B3FB-87EA69B63AF3}"/>
              </a:ext>
            </a:extLst>
          </p:cNvPr>
          <p:cNvSpPr/>
          <p:nvPr/>
        </p:nvSpPr>
        <p:spPr>
          <a:xfrm>
            <a:off x="660482" y="8000999"/>
            <a:ext cx="10058400" cy="9000919"/>
          </a:xfrm>
          <a:prstGeom prst="rect">
            <a:avLst/>
          </a:prstGeom>
          <a:solidFill>
            <a:srgbClr val="ED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73" name="TextBox 19">
            <a:extLst>
              <a:ext uri="{FF2B5EF4-FFF2-40B4-BE49-F238E27FC236}">
                <a16:creationId xmlns:a16="http://schemas.microsoft.com/office/drawing/2014/main" id="{D5A32123-7974-4A0F-B8DF-6C82FB22F596}"/>
              </a:ext>
            </a:extLst>
          </p:cNvPr>
          <p:cNvSpPr txBox="1">
            <a:spLocks noChangeArrowheads="1"/>
          </p:cNvSpPr>
          <p:nvPr/>
        </p:nvSpPr>
        <p:spPr bwMode="auto">
          <a:xfrm>
            <a:off x="890594" y="8610600"/>
            <a:ext cx="9598176" cy="555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600" dirty="0">
                <a:effectLst/>
                <a:latin typeface="Quattrocento Sans" panose="020B0502050000020003" pitchFamily="34" charset="0"/>
                <a:cs typeface="Arial" pitchFamily="34" charset="0"/>
              </a:rPr>
              <a:t>This paper presents a neural network method for predicting the average home cost of a given neighborhood. It builds from previous work in the area and refines neural parameters and feature space to increase accuracy and compares performance to linear regression and support vector models. It serves to demonstrate the usefulness of neural networks in the problem space.</a:t>
            </a:r>
          </a:p>
        </p:txBody>
      </p:sp>
      <p:sp>
        <p:nvSpPr>
          <p:cNvPr id="74" name="Rectangle 10">
            <a:extLst>
              <a:ext uri="{FF2B5EF4-FFF2-40B4-BE49-F238E27FC236}">
                <a16:creationId xmlns:a16="http://schemas.microsoft.com/office/drawing/2014/main" id="{4EDA12B6-07B5-44F9-8F8B-E1BE66469DB6}"/>
              </a:ext>
            </a:extLst>
          </p:cNvPr>
          <p:cNvSpPr>
            <a:spLocks noChangeArrowheads="1"/>
          </p:cNvSpPr>
          <p:nvPr/>
        </p:nvSpPr>
        <p:spPr bwMode="auto">
          <a:xfrm>
            <a:off x="660482" y="7471321"/>
            <a:ext cx="10058400" cy="873301"/>
          </a:xfrm>
          <a:prstGeom prst="snipRoundRect">
            <a:avLst>
              <a:gd name="adj1" fmla="val 0"/>
              <a:gd name="adj2" fmla="val 50000"/>
            </a:avLst>
          </a:prstGeom>
          <a:solidFill>
            <a:srgbClr val="3684A0"/>
          </a:solidFill>
          <a:ln w="12700">
            <a:noFill/>
            <a:miter lim="800000"/>
          </a:ln>
        </p:spPr>
        <p:txBody>
          <a:bodyPr wrap="none" lIns="274320" tIns="73152" rIns="274320" bIns="68563" anchor="ctr" anchorCtr="0"/>
          <a:lstStyle>
            <a:defPPr>
              <a:defRPr kern="1200"/>
            </a:defPPr>
          </a:lstStyle>
          <a:p>
            <a:pPr defTabSz="4702588">
              <a:defRPr/>
            </a:pPr>
            <a:r>
              <a:rPr lang="en-US" sz="3600" b="1">
                <a:solidFill>
                  <a:schemeClr val="bg1"/>
                </a:solidFill>
                <a:effectLst/>
                <a:latin typeface="Quattrocento" panose="02020802030000000404" pitchFamily="18" charset="0"/>
              </a:rPr>
              <a:t>Abstract</a:t>
            </a:r>
          </a:p>
        </p:txBody>
      </p:sp>
      <p:sp>
        <p:nvSpPr>
          <p:cNvPr id="79" name="Rectangle 78">
            <a:extLst>
              <a:ext uri="{FF2B5EF4-FFF2-40B4-BE49-F238E27FC236}">
                <a16:creationId xmlns:a16="http://schemas.microsoft.com/office/drawing/2014/main" id="{0F831EE1-8866-4A3E-8CAB-8624A11FF145}"/>
              </a:ext>
            </a:extLst>
          </p:cNvPr>
          <p:cNvSpPr/>
          <p:nvPr/>
        </p:nvSpPr>
        <p:spPr>
          <a:xfrm>
            <a:off x="11488502" y="8000999"/>
            <a:ext cx="10058400" cy="24231600"/>
          </a:xfrm>
          <a:prstGeom prst="rect">
            <a:avLst/>
          </a:prstGeom>
          <a:solidFill>
            <a:srgbClr val="ED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80" name="TextBox 19">
            <a:extLst>
              <a:ext uri="{FF2B5EF4-FFF2-40B4-BE49-F238E27FC236}">
                <a16:creationId xmlns:a16="http://schemas.microsoft.com/office/drawing/2014/main" id="{45A199C6-0BDE-461E-8044-A335463A4944}"/>
              </a:ext>
            </a:extLst>
          </p:cNvPr>
          <p:cNvSpPr txBox="1">
            <a:spLocks noChangeArrowheads="1"/>
          </p:cNvSpPr>
          <p:nvPr/>
        </p:nvSpPr>
        <p:spPr bwMode="auto">
          <a:xfrm>
            <a:off x="11718614" y="8610600"/>
            <a:ext cx="9598176" cy="11994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600" dirty="0">
                <a:effectLst/>
                <a:latin typeface="Quattrocento Sans" panose="020B0502050000020003" pitchFamily="34" charset="0"/>
                <a:cs typeface="Arial" pitchFamily="34" charset="0"/>
              </a:rPr>
              <a:t>Pre-Processing</a:t>
            </a:r>
          </a:p>
          <a:p>
            <a:pPr algn="just">
              <a:lnSpc>
                <a:spcPct val="110000"/>
              </a:lnSpc>
            </a:pPr>
            <a:r>
              <a:rPr lang="en-US" sz="2800" dirty="0">
                <a:effectLst/>
                <a:latin typeface="Quattrocento Sans" panose="020B0502050000020003" pitchFamily="34" charset="0"/>
                <a:cs typeface="Arial" pitchFamily="34" charset="0"/>
              </a:rPr>
              <a:t>	The original dataset contained categorical values to express the distance of the given neighborhood from the coast. We applied one-hot encoding to extract these values to individual features. One-hot encoding was chosen to reduce bias introduced by other methods (Original encoding, Hashing). Another method employed to reduce bias was standardization. Because the ranges between the numerical values in the original data were high, we believed our neural model performance could be improved by scaling the values. We also applied mean imputation to estimate missing data.</a:t>
            </a:r>
          </a:p>
          <a:p>
            <a:pPr algn="just">
              <a:lnSpc>
                <a:spcPct val="110000"/>
              </a:lnSpc>
            </a:pPr>
            <a:endParaRPr lang="en-US" sz="2400" dirty="0">
              <a:effectLst/>
              <a:latin typeface="Quattrocento Sans" panose="020B0502050000020003" pitchFamily="34" charset="0"/>
              <a:cs typeface="Arial" pitchFamily="34" charset="0"/>
            </a:endParaRPr>
          </a:p>
          <a:p>
            <a:pPr algn="just">
              <a:lnSpc>
                <a:spcPct val="110000"/>
              </a:lnSpc>
            </a:pPr>
            <a:endParaRPr lang="en-US" sz="2400" dirty="0">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rPr>
              <a:t>Linear Regression</a:t>
            </a:r>
            <a:endParaRPr lang="en-US" sz="360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rPr>
              <a:t>	To test the validity of our neural network it was essential to create a linear regression to act as the baseline for comparison. By using Python packages pandas and </a:t>
            </a:r>
            <a:r>
              <a:rPr kumimoji="0" lang="en-US" sz="2800" b="0" i="0" u="none" strike="noStrike" kern="1200" cap="none" spc="0" normalizeH="0" baseline="0" noProof="0" dirty="0" err="1">
                <a:ln>
                  <a:noFill/>
                </a:ln>
                <a:solidFill>
                  <a:prstClr val="black"/>
                </a:solidFill>
                <a:effectLst/>
                <a:uLnTx/>
                <a:uFillTx/>
                <a:latin typeface="Quattrocento Sans" panose="020B0502050000020003" pitchFamily="34" charset="0"/>
                <a:cs typeface="Arial" pitchFamily="34" charset="0"/>
              </a:rPr>
              <a:t>statsmodels</a:t>
            </a:r>
            <a:r>
              <a:rPr kumimoji="0" lang="en-US" sz="28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rPr>
              <a:t>, we were able to fit the variables of the dataset to the "</a:t>
            </a:r>
            <a:r>
              <a:rPr kumimoji="0" lang="en-US" sz="2800" b="0" i="0" u="none" strike="noStrike" kern="1200" cap="none" spc="0" normalizeH="0" baseline="0" noProof="0" dirty="0" err="1">
                <a:ln>
                  <a:noFill/>
                </a:ln>
                <a:solidFill>
                  <a:prstClr val="black"/>
                </a:solidFill>
                <a:effectLst/>
                <a:uLnTx/>
                <a:uFillTx/>
                <a:latin typeface="Quattrocento Sans" panose="020B0502050000020003" pitchFamily="34" charset="0"/>
                <a:cs typeface="Arial" pitchFamily="34" charset="0"/>
              </a:rPr>
              <a:t>median_house_value</a:t>
            </a:r>
            <a:r>
              <a:rPr kumimoji="0" lang="en-US" sz="28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rPr>
              <a:t>" variable using a standard linear regression method</a:t>
            </a:r>
            <a:r>
              <a:rPr kumimoji="0" lang="en-US" sz="32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rPr>
              <a:t>.</a:t>
            </a:r>
          </a:p>
          <a:p>
            <a:pPr marL="0" marR="0" lvl="0" indent="0" algn="just" defTabSz="914400" rtl="0" eaLnBrk="0" fontAlgn="base" latinLnBrk="0" hangingPunct="0">
              <a:lnSpc>
                <a:spcPct val="110000"/>
              </a:lnSpc>
              <a:spcBef>
                <a:spcPct val="0"/>
              </a:spcBef>
              <a:spcAft>
                <a:spcPct val="0"/>
              </a:spcAft>
              <a:buClrTx/>
              <a:buSzTx/>
              <a:buFontTx/>
              <a:buNone/>
              <a:tabLst/>
              <a:defRPr/>
            </a:pPr>
            <a:endParaRPr lang="en-US" sz="240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lang="en-US" sz="240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r>
              <a:rPr lang="en-US" sz="3600" dirty="0">
                <a:effectLst/>
                <a:latin typeface="Quattrocento Sans" panose="020B0502050000020003" pitchFamily="34" charset="0"/>
                <a:cs typeface="Arial" pitchFamily="34" charset="0"/>
              </a:rPr>
              <a:t>Neural Network</a:t>
            </a:r>
          </a:p>
          <a:p>
            <a:pPr algn="just">
              <a:lnSpc>
                <a:spcPct val="110000"/>
              </a:lnSpc>
            </a:pPr>
            <a:endParaRPr lang="en-US" sz="2400" dirty="0">
              <a:effectLst/>
              <a:latin typeface="Quattrocento Sans" panose="020B0502050000020003" pitchFamily="34" charset="0"/>
              <a:cs typeface="Arial" pitchFamily="34" charset="0"/>
            </a:endParaRPr>
          </a:p>
          <a:p>
            <a:pPr algn="just">
              <a:lnSpc>
                <a:spcPct val="110000"/>
              </a:lnSpc>
            </a:pPr>
            <a:endParaRPr lang="en-US" sz="2400" dirty="0">
              <a:effectLst/>
              <a:latin typeface="Quattrocento Sans" panose="020B0502050000020003" pitchFamily="34" charset="0"/>
              <a:cs typeface="Arial" pitchFamily="34" charset="0"/>
            </a:endParaRPr>
          </a:p>
        </p:txBody>
      </p:sp>
      <p:sp>
        <p:nvSpPr>
          <p:cNvPr id="81" name="Rectangle 10">
            <a:extLst>
              <a:ext uri="{FF2B5EF4-FFF2-40B4-BE49-F238E27FC236}">
                <a16:creationId xmlns:a16="http://schemas.microsoft.com/office/drawing/2014/main" id="{868B6862-5CC5-4906-AC03-EA9661AD1346}"/>
              </a:ext>
            </a:extLst>
          </p:cNvPr>
          <p:cNvSpPr>
            <a:spLocks noChangeArrowheads="1"/>
          </p:cNvSpPr>
          <p:nvPr/>
        </p:nvSpPr>
        <p:spPr bwMode="auto">
          <a:xfrm>
            <a:off x="11488502" y="7471321"/>
            <a:ext cx="10058400"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a:defPPr>
          </a:lstStyle>
          <a:p>
            <a:pPr defTabSz="4702588">
              <a:defRPr/>
            </a:pPr>
            <a:r>
              <a:rPr lang="en-US" sz="3600" b="1">
                <a:solidFill>
                  <a:schemeClr val="bg1"/>
                </a:solidFill>
                <a:effectLst/>
                <a:latin typeface="Quattrocento" panose="02020802030000000404" pitchFamily="18" charset="0"/>
              </a:rPr>
              <a:t>Methodology</a:t>
            </a:r>
          </a:p>
        </p:txBody>
      </p:sp>
      <p:sp>
        <p:nvSpPr>
          <p:cNvPr id="82" name="Rectangle 81">
            <a:extLst>
              <a:ext uri="{FF2B5EF4-FFF2-40B4-BE49-F238E27FC236}">
                <a16:creationId xmlns:a16="http://schemas.microsoft.com/office/drawing/2014/main" id="{D026A6A3-D6D2-4951-8B04-EF51015D25DB}"/>
              </a:ext>
            </a:extLst>
          </p:cNvPr>
          <p:cNvSpPr/>
          <p:nvPr/>
        </p:nvSpPr>
        <p:spPr>
          <a:xfrm>
            <a:off x="22316522" y="8000999"/>
            <a:ext cx="10058400" cy="24231600"/>
          </a:xfrm>
          <a:prstGeom prst="rect">
            <a:avLst/>
          </a:prstGeom>
          <a:solidFill>
            <a:srgbClr val="ED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latin typeface="+mj-lt"/>
            </a:endParaRPr>
          </a:p>
        </p:txBody>
      </p:sp>
      <p:sp>
        <p:nvSpPr>
          <p:cNvPr id="83" name="TextBox 19">
            <a:extLst>
              <a:ext uri="{FF2B5EF4-FFF2-40B4-BE49-F238E27FC236}">
                <a16:creationId xmlns:a16="http://schemas.microsoft.com/office/drawing/2014/main" id="{16D6CE1D-7E3F-42CA-A7BD-5FA191CFE645}"/>
              </a:ext>
            </a:extLst>
          </p:cNvPr>
          <p:cNvSpPr txBox="1">
            <a:spLocks noChangeArrowheads="1"/>
          </p:cNvSpPr>
          <p:nvPr/>
        </p:nvSpPr>
        <p:spPr bwMode="auto">
          <a:xfrm>
            <a:off x="22546635" y="8610600"/>
            <a:ext cx="9598176" cy="5195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600" dirty="0">
                <a:effectLst/>
                <a:latin typeface="Quattrocento Sans" panose="020B0502050000020003" pitchFamily="34" charset="0"/>
                <a:cs typeface="Arial" pitchFamily="34" charset="0"/>
              </a:rPr>
              <a:t>Linear Regression Results</a:t>
            </a: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r>
              <a:rPr lang="en-US" sz="1400" dirty="0">
                <a:effectLst/>
                <a:latin typeface="Quattrocento Sans" panose="020B0502050000020003" pitchFamily="34" charset="0"/>
                <a:cs typeface="Arial" pitchFamily="34" charset="0"/>
              </a:rPr>
              <a:t>Coefficient Table</a:t>
            </a: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r>
              <a:rPr lang="en-US" sz="1400" dirty="0">
                <a:effectLst/>
                <a:latin typeface="Quattrocento Sans" panose="020B0502050000020003" pitchFamily="34" charset="0"/>
                <a:cs typeface="Arial" pitchFamily="34" charset="0"/>
              </a:rPr>
              <a:t>Text</a:t>
            </a:r>
          </a:p>
        </p:txBody>
      </p:sp>
      <p:sp>
        <p:nvSpPr>
          <p:cNvPr id="84" name="Rectangle 10">
            <a:extLst>
              <a:ext uri="{FF2B5EF4-FFF2-40B4-BE49-F238E27FC236}">
                <a16:creationId xmlns:a16="http://schemas.microsoft.com/office/drawing/2014/main" id="{3D96BB99-3F6E-4E73-BA6B-A122D83B12A2}"/>
              </a:ext>
            </a:extLst>
          </p:cNvPr>
          <p:cNvSpPr>
            <a:spLocks noChangeArrowheads="1"/>
          </p:cNvSpPr>
          <p:nvPr/>
        </p:nvSpPr>
        <p:spPr bwMode="auto">
          <a:xfrm>
            <a:off x="22316522" y="7471321"/>
            <a:ext cx="10058400"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a:defPPr>
          </a:lstStyle>
          <a:p>
            <a:pPr defTabSz="4702588">
              <a:defRPr/>
            </a:pPr>
            <a:r>
              <a:rPr lang="en-US" sz="3600" b="1">
                <a:solidFill>
                  <a:schemeClr val="bg1"/>
                </a:solidFill>
                <a:effectLst/>
                <a:latin typeface="Quattrocento" panose="02020802030000000404" pitchFamily="18" charset="0"/>
              </a:rPr>
              <a:t>Results</a:t>
            </a:r>
          </a:p>
        </p:txBody>
      </p:sp>
      <p:sp>
        <p:nvSpPr>
          <p:cNvPr id="85" name="Rectangle 84">
            <a:extLst>
              <a:ext uri="{FF2B5EF4-FFF2-40B4-BE49-F238E27FC236}">
                <a16:creationId xmlns:a16="http://schemas.microsoft.com/office/drawing/2014/main" id="{19BFD724-D51D-4DD6-A93A-40ABEA405C90}"/>
              </a:ext>
            </a:extLst>
          </p:cNvPr>
          <p:cNvSpPr/>
          <p:nvPr/>
        </p:nvSpPr>
        <p:spPr>
          <a:xfrm>
            <a:off x="33144541" y="8000999"/>
            <a:ext cx="10058400" cy="18076897"/>
          </a:xfrm>
          <a:prstGeom prst="rect">
            <a:avLst/>
          </a:prstGeom>
          <a:solidFill>
            <a:srgbClr val="ED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86" name="TextBox 19">
            <a:extLst>
              <a:ext uri="{FF2B5EF4-FFF2-40B4-BE49-F238E27FC236}">
                <a16:creationId xmlns:a16="http://schemas.microsoft.com/office/drawing/2014/main" id="{43D130FF-027B-433C-BF4F-A381B032C858}"/>
              </a:ext>
            </a:extLst>
          </p:cNvPr>
          <p:cNvSpPr txBox="1">
            <a:spLocks noChangeArrowheads="1"/>
          </p:cNvSpPr>
          <p:nvPr/>
        </p:nvSpPr>
        <p:spPr bwMode="auto">
          <a:xfrm>
            <a:off x="33374654" y="8610600"/>
            <a:ext cx="9598176" cy="48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effectLst/>
                <a:latin typeface="Quattrocento Sans" panose="020B0502050000020003" pitchFamily="34" charset="0"/>
                <a:cs typeface="Arial" pitchFamily="34" charset="0"/>
              </a:rPr>
              <a:t>This is </a:t>
            </a:r>
            <a:r>
              <a:rPr lang="en-US" sz="2400">
                <a:effectLst/>
                <a:latin typeface="Quattrocento Sans" panose="020B0502050000020003" pitchFamily="34" charset="0"/>
                <a:cs typeface="Arial" pitchFamily="34" charset="0"/>
              </a:rPr>
              <a:t>a conclusion</a:t>
            </a:r>
            <a:endParaRPr lang="en-US" sz="2400" dirty="0">
              <a:effectLst/>
              <a:latin typeface="Quattrocento Sans" panose="020B0502050000020003" pitchFamily="34" charset="0"/>
              <a:cs typeface="Arial" pitchFamily="34" charset="0"/>
            </a:endParaRPr>
          </a:p>
        </p:txBody>
      </p:sp>
      <p:sp>
        <p:nvSpPr>
          <p:cNvPr id="87" name="Rectangle 10">
            <a:extLst>
              <a:ext uri="{FF2B5EF4-FFF2-40B4-BE49-F238E27FC236}">
                <a16:creationId xmlns:a16="http://schemas.microsoft.com/office/drawing/2014/main" id="{0BE282AE-183A-4D49-B152-23A5A101BEA6}"/>
              </a:ext>
            </a:extLst>
          </p:cNvPr>
          <p:cNvSpPr>
            <a:spLocks noChangeArrowheads="1"/>
          </p:cNvSpPr>
          <p:nvPr/>
        </p:nvSpPr>
        <p:spPr bwMode="auto">
          <a:xfrm>
            <a:off x="33144541" y="7471321"/>
            <a:ext cx="10058400" cy="873301"/>
          </a:xfrm>
          <a:prstGeom prst="snipRoundRect">
            <a:avLst>
              <a:gd name="adj1" fmla="val 0"/>
              <a:gd name="adj2" fmla="val 50000"/>
            </a:avLst>
          </a:prstGeom>
          <a:solidFill>
            <a:srgbClr val="3684A0"/>
          </a:solidFill>
          <a:ln w="12700">
            <a:noFill/>
            <a:miter lim="800000"/>
          </a:ln>
        </p:spPr>
        <p:txBody>
          <a:bodyPr wrap="none" lIns="274320" tIns="73152" rIns="274320" bIns="68563" anchor="ctr" anchorCtr="0"/>
          <a:lstStyle>
            <a:defPPr>
              <a:defRPr kern="1200"/>
            </a:defPPr>
          </a:lstStyle>
          <a:p>
            <a:pPr defTabSz="4702588">
              <a:defRPr/>
            </a:pPr>
            <a:r>
              <a:rPr lang="en-US" sz="3600" b="1">
                <a:solidFill>
                  <a:schemeClr val="bg1"/>
                </a:solidFill>
                <a:effectLst/>
                <a:latin typeface="Quattrocento" panose="02020802030000000404" pitchFamily="18" charset="0"/>
              </a:rPr>
              <a:t>Conclusion</a:t>
            </a:r>
          </a:p>
        </p:txBody>
      </p:sp>
      <p:sp>
        <p:nvSpPr>
          <p:cNvPr id="88" name="Rectangle 87">
            <a:extLst>
              <a:ext uri="{FF2B5EF4-FFF2-40B4-BE49-F238E27FC236}">
                <a16:creationId xmlns:a16="http://schemas.microsoft.com/office/drawing/2014/main" id="{236036AE-C83F-4AC9-800C-C6574727635F}"/>
              </a:ext>
            </a:extLst>
          </p:cNvPr>
          <p:cNvSpPr/>
          <p:nvPr/>
        </p:nvSpPr>
        <p:spPr>
          <a:xfrm>
            <a:off x="660482" y="18211800"/>
            <a:ext cx="10058400" cy="14020800"/>
          </a:xfrm>
          <a:prstGeom prst="rect">
            <a:avLst/>
          </a:prstGeom>
          <a:solidFill>
            <a:srgbClr val="ED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89" name="TextBox 19">
            <a:extLst>
              <a:ext uri="{FF2B5EF4-FFF2-40B4-BE49-F238E27FC236}">
                <a16:creationId xmlns:a16="http://schemas.microsoft.com/office/drawing/2014/main" id="{9742DD1E-D7E3-4AB1-8A17-D5B59B6AB38B}"/>
              </a:ext>
            </a:extLst>
          </p:cNvPr>
          <p:cNvSpPr txBox="1">
            <a:spLocks noChangeArrowheads="1"/>
          </p:cNvSpPr>
          <p:nvPr/>
        </p:nvSpPr>
        <p:spPr bwMode="auto">
          <a:xfrm>
            <a:off x="890594" y="18897600"/>
            <a:ext cx="9598176" cy="13346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800" dirty="0">
                <a:effectLst/>
                <a:latin typeface="Quattrocento Sans" panose="020B0502050000020003" pitchFamily="34" charset="0"/>
                <a:cs typeface="Arial" pitchFamily="34" charset="0"/>
              </a:rPr>
              <a:t>The Californian housing market is impacted not only by the features of a given house, but by the unique features of the surrounding landscape. This can mean that buyers do not only look at the qualities of a given home of interest, but also the qualities of the neighborhood the homes reside in that may be unique to the coastal state. While previous</a:t>
            </a:r>
          </a:p>
          <a:p>
            <a:pPr algn="just">
              <a:lnSpc>
                <a:spcPct val="110000"/>
              </a:lnSpc>
            </a:pPr>
            <a:r>
              <a:rPr lang="en-US" sz="2800" dirty="0">
                <a:effectLst/>
                <a:latin typeface="Quattrocento Sans" panose="020B0502050000020003" pitchFamily="34" charset="0"/>
                <a:cs typeface="Arial" pitchFamily="34" charset="0"/>
              </a:rPr>
              <a:t>papers have focused on individual home costs and features, this paper seeks to demonstrate the efficacy of a neural network in predicting the average cost of homes in a neighborhood given the neighborhood’s proximity to the ocean, median income, population, and households, along with the average age and home features of the homes themselves.</a:t>
            </a:r>
          </a:p>
          <a:p>
            <a:pPr algn="just">
              <a:lnSpc>
                <a:spcPct val="110000"/>
              </a:lnSpc>
            </a:pPr>
            <a:r>
              <a:rPr lang="en-US" sz="2800" dirty="0">
                <a:effectLst/>
                <a:latin typeface="Quattrocento Sans" panose="020B0502050000020003" pitchFamily="34" charset="0"/>
                <a:cs typeface="Arial" pitchFamily="34" charset="0"/>
              </a:rPr>
              <a:t>	Previous work examines housing market prediction with both pre-neural and neural methods. In pre-neural methods, regression models such as linear regression, support vector models (SVMs), </a:t>
            </a:r>
            <a:r>
              <a:rPr lang="en-US" sz="2800" dirty="0" err="1">
                <a:effectLst/>
                <a:latin typeface="Quattrocento Sans" panose="020B0502050000020003" pitchFamily="34" charset="0"/>
                <a:cs typeface="Arial" pitchFamily="34" charset="0"/>
              </a:rPr>
              <a:t>Kohonen</a:t>
            </a:r>
            <a:r>
              <a:rPr lang="en-US" sz="2800" dirty="0">
                <a:effectLst/>
                <a:latin typeface="Quattrocento Sans" panose="020B0502050000020003" pitchFamily="34" charset="0"/>
                <a:cs typeface="Arial" pitchFamily="34" charset="0"/>
              </a:rPr>
              <a:t> neural networks (KNNs), and random forest models have all been used to various degrees of success. Pow et al. (2014) demonstrated that KNNs and random forest models outperform baseline linear regression and SVMs, and speculate this is likely due to the ability to consider a higher vector space and draw connections beyond a linear plane. Later studies, such as </a:t>
            </a:r>
            <a:r>
              <a:rPr lang="en-US" sz="2800" dirty="0" err="1">
                <a:effectLst/>
                <a:latin typeface="Quattrocento Sans" panose="020B0502050000020003" pitchFamily="34" charset="0"/>
                <a:cs typeface="Arial" pitchFamily="34" charset="0"/>
              </a:rPr>
              <a:t>Ćetković</a:t>
            </a:r>
            <a:r>
              <a:rPr lang="en-US" sz="2800" dirty="0">
                <a:effectLst/>
                <a:latin typeface="Quattrocento Sans" panose="020B0502050000020003" pitchFamily="34" charset="0"/>
                <a:cs typeface="Arial" pitchFamily="34" charset="0"/>
              </a:rPr>
              <a:t> et al (2018), examined the efficacy of neural network methods for market prediction, and found the results reasonable enough to continue refinement of parameters and further development of neural network methods in this field.</a:t>
            </a:r>
          </a:p>
          <a:p>
            <a:pPr algn="just">
              <a:lnSpc>
                <a:spcPct val="110000"/>
              </a:lnSpc>
            </a:pPr>
            <a:endParaRPr lang="en-US" sz="2800" dirty="0">
              <a:effectLst/>
              <a:latin typeface="Quattrocento Sans" panose="020B0502050000020003" pitchFamily="34" charset="0"/>
              <a:cs typeface="Arial" pitchFamily="34" charset="0"/>
            </a:endParaRPr>
          </a:p>
        </p:txBody>
      </p:sp>
      <p:sp>
        <p:nvSpPr>
          <p:cNvPr id="90" name="Rectangle 10">
            <a:extLst>
              <a:ext uri="{FF2B5EF4-FFF2-40B4-BE49-F238E27FC236}">
                <a16:creationId xmlns:a16="http://schemas.microsoft.com/office/drawing/2014/main" id="{8C463412-CC68-4A0F-AE72-68EF99EB2F46}"/>
              </a:ext>
            </a:extLst>
          </p:cNvPr>
          <p:cNvSpPr>
            <a:spLocks noChangeArrowheads="1"/>
          </p:cNvSpPr>
          <p:nvPr/>
        </p:nvSpPr>
        <p:spPr bwMode="auto">
          <a:xfrm>
            <a:off x="660482" y="17769977"/>
            <a:ext cx="10058400"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a:defPPr>
          </a:lstStyle>
          <a:p>
            <a:pPr defTabSz="4702588">
              <a:defRPr/>
            </a:pPr>
            <a:r>
              <a:rPr lang="en-US" sz="3600" b="1">
                <a:solidFill>
                  <a:schemeClr val="bg1"/>
                </a:solidFill>
                <a:effectLst/>
                <a:latin typeface="Quattrocento" panose="02020802030000000404" pitchFamily="18" charset="0"/>
              </a:rPr>
              <a:t>Introduction</a:t>
            </a:r>
          </a:p>
        </p:txBody>
      </p:sp>
      <p:sp>
        <p:nvSpPr>
          <p:cNvPr id="91" name="Rectangle 90">
            <a:extLst>
              <a:ext uri="{FF2B5EF4-FFF2-40B4-BE49-F238E27FC236}">
                <a16:creationId xmlns:a16="http://schemas.microsoft.com/office/drawing/2014/main" id="{65D5CB20-8752-4D75-A601-0EEB3443D27F}"/>
              </a:ext>
            </a:extLst>
          </p:cNvPr>
          <p:cNvSpPr/>
          <p:nvPr/>
        </p:nvSpPr>
        <p:spPr>
          <a:xfrm>
            <a:off x="33147000" y="27355800"/>
            <a:ext cx="10058400" cy="4876800"/>
          </a:xfrm>
          <a:prstGeom prst="rect">
            <a:avLst/>
          </a:prstGeom>
          <a:solidFill>
            <a:srgbClr val="ED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92" name="TextBox 19">
            <a:extLst>
              <a:ext uri="{FF2B5EF4-FFF2-40B4-BE49-F238E27FC236}">
                <a16:creationId xmlns:a16="http://schemas.microsoft.com/office/drawing/2014/main" id="{B4F3D693-DA0F-454D-94C0-CEAA07C14AE3}"/>
              </a:ext>
            </a:extLst>
          </p:cNvPr>
          <p:cNvSpPr txBox="1">
            <a:spLocks noChangeArrowheads="1"/>
          </p:cNvSpPr>
          <p:nvPr/>
        </p:nvSpPr>
        <p:spPr bwMode="auto">
          <a:xfrm>
            <a:off x="33377113" y="28041600"/>
            <a:ext cx="9598176" cy="251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1600" dirty="0" err="1">
                <a:effectLst/>
                <a:latin typeface="Quattrocento Sans" panose="020B0502050000020003" pitchFamily="34" charset="0"/>
                <a:cs typeface="Arial" pitchFamily="34" charset="0"/>
              </a:rPr>
              <a:t>Jasmina</a:t>
            </a:r>
            <a:r>
              <a:rPr lang="en-US" sz="1600" dirty="0">
                <a:effectLst/>
                <a:latin typeface="Quattrocento Sans" panose="020B0502050000020003" pitchFamily="34" charset="0"/>
                <a:cs typeface="Arial" pitchFamily="34" charset="0"/>
              </a:rPr>
              <a:t> </a:t>
            </a:r>
            <a:r>
              <a:rPr lang="en-US" sz="1600" dirty="0" err="1">
                <a:effectLst/>
                <a:latin typeface="Quattrocento Sans" panose="020B0502050000020003" pitchFamily="34" charset="0"/>
                <a:cs typeface="Arial" pitchFamily="34" charset="0"/>
              </a:rPr>
              <a:t>Cetkovic</a:t>
            </a:r>
            <a:r>
              <a:rPr lang="en-US" sz="1600" dirty="0">
                <a:effectLst/>
                <a:latin typeface="Quattrocento Sans" panose="020B0502050000020003" pitchFamily="34" charset="0"/>
                <a:cs typeface="Arial" pitchFamily="34" charset="0"/>
              </a:rPr>
              <a:t>, Slobodan </a:t>
            </a:r>
            <a:r>
              <a:rPr lang="en-US" sz="1600" dirty="0" err="1">
                <a:effectLst/>
                <a:latin typeface="Quattrocento Sans" panose="020B0502050000020003" pitchFamily="34" charset="0"/>
                <a:cs typeface="Arial" pitchFamily="34" charset="0"/>
              </a:rPr>
              <a:t>Laki</a:t>
            </a:r>
            <a:r>
              <a:rPr lang="en-US" sz="1600" dirty="0">
                <a:effectLst/>
                <a:latin typeface="Quattrocento Sans" panose="020B0502050000020003" pitchFamily="34" charset="0"/>
                <a:cs typeface="Arial" pitchFamily="34" charset="0"/>
              </a:rPr>
              <a:t> ́c, </a:t>
            </a:r>
            <a:r>
              <a:rPr lang="en-US" sz="1600" dirty="0" err="1">
                <a:effectLst/>
                <a:latin typeface="Quattrocento Sans" panose="020B0502050000020003" pitchFamily="34" charset="0"/>
                <a:cs typeface="Arial" pitchFamily="34" charset="0"/>
              </a:rPr>
              <a:t>Marijana</a:t>
            </a:r>
            <a:r>
              <a:rPr lang="en-US" sz="1600" dirty="0">
                <a:effectLst/>
                <a:latin typeface="Quattrocento Sans" panose="020B0502050000020003" pitchFamily="34" charset="0"/>
                <a:cs typeface="Arial" pitchFamily="34" charset="0"/>
              </a:rPr>
              <a:t> </a:t>
            </a:r>
            <a:r>
              <a:rPr lang="en-US" sz="1600" dirty="0" err="1">
                <a:effectLst/>
                <a:latin typeface="Quattrocento Sans" panose="020B0502050000020003" pitchFamily="34" charset="0"/>
                <a:cs typeface="Arial" pitchFamily="34" charset="0"/>
              </a:rPr>
              <a:t>Lazarevska</a:t>
            </a:r>
            <a:r>
              <a:rPr lang="en-US" sz="1600" dirty="0">
                <a:effectLst/>
                <a:latin typeface="Quattrocento Sans" panose="020B0502050000020003" pitchFamily="34" charset="0"/>
                <a:cs typeface="Arial" pitchFamily="34" charset="0"/>
              </a:rPr>
              <a:t>, </a:t>
            </a:r>
            <a:r>
              <a:rPr lang="en-US" sz="1600" dirty="0" err="1">
                <a:effectLst/>
                <a:latin typeface="Quattrocento Sans" panose="020B0502050000020003" pitchFamily="34" charset="0"/>
                <a:cs typeface="Arial" pitchFamily="34" charset="0"/>
              </a:rPr>
              <a:t>Miloš</a:t>
            </a:r>
            <a:r>
              <a:rPr lang="en-US" sz="1600" dirty="0">
                <a:effectLst/>
                <a:latin typeface="Quattrocento Sans" panose="020B0502050000020003" pitchFamily="34" charset="0"/>
                <a:cs typeface="Arial" pitchFamily="34" charset="0"/>
              </a:rPr>
              <a:t> </a:t>
            </a:r>
            <a:r>
              <a:rPr lang="en-US" sz="1600" dirty="0" err="1">
                <a:effectLst/>
                <a:latin typeface="Quattrocento Sans" panose="020B0502050000020003" pitchFamily="34" charset="0"/>
                <a:cs typeface="Arial" pitchFamily="34" charset="0"/>
              </a:rPr>
              <a:t>Žarkovi</a:t>
            </a:r>
            <a:r>
              <a:rPr lang="en-US" sz="1600" dirty="0">
                <a:effectLst/>
                <a:latin typeface="Quattrocento Sans" panose="020B0502050000020003" pitchFamily="34" charset="0"/>
                <a:cs typeface="Arial" pitchFamily="34" charset="0"/>
              </a:rPr>
              <a:t> ́c, </a:t>
            </a:r>
            <a:r>
              <a:rPr lang="en-US" sz="1600" dirty="0" err="1">
                <a:effectLst/>
                <a:latin typeface="Quattrocento Sans" panose="020B0502050000020003" pitchFamily="34" charset="0"/>
                <a:cs typeface="Arial" pitchFamily="34" charset="0"/>
              </a:rPr>
              <a:t>Saša</a:t>
            </a:r>
            <a:r>
              <a:rPr lang="en-US" sz="1600" dirty="0">
                <a:effectLst/>
                <a:latin typeface="Quattrocento Sans" panose="020B0502050000020003" pitchFamily="34" charset="0"/>
                <a:cs typeface="Arial" pitchFamily="34" charset="0"/>
              </a:rPr>
              <a:t> </a:t>
            </a:r>
            <a:r>
              <a:rPr lang="en-US" sz="1600" dirty="0" err="1">
                <a:effectLst/>
                <a:latin typeface="Quattrocento Sans" panose="020B0502050000020003" pitchFamily="34" charset="0"/>
                <a:cs typeface="Arial" pitchFamily="34" charset="0"/>
              </a:rPr>
              <a:t>Vujoševi</a:t>
            </a:r>
            <a:r>
              <a:rPr lang="en-US" sz="1600" dirty="0">
                <a:effectLst/>
                <a:latin typeface="Quattrocento Sans" panose="020B0502050000020003" pitchFamily="34" charset="0"/>
                <a:cs typeface="Arial" pitchFamily="34" charset="0"/>
              </a:rPr>
              <a:t> ́c, Jelena </a:t>
            </a:r>
            <a:r>
              <a:rPr lang="en-US" sz="1600" dirty="0" err="1">
                <a:effectLst/>
                <a:latin typeface="Quattrocento Sans" panose="020B0502050000020003" pitchFamily="34" charset="0"/>
                <a:cs typeface="Arial" pitchFamily="34" charset="0"/>
              </a:rPr>
              <a:t>Cvijovi</a:t>
            </a:r>
            <a:r>
              <a:rPr lang="en-US" sz="1600" dirty="0">
                <a:effectLst/>
                <a:latin typeface="Quattrocento Sans" panose="020B0502050000020003" pitchFamily="34" charset="0"/>
                <a:cs typeface="Arial" pitchFamily="34" charset="0"/>
              </a:rPr>
              <a:t> ́c, and </a:t>
            </a:r>
            <a:r>
              <a:rPr lang="en-US" sz="1600" dirty="0" err="1">
                <a:effectLst/>
                <a:latin typeface="Quattrocento Sans" panose="020B0502050000020003" pitchFamily="34" charset="0"/>
                <a:cs typeface="Arial" pitchFamily="34" charset="0"/>
              </a:rPr>
              <a:t>Mladen</a:t>
            </a:r>
            <a:r>
              <a:rPr lang="en-US" sz="1600" dirty="0">
                <a:effectLst/>
                <a:latin typeface="Quattrocento Sans" panose="020B0502050000020003" pitchFamily="34" charset="0"/>
                <a:cs typeface="Arial" pitchFamily="34" charset="0"/>
              </a:rPr>
              <a:t> </a:t>
            </a:r>
            <a:r>
              <a:rPr lang="en-US" sz="1600" dirty="0" err="1">
                <a:effectLst/>
                <a:latin typeface="Quattrocento Sans" panose="020B0502050000020003" pitchFamily="34" charset="0"/>
                <a:cs typeface="Arial" pitchFamily="34" charset="0"/>
              </a:rPr>
              <a:t>Gogi</a:t>
            </a:r>
            <a:r>
              <a:rPr lang="en-US" sz="1600" dirty="0">
                <a:effectLst/>
                <a:latin typeface="Quattrocento Sans" panose="020B0502050000020003" pitchFamily="34" charset="0"/>
                <a:cs typeface="Arial" pitchFamily="34" charset="0"/>
              </a:rPr>
              <a:t> ́c. 2018. Assessment of the real estate market value in the </a:t>
            </a:r>
            <a:r>
              <a:rPr lang="en-US" sz="1600" dirty="0" err="1">
                <a:effectLst/>
                <a:latin typeface="Quattrocento Sans" panose="020B0502050000020003" pitchFamily="34" charset="0"/>
                <a:cs typeface="Arial" pitchFamily="34" charset="0"/>
              </a:rPr>
              <a:t>european</a:t>
            </a:r>
            <a:r>
              <a:rPr lang="en-US" sz="1600" dirty="0">
                <a:effectLst/>
                <a:latin typeface="Quattrocento Sans" panose="020B0502050000020003" pitchFamily="34" charset="0"/>
                <a:cs typeface="Arial" pitchFamily="34" charset="0"/>
              </a:rPr>
              <a:t> market by artificial neural networks application. Complexity, 2018:1–10.</a:t>
            </a:r>
          </a:p>
          <a:p>
            <a:pPr algn="just">
              <a:lnSpc>
                <a:spcPct val="110000"/>
              </a:lnSpc>
            </a:pPr>
            <a:endParaRPr lang="en-US" sz="1600" dirty="0">
              <a:effectLst/>
              <a:latin typeface="Quattrocento Sans" panose="020B0502050000020003" pitchFamily="34" charset="0"/>
              <a:cs typeface="Arial" pitchFamily="34" charset="0"/>
            </a:endParaRPr>
          </a:p>
          <a:p>
            <a:pPr algn="just">
              <a:lnSpc>
                <a:spcPct val="110000"/>
              </a:lnSpc>
            </a:pPr>
            <a:r>
              <a:rPr lang="en-US" sz="1600" dirty="0" err="1">
                <a:effectLst/>
                <a:latin typeface="Quattrocento Sans" panose="020B0502050000020003" pitchFamily="34" charset="0"/>
                <a:cs typeface="Arial" pitchFamily="34" charset="0"/>
              </a:rPr>
              <a:t>Aurélien</a:t>
            </a:r>
            <a:r>
              <a:rPr lang="en-US" sz="1600" dirty="0">
                <a:effectLst/>
                <a:latin typeface="Quattrocento Sans" panose="020B0502050000020003" pitchFamily="34" charset="0"/>
                <a:cs typeface="Arial" pitchFamily="34" charset="0"/>
              </a:rPr>
              <a:t> </a:t>
            </a:r>
            <a:r>
              <a:rPr lang="en-US" sz="1600" dirty="0" err="1">
                <a:effectLst/>
                <a:latin typeface="Quattrocento Sans" panose="020B0502050000020003" pitchFamily="34" charset="0"/>
                <a:cs typeface="Arial" pitchFamily="34" charset="0"/>
              </a:rPr>
              <a:t>Géron</a:t>
            </a:r>
            <a:r>
              <a:rPr lang="en-US" sz="1600" dirty="0">
                <a:effectLst/>
                <a:latin typeface="Quattrocento Sans" panose="020B0502050000020003" pitchFamily="34" charset="0"/>
                <a:cs typeface="Arial" pitchFamily="34" charset="0"/>
              </a:rPr>
              <a:t>. 2017. Hands-on machine learning with scikit-learn and </a:t>
            </a:r>
            <a:r>
              <a:rPr lang="en-US" sz="1600" dirty="0" err="1">
                <a:effectLst/>
                <a:latin typeface="Quattrocento Sans" panose="020B0502050000020003" pitchFamily="34" charset="0"/>
                <a:cs typeface="Arial" pitchFamily="34" charset="0"/>
              </a:rPr>
              <a:t>tensorflow</a:t>
            </a:r>
            <a:r>
              <a:rPr lang="en-US" sz="1600" dirty="0">
                <a:effectLst/>
                <a:latin typeface="Quattrocento Sans" panose="020B0502050000020003" pitchFamily="34" charset="0"/>
                <a:cs typeface="Arial" pitchFamily="34" charset="0"/>
              </a:rPr>
              <a:t>. Tools, and Techniques to build intelligent systems.</a:t>
            </a:r>
          </a:p>
          <a:p>
            <a:pPr algn="just">
              <a:lnSpc>
                <a:spcPct val="110000"/>
              </a:lnSpc>
            </a:pPr>
            <a:endParaRPr lang="en-US" sz="1600" dirty="0">
              <a:effectLst/>
              <a:latin typeface="Quattrocento Sans" panose="020B0502050000020003" pitchFamily="34" charset="0"/>
              <a:cs typeface="Arial" pitchFamily="34" charset="0"/>
            </a:endParaRPr>
          </a:p>
          <a:p>
            <a:pPr algn="just">
              <a:lnSpc>
                <a:spcPct val="110000"/>
              </a:lnSpc>
            </a:pPr>
            <a:r>
              <a:rPr lang="en-US" sz="1600" dirty="0">
                <a:effectLst/>
                <a:latin typeface="Quattrocento Sans" panose="020B0502050000020003" pitchFamily="34" charset="0"/>
                <a:cs typeface="Arial" pitchFamily="34" charset="0"/>
              </a:rPr>
              <a:t>Nissan Pow, Emil </a:t>
            </a:r>
            <a:r>
              <a:rPr lang="en-US" sz="1600" dirty="0" err="1">
                <a:effectLst/>
                <a:latin typeface="Quattrocento Sans" panose="020B0502050000020003" pitchFamily="34" charset="0"/>
                <a:cs typeface="Arial" pitchFamily="34" charset="0"/>
              </a:rPr>
              <a:t>Janulewicz</a:t>
            </a:r>
            <a:r>
              <a:rPr lang="en-US" sz="1600" dirty="0">
                <a:effectLst/>
                <a:latin typeface="Quattrocento Sans" panose="020B0502050000020003" pitchFamily="34" charset="0"/>
                <a:cs typeface="Arial" pitchFamily="34" charset="0"/>
              </a:rPr>
              <a:t>, and L. Liu. 2014. Applied machine learning project 4 prediction of real estate property prices in </a:t>
            </a:r>
            <a:r>
              <a:rPr lang="en-US" sz="1600" dirty="0" err="1">
                <a:effectLst/>
                <a:latin typeface="Quattrocento Sans" panose="020B0502050000020003" pitchFamily="34" charset="0"/>
                <a:cs typeface="Arial" pitchFamily="34" charset="0"/>
              </a:rPr>
              <a:t>montréal</a:t>
            </a:r>
            <a:r>
              <a:rPr lang="en-US" sz="1600" dirty="0">
                <a:effectLst/>
                <a:latin typeface="Quattrocento Sans" panose="020B0502050000020003" pitchFamily="34" charset="0"/>
                <a:cs typeface="Arial" pitchFamily="34" charset="0"/>
              </a:rPr>
              <a:t>.</a:t>
            </a:r>
          </a:p>
        </p:txBody>
      </p:sp>
      <p:sp>
        <p:nvSpPr>
          <p:cNvPr id="93" name="Rectangle 10">
            <a:extLst>
              <a:ext uri="{FF2B5EF4-FFF2-40B4-BE49-F238E27FC236}">
                <a16:creationId xmlns:a16="http://schemas.microsoft.com/office/drawing/2014/main" id="{5EDC1F28-88BB-4DAD-9112-B4904B4A7E46}"/>
              </a:ext>
            </a:extLst>
          </p:cNvPr>
          <p:cNvSpPr>
            <a:spLocks noChangeArrowheads="1"/>
          </p:cNvSpPr>
          <p:nvPr/>
        </p:nvSpPr>
        <p:spPr bwMode="auto">
          <a:xfrm>
            <a:off x="33147000" y="26913976"/>
            <a:ext cx="10058400" cy="873301"/>
          </a:xfrm>
          <a:prstGeom prst="snipRoundRect">
            <a:avLst>
              <a:gd name="adj1" fmla="val 0"/>
              <a:gd name="adj2" fmla="val 46622"/>
            </a:avLst>
          </a:prstGeom>
          <a:solidFill>
            <a:schemeClr val="bg1">
              <a:lumMod val="50000"/>
            </a:schemeClr>
          </a:solidFill>
          <a:ln w="12700">
            <a:noFill/>
            <a:miter lim="800000"/>
          </a:ln>
        </p:spPr>
        <p:txBody>
          <a:bodyPr wrap="none" lIns="274320" tIns="73152" rIns="274320" bIns="68563" anchor="ctr" anchorCtr="0"/>
          <a:lstStyle>
            <a:defPPr>
              <a:defRPr kern="1200"/>
            </a:defPPr>
          </a:lstStyle>
          <a:p>
            <a:pPr defTabSz="4702588">
              <a:defRPr/>
            </a:pPr>
            <a:r>
              <a:rPr lang="en-US" sz="3600" b="1">
                <a:solidFill>
                  <a:schemeClr val="bg1"/>
                </a:solidFill>
                <a:effectLst/>
                <a:latin typeface="Quattrocento" panose="02020802030000000404" pitchFamily="18" charset="0"/>
              </a:rPr>
              <a:t>Acknowledgements</a:t>
            </a:r>
          </a:p>
        </p:txBody>
      </p:sp>
      <p:pic>
        <p:nvPicPr>
          <p:cNvPr id="3" name="Picture 2">
            <a:extLst>
              <a:ext uri="{FF2B5EF4-FFF2-40B4-BE49-F238E27FC236}">
                <a16:creationId xmlns:a16="http://schemas.microsoft.com/office/drawing/2014/main" id="{FD3745ED-FE05-F1CC-4217-7B845B641E97}"/>
              </a:ext>
            </a:extLst>
          </p:cNvPr>
          <p:cNvPicPr>
            <a:picLocks noChangeAspect="1"/>
          </p:cNvPicPr>
          <p:nvPr/>
        </p:nvPicPr>
        <p:blipFill>
          <a:blip r:embed="rId3"/>
          <a:stretch>
            <a:fillRect/>
          </a:stretch>
        </p:blipFill>
        <p:spPr>
          <a:xfrm>
            <a:off x="22546635" y="9814072"/>
            <a:ext cx="7407586" cy="3482771"/>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onderingpeacock|08-2022"/>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D660F3FC1E7C408E16390F9942761A" ma:contentTypeVersion="14" ma:contentTypeDescription="Create a new document." ma:contentTypeScope="" ma:versionID="c45749503bc0b2e47856fc05f642e850">
  <xsd:schema xmlns:xsd="http://www.w3.org/2001/XMLSchema" xmlns:xs="http://www.w3.org/2001/XMLSchema" xmlns:p="http://schemas.microsoft.com/office/2006/metadata/properties" xmlns:ns3="cb290d18-a6bb-4986-8cd8-a2fc19ebc901" xmlns:ns4="c08b6b52-cd5f-4467-8eb8-47e70e31f32d" targetNamespace="http://schemas.microsoft.com/office/2006/metadata/properties" ma:root="true" ma:fieldsID="053826f8d6ac9b46a517f96eff622063" ns3:_="" ns4:_="">
    <xsd:import namespace="cb290d18-a6bb-4986-8cd8-a2fc19ebc901"/>
    <xsd:import namespace="c08b6b52-cd5f-4467-8eb8-47e70e31f32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ServiceLocation" minOccurs="0"/>
                <xsd:element ref="ns3:MediaServiceGenerationTime" minOccurs="0"/>
                <xsd:element ref="ns3:MediaServiceEventHashCode" minOccurs="0"/>
                <xsd:element ref="ns3:MediaServiceOCR"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290d18-a6bb-4986-8cd8-a2fc19ebc9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08b6b52-cd5f-4467-8eb8-47e70e31f32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3996F9C-ED23-4E7F-899A-CF0FC53306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290d18-a6bb-4986-8cd8-a2fc19ebc901"/>
    <ds:schemaRef ds:uri="c08b6b52-cd5f-4467-8eb8-47e70e31f3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B660E73-876B-428D-8490-3250031BCA46}">
  <ds:schemaRefs>
    <ds:schemaRef ds:uri="http://schemas.microsoft.com/sharepoint/v3/contenttype/forms"/>
  </ds:schemaRefs>
</ds:datastoreItem>
</file>

<file path=customXml/itemProps3.xml><?xml version="1.0" encoding="utf-8"?>
<ds:datastoreItem xmlns:ds="http://schemas.openxmlformats.org/officeDocument/2006/customXml" ds:itemID="{8F99C934-8F77-4DD9-B557-EEC39045F042}">
  <ds:schemaRefs>
    <ds:schemaRef ds:uri="http://purl.org/dc/dcmitype/"/>
    <ds:schemaRef ds:uri="cb290d18-a6bb-4986-8cd8-a2fc19ebc901"/>
    <ds:schemaRef ds:uri="http://schemas.microsoft.com/office/infopath/2007/PartnerControls"/>
    <ds:schemaRef ds:uri="http://www.w3.org/XML/1998/namespace"/>
    <ds:schemaRef ds:uri="http://schemas.microsoft.com/office/2006/metadata/properties"/>
    <ds:schemaRef ds:uri="http://purl.org/dc/terms/"/>
    <ds:schemaRef ds:uri="http://schemas.microsoft.com/office/2006/documentManagement/types"/>
    <ds:schemaRef ds:uri="http://purl.org/dc/elements/1.1/"/>
    <ds:schemaRef ds:uri="http://schemas.openxmlformats.org/package/2006/metadata/core-properties"/>
    <ds:schemaRef ds:uri="c08b6b52-cd5f-4467-8eb8-47e70e31f32d"/>
  </ds:schemaRefs>
</ds:datastoreItem>
</file>

<file path=docProps/app.xml><?xml version="1.0" encoding="utf-8"?>
<Properties xmlns="http://schemas.openxmlformats.org/officeDocument/2006/extended-properties" xmlns:vt="http://schemas.openxmlformats.org/officeDocument/2006/docPropsVTypes">
  <TotalTime>2851</TotalTime>
  <Words>613</Words>
  <Application>Microsoft Office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Quattrocento Sans</vt:lpstr>
      <vt:lpstr>Times New Roman</vt:lpstr>
      <vt:lpstr>Quattrocento</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Rosberg, Aidan Joseph</cp:lastModifiedBy>
  <cp:revision>105</cp:revision>
  <cp:lastPrinted>2000-08-03T00:31:24Z</cp:lastPrinted>
  <dcterms:modified xsi:type="dcterms:W3CDTF">2022-12-08T17:44:35Z</dcterms:modified>
  <cp:category>research posters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0x010100F5D660F3FC1E7C408E16390F9942761A</vt:lpwstr>
  </property>
</Properties>
</file>