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4"/>
  </p:sldMasterIdLst>
  <p:notesMasterIdLst>
    <p:notesMasterId r:id="rId6"/>
  </p:notesMasterIdLst>
  <p:handoutMasterIdLst>
    <p:handoutMasterId r:id="rId7"/>
  </p:handoutMasterIdLst>
  <p:sldIdLst>
    <p:sldId id="256" r:id="rId5"/>
  </p:sldIdLst>
  <p:sldSz cx="43891200" cy="32918400"/>
  <p:notesSz cx="9239250" cy="11982450"/>
  <p:embeddedFontLst>
    <p:embeddedFont>
      <p:font typeface="Quattrocento" panose="02020502030000000404" pitchFamily="18" charset="0"/>
      <p:regular r:id="rId8"/>
      <p:bold r:id="rId9"/>
    </p:embeddedFont>
    <p:embeddedFont>
      <p:font typeface="Quattrocento Sans" panose="020B0502050000020003" pitchFamily="34" charset="0"/>
      <p:regular r:id="rId10"/>
      <p:bold r:id="rId11"/>
      <p:italic r:id="rId12"/>
      <p:boldItalic r:id="rId13"/>
    </p:embeddedFont>
  </p:embeddedFontLst>
  <p:custDataLst>
    <p:tags r:id="rId14"/>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142"/>
    <a:srgbClr val="01426A"/>
    <a:srgbClr val="EDEBEB"/>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1A4A9C-8E0F-1A40-BCC6-60B6B51C48CC}" v="6" dt="2022-12-10T22:54:38.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5393" autoAdjust="0"/>
  </p:normalViewPr>
  <p:slideViewPr>
    <p:cSldViewPr>
      <p:cViewPr varScale="1">
        <p:scale>
          <a:sx n="31" d="100"/>
          <a:sy n="31" d="100"/>
        </p:scale>
        <p:origin x="3432" y="224"/>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p:scale>
          <a:sx n="64" d="100"/>
          <a:sy n="64" d="100"/>
        </p:scale>
        <p:origin x="3864" y="10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font" Target="fonts/font3.fntdata"/><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rvar, Alexander" userId="18262614-b438-4434-9d7d-b5d4e8ec746c" providerId="ADAL" clId="{EF1A4A9C-8E0F-1A40-BCC6-60B6B51C48CC}"/>
    <pc:docChg chg="undo custSel modSld">
      <pc:chgData name="Mervar, Alexander" userId="18262614-b438-4434-9d7d-b5d4e8ec746c" providerId="ADAL" clId="{EF1A4A9C-8E0F-1A40-BCC6-60B6B51C48CC}" dt="2022-12-11T00:28:35.223" v="233" actId="20577"/>
      <pc:docMkLst>
        <pc:docMk/>
      </pc:docMkLst>
      <pc:sldChg chg="addSp delSp modSp mod">
        <pc:chgData name="Mervar, Alexander" userId="18262614-b438-4434-9d7d-b5d4e8ec746c" providerId="ADAL" clId="{EF1A4A9C-8E0F-1A40-BCC6-60B6B51C48CC}" dt="2022-12-11T00:28:35.223" v="233" actId="20577"/>
        <pc:sldMkLst>
          <pc:docMk/>
          <pc:sldMk cId="0" sldId="256"/>
        </pc:sldMkLst>
        <pc:spChg chg="mod">
          <ac:chgData name="Mervar, Alexander" userId="18262614-b438-4434-9d7d-b5d4e8ec746c" providerId="ADAL" clId="{EF1A4A9C-8E0F-1A40-BCC6-60B6B51C48CC}" dt="2022-12-10T22:56:38.669" v="56"/>
          <ac:spMkLst>
            <pc:docMk/>
            <pc:sldMk cId="0" sldId="256"/>
            <ac:spMk id="70" creationId="{425621FB-070F-446E-BA36-4A66EBF8DEF2}"/>
          </ac:spMkLst>
        </pc:spChg>
        <pc:spChg chg="mod">
          <ac:chgData name="Mervar, Alexander" userId="18262614-b438-4434-9d7d-b5d4e8ec746c" providerId="ADAL" clId="{EF1A4A9C-8E0F-1A40-BCC6-60B6B51C48CC}" dt="2022-12-11T00:28:35.223" v="233" actId="20577"/>
          <ac:spMkLst>
            <pc:docMk/>
            <pc:sldMk cId="0" sldId="256"/>
            <ac:spMk id="73" creationId="{D5A32123-7974-4A0F-B8DF-6C82FB22F596}"/>
          </ac:spMkLst>
        </pc:spChg>
        <pc:spChg chg="mod">
          <ac:chgData name="Mervar, Alexander" userId="18262614-b438-4434-9d7d-b5d4e8ec746c" providerId="ADAL" clId="{EF1A4A9C-8E0F-1A40-BCC6-60B6B51C48CC}" dt="2022-12-10T22:59:56.678" v="116" actId="20577"/>
          <ac:spMkLst>
            <pc:docMk/>
            <pc:sldMk cId="0" sldId="256"/>
            <ac:spMk id="80" creationId="{45A199C6-0BDE-461E-8044-A335463A4944}"/>
          </ac:spMkLst>
        </pc:spChg>
        <pc:spChg chg="mod">
          <ac:chgData name="Mervar, Alexander" userId="18262614-b438-4434-9d7d-b5d4e8ec746c" providerId="ADAL" clId="{EF1A4A9C-8E0F-1A40-BCC6-60B6B51C48CC}" dt="2022-12-10T22:56:05.264" v="51" actId="20577"/>
          <ac:spMkLst>
            <pc:docMk/>
            <pc:sldMk cId="0" sldId="256"/>
            <ac:spMk id="83" creationId="{16D6CE1D-7E3F-42CA-A7BD-5FA191CFE645}"/>
          </ac:spMkLst>
        </pc:spChg>
        <pc:spChg chg="mod">
          <ac:chgData name="Mervar, Alexander" userId="18262614-b438-4434-9d7d-b5d4e8ec746c" providerId="ADAL" clId="{EF1A4A9C-8E0F-1A40-BCC6-60B6B51C48CC}" dt="2022-12-10T22:59:24.091" v="106" actId="255"/>
          <ac:spMkLst>
            <pc:docMk/>
            <pc:sldMk cId="0" sldId="256"/>
            <ac:spMk id="86" creationId="{43D130FF-027B-433C-BF4F-A381B032C858}"/>
          </ac:spMkLst>
        </pc:spChg>
        <pc:spChg chg="mod">
          <ac:chgData name="Mervar, Alexander" userId="18262614-b438-4434-9d7d-b5d4e8ec746c" providerId="ADAL" clId="{EF1A4A9C-8E0F-1A40-BCC6-60B6B51C48CC}" dt="2022-12-10T23:00:12.522" v="118" actId="255"/>
          <ac:spMkLst>
            <pc:docMk/>
            <pc:sldMk cId="0" sldId="256"/>
            <ac:spMk id="92" creationId="{B4F3D693-DA0F-454D-94C0-CEAA07C14AE3}"/>
          </ac:spMkLst>
        </pc:spChg>
        <pc:graphicFrameChg chg="add mod modGraphic">
          <ac:chgData name="Mervar, Alexander" userId="18262614-b438-4434-9d7d-b5d4e8ec746c" providerId="ADAL" clId="{EF1A4A9C-8E0F-1A40-BCC6-60B6B51C48CC}" dt="2022-12-10T22:55:41.889" v="39" actId="1076"/>
          <ac:graphicFrameMkLst>
            <pc:docMk/>
            <pc:sldMk cId="0" sldId="256"/>
            <ac:graphicFrameMk id="2" creationId="{3E96C97E-5CE0-45C7-826D-264BD9B5BA0F}"/>
          </ac:graphicFrameMkLst>
        </pc:graphicFrameChg>
        <pc:picChg chg="del mod">
          <ac:chgData name="Mervar, Alexander" userId="18262614-b438-4434-9d7d-b5d4e8ec746c" providerId="ADAL" clId="{EF1A4A9C-8E0F-1A40-BCC6-60B6B51C48CC}" dt="2022-12-10T22:52:48.328" v="1" actId="478"/>
          <ac:picMkLst>
            <pc:docMk/>
            <pc:sldMk cId="0" sldId="256"/>
            <ac:picMk id="3" creationId="{FD3745ED-FE05-F1CC-4217-7B845B641E97}"/>
          </ac:picMkLst>
        </pc:picChg>
        <pc:picChg chg="mod">
          <ac:chgData name="Mervar, Alexander" userId="18262614-b438-4434-9d7d-b5d4e8ec746c" providerId="ADAL" clId="{EF1A4A9C-8E0F-1A40-BCC6-60B6B51C48CC}" dt="2022-12-10T22:56:02.509" v="48" actId="1076"/>
          <ac:picMkLst>
            <pc:docMk/>
            <pc:sldMk cId="0" sldId="256"/>
            <ac:picMk id="4" creationId="{DC99F6B9-8A62-843F-A71B-157133F9A7F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43142"/>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685800" y="685800"/>
            <a:ext cx="42519600" cy="6080622"/>
          </a:xfrm>
          <a:prstGeom prst="snip2DiagRect">
            <a:avLst/>
          </a:prstGeom>
          <a:solidFill>
            <a:srgbClr val="990000"/>
          </a:solidFill>
          <a:ln w="25400">
            <a:noFill/>
            <a:miter lim="800000"/>
          </a:ln>
        </p:spPr>
        <p:txBody>
          <a:bodyPr lIns="61170" tIns="30584" rIns="61170" bIns="30584"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dirty="0">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3657600" y="1150965"/>
            <a:ext cx="36576000" cy="293744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effectLst/>
                <a:latin typeface="Quattrocento" panose="02020802030000000404" pitchFamily="18" charset="0"/>
              </a:rPr>
              <a:t>Using Neural Networks To Predict the California Housing Market </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3657600" y="4352496"/>
            <a:ext cx="36576000" cy="1895904"/>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effectLst/>
                <a:latin typeface="Quattrocento" panose="02020802030000000404" pitchFamily="18" charset="0"/>
                <a:cs typeface="Arial" pitchFamily="34" charset="0"/>
              </a:rPr>
              <a:t>Alexander Mervar, Aidan Rosberg</a:t>
            </a:r>
          </a:p>
          <a:p>
            <a:pPr algn="ctr">
              <a:defRPr/>
            </a:pPr>
            <a:endParaRPr lang="en-US" sz="5600" dirty="0">
              <a:solidFill>
                <a:schemeClr val="bg1"/>
              </a:solidFill>
              <a:effectLst/>
              <a:latin typeface="Quattrocento" panose="02020802030000000404" pitchFamily="18" charset="0"/>
              <a:cs typeface="Arial" pitchFamily="34" charset="0"/>
            </a:endParaRPr>
          </a:p>
        </p:txBody>
      </p:sp>
      <p:sp>
        <p:nvSpPr>
          <p:cNvPr id="75" name="Rectangle 74">
            <a:extLst>
              <a:ext uri="{FF2B5EF4-FFF2-40B4-BE49-F238E27FC236}">
                <a16:creationId xmlns:a16="http://schemas.microsoft.com/office/drawing/2014/main" id="{C24D4BC5-5256-4C2E-B3FB-87EA69B63AF3}"/>
              </a:ext>
            </a:extLst>
          </p:cNvPr>
          <p:cNvSpPr/>
          <p:nvPr/>
        </p:nvSpPr>
        <p:spPr>
          <a:xfrm>
            <a:off x="660482" y="8000999"/>
            <a:ext cx="10058400" cy="9000919"/>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890594" y="8610600"/>
            <a:ext cx="9598176" cy="7382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This research presents a neural network method for predicting the average home cost of a given neighborhood. It builds from previous work in the area and refines neural parameters and feature space to increase accuracy and compares performance to linear regression and support vector models. It serves to demonstrate the usefulness of neural networks in the problem space</a:t>
            </a: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r>
              <a:rPr lang="en-US" sz="3600" dirty="0">
                <a:effectLst/>
                <a:latin typeface="Quattrocento Sans" panose="020B0502050000020003" pitchFamily="34" charset="0"/>
                <a:cs typeface="Arial" pitchFamily="34" charset="0"/>
              </a:rPr>
              <a:t>Question: How can we use a neural network to predict the housing market </a:t>
            </a:r>
            <a:r>
              <a:rPr lang="en-US" sz="3600">
                <a:effectLst/>
                <a:latin typeface="Quattrocento Sans" panose="020B0502050000020003" pitchFamily="34" charset="0"/>
                <a:cs typeface="Arial" pitchFamily="34" charset="0"/>
              </a:rPr>
              <a:t>within California?</a:t>
            </a:r>
            <a:endParaRPr lang="en-US" sz="3600" dirty="0">
              <a:effectLst/>
              <a:latin typeface="Quattrocento Sans" panose="020B0502050000020003" pitchFamily="34" charset="0"/>
              <a:cs typeface="Arial" pitchFamily="34" charset="0"/>
            </a:endParaRP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660482" y="7471321"/>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Abstract</a:t>
            </a:r>
          </a:p>
        </p:txBody>
      </p:sp>
      <p:sp>
        <p:nvSpPr>
          <p:cNvPr id="79" name="Rectangle 78">
            <a:extLst>
              <a:ext uri="{FF2B5EF4-FFF2-40B4-BE49-F238E27FC236}">
                <a16:creationId xmlns:a16="http://schemas.microsoft.com/office/drawing/2014/main" id="{0F831EE1-8866-4A3E-8CAB-8624A11FF145}"/>
              </a:ext>
            </a:extLst>
          </p:cNvPr>
          <p:cNvSpPr/>
          <p:nvPr/>
        </p:nvSpPr>
        <p:spPr>
          <a:xfrm>
            <a:off x="11488502" y="8000999"/>
            <a:ext cx="10058400" cy="242316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11718614" y="8610600"/>
            <a:ext cx="9598176" cy="24182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Pre-Processing</a:t>
            </a:r>
          </a:p>
          <a:p>
            <a:pPr algn="just">
              <a:lnSpc>
                <a:spcPct val="110000"/>
              </a:lnSpc>
            </a:pPr>
            <a:r>
              <a:rPr lang="en-US" sz="2800" dirty="0">
                <a:effectLst/>
                <a:latin typeface="Quattrocento Sans" panose="020B0502050000020003" pitchFamily="34" charset="0"/>
                <a:cs typeface="Arial" pitchFamily="34" charset="0"/>
              </a:rPr>
              <a:t>	</a:t>
            </a:r>
            <a:r>
              <a:rPr lang="en-US" sz="3200" dirty="0">
                <a:effectLst/>
                <a:latin typeface="Quattrocento Sans" panose="020B0502050000020003" pitchFamily="34" charset="0"/>
                <a:cs typeface="Arial" pitchFamily="34" charset="0"/>
              </a:rPr>
              <a:t>The original dataset contained categorical values to express the distance of the given neighborhood from the coast. We applied one-hot encoding to extract these values to individual features. One-hot encoding was chosen to reduce bias introduced by other methods (Original encoding, Hashing). Another method employed to reduce bias was standardization. Because the ranges between the numerical values in the original data were high, we believed our neural model performance could be improved by scaling the values. We also applied mean imputation to estimate missing data.</a:t>
            </a:r>
            <a:endParaRPr lang="en-US" sz="2400" dirty="0">
              <a:effectLst/>
              <a:latin typeface="Quattrocento Sans" panose="020B0502050000020003" pitchFamily="34" charset="0"/>
              <a:cs typeface="Arial" pitchFamily="34" charset="0"/>
            </a:endParaRPr>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endParaRPr lang="en-US" sz="2400" dirty="0">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Linear Regression</a:t>
            </a:r>
          </a:p>
          <a:p>
            <a:pPr algn="just">
              <a:lnSpc>
                <a:spcPct val="110000"/>
              </a:lnSpc>
              <a:defRPr/>
            </a:pPr>
            <a:r>
              <a:rPr lang="en-US" sz="3600" dirty="0">
                <a:solidFill>
                  <a:prstClr val="black"/>
                </a:solidFill>
                <a:effectLst/>
                <a:latin typeface="Quattrocento Sans" panose="020B0502050000020003" pitchFamily="34" charset="0"/>
                <a:cs typeface="Arial" pitchFamily="34" charset="0"/>
              </a:rPr>
              <a:t>	</a:t>
            </a:r>
            <a:r>
              <a:rPr lang="en-US" sz="3200" dirty="0">
                <a:solidFill>
                  <a:prstClr val="black"/>
                </a:solidFill>
                <a:effectLst/>
                <a:latin typeface="Quattrocento Sans" panose="020B0502050000020003" pitchFamily="34" charset="0"/>
                <a:cs typeface="Arial" pitchFamily="34" charset="0"/>
              </a:rPr>
              <a:t>Linear regression is a statistical method that is often used to model the relationship between a dependent variable and one or more independent variables. In the context of the housing market, linear regression could be used to predict the value of a house based on factors such as its location, size, age, and other characteristics. </a:t>
            </a: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	To test the validity of our neural network it was essential to create a linear regression to act as the baseline for comparison. By using Python packages pandas and </a:t>
            </a:r>
            <a:r>
              <a:rPr kumimoji="0" lang="en-US" sz="3200" b="0" i="0" u="none" strike="noStrike" kern="1200" cap="none" spc="0" normalizeH="0" baseline="0" noProof="0" dirty="0" err="1">
                <a:ln>
                  <a:noFill/>
                </a:ln>
                <a:solidFill>
                  <a:prstClr val="black"/>
                </a:solidFill>
                <a:effectLst/>
                <a:uLnTx/>
                <a:uFillTx/>
                <a:latin typeface="Quattrocento Sans" panose="020B0502050000020003" pitchFamily="34" charset="0"/>
                <a:cs typeface="Arial" pitchFamily="34" charset="0"/>
              </a:rPr>
              <a:t>statsmodels</a:t>
            </a:r>
            <a:r>
              <a:rPr kumimoji="0" lang="en-US" sz="32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 we were able to fit the variables of the dataset to the "</a:t>
            </a:r>
            <a:r>
              <a:rPr kumimoji="0" lang="en-US" sz="3200" b="0" i="0" u="none" strike="noStrike" kern="1200" cap="none" spc="0" normalizeH="0" baseline="0" noProof="0" dirty="0" err="1">
                <a:ln>
                  <a:noFill/>
                </a:ln>
                <a:solidFill>
                  <a:prstClr val="black"/>
                </a:solidFill>
                <a:effectLst/>
                <a:uLnTx/>
                <a:uFillTx/>
                <a:latin typeface="Quattrocento Sans" panose="020B0502050000020003" pitchFamily="34" charset="0"/>
                <a:cs typeface="Arial" pitchFamily="34" charset="0"/>
              </a:rPr>
              <a:t>median_house_value</a:t>
            </a:r>
            <a:r>
              <a:rPr kumimoji="0" lang="en-US" sz="32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 variable using a standard linear regression method.</a:t>
            </a: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4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4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4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lang="en-US" sz="3600" dirty="0">
                <a:effectLst/>
                <a:latin typeface="Quattrocento Sans" panose="020B0502050000020003" pitchFamily="34" charset="0"/>
                <a:cs typeface="Arial" pitchFamily="34" charset="0"/>
              </a:rPr>
              <a:t>Neural Network</a:t>
            </a:r>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r>
              <a:rPr lang="en-US" sz="3200" dirty="0">
                <a:effectLst/>
                <a:latin typeface="Quattrocento Sans" panose="020B0502050000020003" pitchFamily="34" charset="0"/>
                <a:cs typeface="Arial" pitchFamily="34" charset="0"/>
              </a:rPr>
              <a:t>We created our artificial neural network with the Python package TensorFlow. Our model consists of three 64 node hidden layers a dropout layer to prevent over fitting, and we use Adam as our gradient decent optimizer. We experimented with multiple types of neural networks including convolutional and recurrent neural networks, but our results had shown a conventional feed-forward artificial neural network provided the best results. </a:t>
            </a:r>
          </a:p>
          <a:p>
            <a:pPr algn="just">
              <a:lnSpc>
                <a:spcPct val="110000"/>
              </a:lnSpc>
            </a:pPr>
            <a:endParaRPr lang="en-US" sz="2400" dirty="0">
              <a:effectLst/>
              <a:latin typeface="Quattrocento Sans" panose="020B0502050000020003" pitchFamily="34" charset="0"/>
              <a:cs typeface="Arial" pitchFamily="34" charset="0"/>
            </a:endParaRP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1488502" y="747132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Methodology</a:t>
            </a:r>
          </a:p>
        </p:txBody>
      </p:sp>
      <p:sp>
        <p:nvSpPr>
          <p:cNvPr id="82" name="Rectangle 81">
            <a:extLst>
              <a:ext uri="{FF2B5EF4-FFF2-40B4-BE49-F238E27FC236}">
                <a16:creationId xmlns:a16="http://schemas.microsoft.com/office/drawing/2014/main" id="{D026A6A3-D6D2-4951-8B04-EF51015D25DB}"/>
              </a:ext>
            </a:extLst>
          </p:cNvPr>
          <p:cNvSpPr/>
          <p:nvPr/>
        </p:nvSpPr>
        <p:spPr>
          <a:xfrm>
            <a:off x="22316522" y="8077200"/>
            <a:ext cx="10058400" cy="242316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83" name="TextBox 19">
            <a:extLst>
              <a:ext uri="{FF2B5EF4-FFF2-40B4-BE49-F238E27FC236}">
                <a16:creationId xmlns:a16="http://schemas.microsoft.com/office/drawing/2014/main" id="{16D6CE1D-7E3F-42CA-A7BD-5FA191CFE645}"/>
              </a:ext>
            </a:extLst>
          </p:cNvPr>
          <p:cNvSpPr txBox="1">
            <a:spLocks noChangeArrowheads="1"/>
          </p:cNvSpPr>
          <p:nvPr/>
        </p:nvSpPr>
        <p:spPr bwMode="auto">
          <a:xfrm>
            <a:off x="22546635" y="8610600"/>
            <a:ext cx="9598176" cy="2239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Linear Regression Results</a:t>
            </a: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r>
              <a:rPr lang="en-US" sz="1400" dirty="0">
                <a:effectLst/>
                <a:latin typeface="Quattrocento Sans" panose="020B0502050000020003" pitchFamily="34" charset="0"/>
                <a:cs typeface="Arial" pitchFamily="34" charset="0"/>
              </a:rPr>
              <a:t>Coefficient Table</a:t>
            </a: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algn="just">
              <a:lnSpc>
                <a:spcPct val="110000"/>
              </a:lnSpc>
            </a:pPr>
            <a:endParaRPr lang="en-US" sz="1400" dirty="0">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noProof="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Neural Network Results</a:t>
            </a: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36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8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8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lang="en-US" sz="2800" dirty="0">
              <a:solidFill>
                <a:prstClr val="black"/>
              </a:solidFill>
              <a:effectLst/>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endParaRP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We created our artificial neural network with the Python package TensorFlow. Our model consists of three 64 node hidden layers a dropout layer to prevent over fitting, and we use Adam as our gradient decent optimizer. </a:t>
            </a:r>
          </a:p>
          <a:p>
            <a:pPr marL="0" marR="0" lvl="0" indent="0" algn="just" defTabSz="914400" rtl="0" eaLnBrk="0" fontAlgn="base" latinLnBrk="0" hangingPunct="0">
              <a:lnSpc>
                <a:spcPct val="110000"/>
              </a:lnSpc>
              <a:spcBef>
                <a:spcPct val="0"/>
              </a:spcBef>
              <a:spcAft>
                <a:spcPct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Quattrocento Sans" panose="020B0502050000020003" pitchFamily="34" charset="0"/>
                <a:cs typeface="Arial" pitchFamily="34" charset="0"/>
              </a:rPr>
              <a:t>We experimented with multiple types of neural networks including convolutional and recurrent neural networks, but our results had shown a conventional feed-forward artificial neural network provided the best results. </a:t>
            </a:r>
          </a:p>
          <a:p>
            <a:pPr algn="just">
              <a:lnSpc>
                <a:spcPct val="110000"/>
              </a:lnSpc>
            </a:pPr>
            <a:endParaRPr lang="en-US" sz="1400" dirty="0">
              <a:effectLst/>
              <a:latin typeface="Quattrocento Sans" panose="020B0502050000020003" pitchFamily="34" charset="0"/>
              <a:cs typeface="Arial" pitchFamily="34" charset="0"/>
            </a:endParaRP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22316522" y="747132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Results</a:t>
            </a:r>
          </a:p>
        </p:txBody>
      </p:sp>
      <p:sp>
        <p:nvSpPr>
          <p:cNvPr id="85" name="Rectangle 84">
            <a:extLst>
              <a:ext uri="{FF2B5EF4-FFF2-40B4-BE49-F238E27FC236}">
                <a16:creationId xmlns:a16="http://schemas.microsoft.com/office/drawing/2014/main" id="{19BFD724-D51D-4DD6-A93A-40ABEA405C90}"/>
              </a:ext>
            </a:extLst>
          </p:cNvPr>
          <p:cNvSpPr/>
          <p:nvPr/>
        </p:nvSpPr>
        <p:spPr>
          <a:xfrm>
            <a:off x="33144541" y="8000999"/>
            <a:ext cx="10058400" cy="18076897"/>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33374654" y="8610600"/>
            <a:ext cx="9598176" cy="17406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effectLst/>
                <a:latin typeface="Quattrocento Sans" panose="020B0502050000020003" pitchFamily="34" charset="0"/>
                <a:cs typeface="Arial" pitchFamily="34" charset="0"/>
              </a:rPr>
              <a:t>When running the two models against one an- other, the linear regression scored an R2 score of 0.6738328671015846 and the neural network scored an R2 score of 0.816898481006914. </a:t>
            </a:r>
          </a:p>
          <a:p>
            <a:pPr algn="just">
              <a:lnSpc>
                <a:spcPct val="110000"/>
              </a:lnSpc>
            </a:pPr>
            <a:endParaRPr lang="en-US" sz="3200" dirty="0">
              <a:effectLst/>
              <a:latin typeface="Quattrocento Sans" panose="020B0502050000020003" pitchFamily="34" charset="0"/>
              <a:cs typeface="Arial" pitchFamily="34" charset="0"/>
            </a:endParaRPr>
          </a:p>
          <a:p>
            <a:pPr algn="just">
              <a:lnSpc>
                <a:spcPct val="110000"/>
              </a:lnSpc>
            </a:pPr>
            <a:r>
              <a:rPr lang="en-US" sz="3200" dirty="0">
                <a:effectLst/>
                <a:latin typeface="Quattrocento Sans" panose="020B0502050000020003" pitchFamily="34" charset="0"/>
                <a:cs typeface="Arial" pitchFamily="34" charset="0"/>
              </a:rPr>
              <a:t>An R2 score, also known as the coefficient of determination, is a measure of the goodness of fit of a model, where a value of 0 indicates that the model does not explain any of the variance in the data, and a value of 1 indicates that the model perfectly explains the variance in the data. A linear regression model with an R2 score of 0.67 means that the model ex- plains about 67% of the variance in the data. An R2 score </a:t>
            </a:r>
            <a:r>
              <a:rPr lang="en-US" sz="3200">
                <a:effectLst/>
                <a:latin typeface="Quattrocento Sans" panose="020B0502050000020003" pitchFamily="34" charset="0"/>
                <a:cs typeface="Arial" pitchFamily="34" charset="0"/>
              </a:rPr>
              <a:t>of 0.82 </a:t>
            </a:r>
            <a:r>
              <a:rPr lang="en-US" sz="3200" dirty="0">
                <a:effectLst/>
                <a:latin typeface="Quattrocento Sans" panose="020B0502050000020003" pitchFamily="34" charset="0"/>
                <a:cs typeface="Arial" pitchFamily="34" charset="0"/>
              </a:rPr>
              <a:t>for a neural network indicates that the model explains about 82% of the variance in the data. </a:t>
            </a:r>
          </a:p>
          <a:p>
            <a:pPr algn="just">
              <a:lnSpc>
                <a:spcPct val="110000"/>
              </a:lnSpc>
            </a:pPr>
            <a:endParaRPr lang="en-US" sz="3200" dirty="0">
              <a:effectLst/>
              <a:latin typeface="Quattrocento Sans" panose="020B0502050000020003" pitchFamily="34" charset="0"/>
              <a:cs typeface="Arial" pitchFamily="34" charset="0"/>
            </a:endParaRPr>
          </a:p>
          <a:p>
            <a:pPr algn="just">
              <a:lnSpc>
                <a:spcPct val="110000"/>
              </a:lnSpc>
            </a:pPr>
            <a:r>
              <a:rPr lang="en-US" sz="3200" dirty="0">
                <a:effectLst/>
                <a:latin typeface="Quattrocento Sans" panose="020B0502050000020003" pitchFamily="34" charset="0"/>
                <a:cs typeface="Arial" pitchFamily="34" charset="0"/>
              </a:rPr>
              <a:t>Overall, while both a linear regression model and a neural network can be used for predictive modeling, a neural network generally has a higher capacity to model complex relationships in the data and make more accurate predictions, as demon- </a:t>
            </a:r>
            <a:r>
              <a:rPr lang="en-US" sz="3200" dirty="0" err="1">
                <a:effectLst/>
                <a:latin typeface="Quattrocento Sans" panose="020B0502050000020003" pitchFamily="34" charset="0"/>
                <a:cs typeface="Arial" pitchFamily="34" charset="0"/>
              </a:rPr>
              <a:t>strated</a:t>
            </a:r>
            <a:r>
              <a:rPr lang="en-US" sz="3200" dirty="0">
                <a:effectLst/>
                <a:latin typeface="Quattrocento Sans" panose="020B0502050000020003" pitchFamily="34" charset="0"/>
                <a:cs typeface="Arial" pitchFamily="34" charset="0"/>
              </a:rPr>
              <a:t> by its higher R2 score. </a:t>
            </a:r>
          </a:p>
          <a:p>
            <a:pPr algn="just">
              <a:lnSpc>
                <a:spcPct val="110000"/>
              </a:lnSpc>
            </a:pPr>
            <a:endParaRPr lang="en-US" sz="3200" dirty="0">
              <a:effectLst/>
              <a:latin typeface="Quattrocento Sans" panose="020B0502050000020003" pitchFamily="34" charset="0"/>
              <a:cs typeface="Arial" pitchFamily="34" charset="0"/>
            </a:endParaRPr>
          </a:p>
          <a:p>
            <a:pPr algn="just">
              <a:lnSpc>
                <a:spcPct val="110000"/>
              </a:lnSpc>
            </a:pPr>
            <a:r>
              <a:rPr lang="en-US" sz="3200" dirty="0">
                <a:effectLst/>
                <a:latin typeface="Quattrocento Sans" panose="020B0502050000020003" pitchFamily="34" charset="0"/>
                <a:cs typeface="Arial" pitchFamily="34" charset="0"/>
              </a:rPr>
              <a:t>The use of a neural network over a linear regression offers several key advantages, which has been illustrated by the application here. It can model complex, non-linear relationships between variables, handle large amounts of data, and improve over time. These advantages make neural networks a valuable tool for making accurate predictions in the California housing market.</a:t>
            </a: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3144541" y="7471321"/>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Conclusion</a:t>
            </a:r>
          </a:p>
        </p:txBody>
      </p:sp>
      <p:sp>
        <p:nvSpPr>
          <p:cNvPr id="88" name="Rectangle 87">
            <a:extLst>
              <a:ext uri="{FF2B5EF4-FFF2-40B4-BE49-F238E27FC236}">
                <a16:creationId xmlns:a16="http://schemas.microsoft.com/office/drawing/2014/main" id="{236036AE-C83F-4AC9-800C-C6574727635F}"/>
              </a:ext>
            </a:extLst>
          </p:cNvPr>
          <p:cNvSpPr/>
          <p:nvPr/>
        </p:nvSpPr>
        <p:spPr>
          <a:xfrm>
            <a:off x="660482" y="18211800"/>
            <a:ext cx="10058400" cy="140208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890594" y="18897600"/>
            <a:ext cx="9598176" cy="1334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dirty="0">
                <a:effectLst/>
                <a:latin typeface="Quattrocento Sans" panose="020B0502050000020003" pitchFamily="34" charset="0"/>
                <a:cs typeface="Arial" pitchFamily="34" charset="0"/>
              </a:rPr>
              <a:t>The Californian housing market is impacted not only by the features of a given house, but by the unique features of the surrounding landscape. This can mean that buyers do not only look at the qualities of a given home of interest, but also the qualities of the neighborhood the homes reside in that may be unique to the coastal state. While previous</a:t>
            </a:r>
          </a:p>
          <a:p>
            <a:pPr algn="just">
              <a:lnSpc>
                <a:spcPct val="110000"/>
              </a:lnSpc>
            </a:pPr>
            <a:r>
              <a:rPr lang="en-US" sz="2800" dirty="0">
                <a:effectLst/>
                <a:latin typeface="Quattrocento Sans" panose="020B0502050000020003" pitchFamily="34" charset="0"/>
                <a:cs typeface="Arial" pitchFamily="34" charset="0"/>
              </a:rPr>
              <a:t>papers have focused on individual home costs and features, this paper seeks to demonstrate the efficacy of a neural network in predicting the average cost of homes in a neighborhood given the neighborhood’s proximity to the ocean, median income, population, and households, along with the average age and home features of the homes themselves.</a:t>
            </a:r>
          </a:p>
          <a:p>
            <a:pPr algn="just">
              <a:lnSpc>
                <a:spcPct val="110000"/>
              </a:lnSpc>
            </a:pPr>
            <a:r>
              <a:rPr lang="en-US" sz="2800" dirty="0">
                <a:effectLst/>
                <a:latin typeface="Quattrocento Sans" panose="020B0502050000020003" pitchFamily="34" charset="0"/>
                <a:cs typeface="Arial" pitchFamily="34" charset="0"/>
              </a:rPr>
              <a:t>	Previous work examines housing market prediction with both pre-neural and neural methods. In pre-neural methods, regression models such as linear regression, support vector models (SVMs), </a:t>
            </a:r>
            <a:r>
              <a:rPr lang="en-US" sz="2800" dirty="0" err="1">
                <a:effectLst/>
                <a:latin typeface="Quattrocento Sans" panose="020B0502050000020003" pitchFamily="34" charset="0"/>
                <a:cs typeface="Arial" pitchFamily="34" charset="0"/>
              </a:rPr>
              <a:t>Kohonen</a:t>
            </a:r>
            <a:r>
              <a:rPr lang="en-US" sz="2800" dirty="0">
                <a:effectLst/>
                <a:latin typeface="Quattrocento Sans" panose="020B0502050000020003" pitchFamily="34" charset="0"/>
                <a:cs typeface="Arial" pitchFamily="34" charset="0"/>
              </a:rPr>
              <a:t> neural networks (KNNs), and random forest models have all been used to various degrees of success. Pow et al. (2014) demonstrated that KNNs and random forest models outperform baseline linear regression and SVMs, and speculate this is likely due to the ability to consider a higher vector space and draw connections beyond a linear plane. Later studies, such as </a:t>
            </a:r>
            <a:r>
              <a:rPr lang="en-US" sz="2800" dirty="0" err="1">
                <a:effectLst/>
                <a:latin typeface="Quattrocento Sans" panose="020B0502050000020003" pitchFamily="34" charset="0"/>
                <a:cs typeface="Arial" pitchFamily="34" charset="0"/>
              </a:rPr>
              <a:t>Ćetković</a:t>
            </a:r>
            <a:r>
              <a:rPr lang="en-US" sz="2800" dirty="0">
                <a:effectLst/>
                <a:latin typeface="Quattrocento Sans" panose="020B0502050000020003" pitchFamily="34" charset="0"/>
                <a:cs typeface="Arial" pitchFamily="34" charset="0"/>
              </a:rPr>
              <a:t> et al (2018), examined the efficacy of neural network methods for market prediction, and found the results reasonable enough to continue refinement of parameters and further development of neural network methods in this field.</a:t>
            </a:r>
          </a:p>
          <a:p>
            <a:pPr algn="just">
              <a:lnSpc>
                <a:spcPct val="110000"/>
              </a:lnSpc>
            </a:pPr>
            <a:endParaRPr lang="en-US" sz="2800" dirty="0">
              <a:effectLst/>
              <a:latin typeface="Quattrocento Sans" panose="020B0502050000020003" pitchFamily="34" charset="0"/>
              <a:cs typeface="Arial" pitchFamily="34" charset="0"/>
            </a:endParaRP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660482" y="17769977"/>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Introduction</a:t>
            </a:r>
          </a:p>
        </p:txBody>
      </p:sp>
      <p:sp>
        <p:nvSpPr>
          <p:cNvPr id="91" name="Rectangle 90">
            <a:extLst>
              <a:ext uri="{FF2B5EF4-FFF2-40B4-BE49-F238E27FC236}">
                <a16:creationId xmlns:a16="http://schemas.microsoft.com/office/drawing/2014/main" id="{65D5CB20-8752-4D75-A601-0EEB3443D27F}"/>
              </a:ext>
            </a:extLst>
          </p:cNvPr>
          <p:cNvSpPr/>
          <p:nvPr/>
        </p:nvSpPr>
        <p:spPr>
          <a:xfrm>
            <a:off x="33147000" y="27355800"/>
            <a:ext cx="10058400" cy="4876800"/>
          </a:xfrm>
          <a:prstGeom prst="rect">
            <a:avLst/>
          </a:prstGeom>
          <a:solidFill>
            <a:srgbClr val="ED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92"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377113" y="28041600"/>
            <a:ext cx="9598176" cy="4140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err="1">
                <a:effectLst/>
                <a:latin typeface="Quattrocento Sans" panose="020B0502050000020003" pitchFamily="34" charset="0"/>
                <a:cs typeface="Arial" pitchFamily="34" charset="0"/>
              </a:rPr>
              <a:t>Jasmina</a:t>
            </a:r>
            <a:r>
              <a:rPr lang="en-US" sz="2400" dirty="0">
                <a:effectLst/>
                <a:latin typeface="Quattrocento Sans" panose="020B0502050000020003" pitchFamily="34" charset="0"/>
                <a:cs typeface="Arial" pitchFamily="34" charset="0"/>
              </a:rPr>
              <a:t> </a:t>
            </a:r>
            <a:r>
              <a:rPr lang="en-US" sz="2400" dirty="0" err="1">
                <a:effectLst/>
                <a:latin typeface="Quattrocento Sans" panose="020B0502050000020003" pitchFamily="34" charset="0"/>
                <a:cs typeface="Arial" pitchFamily="34" charset="0"/>
              </a:rPr>
              <a:t>Cetkovic</a:t>
            </a:r>
            <a:r>
              <a:rPr lang="en-US" sz="2400" dirty="0">
                <a:effectLst/>
                <a:latin typeface="Quattrocento Sans" panose="020B0502050000020003" pitchFamily="34" charset="0"/>
                <a:cs typeface="Arial" pitchFamily="34" charset="0"/>
              </a:rPr>
              <a:t>, Slobodan </a:t>
            </a:r>
            <a:r>
              <a:rPr lang="en-US" sz="2400" dirty="0" err="1">
                <a:effectLst/>
                <a:latin typeface="Quattrocento Sans" panose="020B0502050000020003" pitchFamily="34" charset="0"/>
                <a:cs typeface="Arial" pitchFamily="34" charset="0"/>
              </a:rPr>
              <a:t>Laki</a:t>
            </a:r>
            <a:r>
              <a:rPr lang="en-US" sz="2400" dirty="0">
                <a:effectLst/>
                <a:latin typeface="Quattrocento Sans" panose="020B0502050000020003" pitchFamily="34" charset="0"/>
                <a:cs typeface="Arial" pitchFamily="34" charset="0"/>
              </a:rPr>
              <a:t> ́c, </a:t>
            </a:r>
            <a:r>
              <a:rPr lang="en-US" sz="2400" dirty="0" err="1">
                <a:effectLst/>
                <a:latin typeface="Quattrocento Sans" panose="020B0502050000020003" pitchFamily="34" charset="0"/>
                <a:cs typeface="Arial" pitchFamily="34" charset="0"/>
              </a:rPr>
              <a:t>Marijana</a:t>
            </a:r>
            <a:r>
              <a:rPr lang="en-US" sz="2400" dirty="0">
                <a:effectLst/>
                <a:latin typeface="Quattrocento Sans" panose="020B0502050000020003" pitchFamily="34" charset="0"/>
                <a:cs typeface="Arial" pitchFamily="34" charset="0"/>
              </a:rPr>
              <a:t> </a:t>
            </a:r>
            <a:r>
              <a:rPr lang="en-US" sz="2400" dirty="0" err="1">
                <a:effectLst/>
                <a:latin typeface="Quattrocento Sans" panose="020B0502050000020003" pitchFamily="34" charset="0"/>
                <a:cs typeface="Arial" pitchFamily="34" charset="0"/>
              </a:rPr>
              <a:t>Lazarevska</a:t>
            </a:r>
            <a:r>
              <a:rPr lang="en-US" sz="2400" dirty="0">
                <a:effectLst/>
                <a:latin typeface="Quattrocento Sans" panose="020B0502050000020003" pitchFamily="34" charset="0"/>
                <a:cs typeface="Arial" pitchFamily="34" charset="0"/>
              </a:rPr>
              <a:t>, </a:t>
            </a:r>
            <a:r>
              <a:rPr lang="en-US" sz="2400" dirty="0" err="1">
                <a:effectLst/>
                <a:latin typeface="Quattrocento Sans" panose="020B0502050000020003" pitchFamily="34" charset="0"/>
                <a:cs typeface="Arial" pitchFamily="34" charset="0"/>
              </a:rPr>
              <a:t>Miloš</a:t>
            </a:r>
            <a:r>
              <a:rPr lang="en-US" sz="2400" dirty="0">
                <a:effectLst/>
                <a:latin typeface="Quattrocento Sans" panose="020B0502050000020003" pitchFamily="34" charset="0"/>
                <a:cs typeface="Arial" pitchFamily="34" charset="0"/>
              </a:rPr>
              <a:t> </a:t>
            </a:r>
            <a:r>
              <a:rPr lang="en-US" sz="2400" dirty="0" err="1">
                <a:effectLst/>
                <a:latin typeface="Quattrocento Sans" panose="020B0502050000020003" pitchFamily="34" charset="0"/>
                <a:cs typeface="Arial" pitchFamily="34" charset="0"/>
              </a:rPr>
              <a:t>Žarkovi</a:t>
            </a:r>
            <a:r>
              <a:rPr lang="en-US" sz="2400" dirty="0">
                <a:effectLst/>
                <a:latin typeface="Quattrocento Sans" panose="020B0502050000020003" pitchFamily="34" charset="0"/>
                <a:cs typeface="Arial" pitchFamily="34" charset="0"/>
              </a:rPr>
              <a:t> ́c, </a:t>
            </a:r>
            <a:r>
              <a:rPr lang="en-US" sz="2400" dirty="0" err="1">
                <a:effectLst/>
                <a:latin typeface="Quattrocento Sans" panose="020B0502050000020003" pitchFamily="34" charset="0"/>
                <a:cs typeface="Arial" pitchFamily="34" charset="0"/>
              </a:rPr>
              <a:t>Saša</a:t>
            </a:r>
            <a:r>
              <a:rPr lang="en-US" sz="2400" dirty="0">
                <a:effectLst/>
                <a:latin typeface="Quattrocento Sans" panose="020B0502050000020003" pitchFamily="34" charset="0"/>
                <a:cs typeface="Arial" pitchFamily="34" charset="0"/>
              </a:rPr>
              <a:t> </a:t>
            </a:r>
            <a:r>
              <a:rPr lang="en-US" sz="2400" dirty="0" err="1">
                <a:effectLst/>
                <a:latin typeface="Quattrocento Sans" panose="020B0502050000020003" pitchFamily="34" charset="0"/>
                <a:cs typeface="Arial" pitchFamily="34" charset="0"/>
              </a:rPr>
              <a:t>Vujoševi</a:t>
            </a:r>
            <a:r>
              <a:rPr lang="en-US" sz="2400" dirty="0">
                <a:effectLst/>
                <a:latin typeface="Quattrocento Sans" panose="020B0502050000020003" pitchFamily="34" charset="0"/>
                <a:cs typeface="Arial" pitchFamily="34" charset="0"/>
              </a:rPr>
              <a:t> ́c, Jelena </a:t>
            </a:r>
            <a:r>
              <a:rPr lang="en-US" sz="2400" dirty="0" err="1">
                <a:effectLst/>
                <a:latin typeface="Quattrocento Sans" panose="020B0502050000020003" pitchFamily="34" charset="0"/>
                <a:cs typeface="Arial" pitchFamily="34" charset="0"/>
              </a:rPr>
              <a:t>Cvijovi</a:t>
            </a:r>
            <a:r>
              <a:rPr lang="en-US" sz="2400" dirty="0">
                <a:effectLst/>
                <a:latin typeface="Quattrocento Sans" panose="020B0502050000020003" pitchFamily="34" charset="0"/>
                <a:cs typeface="Arial" pitchFamily="34" charset="0"/>
              </a:rPr>
              <a:t> ́c, and </a:t>
            </a:r>
            <a:r>
              <a:rPr lang="en-US" sz="2400" dirty="0" err="1">
                <a:effectLst/>
                <a:latin typeface="Quattrocento Sans" panose="020B0502050000020003" pitchFamily="34" charset="0"/>
                <a:cs typeface="Arial" pitchFamily="34" charset="0"/>
              </a:rPr>
              <a:t>Mladen</a:t>
            </a:r>
            <a:r>
              <a:rPr lang="en-US" sz="2400" dirty="0">
                <a:effectLst/>
                <a:latin typeface="Quattrocento Sans" panose="020B0502050000020003" pitchFamily="34" charset="0"/>
                <a:cs typeface="Arial" pitchFamily="34" charset="0"/>
              </a:rPr>
              <a:t> </a:t>
            </a:r>
            <a:r>
              <a:rPr lang="en-US" sz="2400" dirty="0" err="1">
                <a:effectLst/>
                <a:latin typeface="Quattrocento Sans" panose="020B0502050000020003" pitchFamily="34" charset="0"/>
                <a:cs typeface="Arial" pitchFamily="34" charset="0"/>
              </a:rPr>
              <a:t>Gogi</a:t>
            </a:r>
            <a:r>
              <a:rPr lang="en-US" sz="2400" dirty="0">
                <a:effectLst/>
                <a:latin typeface="Quattrocento Sans" panose="020B0502050000020003" pitchFamily="34" charset="0"/>
                <a:cs typeface="Arial" pitchFamily="34" charset="0"/>
              </a:rPr>
              <a:t> ́c. 2018. Assessment of the real estate market value in the </a:t>
            </a:r>
            <a:r>
              <a:rPr lang="en-US" sz="2400" dirty="0" err="1">
                <a:effectLst/>
                <a:latin typeface="Quattrocento Sans" panose="020B0502050000020003" pitchFamily="34" charset="0"/>
                <a:cs typeface="Arial" pitchFamily="34" charset="0"/>
              </a:rPr>
              <a:t>european</a:t>
            </a:r>
            <a:r>
              <a:rPr lang="en-US" sz="2400" dirty="0">
                <a:effectLst/>
                <a:latin typeface="Quattrocento Sans" panose="020B0502050000020003" pitchFamily="34" charset="0"/>
                <a:cs typeface="Arial" pitchFamily="34" charset="0"/>
              </a:rPr>
              <a:t> market by artificial neural networks application. Complexity, 2018:1–10.</a:t>
            </a:r>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r>
              <a:rPr lang="en-US" sz="2400" dirty="0" err="1">
                <a:effectLst/>
                <a:latin typeface="Quattrocento Sans" panose="020B0502050000020003" pitchFamily="34" charset="0"/>
                <a:cs typeface="Arial" pitchFamily="34" charset="0"/>
              </a:rPr>
              <a:t>Aurélien</a:t>
            </a:r>
            <a:r>
              <a:rPr lang="en-US" sz="2400" dirty="0">
                <a:effectLst/>
                <a:latin typeface="Quattrocento Sans" panose="020B0502050000020003" pitchFamily="34" charset="0"/>
                <a:cs typeface="Arial" pitchFamily="34" charset="0"/>
              </a:rPr>
              <a:t> </a:t>
            </a:r>
            <a:r>
              <a:rPr lang="en-US" sz="2400" dirty="0" err="1">
                <a:effectLst/>
                <a:latin typeface="Quattrocento Sans" panose="020B0502050000020003" pitchFamily="34" charset="0"/>
                <a:cs typeface="Arial" pitchFamily="34" charset="0"/>
              </a:rPr>
              <a:t>Géron</a:t>
            </a:r>
            <a:r>
              <a:rPr lang="en-US" sz="2400" dirty="0">
                <a:effectLst/>
                <a:latin typeface="Quattrocento Sans" panose="020B0502050000020003" pitchFamily="34" charset="0"/>
                <a:cs typeface="Arial" pitchFamily="34" charset="0"/>
              </a:rPr>
              <a:t>. 2017. Hands-on machine learning with scikit-learn and </a:t>
            </a:r>
            <a:r>
              <a:rPr lang="en-US" sz="2400" dirty="0" err="1">
                <a:effectLst/>
                <a:latin typeface="Quattrocento Sans" panose="020B0502050000020003" pitchFamily="34" charset="0"/>
                <a:cs typeface="Arial" pitchFamily="34" charset="0"/>
              </a:rPr>
              <a:t>tensorflow</a:t>
            </a:r>
            <a:r>
              <a:rPr lang="en-US" sz="2400" dirty="0">
                <a:effectLst/>
                <a:latin typeface="Quattrocento Sans" panose="020B0502050000020003" pitchFamily="34" charset="0"/>
                <a:cs typeface="Arial" pitchFamily="34" charset="0"/>
              </a:rPr>
              <a:t>. Tools, and Techniques to build intelligent systems.</a:t>
            </a:r>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r>
              <a:rPr lang="en-US" sz="2400" dirty="0">
                <a:effectLst/>
                <a:latin typeface="Quattrocento Sans" panose="020B0502050000020003" pitchFamily="34" charset="0"/>
                <a:cs typeface="Arial" pitchFamily="34" charset="0"/>
              </a:rPr>
              <a:t>Nissan Pow, Emil </a:t>
            </a:r>
            <a:r>
              <a:rPr lang="en-US" sz="2400" dirty="0" err="1">
                <a:effectLst/>
                <a:latin typeface="Quattrocento Sans" panose="020B0502050000020003" pitchFamily="34" charset="0"/>
                <a:cs typeface="Arial" pitchFamily="34" charset="0"/>
              </a:rPr>
              <a:t>Janulewicz</a:t>
            </a:r>
            <a:r>
              <a:rPr lang="en-US" sz="2400" dirty="0">
                <a:effectLst/>
                <a:latin typeface="Quattrocento Sans" panose="020B0502050000020003" pitchFamily="34" charset="0"/>
                <a:cs typeface="Arial" pitchFamily="34" charset="0"/>
              </a:rPr>
              <a:t>, and L. Liu. 2014. Applied machine learning project 4 prediction of real estate property prices in </a:t>
            </a:r>
            <a:r>
              <a:rPr lang="en-US" sz="2400" dirty="0" err="1">
                <a:effectLst/>
                <a:latin typeface="Quattrocento Sans" panose="020B0502050000020003" pitchFamily="34" charset="0"/>
                <a:cs typeface="Arial" pitchFamily="34" charset="0"/>
              </a:rPr>
              <a:t>montréal</a:t>
            </a:r>
            <a:r>
              <a:rPr lang="en-US" sz="2400" dirty="0">
                <a:effectLst/>
                <a:latin typeface="Quattrocento Sans" panose="020B0502050000020003" pitchFamily="34" charset="0"/>
                <a:cs typeface="Arial" pitchFamily="34" charset="0"/>
              </a:rPr>
              <a:t>.</a:t>
            </a: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33147000" y="26913976"/>
            <a:ext cx="10058400" cy="873301"/>
          </a:xfrm>
          <a:prstGeom prst="snipRoundRect">
            <a:avLst>
              <a:gd name="adj1" fmla="val 0"/>
              <a:gd name="adj2" fmla="val 46622"/>
            </a:avLst>
          </a:prstGeom>
          <a:solidFill>
            <a:schemeClr val="bg1">
              <a:lumMod val="50000"/>
            </a:schemeClr>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Acknowledgements</a:t>
            </a:r>
          </a:p>
        </p:txBody>
      </p:sp>
      <p:pic>
        <p:nvPicPr>
          <p:cNvPr id="4" name="Picture 3">
            <a:extLst>
              <a:ext uri="{FF2B5EF4-FFF2-40B4-BE49-F238E27FC236}">
                <a16:creationId xmlns:a16="http://schemas.microsoft.com/office/drawing/2014/main" id="{DC99F6B9-8A62-843F-A71B-157133F9A7F3}"/>
              </a:ext>
            </a:extLst>
          </p:cNvPr>
          <p:cNvPicPr>
            <a:picLocks noChangeAspect="1"/>
          </p:cNvPicPr>
          <p:nvPr/>
        </p:nvPicPr>
        <p:blipFill>
          <a:blip r:embed="rId3"/>
          <a:stretch>
            <a:fillRect/>
          </a:stretch>
        </p:blipFill>
        <p:spPr>
          <a:xfrm>
            <a:off x="23726222" y="18988833"/>
            <a:ext cx="7239000" cy="7098588"/>
          </a:xfrm>
          <a:prstGeom prst="rect">
            <a:avLst/>
          </a:prstGeom>
        </p:spPr>
      </p:pic>
      <p:graphicFrame>
        <p:nvGraphicFramePr>
          <p:cNvPr id="2" name="Table 4">
            <a:extLst>
              <a:ext uri="{FF2B5EF4-FFF2-40B4-BE49-F238E27FC236}">
                <a16:creationId xmlns:a16="http://schemas.microsoft.com/office/drawing/2014/main" id="{3E96C97E-5CE0-45C7-826D-264BD9B5BA0F}"/>
              </a:ext>
            </a:extLst>
          </p:cNvPr>
          <p:cNvGraphicFramePr>
            <a:graphicFrameLocks noGrp="1"/>
          </p:cNvGraphicFramePr>
          <p:nvPr>
            <p:extLst>
              <p:ext uri="{D42A27DB-BD31-4B8C-83A1-F6EECF244321}">
                <p14:modId xmlns:p14="http://schemas.microsoft.com/office/powerpoint/2010/main" val="1235662062"/>
              </p:ext>
            </p:extLst>
          </p:nvPr>
        </p:nvGraphicFramePr>
        <p:xfrm>
          <a:off x="22546635" y="9793906"/>
          <a:ext cx="9598176" cy="8488680"/>
        </p:xfrm>
        <a:graphic>
          <a:graphicData uri="http://schemas.openxmlformats.org/drawingml/2006/table">
            <a:tbl>
              <a:tblPr firstRow="1" bandRow="1">
                <a:tableStyleId>{7DF18680-E054-41AD-8BC1-D1AEF772440D}</a:tableStyleId>
              </a:tblPr>
              <a:tblGrid>
                <a:gridCol w="1371168">
                  <a:extLst>
                    <a:ext uri="{9D8B030D-6E8A-4147-A177-3AD203B41FA5}">
                      <a16:colId xmlns:a16="http://schemas.microsoft.com/office/drawing/2014/main" val="1024263966"/>
                    </a:ext>
                  </a:extLst>
                </a:gridCol>
                <a:gridCol w="1371168">
                  <a:extLst>
                    <a:ext uri="{9D8B030D-6E8A-4147-A177-3AD203B41FA5}">
                      <a16:colId xmlns:a16="http://schemas.microsoft.com/office/drawing/2014/main" val="3168763129"/>
                    </a:ext>
                  </a:extLst>
                </a:gridCol>
                <a:gridCol w="1371168">
                  <a:extLst>
                    <a:ext uri="{9D8B030D-6E8A-4147-A177-3AD203B41FA5}">
                      <a16:colId xmlns:a16="http://schemas.microsoft.com/office/drawing/2014/main" val="1274421626"/>
                    </a:ext>
                  </a:extLst>
                </a:gridCol>
                <a:gridCol w="1371168">
                  <a:extLst>
                    <a:ext uri="{9D8B030D-6E8A-4147-A177-3AD203B41FA5}">
                      <a16:colId xmlns:a16="http://schemas.microsoft.com/office/drawing/2014/main" val="2265643893"/>
                    </a:ext>
                  </a:extLst>
                </a:gridCol>
                <a:gridCol w="1371168">
                  <a:extLst>
                    <a:ext uri="{9D8B030D-6E8A-4147-A177-3AD203B41FA5}">
                      <a16:colId xmlns:a16="http://schemas.microsoft.com/office/drawing/2014/main" val="3631806491"/>
                    </a:ext>
                  </a:extLst>
                </a:gridCol>
                <a:gridCol w="1371168">
                  <a:extLst>
                    <a:ext uri="{9D8B030D-6E8A-4147-A177-3AD203B41FA5}">
                      <a16:colId xmlns:a16="http://schemas.microsoft.com/office/drawing/2014/main" val="3259986364"/>
                    </a:ext>
                  </a:extLst>
                </a:gridCol>
                <a:gridCol w="1371168">
                  <a:extLst>
                    <a:ext uri="{9D8B030D-6E8A-4147-A177-3AD203B41FA5}">
                      <a16:colId xmlns:a16="http://schemas.microsoft.com/office/drawing/2014/main" val="3485576353"/>
                    </a:ext>
                  </a:extLst>
                </a:gridCol>
              </a:tblGrid>
              <a:tr h="146822">
                <a:tc>
                  <a:txBody>
                    <a:bodyPr/>
                    <a:lstStyle/>
                    <a:p>
                      <a:r>
                        <a:rPr lang="en-US" b="1" dirty="0"/>
                        <a:t>variable</a:t>
                      </a:r>
                    </a:p>
                  </a:txBody>
                  <a:tcPr/>
                </a:tc>
                <a:tc>
                  <a:txBody>
                    <a:bodyPr/>
                    <a:lstStyle/>
                    <a:p>
                      <a:pPr algn="r" fontAlgn="ctr"/>
                      <a:r>
                        <a:rPr lang="en-US" b="1" dirty="0" err="1">
                          <a:effectLst/>
                        </a:rPr>
                        <a:t>coef</a:t>
                      </a:r>
                      <a:endParaRPr lang="en-US" b="1" dirty="0">
                        <a:effectLst/>
                      </a:endParaRPr>
                    </a:p>
                  </a:txBody>
                  <a:tcPr marL="76200" marR="76200" marT="38100" marB="38100" anchor="ctr"/>
                </a:tc>
                <a:tc>
                  <a:txBody>
                    <a:bodyPr/>
                    <a:lstStyle/>
                    <a:p>
                      <a:pPr algn="r" fontAlgn="ctr"/>
                      <a:r>
                        <a:rPr lang="en-US" b="1" dirty="0">
                          <a:effectLst/>
                        </a:rPr>
                        <a:t>std err</a:t>
                      </a:r>
                    </a:p>
                  </a:txBody>
                  <a:tcPr marL="76200" marR="76200" marT="38100" marB="38100" anchor="ctr"/>
                </a:tc>
                <a:tc>
                  <a:txBody>
                    <a:bodyPr/>
                    <a:lstStyle/>
                    <a:p>
                      <a:pPr algn="r" fontAlgn="ctr"/>
                      <a:r>
                        <a:rPr lang="en-US" b="1">
                          <a:effectLst/>
                        </a:rPr>
                        <a:t>t</a:t>
                      </a:r>
                    </a:p>
                  </a:txBody>
                  <a:tcPr marL="76200" marR="76200" marT="38100" marB="38100" anchor="ctr"/>
                </a:tc>
                <a:tc>
                  <a:txBody>
                    <a:bodyPr/>
                    <a:lstStyle/>
                    <a:p>
                      <a:pPr algn="r" fontAlgn="ctr"/>
                      <a:r>
                        <a:rPr lang="en-US" b="1">
                          <a:effectLst/>
                        </a:rPr>
                        <a:t>P&gt;|t|</a:t>
                      </a:r>
                    </a:p>
                  </a:txBody>
                  <a:tcPr marL="76200" marR="76200" marT="38100" marB="38100" anchor="ctr"/>
                </a:tc>
                <a:tc>
                  <a:txBody>
                    <a:bodyPr/>
                    <a:lstStyle/>
                    <a:p>
                      <a:pPr algn="r" fontAlgn="ctr"/>
                      <a:r>
                        <a:rPr lang="en-US" b="1" dirty="0">
                          <a:effectLst/>
                        </a:rPr>
                        <a:t>[0.025</a:t>
                      </a:r>
                    </a:p>
                  </a:txBody>
                  <a:tcPr marL="76200" marR="76200" marT="38100" marB="38100" anchor="ctr"/>
                </a:tc>
                <a:tc>
                  <a:txBody>
                    <a:bodyPr/>
                    <a:lstStyle/>
                    <a:p>
                      <a:pPr algn="r" fontAlgn="ctr"/>
                      <a:r>
                        <a:rPr lang="en-US" b="1" dirty="0">
                          <a:effectLst/>
                        </a:rPr>
                        <a:t>0.975]</a:t>
                      </a:r>
                    </a:p>
                  </a:txBody>
                  <a:tcPr marL="76200" marR="76200" marT="38100" marB="38100" anchor="ctr"/>
                </a:tc>
                <a:extLst>
                  <a:ext uri="{0D108BD9-81ED-4DB2-BD59-A6C34878D82A}">
                    <a16:rowId xmlns:a16="http://schemas.microsoft.com/office/drawing/2014/main" val="3941224372"/>
                  </a:ext>
                </a:extLst>
              </a:tr>
              <a:tr h="140704">
                <a:tc>
                  <a:txBody>
                    <a:bodyPr/>
                    <a:lstStyle/>
                    <a:p>
                      <a:pPr algn="r" fontAlgn="ctr"/>
                      <a:r>
                        <a:rPr lang="en-US" b="0" dirty="0">
                          <a:effectLst/>
                        </a:rPr>
                        <a:t>longitude</a:t>
                      </a:r>
                    </a:p>
                  </a:txBody>
                  <a:tcPr marL="76200" marR="76200" marT="38100" marB="38100" anchor="ctr"/>
                </a:tc>
                <a:tc>
                  <a:txBody>
                    <a:bodyPr/>
                    <a:lstStyle/>
                    <a:p>
                      <a:r>
                        <a:rPr lang="en-US" dirty="0">
                          <a:effectLst/>
                        </a:rPr>
                        <a:t>-0.4537</a:t>
                      </a:r>
                    </a:p>
                  </a:txBody>
                  <a:tcPr marL="76200" marR="76200" marT="38100" marB="38100" anchor="ctr"/>
                </a:tc>
                <a:tc>
                  <a:txBody>
                    <a:bodyPr/>
                    <a:lstStyle/>
                    <a:p>
                      <a:r>
                        <a:rPr lang="en-US" dirty="0">
                          <a:effectLst/>
                        </a:rPr>
                        <a:t>0.042</a:t>
                      </a:r>
                    </a:p>
                  </a:txBody>
                  <a:tcPr marL="76200" marR="76200" marT="38100" marB="38100" anchor="ctr"/>
                </a:tc>
                <a:tc>
                  <a:txBody>
                    <a:bodyPr/>
                    <a:lstStyle/>
                    <a:p>
                      <a:r>
                        <a:rPr lang="en-US" dirty="0">
                          <a:effectLst/>
                        </a:rPr>
                        <a:t>-10.749</a:t>
                      </a:r>
                    </a:p>
                  </a:txBody>
                  <a:tcPr marL="76200" marR="76200" marT="38100" marB="38100" anchor="ctr"/>
                </a:tc>
                <a:tc>
                  <a:txBody>
                    <a:bodyPr/>
                    <a:lstStyle/>
                    <a:p>
                      <a:r>
                        <a:rPr lang="en-US" dirty="0">
                          <a:effectLst/>
                        </a:rPr>
                        <a:t>0.000</a:t>
                      </a:r>
                    </a:p>
                  </a:txBody>
                  <a:tcPr marL="76200" marR="76200" marT="38100" marB="38100" anchor="ctr"/>
                </a:tc>
                <a:tc>
                  <a:txBody>
                    <a:bodyPr/>
                    <a:lstStyle/>
                    <a:p>
                      <a:r>
                        <a:rPr lang="en-US" dirty="0">
                          <a:effectLst/>
                        </a:rPr>
                        <a:t>-0.536</a:t>
                      </a:r>
                    </a:p>
                  </a:txBody>
                  <a:tcPr marL="76200" marR="76200" marT="38100" marB="38100" anchor="ctr"/>
                </a:tc>
                <a:tc>
                  <a:txBody>
                    <a:bodyPr/>
                    <a:lstStyle/>
                    <a:p>
                      <a:r>
                        <a:rPr lang="en-US">
                          <a:effectLst/>
                        </a:rPr>
                        <a:t>-0.371</a:t>
                      </a:r>
                    </a:p>
                  </a:txBody>
                  <a:tcPr marL="76200" marR="76200" marT="38100" marB="38100" anchor="ctr"/>
                </a:tc>
                <a:extLst>
                  <a:ext uri="{0D108BD9-81ED-4DB2-BD59-A6C34878D82A}">
                    <a16:rowId xmlns:a16="http://schemas.microsoft.com/office/drawing/2014/main" val="3249728376"/>
                  </a:ext>
                </a:extLst>
              </a:tr>
              <a:tr h="140704">
                <a:tc>
                  <a:txBody>
                    <a:bodyPr/>
                    <a:lstStyle/>
                    <a:p>
                      <a:pPr algn="r" fontAlgn="ctr"/>
                      <a:r>
                        <a:rPr lang="en-US" b="0" dirty="0">
                          <a:effectLst/>
                        </a:rPr>
                        <a:t>latitude</a:t>
                      </a:r>
                    </a:p>
                  </a:txBody>
                  <a:tcPr marL="76200" marR="76200" marT="38100" marB="38100" anchor="ctr"/>
                </a:tc>
                <a:tc>
                  <a:txBody>
                    <a:bodyPr/>
                    <a:lstStyle/>
                    <a:p>
                      <a:r>
                        <a:rPr lang="en-US" dirty="0">
                          <a:effectLst/>
                        </a:rPr>
                        <a:t>-0.4610</a:t>
                      </a:r>
                    </a:p>
                  </a:txBody>
                  <a:tcPr marL="76200" marR="76200" marT="38100" marB="38100" anchor="ctr"/>
                </a:tc>
                <a:tc>
                  <a:txBody>
                    <a:bodyPr/>
                    <a:lstStyle/>
                    <a:p>
                      <a:r>
                        <a:rPr lang="en-US">
                          <a:effectLst/>
                        </a:rPr>
                        <a:t>0.045</a:t>
                      </a:r>
                    </a:p>
                  </a:txBody>
                  <a:tcPr marL="76200" marR="76200" marT="38100" marB="38100" anchor="ctr"/>
                </a:tc>
                <a:tc>
                  <a:txBody>
                    <a:bodyPr/>
                    <a:lstStyle/>
                    <a:p>
                      <a:r>
                        <a:rPr lang="en-US">
                          <a:effectLst/>
                        </a:rPr>
                        <a:t>-10.247</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-0.549</a:t>
                      </a:r>
                    </a:p>
                  </a:txBody>
                  <a:tcPr marL="76200" marR="76200" marT="38100" marB="38100" anchor="ctr"/>
                </a:tc>
                <a:tc>
                  <a:txBody>
                    <a:bodyPr/>
                    <a:lstStyle/>
                    <a:p>
                      <a:r>
                        <a:rPr lang="en-US">
                          <a:effectLst/>
                        </a:rPr>
                        <a:t>-0.373</a:t>
                      </a:r>
                    </a:p>
                  </a:txBody>
                  <a:tcPr marL="76200" marR="76200" marT="38100" marB="38100" anchor="ctr"/>
                </a:tc>
                <a:extLst>
                  <a:ext uri="{0D108BD9-81ED-4DB2-BD59-A6C34878D82A}">
                    <a16:rowId xmlns:a16="http://schemas.microsoft.com/office/drawing/2014/main" val="2830474411"/>
                  </a:ext>
                </a:extLst>
              </a:tr>
              <a:tr h="250821">
                <a:tc>
                  <a:txBody>
                    <a:bodyPr/>
                    <a:lstStyle/>
                    <a:p>
                      <a:pPr algn="r" fontAlgn="ctr"/>
                      <a:r>
                        <a:rPr lang="en-US" b="0">
                          <a:effectLst/>
                        </a:rPr>
                        <a:t>housing_median_age</a:t>
                      </a:r>
                    </a:p>
                  </a:txBody>
                  <a:tcPr marL="76200" marR="76200" marT="38100" marB="38100" anchor="ctr"/>
                </a:tc>
                <a:tc>
                  <a:txBody>
                    <a:bodyPr/>
                    <a:lstStyle/>
                    <a:p>
                      <a:r>
                        <a:rPr lang="en-US" dirty="0">
                          <a:effectLst/>
                        </a:rPr>
                        <a:t>0.1135</a:t>
                      </a:r>
                    </a:p>
                  </a:txBody>
                  <a:tcPr marL="76200" marR="76200" marT="38100" marB="38100" anchor="ctr"/>
                </a:tc>
                <a:tc>
                  <a:txBody>
                    <a:bodyPr/>
                    <a:lstStyle/>
                    <a:p>
                      <a:r>
                        <a:rPr lang="en-US">
                          <a:effectLst/>
                        </a:rPr>
                        <a:t>0.012</a:t>
                      </a:r>
                    </a:p>
                  </a:txBody>
                  <a:tcPr marL="76200" marR="76200" marT="38100" marB="38100" anchor="ctr"/>
                </a:tc>
                <a:tc>
                  <a:txBody>
                    <a:bodyPr/>
                    <a:lstStyle/>
                    <a:p>
                      <a:r>
                        <a:rPr lang="en-US">
                          <a:effectLst/>
                        </a:rPr>
                        <a:t>9.657</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0.090</a:t>
                      </a:r>
                    </a:p>
                  </a:txBody>
                  <a:tcPr marL="76200" marR="76200" marT="38100" marB="38100" anchor="ctr"/>
                </a:tc>
                <a:tc>
                  <a:txBody>
                    <a:bodyPr/>
                    <a:lstStyle/>
                    <a:p>
                      <a:r>
                        <a:rPr lang="en-US">
                          <a:effectLst/>
                        </a:rPr>
                        <a:t>0.137</a:t>
                      </a:r>
                    </a:p>
                  </a:txBody>
                  <a:tcPr marL="76200" marR="76200" marT="38100" marB="38100" anchor="ctr"/>
                </a:tc>
                <a:extLst>
                  <a:ext uri="{0D108BD9-81ED-4DB2-BD59-A6C34878D82A}">
                    <a16:rowId xmlns:a16="http://schemas.microsoft.com/office/drawing/2014/main" val="325995866"/>
                  </a:ext>
                </a:extLst>
              </a:tr>
              <a:tr h="140704">
                <a:tc>
                  <a:txBody>
                    <a:bodyPr/>
                    <a:lstStyle/>
                    <a:p>
                      <a:pPr algn="r" fontAlgn="ctr"/>
                      <a:r>
                        <a:rPr lang="en-US" b="0">
                          <a:effectLst/>
                        </a:rPr>
                        <a:t>total_rooms</a:t>
                      </a:r>
                    </a:p>
                  </a:txBody>
                  <a:tcPr marL="76200" marR="76200" marT="38100" marB="38100" anchor="ctr"/>
                </a:tc>
                <a:tc>
                  <a:txBody>
                    <a:bodyPr/>
                    <a:lstStyle/>
                    <a:p>
                      <a:r>
                        <a:rPr lang="en-US">
                          <a:effectLst/>
                        </a:rPr>
                        <a:t>-0.1826</a:t>
                      </a:r>
                    </a:p>
                  </a:txBody>
                  <a:tcPr marL="76200" marR="76200" marT="38100" marB="38100" anchor="ctr"/>
                </a:tc>
                <a:tc>
                  <a:txBody>
                    <a:bodyPr/>
                    <a:lstStyle/>
                    <a:p>
                      <a:r>
                        <a:rPr lang="en-US">
                          <a:effectLst/>
                        </a:rPr>
                        <a:t>0.038</a:t>
                      </a:r>
                    </a:p>
                  </a:txBody>
                  <a:tcPr marL="76200" marR="76200" marT="38100" marB="38100" anchor="ctr"/>
                </a:tc>
                <a:tc>
                  <a:txBody>
                    <a:bodyPr/>
                    <a:lstStyle/>
                    <a:p>
                      <a:r>
                        <a:rPr lang="en-US">
                          <a:effectLst/>
                        </a:rPr>
                        <a:t>-4.758</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-0.258</a:t>
                      </a:r>
                    </a:p>
                  </a:txBody>
                  <a:tcPr marL="76200" marR="76200" marT="38100" marB="38100" anchor="ctr"/>
                </a:tc>
                <a:tc>
                  <a:txBody>
                    <a:bodyPr/>
                    <a:lstStyle/>
                    <a:p>
                      <a:r>
                        <a:rPr lang="en-US">
                          <a:effectLst/>
                        </a:rPr>
                        <a:t>-0.107</a:t>
                      </a:r>
                    </a:p>
                  </a:txBody>
                  <a:tcPr marL="76200" marR="76200" marT="38100" marB="38100" anchor="ctr"/>
                </a:tc>
                <a:extLst>
                  <a:ext uri="{0D108BD9-81ED-4DB2-BD59-A6C34878D82A}">
                    <a16:rowId xmlns:a16="http://schemas.microsoft.com/office/drawing/2014/main" val="1279435805"/>
                  </a:ext>
                </a:extLst>
              </a:tr>
              <a:tr h="250821">
                <a:tc>
                  <a:txBody>
                    <a:bodyPr/>
                    <a:lstStyle/>
                    <a:p>
                      <a:pPr algn="r" fontAlgn="ctr"/>
                      <a:r>
                        <a:rPr lang="en-US" b="0">
                          <a:effectLst/>
                        </a:rPr>
                        <a:t>total_bedrooms</a:t>
                      </a:r>
                    </a:p>
                  </a:txBody>
                  <a:tcPr marL="76200" marR="76200" marT="38100" marB="38100" anchor="ctr"/>
                </a:tc>
                <a:tc>
                  <a:txBody>
                    <a:bodyPr/>
                    <a:lstStyle/>
                    <a:p>
                      <a:r>
                        <a:rPr lang="en-US">
                          <a:effectLst/>
                        </a:rPr>
                        <a:t>0.3079</a:t>
                      </a:r>
                    </a:p>
                  </a:txBody>
                  <a:tcPr marL="76200" marR="76200" marT="38100" marB="38100" anchor="ctr"/>
                </a:tc>
                <a:tc>
                  <a:txBody>
                    <a:bodyPr/>
                    <a:lstStyle/>
                    <a:p>
                      <a:r>
                        <a:rPr lang="en-US">
                          <a:effectLst/>
                        </a:rPr>
                        <a:t>0.055</a:t>
                      </a:r>
                    </a:p>
                  </a:txBody>
                  <a:tcPr marL="76200" marR="76200" marT="38100" marB="38100" anchor="ctr"/>
                </a:tc>
                <a:tc>
                  <a:txBody>
                    <a:bodyPr/>
                    <a:lstStyle/>
                    <a:p>
                      <a:r>
                        <a:rPr lang="en-US">
                          <a:effectLst/>
                        </a:rPr>
                        <a:t>5.572</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0.200</a:t>
                      </a:r>
                    </a:p>
                  </a:txBody>
                  <a:tcPr marL="76200" marR="76200" marT="38100" marB="38100" anchor="ctr"/>
                </a:tc>
                <a:tc>
                  <a:txBody>
                    <a:bodyPr/>
                    <a:lstStyle/>
                    <a:p>
                      <a:r>
                        <a:rPr lang="en-US">
                          <a:effectLst/>
                        </a:rPr>
                        <a:t>0.416</a:t>
                      </a:r>
                    </a:p>
                  </a:txBody>
                  <a:tcPr marL="76200" marR="76200" marT="38100" marB="38100" anchor="ctr"/>
                </a:tc>
                <a:extLst>
                  <a:ext uri="{0D108BD9-81ED-4DB2-BD59-A6C34878D82A}">
                    <a16:rowId xmlns:a16="http://schemas.microsoft.com/office/drawing/2014/main" val="313484537"/>
                  </a:ext>
                </a:extLst>
              </a:tr>
              <a:tr h="140704">
                <a:tc>
                  <a:txBody>
                    <a:bodyPr/>
                    <a:lstStyle/>
                    <a:p>
                      <a:pPr algn="r" fontAlgn="ctr"/>
                      <a:r>
                        <a:rPr lang="en-US" b="0">
                          <a:effectLst/>
                        </a:rPr>
                        <a:t>population</a:t>
                      </a:r>
                    </a:p>
                  </a:txBody>
                  <a:tcPr marL="76200" marR="76200" marT="38100" marB="38100" anchor="ctr"/>
                </a:tc>
                <a:tc>
                  <a:txBody>
                    <a:bodyPr/>
                    <a:lstStyle/>
                    <a:p>
                      <a:r>
                        <a:rPr lang="en-US">
                          <a:effectLst/>
                        </a:rPr>
                        <a:t>-0.4674</a:t>
                      </a:r>
                    </a:p>
                  </a:txBody>
                  <a:tcPr marL="76200" marR="76200" marT="38100" marB="38100" anchor="ctr"/>
                </a:tc>
                <a:tc>
                  <a:txBody>
                    <a:bodyPr/>
                    <a:lstStyle/>
                    <a:p>
                      <a:r>
                        <a:rPr lang="en-US">
                          <a:effectLst/>
                        </a:rPr>
                        <a:t>0.028</a:t>
                      </a:r>
                    </a:p>
                  </a:txBody>
                  <a:tcPr marL="76200" marR="76200" marT="38100" marB="38100" anchor="ctr"/>
                </a:tc>
                <a:tc>
                  <a:txBody>
                    <a:bodyPr/>
                    <a:lstStyle/>
                    <a:p>
                      <a:r>
                        <a:rPr lang="en-US">
                          <a:effectLst/>
                        </a:rPr>
                        <a:t>-16.558</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-0.523</a:t>
                      </a:r>
                    </a:p>
                  </a:txBody>
                  <a:tcPr marL="76200" marR="76200" marT="38100" marB="38100" anchor="ctr"/>
                </a:tc>
                <a:tc>
                  <a:txBody>
                    <a:bodyPr/>
                    <a:lstStyle/>
                    <a:p>
                      <a:r>
                        <a:rPr lang="en-US">
                          <a:effectLst/>
                        </a:rPr>
                        <a:t>-0.412</a:t>
                      </a:r>
                    </a:p>
                  </a:txBody>
                  <a:tcPr marL="76200" marR="76200" marT="38100" marB="38100" anchor="ctr"/>
                </a:tc>
                <a:extLst>
                  <a:ext uri="{0D108BD9-81ED-4DB2-BD59-A6C34878D82A}">
                    <a16:rowId xmlns:a16="http://schemas.microsoft.com/office/drawing/2014/main" val="1507684607"/>
                  </a:ext>
                </a:extLst>
              </a:tr>
              <a:tr h="140704">
                <a:tc>
                  <a:txBody>
                    <a:bodyPr/>
                    <a:lstStyle/>
                    <a:p>
                      <a:pPr algn="r" fontAlgn="ctr"/>
                      <a:r>
                        <a:rPr lang="en-US" b="0">
                          <a:effectLst/>
                        </a:rPr>
                        <a:t>households</a:t>
                      </a:r>
                    </a:p>
                  </a:txBody>
                  <a:tcPr marL="76200" marR="76200" marT="38100" marB="38100" anchor="ctr"/>
                </a:tc>
                <a:tc>
                  <a:txBody>
                    <a:bodyPr/>
                    <a:lstStyle/>
                    <a:p>
                      <a:r>
                        <a:rPr lang="en-US">
                          <a:effectLst/>
                        </a:rPr>
                        <a:t>0.3849</a:t>
                      </a:r>
                    </a:p>
                  </a:txBody>
                  <a:tcPr marL="76200" marR="76200" marT="38100" marB="38100" anchor="ctr"/>
                </a:tc>
                <a:tc>
                  <a:txBody>
                    <a:bodyPr/>
                    <a:lstStyle/>
                    <a:p>
                      <a:r>
                        <a:rPr lang="en-US">
                          <a:effectLst/>
                        </a:rPr>
                        <a:t>0.057</a:t>
                      </a:r>
                    </a:p>
                  </a:txBody>
                  <a:tcPr marL="76200" marR="76200" marT="38100" marB="38100" anchor="ctr"/>
                </a:tc>
                <a:tc>
                  <a:txBody>
                    <a:bodyPr/>
                    <a:lstStyle/>
                    <a:p>
                      <a:r>
                        <a:rPr lang="en-US">
                          <a:effectLst/>
                        </a:rPr>
                        <a:t>6.770</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0.273</a:t>
                      </a:r>
                    </a:p>
                  </a:txBody>
                  <a:tcPr marL="76200" marR="76200" marT="38100" marB="38100" anchor="ctr"/>
                </a:tc>
                <a:tc>
                  <a:txBody>
                    <a:bodyPr/>
                    <a:lstStyle/>
                    <a:p>
                      <a:r>
                        <a:rPr lang="en-US">
                          <a:effectLst/>
                        </a:rPr>
                        <a:t>0.496</a:t>
                      </a:r>
                    </a:p>
                  </a:txBody>
                  <a:tcPr marL="76200" marR="76200" marT="38100" marB="38100" anchor="ctr"/>
                </a:tc>
                <a:extLst>
                  <a:ext uri="{0D108BD9-81ED-4DB2-BD59-A6C34878D82A}">
                    <a16:rowId xmlns:a16="http://schemas.microsoft.com/office/drawing/2014/main" val="2525635978"/>
                  </a:ext>
                </a:extLst>
              </a:tr>
              <a:tr h="250821">
                <a:tc>
                  <a:txBody>
                    <a:bodyPr/>
                    <a:lstStyle/>
                    <a:p>
                      <a:pPr algn="r" fontAlgn="ctr"/>
                      <a:r>
                        <a:rPr lang="en-US" b="0">
                          <a:effectLst/>
                        </a:rPr>
                        <a:t>median_income</a:t>
                      </a:r>
                    </a:p>
                  </a:txBody>
                  <a:tcPr marL="76200" marR="76200" marT="38100" marB="38100" anchor="ctr"/>
                </a:tc>
                <a:tc>
                  <a:txBody>
                    <a:bodyPr/>
                    <a:lstStyle/>
                    <a:p>
                      <a:r>
                        <a:rPr lang="en-US">
                          <a:effectLst/>
                        </a:rPr>
                        <a:t>0.6684</a:t>
                      </a:r>
                    </a:p>
                  </a:txBody>
                  <a:tcPr marL="76200" marR="76200" marT="38100" marB="38100" anchor="ctr"/>
                </a:tc>
                <a:tc>
                  <a:txBody>
                    <a:bodyPr/>
                    <a:lstStyle/>
                    <a:p>
                      <a:r>
                        <a:rPr lang="en-US">
                          <a:effectLst/>
                        </a:rPr>
                        <a:t>0.014</a:t>
                      </a:r>
                    </a:p>
                  </a:txBody>
                  <a:tcPr marL="76200" marR="76200" marT="38100" marB="38100" anchor="ctr"/>
                </a:tc>
                <a:tc>
                  <a:txBody>
                    <a:bodyPr/>
                    <a:lstStyle/>
                    <a:p>
                      <a:r>
                        <a:rPr lang="en-US">
                          <a:effectLst/>
                        </a:rPr>
                        <a:t>48.123</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0.641</a:t>
                      </a:r>
                    </a:p>
                  </a:txBody>
                  <a:tcPr marL="76200" marR="76200" marT="38100" marB="38100" anchor="ctr"/>
                </a:tc>
                <a:tc>
                  <a:txBody>
                    <a:bodyPr/>
                    <a:lstStyle/>
                    <a:p>
                      <a:r>
                        <a:rPr lang="en-US">
                          <a:effectLst/>
                        </a:rPr>
                        <a:t>0.696</a:t>
                      </a:r>
                    </a:p>
                  </a:txBody>
                  <a:tcPr marL="76200" marR="76200" marT="38100" marB="38100" anchor="ctr"/>
                </a:tc>
                <a:extLst>
                  <a:ext uri="{0D108BD9-81ED-4DB2-BD59-A6C34878D82A}">
                    <a16:rowId xmlns:a16="http://schemas.microsoft.com/office/drawing/2014/main" val="4063831751"/>
                  </a:ext>
                </a:extLst>
              </a:tr>
              <a:tr h="360938">
                <a:tc>
                  <a:txBody>
                    <a:bodyPr/>
                    <a:lstStyle/>
                    <a:p>
                      <a:pPr algn="r" fontAlgn="ctr"/>
                      <a:r>
                        <a:rPr lang="en-US" b="0">
                          <a:effectLst/>
                        </a:rPr>
                        <a:t>ocean_proximity_&lt;1H OCEAN</a:t>
                      </a:r>
                    </a:p>
                  </a:txBody>
                  <a:tcPr marL="76200" marR="76200" marT="38100" marB="38100" anchor="ctr"/>
                </a:tc>
                <a:tc>
                  <a:txBody>
                    <a:bodyPr/>
                    <a:lstStyle/>
                    <a:p>
                      <a:r>
                        <a:rPr lang="en-US">
                          <a:effectLst/>
                        </a:rPr>
                        <a:t>0.1115</a:t>
                      </a:r>
                    </a:p>
                  </a:txBody>
                  <a:tcPr marL="76200" marR="76200" marT="38100" marB="38100" anchor="ctr"/>
                </a:tc>
                <a:tc>
                  <a:txBody>
                    <a:bodyPr/>
                    <a:lstStyle/>
                    <a:p>
                      <a:r>
                        <a:rPr lang="en-US">
                          <a:effectLst/>
                        </a:rPr>
                        <a:t>0.018</a:t>
                      </a:r>
                    </a:p>
                  </a:txBody>
                  <a:tcPr marL="76200" marR="76200" marT="38100" marB="38100" anchor="ctr"/>
                </a:tc>
                <a:tc>
                  <a:txBody>
                    <a:bodyPr/>
                    <a:lstStyle/>
                    <a:p>
                      <a:r>
                        <a:rPr lang="en-US">
                          <a:effectLst/>
                        </a:rPr>
                        <a:t>6.110</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0.076</a:t>
                      </a:r>
                    </a:p>
                  </a:txBody>
                  <a:tcPr marL="76200" marR="76200" marT="38100" marB="38100" anchor="ctr"/>
                </a:tc>
                <a:tc>
                  <a:txBody>
                    <a:bodyPr/>
                    <a:lstStyle/>
                    <a:p>
                      <a:r>
                        <a:rPr lang="en-US">
                          <a:effectLst/>
                        </a:rPr>
                        <a:t>0.147</a:t>
                      </a:r>
                    </a:p>
                  </a:txBody>
                  <a:tcPr marL="76200" marR="76200" marT="38100" marB="38100" anchor="ctr"/>
                </a:tc>
                <a:extLst>
                  <a:ext uri="{0D108BD9-81ED-4DB2-BD59-A6C34878D82A}">
                    <a16:rowId xmlns:a16="http://schemas.microsoft.com/office/drawing/2014/main" val="1956852783"/>
                  </a:ext>
                </a:extLst>
              </a:tr>
              <a:tr h="360938">
                <a:tc>
                  <a:txBody>
                    <a:bodyPr/>
                    <a:lstStyle/>
                    <a:p>
                      <a:pPr algn="r" fontAlgn="ctr"/>
                      <a:r>
                        <a:rPr lang="en-US" b="0">
                          <a:effectLst/>
                        </a:rPr>
                        <a:t>ocean_proximity_INLAND</a:t>
                      </a:r>
                    </a:p>
                  </a:txBody>
                  <a:tcPr marL="76200" marR="76200" marT="38100" marB="38100" anchor="ctr"/>
                </a:tc>
                <a:tc>
                  <a:txBody>
                    <a:bodyPr/>
                    <a:lstStyle/>
                    <a:p>
                      <a:r>
                        <a:rPr lang="en-US">
                          <a:effectLst/>
                        </a:rPr>
                        <a:t>-0.2170</a:t>
                      </a:r>
                    </a:p>
                  </a:txBody>
                  <a:tcPr marL="76200" marR="76200" marT="38100" marB="38100" anchor="ctr"/>
                </a:tc>
                <a:tc>
                  <a:txBody>
                    <a:bodyPr/>
                    <a:lstStyle/>
                    <a:p>
                      <a:r>
                        <a:rPr lang="en-US">
                          <a:effectLst/>
                        </a:rPr>
                        <a:t>0.027</a:t>
                      </a:r>
                    </a:p>
                  </a:txBody>
                  <a:tcPr marL="76200" marR="76200" marT="38100" marB="38100" anchor="ctr"/>
                </a:tc>
                <a:tc>
                  <a:txBody>
                    <a:bodyPr/>
                    <a:lstStyle/>
                    <a:p>
                      <a:r>
                        <a:rPr lang="en-US">
                          <a:effectLst/>
                        </a:rPr>
                        <a:t>-8.092</a:t>
                      </a:r>
                    </a:p>
                  </a:txBody>
                  <a:tcPr marL="76200" marR="76200" marT="38100" marB="38100" anchor="ctr"/>
                </a:tc>
                <a:tc>
                  <a:txBody>
                    <a:bodyPr/>
                    <a:lstStyle/>
                    <a:p>
                      <a:r>
                        <a:rPr lang="en-US">
                          <a:effectLst/>
                        </a:rPr>
                        <a:t>0.000</a:t>
                      </a:r>
                    </a:p>
                  </a:txBody>
                  <a:tcPr marL="76200" marR="76200" marT="38100" marB="38100" anchor="ctr"/>
                </a:tc>
                <a:tc>
                  <a:txBody>
                    <a:bodyPr/>
                    <a:lstStyle/>
                    <a:p>
                      <a:r>
                        <a:rPr lang="en-US">
                          <a:effectLst/>
                        </a:rPr>
                        <a:t>-0.270</a:t>
                      </a:r>
                    </a:p>
                  </a:txBody>
                  <a:tcPr marL="76200" marR="76200" marT="38100" marB="38100" anchor="ctr"/>
                </a:tc>
                <a:tc>
                  <a:txBody>
                    <a:bodyPr/>
                    <a:lstStyle/>
                    <a:p>
                      <a:r>
                        <a:rPr lang="en-US">
                          <a:effectLst/>
                        </a:rPr>
                        <a:t>-0.164</a:t>
                      </a:r>
                    </a:p>
                  </a:txBody>
                  <a:tcPr marL="76200" marR="76200" marT="38100" marB="38100" anchor="ctr"/>
                </a:tc>
                <a:extLst>
                  <a:ext uri="{0D108BD9-81ED-4DB2-BD59-A6C34878D82A}">
                    <a16:rowId xmlns:a16="http://schemas.microsoft.com/office/drawing/2014/main" val="875234809"/>
                  </a:ext>
                </a:extLst>
              </a:tr>
              <a:tr h="360938">
                <a:tc>
                  <a:txBody>
                    <a:bodyPr/>
                    <a:lstStyle/>
                    <a:p>
                      <a:pPr algn="r" fontAlgn="ctr"/>
                      <a:r>
                        <a:rPr lang="en-US" b="0">
                          <a:effectLst/>
                        </a:rPr>
                        <a:t>ocean_proximity_ISLAND</a:t>
                      </a:r>
                    </a:p>
                  </a:txBody>
                  <a:tcPr marL="76200" marR="76200" marT="38100" marB="38100" anchor="ctr"/>
                </a:tc>
                <a:tc>
                  <a:txBody>
                    <a:bodyPr/>
                    <a:lstStyle/>
                    <a:p>
                      <a:r>
                        <a:rPr lang="en-US">
                          <a:effectLst/>
                        </a:rPr>
                        <a:t>0.4481</a:t>
                      </a:r>
                    </a:p>
                  </a:txBody>
                  <a:tcPr marL="76200" marR="76200" marT="38100" marB="38100" anchor="ctr"/>
                </a:tc>
                <a:tc>
                  <a:txBody>
                    <a:bodyPr/>
                    <a:lstStyle/>
                    <a:p>
                      <a:r>
                        <a:rPr lang="en-US">
                          <a:effectLst/>
                        </a:rPr>
                        <a:t>0.574</a:t>
                      </a:r>
                    </a:p>
                  </a:txBody>
                  <a:tcPr marL="76200" marR="76200" marT="38100" marB="38100" anchor="ctr"/>
                </a:tc>
                <a:tc>
                  <a:txBody>
                    <a:bodyPr/>
                    <a:lstStyle/>
                    <a:p>
                      <a:r>
                        <a:rPr lang="en-US">
                          <a:effectLst/>
                        </a:rPr>
                        <a:t>0.781</a:t>
                      </a:r>
                    </a:p>
                  </a:txBody>
                  <a:tcPr marL="76200" marR="76200" marT="38100" marB="38100" anchor="ctr"/>
                </a:tc>
                <a:tc>
                  <a:txBody>
                    <a:bodyPr/>
                    <a:lstStyle/>
                    <a:p>
                      <a:r>
                        <a:rPr lang="en-US">
                          <a:effectLst/>
                        </a:rPr>
                        <a:t>0.435</a:t>
                      </a:r>
                    </a:p>
                  </a:txBody>
                  <a:tcPr marL="76200" marR="76200" marT="38100" marB="38100" anchor="ctr"/>
                </a:tc>
                <a:tc>
                  <a:txBody>
                    <a:bodyPr/>
                    <a:lstStyle/>
                    <a:p>
                      <a:r>
                        <a:rPr lang="en-US">
                          <a:effectLst/>
                        </a:rPr>
                        <a:t>-0.677</a:t>
                      </a:r>
                    </a:p>
                  </a:txBody>
                  <a:tcPr marL="76200" marR="76200" marT="38100" marB="38100" anchor="ctr"/>
                </a:tc>
                <a:tc>
                  <a:txBody>
                    <a:bodyPr/>
                    <a:lstStyle/>
                    <a:p>
                      <a:r>
                        <a:rPr lang="en-US">
                          <a:effectLst/>
                        </a:rPr>
                        <a:t>1.573</a:t>
                      </a:r>
                    </a:p>
                  </a:txBody>
                  <a:tcPr marL="76200" marR="76200" marT="38100" marB="38100" anchor="ctr"/>
                </a:tc>
                <a:extLst>
                  <a:ext uri="{0D108BD9-81ED-4DB2-BD59-A6C34878D82A}">
                    <a16:rowId xmlns:a16="http://schemas.microsoft.com/office/drawing/2014/main" val="661631323"/>
                  </a:ext>
                </a:extLst>
              </a:tr>
              <a:tr h="360938">
                <a:tc>
                  <a:txBody>
                    <a:bodyPr/>
                    <a:lstStyle/>
                    <a:p>
                      <a:pPr algn="r" fontAlgn="ctr"/>
                      <a:r>
                        <a:rPr lang="en-US" b="0">
                          <a:effectLst/>
                        </a:rPr>
                        <a:t>ocean_proximity_NEAR BAY</a:t>
                      </a:r>
                    </a:p>
                  </a:txBody>
                  <a:tcPr marL="76200" marR="76200" marT="38100" marB="38100" anchor="ctr"/>
                </a:tc>
                <a:tc>
                  <a:txBody>
                    <a:bodyPr/>
                    <a:lstStyle/>
                    <a:p>
                      <a:r>
                        <a:rPr lang="en-US">
                          <a:effectLst/>
                        </a:rPr>
                        <a:t>0.0405</a:t>
                      </a:r>
                    </a:p>
                  </a:txBody>
                  <a:tcPr marL="76200" marR="76200" marT="38100" marB="38100" anchor="ctr"/>
                </a:tc>
                <a:tc>
                  <a:txBody>
                    <a:bodyPr/>
                    <a:lstStyle/>
                    <a:p>
                      <a:r>
                        <a:rPr lang="en-US">
                          <a:effectLst/>
                        </a:rPr>
                        <a:t>0.038</a:t>
                      </a:r>
                    </a:p>
                  </a:txBody>
                  <a:tcPr marL="76200" marR="76200" marT="38100" marB="38100" anchor="ctr"/>
                </a:tc>
                <a:tc>
                  <a:txBody>
                    <a:bodyPr/>
                    <a:lstStyle/>
                    <a:p>
                      <a:r>
                        <a:rPr lang="en-US">
                          <a:effectLst/>
                        </a:rPr>
                        <a:t>1.079</a:t>
                      </a:r>
                    </a:p>
                  </a:txBody>
                  <a:tcPr marL="76200" marR="76200" marT="38100" marB="38100" anchor="ctr"/>
                </a:tc>
                <a:tc>
                  <a:txBody>
                    <a:bodyPr/>
                    <a:lstStyle/>
                    <a:p>
                      <a:r>
                        <a:rPr lang="en-US">
                          <a:effectLst/>
                        </a:rPr>
                        <a:t>0.281</a:t>
                      </a:r>
                    </a:p>
                  </a:txBody>
                  <a:tcPr marL="76200" marR="76200" marT="38100" marB="38100" anchor="ctr"/>
                </a:tc>
                <a:tc>
                  <a:txBody>
                    <a:bodyPr/>
                    <a:lstStyle/>
                    <a:p>
                      <a:r>
                        <a:rPr lang="en-US">
                          <a:effectLst/>
                        </a:rPr>
                        <a:t>-0.033</a:t>
                      </a:r>
                    </a:p>
                  </a:txBody>
                  <a:tcPr marL="76200" marR="76200" marT="38100" marB="38100" anchor="ctr"/>
                </a:tc>
                <a:tc>
                  <a:txBody>
                    <a:bodyPr/>
                    <a:lstStyle/>
                    <a:p>
                      <a:r>
                        <a:rPr lang="en-US">
                          <a:effectLst/>
                        </a:rPr>
                        <a:t>0.114</a:t>
                      </a:r>
                    </a:p>
                  </a:txBody>
                  <a:tcPr marL="76200" marR="76200" marT="38100" marB="38100" anchor="ctr"/>
                </a:tc>
                <a:extLst>
                  <a:ext uri="{0D108BD9-81ED-4DB2-BD59-A6C34878D82A}">
                    <a16:rowId xmlns:a16="http://schemas.microsoft.com/office/drawing/2014/main" val="664701145"/>
                  </a:ext>
                </a:extLst>
              </a:tr>
              <a:tr h="360938">
                <a:tc>
                  <a:txBody>
                    <a:bodyPr/>
                    <a:lstStyle/>
                    <a:p>
                      <a:pPr algn="r" fontAlgn="ctr"/>
                      <a:r>
                        <a:rPr lang="en-US" b="0">
                          <a:effectLst/>
                        </a:rPr>
                        <a:t>ocean_proximity_NEAR OCEAN</a:t>
                      </a:r>
                    </a:p>
                  </a:txBody>
                  <a:tcPr marL="76200" marR="76200" marT="38100" marB="38100" anchor="ctr"/>
                </a:tc>
                <a:tc>
                  <a:txBody>
                    <a:bodyPr/>
                    <a:lstStyle/>
                    <a:p>
                      <a:r>
                        <a:rPr lang="en-US">
                          <a:effectLst/>
                        </a:rPr>
                        <a:t>0.1453</a:t>
                      </a:r>
                    </a:p>
                  </a:txBody>
                  <a:tcPr marL="76200" marR="76200" marT="38100" marB="38100" anchor="ctr"/>
                </a:tc>
                <a:tc>
                  <a:txBody>
                    <a:bodyPr/>
                    <a:lstStyle/>
                    <a:p>
                      <a:r>
                        <a:rPr lang="en-US" dirty="0">
                          <a:effectLst/>
                        </a:rPr>
                        <a:t>0.034</a:t>
                      </a:r>
                    </a:p>
                  </a:txBody>
                  <a:tcPr marL="76200" marR="76200" marT="38100" marB="38100" anchor="ctr"/>
                </a:tc>
                <a:tc>
                  <a:txBody>
                    <a:bodyPr/>
                    <a:lstStyle/>
                    <a:p>
                      <a:r>
                        <a:rPr lang="en-US">
                          <a:effectLst/>
                        </a:rPr>
                        <a:t>4.287</a:t>
                      </a:r>
                    </a:p>
                  </a:txBody>
                  <a:tcPr marL="76200" marR="76200" marT="38100" marB="38100" anchor="ctr"/>
                </a:tc>
                <a:tc>
                  <a:txBody>
                    <a:bodyPr/>
                    <a:lstStyle/>
                    <a:p>
                      <a:r>
                        <a:rPr lang="en-US">
                          <a:effectLst/>
                        </a:rPr>
                        <a:t>0.000</a:t>
                      </a:r>
                    </a:p>
                  </a:txBody>
                  <a:tcPr marL="76200" marR="76200" marT="38100" marB="38100" anchor="ctr"/>
                </a:tc>
                <a:tc>
                  <a:txBody>
                    <a:bodyPr/>
                    <a:lstStyle/>
                    <a:p>
                      <a:r>
                        <a:rPr lang="en-US" dirty="0">
                          <a:effectLst/>
                        </a:rPr>
                        <a:t>0.079</a:t>
                      </a:r>
                    </a:p>
                  </a:txBody>
                  <a:tcPr marL="76200" marR="76200" marT="38100" marB="38100" anchor="ctr"/>
                </a:tc>
                <a:tc>
                  <a:txBody>
                    <a:bodyPr/>
                    <a:lstStyle/>
                    <a:p>
                      <a:r>
                        <a:rPr lang="en-US" dirty="0">
                          <a:effectLst/>
                        </a:rPr>
                        <a:t>0.212</a:t>
                      </a:r>
                    </a:p>
                  </a:txBody>
                  <a:tcPr marL="76200" marR="76200" marT="38100" marB="38100" anchor="ctr"/>
                </a:tc>
                <a:extLst>
                  <a:ext uri="{0D108BD9-81ED-4DB2-BD59-A6C34878D82A}">
                    <a16:rowId xmlns:a16="http://schemas.microsoft.com/office/drawing/2014/main" val="2718979038"/>
                  </a:ext>
                </a:extLst>
              </a:tr>
            </a:tbl>
          </a:graphicData>
        </a:graphic>
      </p:graphicFrame>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D660F3FC1E7C408E16390F9942761A" ma:contentTypeVersion="14" ma:contentTypeDescription="Create a new document." ma:contentTypeScope="" ma:versionID="c45749503bc0b2e47856fc05f642e850">
  <xsd:schema xmlns:xsd="http://www.w3.org/2001/XMLSchema" xmlns:xs="http://www.w3.org/2001/XMLSchema" xmlns:p="http://schemas.microsoft.com/office/2006/metadata/properties" xmlns:ns3="cb290d18-a6bb-4986-8cd8-a2fc19ebc901" xmlns:ns4="c08b6b52-cd5f-4467-8eb8-47e70e31f32d" targetNamespace="http://schemas.microsoft.com/office/2006/metadata/properties" ma:root="true" ma:fieldsID="053826f8d6ac9b46a517f96eff622063" ns3:_="" ns4:_="">
    <xsd:import namespace="cb290d18-a6bb-4986-8cd8-a2fc19ebc901"/>
    <xsd:import namespace="c08b6b52-cd5f-4467-8eb8-47e70e31f32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290d18-a6bb-4986-8cd8-a2fc19ebc9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08b6b52-cd5f-4467-8eb8-47e70e31f32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99C934-8F77-4DD9-B557-EEC39045F042}">
  <ds:schemaRefs>
    <ds:schemaRef ds:uri="c08b6b52-cd5f-4467-8eb8-47e70e31f32d"/>
    <ds:schemaRef ds:uri="http://schemas.openxmlformats.org/package/2006/metadata/core-properties"/>
    <ds:schemaRef ds:uri="http://purl.org/dc/dcmitype/"/>
    <ds:schemaRef ds:uri="http://schemas.microsoft.com/office/infopath/2007/PartnerControls"/>
    <ds:schemaRef ds:uri="http://purl.org/dc/terms/"/>
    <ds:schemaRef ds:uri="http://schemas.microsoft.com/office/2006/documentManagement/types"/>
    <ds:schemaRef ds:uri="http://purl.org/dc/elements/1.1/"/>
    <ds:schemaRef ds:uri="cb290d18-a6bb-4986-8cd8-a2fc19ebc90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3996F9C-ED23-4E7F-899A-CF0FC5330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290d18-a6bb-4986-8cd8-a2fc19ebc901"/>
    <ds:schemaRef ds:uri="c08b6b52-cd5f-4467-8eb8-47e70e31f3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660E73-876B-428D-8490-3250031BCA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3102</TotalTime>
  <Words>1245</Words>
  <Application>Microsoft Macintosh PowerPoint</Application>
  <PresentationFormat>Custom</PresentationFormat>
  <Paragraphs>184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Times New Roman</vt:lpstr>
      <vt:lpstr>Quattrocento</vt:lpstr>
      <vt:lpstr>Arial</vt:lpstr>
      <vt:lpstr>Quattrocento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Mervar, Alexander</cp:lastModifiedBy>
  <cp:revision>111</cp:revision>
  <cp:lastPrinted>2000-08-03T00:31:24Z</cp:lastPrinted>
  <dcterms:modified xsi:type="dcterms:W3CDTF">2022-12-11T00:28:36Z</dcterms:modified>
  <cp:category>research posters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0x010100F5D660F3FC1E7C408E16390F9942761A</vt:lpwstr>
  </property>
</Properties>
</file>