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59" r:id="rId4"/>
    <p:sldId id="260" r:id="rId5"/>
    <p:sldId id="267" r:id="rId6"/>
    <p:sldId id="271" r:id="rId7"/>
    <p:sldId id="272" r:id="rId8"/>
    <p:sldId id="273" r:id="rId9"/>
    <p:sldId id="274" r:id="rId10"/>
    <p:sldId id="275" r:id="rId11"/>
    <p:sldId id="276"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782"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F8B262-BFCC-4F3A-BD08-FE654D771750}" type="datetimeFigureOut">
              <a:rPr lang="en-US" smtClean="0"/>
              <a:t>2/22/2021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DFB696-DF4C-4D2A-ADD3-1BACBA55DDA8}" type="slidenum">
              <a:rPr lang="en-US" smtClean="0"/>
              <a:t>‹#›</a:t>
            </a:fld>
            <a:endParaRPr lang="en-US"/>
          </a:p>
        </p:txBody>
      </p:sp>
    </p:spTree>
    <p:extLst>
      <p:ext uri="{BB962C8B-B14F-4D97-AF65-F5344CB8AC3E}">
        <p14:creationId xmlns:p14="http://schemas.microsoft.com/office/powerpoint/2010/main" val="1479995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6CDA2-0F98-4D34-B807-6A04355833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991306-DC4B-438E-A701-775B2D1A70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DE63F9-941B-4424-A40A-431CC00DD956}"/>
              </a:ext>
            </a:extLst>
          </p:cNvPr>
          <p:cNvSpPr>
            <a:spLocks noGrp="1"/>
          </p:cNvSpPr>
          <p:nvPr>
            <p:ph type="dt" sz="half" idx="10"/>
          </p:nvPr>
        </p:nvSpPr>
        <p:spPr/>
        <p:txBody>
          <a:bodyPr/>
          <a:lstStyle/>
          <a:p>
            <a:fld id="{2B2605C7-4228-4E6B-AF50-3F74A85F59A0}" type="datetimeFigureOut">
              <a:rPr lang="en-US" smtClean="0"/>
              <a:t>2/22/2021</a:t>
            </a:fld>
            <a:endParaRPr lang="en-US"/>
          </a:p>
        </p:txBody>
      </p:sp>
      <p:sp>
        <p:nvSpPr>
          <p:cNvPr id="5" name="Footer Placeholder 4">
            <a:extLst>
              <a:ext uri="{FF2B5EF4-FFF2-40B4-BE49-F238E27FC236}">
                <a16:creationId xmlns:a16="http://schemas.microsoft.com/office/drawing/2014/main" id="{A9A76D51-21FF-4BC2-AC6D-C13BC7868D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E2CED6-6854-40A0-9A07-12B6E2F969E9}"/>
              </a:ext>
            </a:extLst>
          </p:cNvPr>
          <p:cNvSpPr>
            <a:spLocks noGrp="1"/>
          </p:cNvSpPr>
          <p:nvPr>
            <p:ph type="sldNum" sz="quarter" idx="12"/>
          </p:nvPr>
        </p:nvSpPr>
        <p:spPr/>
        <p:txBody>
          <a:bodyPr/>
          <a:lstStyle/>
          <a:p>
            <a:fld id="{B448A970-8452-4C71-9F4A-D2661E3CC07C}" type="slidenum">
              <a:rPr lang="en-US" smtClean="0"/>
              <a:t>‹#›</a:t>
            </a:fld>
            <a:endParaRPr lang="en-US"/>
          </a:p>
        </p:txBody>
      </p:sp>
    </p:spTree>
    <p:extLst>
      <p:ext uri="{BB962C8B-B14F-4D97-AF65-F5344CB8AC3E}">
        <p14:creationId xmlns:p14="http://schemas.microsoft.com/office/powerpoint/2010/main" val="1356570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1477A-6E8A-45AB-9DE3-3B6FFAB579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C3CBCF-4701-4BF8-85BE-0487E0F1E4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920A67-9E66-4C41-A2C1-69D92DE86513}"/>
              </a:ext>
            </a:extLst>
          </p:cNvPr>
          <p:cNvSpPr>
            <a:spLocks noGrp="1"/>
          </p:cNvSpPr>
          <p:nvPr>
            <p:ph type="dt" sz="half" idx="10"/>
          </p:nvPr>
        </p:nvSpPr>
        <p:spPr/>
        <p:txBody>
          <a:bodyPr/>
          <a:lstStyle/>
          <a:p>
            <a:fld id="{2B2605C7-4228-4E6B-AF50-3F74A85F59A0}" type="datetimeFigureOut">
              <a:rPr lang="en-US" smtClean="0"/>
              <a:t>2/22/2021</a:t>
            </a:fld>
            <a:endParaRPr lang="en-US"/>
          </a:p>
        </p:txBody>
      </p:sp>
      <p:sp>
        <p:nvSpPr>
          <p:cNvPr id="5" name="Footer Placeholder 4">
            <a:extLst>
              <a:ext uri="{FF2B5EF4-FFF2-40B4-BE49-F238E27FC236}">
                <a16:creationId xmlns:a16="http://schemas.microsoft.com/office/drawing/2014/main" id="{874C275D-B3E4-409C-85CA-3BC588989D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B9EF0E-5F6A-4687-97B1-50F5526832F7}"/>
              </a:ext>
            </a:extLst>
          </p:cNvPr>
          <p:cNvSpPr>
            <a:spLocks noGrp="1"/>
          </p:cNvSpPr>
          <p:nvPr>
            <p:ph type="sldNum" sz="quarter" idx="12"/>
          </p:nvPr>
        </p:nvSpPr>
        <p:spPr/>
        <p:txBody>
          <a:bodyPr/>
          <a:lstStyle/>
          <a:p>
            <a:fld id="{B448A970-8452-4C71-9F4A-D2661E3CC07C}" type="slidenum">
              <a:rPr lang="en-US" smtClean="0"/>
              <a:t>‹#›</a:t>
            </a:fld>
            <a:endParaRPr lang="en-US"/>
          </a:p>
        </p:txBody>
      </p:sp>
    </p:spTree>
    <p:extLst>
      <p:ext uri="{BB962C8B-B14F-4D97-AF65-F5344CB8AC3E}">
        <p14:creationId xmlns:p14="http://schemas.microsoft.com/office/powerpoint/2010/main" val="2207802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FDDC7C-7A1E-45AE-8A10-09FA16F42D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EBA18A-C468-4055-AAAB-A981F9EDC6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18CC94-BF83-411D-87C5-B42E4DAEBF71}"/>
              </a:ext>
            </a:extLst>
          </p:cNvPr>
          <p:cNvSpPr>
            <a:spLocks noGrp="1"/>
          </p:cNvSpPr>
          <p:nvPr>
            <p:ph type="dt" sz="half" idx="10"/>
          </p:nvPr>
        </p:nvSpPr>
        <p:spPr/>
        <p:txBody>
          <a:bodyPr/>
          <a:lstStyle/>
          <a:p>
            <a:fld id="{2B2605C7-4228-4E6B-AF50-3F74A85F59A0}" type="datetimeFigureOut">
              <a:rPr lang="en-US" smtClean="0"/>
              <a:t>2/22/2021</a:t>
            </a:fld>
            <a:endParaRPr lang="en-US"/>
          </a:p>
        </p:txBody>
      </p:sp>
      <p:sp>
        <p:nvSpPr>
          <p:cNvPr id="5" name="Footer Placeholder 4">
            <a:extLst>
              <a:ext uri="{FF2B5EF4-FFF2-40B4-BE49-F238E27FC236}">
                <a16:creationId xmlns:a16="http://schemas.microsoft.com/office/drawing/2014/main" id="{94BF0902-DA61-48AB-8214-8970393D7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2CD3CF-0FC4-408E-9EE1-6930AFD969A9}"/>
              </a:ext>
            </a:extLst>
          </p:cNvPr>
          <p:cNvSpPr>
            <a:spLocks noGrp="1"/>
          </p:cNvSpPr>
          <p:nvPr>
            <p:ph type="sldNum" sz="quarter" idx="12"/>
          </p:nvPr>
        </p:nvSpPr>
        <p:spPr/>
        <p:txBody>
          <a:bodyPr/>
          <a:lstStyle/>
          <a:p>
            <a:fld id="{B448A970-8452-4C71-9F4A-D2661E3CC07C}" type="slidenum">
              <a:rPr lang="en-US" smtClean="0"/>
              <a:t>‹#›</a:t>
            </a:fld>
            <a:endParaRPr lang="en-US"/>
          </a:p>
        </p:txBody>
      </p:sp>
    </p:spTree>
    <p:extLst>
      <p:ext uri="{BB962C8B-B14F-4D97-AF65-F5344CB8AC3E}">
        <p14:creationId xmlns:p14="http://schemas.microsoft.com/office/powerpoint/2010/main" val="1983415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E5AEA-C9A0-4D12-9835-C50A2E270A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90465E-F0DE-4922-8FEB-524F3F237A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0DC50-2A9C-4ACF-9524-60D9686FE256}"/>
              </a:ext>
            </a:extLst>
          </p:cNvPr>
          <p:cNvSpPr>
            <a:spLocks noGrp="1"/>
          </p:cNvSpPr>
          <p:nvPr>
            <p:ph type="dt" sz="half" idx="10"/>
          </p:nvPr>
        </p:nvSpPr>
        <p:spPr/>
        <p:txBody>
          <a:bodyPr/>
          <a:lstStyle/>
          <a:p>
            <a:fld id="{2B2605C7-4228-4E6B-AF50-3F74A85F59A0}" type="datetimeFigureOut">
              <a:rPr lang="en-US" smtClean="0"/>
              <a:t>2/22/2021</a:t>
            </a:fld>
            <a:endParaRPr lang="en-US"/>
          </a:p>
        </p:txBody>
      </p:sp>
      <p:sp>
        <p:nvSpPr>
          <p:cNvPr id="5" name="Footer Placeholder 4">
            <a:extLst>
              <a:ext uri="{FF2B5EF4-FFF2-40B4-BE49-F238E27FC236}">
                <a16:creationId xmlns:a16="http://schemas.microsoft.com/office/drawing/2014/main" id="{C4B1201B-8E86-4BFF-BD1F-3885429310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E3840-A72E-40F2-BF2F-793E0EFCB734}"/>
              </a:ext>
            </a:extLst>
          </p:cNvPr>
          <p:cNvSpPr>
            <a:spLocks noGrp="1"/>
          </p:cNvSpPr>
          <p:nvPr>
            <p:ph type="sldNum" sz="quarter" idx="12"/>
          </p:nvPr>
        </p:nvSpPr>
        <p:spPr/>
        <p:txBody>
          <a:bodyPr/>
          <a:lstStyle/>
          <a:p>
            <a:fld id="{B448A970-8452-4C71-9F4A-D2661E3CC07C}" type="slidenum">
              <a:rPr lang="en-US" smtClean="0"/>
              <a:t>‹#›</a:t>
            </a:fld>
            <a:endParaRPr lang="en-US"/>
          </a:p>
        </p:txBody>
      </p:sp>
    </p:spTree>
    <p:extLst>
      <p:ext uri="{BB962C8B-B14F-4D97-AF65-F5344CB8AC3E}">
        <p14:creationId xmlns:p14="http://schemas.microsoft.com/office/powerpoint/2010/main" val="3071467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03927-FD8D-4F8D-A559-65DB088732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D5FFBB-3880-4040-8077-6CACEF3E28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4764FC-8E8A-49CA-BA37-8A789620185D}"/>
              </a:ext>
            </a:extLst>
          </p:cNvPr>
          <p:cNvSpPr>
            <a:spLocks noGrp="1"/>
          </p:cNvSpPr>
          <p:nvPr>
            <p:ph type="dt" sz="half" idx="10"/>
          </p:nvPr>
        </p:nvSpPr>
        <p:spPr/>
        <p:txBody>
          <a:bodyPr/>
          <a:lstStyle/>
          <a:p>
            <a:fld id="{2B2605C7-4228-4E6B-AF50-3F74A85F59A0}" type="datetimeFigureOut">
              <a:rPr lang="en-US" smtClean="0"/>
              <a:t>2/22/2021</a:t>
            </a:fld>
            <a:endParaRPr lang="en-US"/>
          </a:p>
        </p:txBody>
      </p:sp>
      <p:sp>
        <p:nvSpPr>
          <p:cNvPr id="5" name="Footer Placeholder 4">
            <a:extLst>
              <a:ext uri="{FF2B5EF4-FFF2-40B4-BE49-F238E27FC236}">
                <a16:creationId xmlns:a16="http://schemas.microsoft.com/office/drawing/2014/main" id="{59D27772-23CA-4B3B-9637-7AA736CB91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94A944-4E5D-4DB6-8D3C-C0830621162F}"/>
              </a:ext>
            </a:extLst>
          </p:cNvPr>
          <p:cNvSpPr>
            <a:spLocks noGrp="1"/>
          </p:cNvSpPr>
          <p:nvPr>
            <p:ph type="sldNum" sz="quarter" idx="12"/>
          </p:nvPr>
        </p:nvSpPr>
        <p:spPr/>
        <p:txBody>
          <a:bodyPr/>
          <a:lstStyle/>
          <a:p>
            <a:fld id="{B448A970-8452-4C71-9F4A-D2661E3CC07C}" type="slidenum">
              <a:rPr lang="en-US" smtClean="0"/>
              <a:t>‹#›</a:t>
            </a:fld>
            <a:endParaRPr lang="en-US"/>
          </a:p>
        </p:txBody>
      </p:sp>
    </p:spTree>
    <p:extLst>
      <p:ext uri="{BB962C8B-B14F-4D97-AF65-F5344CB8AC3E}">
        <p14:creationId xmlns:p14="http://schemas.microsoft.com/office/powerpoint/2010/main" val="3737415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E839B-2971-4C40-88C1-576936E443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B12C0D-C886-4CC9-A698-86934E339F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F8C7FA-CE3B-4004-9403-4F95E239B1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984365-1056-499F-A317-DE47F7390971}"/>
              </a:ext>
            </a:extLst>
          </p:cNvPr>
          <p:cNvSpPr>
            <a:spLocks noGrp="1"/>
          </p:cNvSpPr>
          <p:nvPr>
            <p:ph type="dt" sz="half" idx="10"/>
          </p:nvPr>
        </p:nvSpPr>
        <p:spPr/>
        <p:txBody>
          <a:bodyPr/>
          <a:lstStyle/>
          <a:p>
            <a:fld id="{2B2605C7-4228-4E6B-AF50-3F74A85F59A0}" type="datetimeFigureOut">
              <a:rPr lang="en-US" smtClean="0"/>
              <a:t>2/22/2021</a:t>
            </a:fld>
            <a:endParaRPr lang="en-US"/>
          </a:p>
        </p:txBody>
      </p:sp>
      <p:sp>
        <p:nvSpPr>
          <p:cNvPr id="6" name="Footer Placeholder 5">
            <a:extLst>
              <a:ext uri="{FF2B5EF4-FFF2-40B4-BE49-F238E27FC236}">
                <a16:creationId xmlns:a16="http://schemas.microsoft.com/office/drawing/2014/main" id="{233475FE-1C06-4C6A-B36B-C6AEC1A2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ABE87B-4380-47BA-83FE-8AB1E0204E96}"/>
              </a:ext>
            </a:extLst>
          </p:cNvPr>
          <p:cNvSpPr>
            <a:spLocks noGrp="1"/>
          </p:cNvSpPr>
          <p:nvPr>
            <p:ph type="sldNum" sz="quarter" idx="12"/>
          </p:nvPr>
        </p:nvSpPr>
        <p:spPr/>
        <p:txBody>
          <a:bodyPr/>
          <a:lstStyle/>
          <a:p>
            <a:fld id="{B448A970-8452-4C71-9F4A-D2661E3CC07C}" type="slidenum">
              <a:rPr lang="en-US" smtClean="0"/>
              <a:t>‹#›</a:t>
            </a:fld>
            <a:endParaRPr lang="en-US"/>
          </a:p>
        </p:txBody>
      </p:sp>
    </p:spTree>
    <p:extLst>
      <p:ext uri="{BB962C8B-B14F-4D97-AF65-F5344CB8AC3E}">
        <p14:creationId xmlns:p14="http://schemas.microsoft.com/office/powerpoint/2010/main" val="1648393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E6380-48FD-4E9B-B15A-47506829C3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4ECE3B-D3F6-48E2-B41D-326C40A42C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9A21D2-F6B7-43CC-86ED-22837C4143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3ED198-37EB-4ED0-80DA-7EC93B6585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AAD0D5-7840-4F8A-8C60-93893244DE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137D88-DA1D-4296-8EAA-6D3E47D47F49}"/>
              </a:ext>
            </a:extLst>
          </p:cNvPr>
          <p:cNvSpPr>
            <a:spLocks noGrp="1"/>
          </p:cNvSpPr>
          <p:nvPr>
            <p:ph type="dt" sz="half" idx="10"/>
          </p:nvPr>
        </p:nvSpPr>
        <p:spPr/>
        <p:txBody>
          <a:bodyPr/>
          <a:lstStyle/>
          <a:p>
            <a:fld id="{2B2605C7-4228-4E6B-AF50-3F74A85F59A0}" type="datetimeFigureOut">
              <a:rPr lang="en-US" smtClean="0"/>
              <a:t>2/22/2021</a:t>
            </a:fld>
            <a:endParaRPr lang="en-US"/>
          </a:p>
        </p:txBody>
      </p:sp>
      <p:sp>
        <p:nvSpPr>
          <p:cNvPr id="8" name="Footer Placeholder 7">
            <a:extLst>
              <a:ext uri="{FF2B5EF4-FFF2-40B4-BE49-F238E27FC236}">
                <a16:creationId xmlns:a16="http://schemas.microsoft.com/office/drawing/2014/main" id="{AEB7A8B3-E347-4B33-9000-F75DA5EBFE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037BE4-ECEB-4559-80FC-22A0A760257B}"/>
              </a:ext>
            </a:extLst>
          </p:cNvPr>
          <p:cNvSpPr>
            <a:spLocks noGrp="1"/>
          </p:cNvSpPr>
          <p:nvPr>
            <p:ph type="sldNum" sz="quarter" idx="12"/>
          </p:nvPr>
        </p:nvSpPr>
        <p:spPr/>
        <p:txBody>
          <a:bodyPr/>
          <a:lstStyle/>
          <a:p>
            <a:fld id="{B448A970-8452-4C71-9F4A-D2661E3CC07C}" type="slidenum">
              <a:rPr lang="en-US" smtClean="0"/>
              <a:t>‹#›</a:t>
            </a:fld>
            <a:endParaRPr lang="en-US"/>
          </a:p>
        </p:txBody>
      </p:sp>
    </p:spTree>
    <p:extLst>
      <p:ext uri="{BB962C8B-B14F-4D97-AF65-F5344CB8AC3E}">
        <p14:creationId xmlns:p14="http://schemas.microsoft.com/office/powerpoint/2010/main" val="1352405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783F7-7378-4FD9-BF16-9573B35DBD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5CE663-D719-465A-A039-C4C4BEB49BE7}"/>
              </a:ext>
            </a:extLst>
          </p:cNvPr>
          <p:cNvSpPr>
            <a:spLocks noGrp="1"/>
          </p:cNvSpPr>
          <p:nvPr>
            <p:ph type="dt" sz="half" idx="10"/>
          </p:nvPr>
        </p:nvSpPr>
        <p:spPr/>
        <p:txBody>
          <a:bodyPr/>
          <a:lstStyle/>
          <a:p>
            <a:fld id="{2B2605C7-4228-4E6B-AF50-3F74A85F59A0}" type="datetimeFigureOut">
              <a:rPr lang="en-US" smtClean="0"/>
              <a:t>2/22/2021</a:t>
            </a:fld>
            <a:endParaRPr lang="en-US"/>
          </a:p>
        </p:txBody>
      </p:sp>
      <p:sp>
        <p:nvSpPr>
          <p:cNvPr id="4" name="Footer Placeholder 3">
            <a:extLst>
              <a:ext uri="{FF2B5EF4-FFF2-40B4-BE49-F238E27FC236}">
                <a16:creationId xmlns:a16="http://schemas.microsoft.com/office/drawing/2014/main" id="{0A2149AF-0225-4BEE-8FAD-951D047176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9F8233-B4EB-4A3E-88B7-BDE40BA50ED1}"/>
              </a:ext>
            </a:extLst>
          </p:cNvPr>
          <p:cNvSpPr>
            <a:spLocks noGrp="1"/>
          </p:cNvSpPr>
          <p:nvPr>
            <p:ph type="sldNum" sz="quarter" idx="12"/>
          </p:nvPr>
        </p:nvSpPr>
        <p:spPr/>
        <p:txBody>
          <a:bodyPr/>
          <a:lstStyle/>
          <a:p>
            <a:fld id="{B448A970-8452-4C71-9F4A-D2661E3CC07C}" type="slidenum">
              <a:rPr lang="en-US" smtClean="0"/>
              <a:t>‹#›</a:t>
            </a:fld>
            <a:endParaRPr lang="en-US"/>
          </a:p>
        </p:txBody>
      </p:sp>
    </p:spTree>
    <p:extLst>
      <p:ext uri="{BB962C8B-B14F-4D97-AF65-F5344CB8AC3E}">
        <p14:creationId xmlns:p14="http://schemas.microsoft.com/office/powerpoint/2010/main" val="128765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2EACB1-7CCB-4375-A94B-968ACB7F65D1}"/>
              </a:ext>
            </a:extLst>
          </p:cNvPr>
          <p:cNvSpPr>
            <a:spLocks noGrp="1"/>
          </p:cNvSpPr>
          <p:nvPr>
            <p:ph type="dt" sz="half" idx="10"/>
          </p:nvPr>
        </p:nvSpPr>
        <p:spPr/>
        <p:txBody>
          <a:bodyPr/>
          <a:lstStyle/>
          <a:p>
            <a:fld id="{2B2605C7-4228-4E6B-AF50-3F74A85F59A0}" type="datetimeFigureOut">
              <a:rPr lang="en-US" smtClean="0"/>
              <a:t>2/22/2021</a:t>
            </a:fld>
            <a:endParaRPr lang="en-US"/>
          </a:p>
        </p:txBody>
      </p:sp>
      <p:sp>
        <p:nvSpPr>
          <p:cNvPr id="3" name="Footer Placeholder 2">
            <a:extLst>
              <a:ext uri="{FF2B5EF4-FFF2-40B4-BE49-F238E27FC236}">
                <a16:creationId xmlns:a16="http://schemas.microsoft.com/office/drawing/2014/main" id="{C25DEDA8-DEF9-4E31-8E27-4C8C979636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DE7F8B-4E07-44E0-9C04-00DB2B91CFC7}"/>
              </a:ext>
            </a:extLst>
          </p:cNvPr>
          <p:cNvSpPr>
            <a:spLocks noGrp="1"/>
          </p:cNvSpPr>
          <p:nvPr>
            <p:ph type="sldNum" sz="quarter" idx="12"/>
          </p:nvPr>
        </p:nvSpPr>
        <p:spPr/>
        <p:txBody>
          <a:bodyPr/>
          <a:lstStyle/>
          <a:p>
            <a:fld id="{B448A970-8452-4C71-9F4A-D2661E3CC07C}" type="slidenum">
              <a:rPr lang="en-US" smtClean="0"/>
              <a:t>‹#›</a:t>
            </a:fld>
            <a:endParaRPr lang="en-US"/>
          </a:p>
        </p:txBody>
      </p:sp>
    </p:spTree>
    <p:extLst>
      <p:ext uri="{BB962C8B-B14F-4D97-AF65-F5344CB8AC3E}">
        <p14:creationId xmlns:p14="http://schemas.microsoft.com/office/powerpoint/2010/main" val="289587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1B81F-C2FF-45E5-B513-82284D4B39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9C13CA-76E1-41D5-9C21-7F961DAAFD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F64491-A9C9-4F86-B9CF-4F8B7B702E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CCF2A8-B4C5-4C3C-A1D0-1A87433FCCC2}"/>
              </a:ext>
            </a:extLst>
          </p:cNvPr>
          <p:cNvSpPr>
            <a:spLocks noGrp="1"/>
          </p:cNvSpPr>
          <p:nvPr>
            <p:ph type="dt" sz="half" idx="10"/>
          </p:nvPr>
        </p:nvSpPr>
        <p:spPr/>
        <p:txBody>
          <a:bodyPr/>
          <a:lstStyle/>
          <a:p>
            <a:fld id="{2B2605C7-4228-4E6B-AF50-3F74A85F59A0}" type="datetimeFigureOut">
              <a:rPr lang="en-US" smtClean="0"/>
              <a:t>2/22/2021</a:t>
            </a:fld>
            <a:endParaRPr lang="en-US"/>
          </a:p>
        </p:txBody>
      </p:sp>
      <p:sp>
        <p:nvSpPr>
          <p:cNvPr id="6" name="Footer Placeholder 5">
            <a:extLst>
              <a:ext uri="{FF2B5EF4-FFF2-40B4-BE49-F238E27FC236}">
                <a16:creationId xmlns:a16="http://schemas.microsoft.com/office/drawing/2014/main" id="{DE189F6E-8B59-4789-9804-8000C78DA2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5A04A8-DD7C-4D49-BC8F-F3EDB29514E7}"/>
              </a:ext>
            </a:extLst>
          </p:cNvPr>
          <p:cNvSpPr>
            <a:spLocks noGrp="1"/>
          </p:cNvSpPr>
          <p:nvPr>
            <p:ph type="sldNum" sz="quarter" idx="12"/>
          </p:nvPr>
        </p:nvSpPr>
        <p:spPr/>
        <p:txBody>
          <a:bodyPr/>
          <a:lstStyle/>
          <a:p>
            <a:fld id="{B448A970-8452-4C71-9F4A-D2661E3CC07C}" type="slidenum">
              <a:rPr lang="en-US" smtClean="0"/>
              <a:t>‹#›</a:t>
            </a:fld>
            <a:endParaRPr lang="en-US"/>
          </a:p>
        </p:txBody>
      </p:sp>
    </p:spTree>
    <p:extLst>
      <p:ext uri="{BB962C8B-B14F-4D97-AF65-F5344CB8AC3E}">
        <p14:creationId xmlns:p14="http://schemas.microsoft.com/office/powerpoint/2010/main" val="892299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C7CB3-7FCB-424E-9869-360C001F19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4A8DC4-809E-41BE-A4F7-C8796D2C25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58CCD6-FD96-4058-A885-43730FF485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2D6EFA-2D44-49EF-BCD0-4C147950169F}"/>
              </a:ext>
            </a:extLst>
          </p:cNvPr>
          <p:cNvSpPr>
            <a:spLocks noGrp="1"/>
          </p:cNvSpPr>
          <p:nvPr>
            <p:ph type="dt" sz="half" idx="10"/>
          </p:nvPr>
        </p:nvSpPr>
        <p:spPr/>
        <p:txBody>
          <a:bodyPr/>
          <a:lstStyle/>
          <a:p>
            <a:fld id="{2B2605C7-4228-4E6B-AF50-3F74A85F59A0}" type="datetimeFigureOut">
              <a:rPr lang="en-US" smtClean="0"/>
              <a:t>2/22/2021</a:t>
            </a:fld>
            <a:endParaRPr lang="en-US"/>
          </a:p>
        </p:txBody>
      </p:sp>
      <p:sp>
        <p:nvSpPr>
          <p:cNvPr id="6" name="Footer Placeholder 5">
            <a:extLst>
              <a:ext uri="{FF2B5EF4-FFF2-40B4-BE49-F238E27FC236}">
                <a16:creationId xmlns:a16="http://schemas.microsoft.com/office/drawing/2014/main" id="{45915415-C9C3-447C-87A8-2D6F5A9E7F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F47D2C-961A-461B-A1D7-9FA5A438A42E}"/>
              </a:ext>
            </a:extLst>
          </p:cNvPr>
          <p:cNvSpPr>
            <a:spLocks noGrp="1"/>
          </p:cNvSpPr>
          <p:nvPr>
            <p:ph type="sldNum" sz="quarter" idx="12"/>
          </p:nvPr>
        </p:nvSpPr>
        <p:spPr/>
        <p:txBody>
          <a:bodyPr/>
          <a:lstStyle/>
          <a:p>
            <a:fld id="{B448A970-8452-4C71-9F4A-D2661E3CC07C}" type="slidenum">
              <a:rPr lang="en-US" smtClean="0"/>
              <a:t>‹#›</a:t>
            </a:fld>
            <a:endParaRPr lang="en-US"/>
          </a:p>
        </p:txBody>
      </p:sp>
    </p:spTree>
    <p:extLst>
      <p:ext uri="{BB962C8B-B14F-4D97-AF65-F5344CB8AC3E}">
        <p14:creationId xmlns:p14="http://schemas.microsoft.com/office/powerpoint/2010/main" val="1131400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CD8115-A2F5-4760-A2D4-DE81FCD7E6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812ACF-D650-4282-A58A-8F4AECED55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C90551-A10A-45DC-9B38-769683C573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2605C7-4228-4E6B-AF50-3F74A85F59A0}" type="datetimeFigureOut">
              <a:rPr lang="en-US" smtClean="0"/>
              <a:t>2/22/2021</a:t>
            </a:fld>
            <a:endParaRPr lang="en-US"/>
          </a:p>
        </p:txBody>
      </p:sp>
      <p:sp>
        <p:nvSpPr>
          <p:cNvPr id="5" name="Footer Placeholder 4">
            <a:extLst>
              <a:ext uri="{FF2B5EF4-FFF2-40B4-BE49-F238E27FC236}">
                <a16:creationId xmlns:a16="http://schemas.microsoft.com/office/drawing/2014/main" id="{AE74EAC1-A206-409D-B069-27AFBA7E65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B69E76-B351-4D20-80A2-6E2DF55CFA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8A970-8452-4C71-9F4A-D2661E3CC07C}" type="slidenum">
              <a:rPr lang="en-US" smtClean="0"/>
              <a:t>‹#›</a:t>
            </a:fld>
            <a:endParaRPr lang="en-US"/>
          </a:p>
        </p:txBody>
      </p:sp>
    </p:spTree>
    <p:extLst>
      <p:ext uri="{BB962C8B-B14F-4D97-AF65-F5344CB8AC3E}">
        <p14:creationId xmlns:p14="http://schemas.microsoft.com/office/powerpoint/2010/main" val="1843508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video" Target="https://www.youtube.com/embed/ohnGQnnVGjo?feature=oembed" TargetMode="External"/><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4173A1-6016-4B40-A743-0B66893BAE4F}"/>
              </a:ext>
            </a:extLst>
          </p:cNvPr>
          <p:cNvPicPr>
            <a:picLocks noChangeAspect="1"/>
          </p:cNvPicPr>
          <p:nvPr/>
        </p:nvPicPr>
        <p:blipFill rotWithShape="1">
          <a:blip r:embed="rId2"/>
          <a:srcRect l="9091" t="3000" r="2" b="10674"/>
          <a:stretch/>
        </p:blipFill>
        <p:spPr>
          <a:xfrm>
            <a:off x="2562726" y="1"/>
            <a:ext cx="9629274" cy="6857999"/>
          </a:xfrm>
          <a:prstGeom prst="rect">
            <a:avLst/>
          </a:prstGeom>
        </p:spPr>
      </p:pic>
      <p:sp>
        <p:nvSpPr>
          <p:cNvPr id="20" name="Freeform: Shape 19">
            <a:extLst>
              <a:ext uri="{FF2B5EF4-FFF2-40B4-BE49-F238E27FC236}">
                <a16:creationId xmlns:a16="http://schemas.microsoft.com/office/drawing/2014/main" id="{D928DD85-BB99-450D-A702-2683E0296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240E5BD2-4019-4012-A1AA-628900E65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57939D2-A0BF-46F7-B421-5EE4BA542314}"/>
              </a:ext>
            </a:extLst>
          </p:cNvPr>
          <p:cNvSpPr>
            <a:spLocks noGrp="1"/>
          </p:cNvSpPr>
          <p:nvPr>
            <p:ph type="ctrTitle"/>
          </p:nvPr>
        </p:nvSpPr>
        <p:spPr>
          <a:xfrm>
            <a:off x="804672" y="342006"/>
            <a:ext cx="3879232" cy="2248122"/>
          </a:xfrm>
        </p:spPr>
        <p:txBody>
          <a:bodyPr anchor="b">
            <a:normAutofit/>
          </a:bodyPr>
          <a:lstStyle/>
          <a:p>
            <a:pPr algn="l"/>
            <a:r>
              <a:rPr lang="en-US" sz="5400"/>
              <a:t>PsychoPy Tutorial</a:t>
            </a:r>
          </a:p>
        </p:txBody>
      </p:sp>
      <p:sp>
        <p:nvSpPr>
          <p:cNvPr id="3" name="Subtitle 2">
            <a:extLst>
              <a:ext uri="{FF2B5EF4-FFF2-40B4-BE49-F238E27FC236}">
                <a16:creationId xmlns:a16="http://schemas.microsoft.com/office/drawing/2014/main" id="{71098974-3A07-410D-AD04-6CB99A425A70}"/>
              </a:ext>
            </a:extLst>
          </p:cNvPr>
          <p:cNvSpPr>
            <a:spLocks noGrp="1"/>
          </p:cNvSpPr>
          <p:nvPr>
            <p:ph type="subTitle" idx="1"/>
          </p:nvPr>
        </p:nvSpPr>
        <p:spPr>
          <a:xfrm>
            <a:off x="804672" y="3568538"/>
            <a:ext cx="3205463" cy="1155525"/>
          </a:xfrm>
        </p:spPr>
        <p:txBody>
          <a:bodyPr anchor="t">
            <a:normAutofit/>
          </a:bodyPr>
          <a:lstStyle/>
          <a:p>
            <a:pPr algn="l"/>
            <a:r>
              <a:rPr lang="en-US" sz="2000" dirty="0"/>
              <a:t>By Alexander </a:t>
            </a:r>
            <a:r>
              <a:rPr lang="en-US" sz="2000" dirty="0" err="1"/>
              <a:t>Mervar</a:t>
            </a:r>
            <a:r>
              <a:rPr lang="en-US" sz="2000" dirty="0"/>
              <a:t> and Jenna Bunner</a:t>
            </a:r>
          </a:p>
        </p:txBody>
      </p:sp>
    </p:spTree>
    <p:extLst>
      <p:ext uri="{BB962C8B-B14F-4D97-AF65-F5344CB8AC3E}">
        <p14:creationId xmlns:p14="http://schemas.microsoft.com/office/powerpoint/2010/main" val="103273964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4173A1-6016-4B40-A743-0B66893BAE4F}"/>
              </a:ext>
            </a:extLst>
          </p:cNvPr>
          <p:cNvPicPr>
            <a:picLocks noChangeAspect="1"/>
          </p:cNvPicPr>
          <p:nvPr/>
        </p:nvPicPr>
        <p:blipFill rotWithShape="1">
          <a:blip r:embed="rId2"/>
          <a:srcRect l="9091" t="3000" r="2" b="10674"/>
          <a:stretch/>
        </p:blipFill>
        <p:spPr>
          <a:xfrm>
            <a:off x="3675672" y="152161"/>
            <a:ext cx="8383414" cy="6553200"/>
          </a:xfrm>
          <a:prstGeom prst="rect">
            <a:avLst/>
          </a:prstGeom>
        </p:spPr>
      </p:pic>
      <p:sp>
        <p:nvSpPr>
          <p:cNvPr id="20" name="Freeform: Shape 19">
            <a:extLst>
              <a:ext uri="{FF2B5EF4-FFF2-40B4-BE49-F238E27FC236}">
                <a16:creationId xmlns:a16="http://schemas.microsoft.com/office/drawing/2014/main" id="{D928DD85-BB99-450D-A702-2683E0296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240E5BD2-4019-4012-A1AA-628900E65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8258B00F-FDC4-432E-A037-792D2698C8FA}"/>
              </a:ext>
            </a:extLst>
          </p:cNvPr>
          <p:cNvSpPr txBox="1"/>
          <p:nvPr/>
        </p:nvSpPr>
        <p:spPr>
          <a:xfrm>
            <a:off x="371476" y="609600"/>
            <a:ext cx="2489862" cy="646331"/>
          </a:xfrm>
          <a:prstGeom prst="rect">
            <a:avLst/>
          </a:prstGeom>
          <a:noFill/>
        </p:spPr>
        <p:txBody>
          <a:bodyPr wrap="square" rtlCol="0">
            <a:spAutoFit/>
          </a:bodyPr>
          <a:lstStyle/>
          <a:p>
            <a:endParaRPr lang="en-US" dirty="0">
              <a:solidFill>
                <a:schemeClr val="tx1">
                  <a:lumMod val="95000"/>
                </a:schemeClr>
              </a:solidFill>
            </a:endParaRPr>
          </a:p>
          <a:p>
            <a:endParaRPr lang="en-US" dirty="0">
              <a:solidFill>
                <a:schemeClr val="tx1">
                  <a:lumMod val="95000"/>
                </a:schemeClr>
              </a:solidFill>
            </a:endParaRPr>
          </a:p>
        </p:txBody>
      </p:sp>
      <p:pic>
        <p:nvPicPr>
          <p:cNvPr id="8" name="Picture 7">
            <a:extLst>
              <a:ext uri="{FF2B5EF4-FFF2-40B4-BE49-F238E27FC236}">
                <a16:creationId xmlns:a16="http://schemas.microsoft.com/office/drawing/2014/main" id="{6FD24F24-3C77-4C31-9A26-B200ED4B5E27}"/>
              </a:ext>
            </a:extLst>
          </p:cNvPr>
          <p:cNvPicPr>
            <a:picLocks noChangeAspect="1"/>
          </p:cNvPicPr>
          <p:nvPr/>
        </p:nvPicPr>
        <p:blipFill rotWithShape="1">
          <a:blip r:embed="rId3"/>
          <a:srcRect l="14602" t="12958" r="9161" b="21851"/>
          <a:stretch/>
        </p:blipFill>
        <p:spPr>
          <a:xfrm>
            <a:off x="5229225" y="1657350"/>
            <a:ext cx="4630514" cy="2019300"/>
          </a:xfrm>
          <a:prstGeom prst="rect">
            <a:avLst/>
          </a:prstGeom>
        </p:spPr>
      </p:pic>
      <p:sp>
        <p:nvSpPr>
          <p:cNvPr id="2" name="TextBox 1">
            <a:extLst>
              <a:ext uri="{FF2B5EF4-FFF2-40B4-BE49-F238E27FC236}">
                <a16:creationId xmlns:a16="http://schemas.microsoft.com/office/drawing/2014/main" id="{AC982367-935B-4637-B0C8-74FE6168F008}"/>
              </a:ext>
            </a:extLst>
          </p:cNvPr>
          <p:cNvSpPr txBox="1"/>
          <p:nvPr/>
        </p:nvSpPr>
        <p:spPr>
          <a:xfrm>
            <a:off x="666750" y="1371600"/>
            <a:ext cx="2914650" cy="4062651"/>
          </a:xfrm>
          <a:prstGeom prst="rect">
            <a:avLst/>
          </a:prstGeom>
          <a:noFill/>
        </p:spPr>
        <p:txBody>
          <a:bodyPr wrap="square" rtlCol="0">
            <a:spAutoFit/>
          </a:bodyPr>
          <a:lstStyle/>
          <a:p>
            <a:r>
              <a:rPr lang="en-US" sz="2400" dirty="0"/>
              <a:t>When you go to run your code, it will have you type in something in the participant.  It would be your name or a number you were assigned since the goal of </a:t>
            </a:r>
            <a:r>
              <a:rPr lang="en-US" sz="2400" dirty="0" err="1"/>
              <a:t>PsychoPy</a:t>
            </a:r>
            <a:r>
              <a:rPr lang="en-US" sz="2400" dirty="0"/>
              <a:t> is to create experiments. </a:t>
            </a:r>
          </a:p>
          <a:p>
            <a:endParaRPr lang="en-US" dirty="0"/>
          </a:p>
        </p:txBody>
      </p:sp>
    </p:spTree>
    <p:extLst>
      <p:ext uri="{BB962C8B-B14F-4D97-AF65-F5344CB8AC3E}">
        <p14:creationId xmlns:p14="http://schemas.microsoft.com/office/powerpoint/2010/main" val="344715544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4173A1-6016-4B40-A743-0B66893BAE4F}"/>
              </a:ext>
            </a:extLst>
          </p:cNvPr>
          <p:cNvPicPr>
            <a:picLocks noChangeAspect="1"/>
          </p:cNvPicPr>
          <p:nvPr/>
        </p:nvPicPr>
        <p:blipFill rotWithShape="1">
          <a:blip r:embed="rId2"/>
          <a:srcRect l="9091" t="3000" r="2" b="10674"/>
          <a:stretch/>
        </p:blipFill>
        <p:spPr>
          <a:xfrm>
            <a:off x="3675672" y="152161"/>
            <a:ext cx="8383414" cy="6553200"/>
          </a:xfrm>
          <a:prstGeom prst="rect">
            <a:avLst/>
          </a:prstGeom>
        </p:spPr>
      </p:pic>
      <p:sp>
        <p:nvSpPr>
          <p:cNvPr id="20" name="Freeform: Shape 19">
            <a:extLst>
              <a:ext uri="{FF2B5EF4-FFF2-40B4-BE49-F238E27FC236}">
                <a16:creationId xmlns:a16="http://schemas.microsoft.com/office/drawing/2014/main" id="{D928DD85-BB99-450D-A702-2683E0296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240E5BD2-4019-4012-A1AA-628900E65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8258B00F-FDC4-432E-A037-792D2698C8FA}"/>
              </a:ext>
            </a:extLst>
          </p:cNvPr>
          <p:cNvSpPr txBox="1"/>
          <p:nvPr/>
        </p:nvSpPr>
        <p:spPr>
          <a:xfrm>
            <a:off x="371476" y="609600"/>
            <a:ext cx="2489862" cy="646331"/>
          </a:xfrm>
          <a:prstGeom prst="rect">
            <a:avLst/>
          </a:prstGeom>
          <a:noFill/>
        </p:spPr>
        <p:txBody>
          <a:bodyPr wrap="square" rtlCol="0">
            <a:spAutoFit/>
          </a:bodyPr>
          <a:lstStyle/>
          <a:p>
            <a:endParaRPr lang="en-US" dirty="0">
              <a:solidFill>
                <a:schemeClr val="tx1">
                  <a:lumMod val="95000"/>
                </a:schemeClr>
              </a:solidFill>
            </a:endParaRPr>
          </a:p>
          <a:p>
            <a:endParaRPr lang="en-US" dirty="0">
              <a:solidFill>
                <a:schemeClr val="tx1">
                  <a:lumMod val="95000"/>
                </a:schemeClr>
              </a:solidFill>
            </a:endParaRPr>
          </a:p>
        </p:txBody>
      </p:sp>
      <p:pic>
        <p:nvPicPr>
          <p:cNvPr id="9" name="Picture 8">
            <a:extLst>
              <a:ext uri="{FF2B5EF4-FFF2-40B4-BE49-F238E27FC236}">
                <a16:creationId xmlns:a16="http://schemas.microsoft.com/office/drawing/2014/main" id="{27AE10BD-EF6E-421D-AF4B-692BE05EF604}"/>
              </a:ext>
            </a:extLst>
          </p:cNvPr>
          <p:cNvPicPr>
            <a:picLocks noChangeAspect="1"/>
          </p:cNvPicPr>
          <p:nvPr/>
        </p:nvPicPr>
        <p:blipFill>
          <a:blip r:embed="rId3"/>
          <a:stretch>
            <a:fillRect/>
          </a:stretch>
        </p:blipFill>
        <p:spPr>
          <a:xfrm>
            <a:off x="6836904" y="561975"/>
            <a:ext cx="3792996" cy="4495800"/>
          </a:xfrm>
          <a:prstGeom prst="rect">
            <a:avLst/>
          </a:prstGeom>
        </p:spPr>
      </p:pic>
      <p:pic>
        <p:nvPicPr>
          <p:cNvPr id="10" name="Picture 9" descr="A picture containing text, indoor, computer&#10;&#10;Description automatically generated">
            <a:extLst>
              <a:ext uri="{FF2B5EF4-FFF2-40B4-BE49-F238E27FC236}">
                <a16:creationId xmlns:a16="http://schemas.microsoft.com/office/drawing/2014/main" id="{F6160985-4F25-4ABD-B5A0-468ADC15E0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200346" y="1055031"/>
            <a:ext cx="4574566" cy="3430924"/>
          </a:xfrm>
          <a:prstGeom prst="rect">
            <a:avLst/>
          </a:prstGeom>
        </p:spPr>
      </p:pic>
      <p:sp>
        <p:nvSpPr>
          <p:cNvPr id="6" name="TextBox 5">
            <a:extLst>
              <a:ext uri="{FF2B5EF4-FFF2-40B4-BE49-F238E27FC236}">
                <a16:creationId xmlns:a16="http://schemas.microsoft.com/office/drawing/2014/main" id="{E1EF045F-5993-49A9-90E7-B861CADC0ADF}"/>
              </a:ext>
            </a:extLst>
          </p:cNvPr>
          <p:cNvSpPr txBox="1"/>
          <p:nvPr/>
        </p:nvSpPr>
        <p:spPr>
          <a:xfrm>
            <a:off x="3802399" y="5057775"/>
            <a:ext cx="2906103" cy="1200329"/>
          </a:xfrm>
          <a:prstGeom prst="rect">
            <a:avLst/>
          </a:prstGeom>
          <a:noFill/>
        </p:spPr>
        <p:txBody>
          <a:bodyPr wrap="square" rtlCol="0">
            <a:spAutoFit/>
          </a:bodyPr>
          <a:lstStyle/>
          <a:p>
            <a:r>
              <a:rPr lang="en-US" sz="1800" dirty="0">
                <a:solidFill>
                  <a:schemeClr val="bg1"/>
                </a:solidFill>
              </a:rPr>
              <a:t>You can create a simple code through the </a:t>
            </a:r>
            <a:r>
              <a:rPr lang="en-US" sz="1800" dirty="0" err="1">
                <a:solidFill>
                  <a:schemeClr val="bg1"/>
                </a:solidFill>
              </a:rPr>
              <a:t>PsychoPy</a:t>
            </a:r>
            <a:r>
              <a:rPr lang="en-US" sz="1800" dirty="0">
                <a:solidFill>
                  <a:schemeClr val="bg1"/>
                </a:solidFill>
              </a:rPr>
              <a:t> builder just like this.  </a:t>
            </a:r>
          </a:p>
          <a:p>
            <a:endParaRPr lang="en-US" dirty="0"/>
          </a:p>
        </p:txBody>
      </p:sp>
    </p:spTree>
    <p:extLst>
      <p:ext uri="{BB962C8B-B14F-4D97-AF65-F5344CB8AC3E}">
        <p14:creationId xmlns:p14="http://schemas.microsoft.com/office/powerpoint/2010/main" val="222461004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4173A1-6016-4B40-A743-0B66893BAE4F}"/>
              </a:ext>
            </a:extLst>
          </p:cNvPr>
          <p:cNvPicPr>
            <a:picLocks noChangeAspect="1"/>
          </p:cNvPicPr>
          <p:nvPr/>
        </p:nvPicPr>
        <p:blipFill rotWithShape="1">
          <a:blip r:embed="rId3"/>
          <a:srcRect l="9091" t="3000" r="2" b="10674"/>
          <a:stretch/>
        </p:blipFill>
        <p:spPr>
          <a:xfrm>
            <a:off x="3675672" y="152161"/>
            <a:ext cx="8383414" cy="6553200"/>
          </a:xfrm>
          <a:prstGeom prst="rect">
            <a:avLst/>
          </a:prstGeom>
        </p:spPr>
      </p:pic>
      <p:sp>
        <p:nvSpPr>
          <p:cNvPr id="20" name="Freeform: Shape 19">
            <a:extLst>
              <a:ext uri="{FF2B5EF4-FFF2-40B4-BE49-F238E27FC236}">
                <a16:creationId xmlns:a16="http://schemas.microsoft.com/office/drawing/2014/main" id="{D928DD85-BB99-450D-A702-2683E0296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240E5BD2-4019-4012-A1AA-628900E65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8258B00F-FDC4-432E-A037-792D2698C8FA}"/>
              </a:ext>
            </a:extLst>
          </p:cNvPr>
          <p:cNvSpPr txBox="1"/>
          <p:nvPr/>
        </p:nvSpPr>
        <p:spPr>
          <a:xfrm>
            <a:off x="371476" y="609600"/>
            <a:ext cx="2489862" cy="646331"/>
          </a:xfrm>
          <a:prstGeom prst="rect">
            <a:avLst/>
          </a:prstGeom>
          <a:noFill/>
        </p:spPr>
        <p:txBody>
          <a:bodyPr wrap="square" rtlCol="0">
            <a:spAutoFit/>
          </a:bodyPr>
          <a:lstStyle/>
          <a:p>
            <a:endParaRPr lang="en-US" dirty="0">
              <a:solidFill>
                <a:schemeClr val="tx1">
                  <a:lumMod val="95000"/>
                </a:schemeClr>
              </a:solidFill>
            </a:endParaRPr>
          </a:p>
          <a:p>
            <a:endParaRPr lang="en-US" dirty="0">
              <a:solidFill>
                <a:schemeClr val="tx1">
                  <a:lumMod val="95000"/>
                </a:schemeClr>
              </a:solidFill>
            </a:endParaRPr>
          </a:p>
        </p:txBody>
      </p:sp>
      <p:sp>
        <p:nvSpPr>
          <p:cNvPr id="2" name="TextBox 1">
            <a:extLst>
              <a:ext uri="{FF2B5EF4-FFF2-40B4-BE49-F238E27FC236}">
                <a16:creationId xmlns:a16="http://schemas.microsoft.com/office/drawing/2014/main" id="{C1C4E7D2-D61D-4925-BE27-6B35E88EDE75}"/>
              </a:ext>
            </a:extLst>
          </p:cNvPr>
          <p:cNvSpPr txBox="1"/>
          <p:nvPr/>
        </p:nvSpPr>
        <p:spPr>
          <a:xfrm>
            <a:off x="1752600" y="504825"/>
            <a:ext cx="7239000" cy="861774"/>
          </a:xfrm>
          <a:prstGeom prst="rect">
            <a:avLst/>
          </a:prstGeom>
          <a:noFill/>
        </p:spPr>
        <p:txBody>
          <a:bodyPr wrap="square" rtlCol="0">
            <a:spAutoFit/>
          </a:bodyPr>
          <a:lstStyle/>
          <a:p>
            <a:pPr algn="ctr"/>
            <a:r>
              <a:rPr lang="en-US" sz="3200" dirty="0">
                <a:solidFill>
                  <a:schemeClr val="accent1"/>
                </a:solidFill>
              </a:rPr>
              <a:t>Recorded Code from Alexander</a:t>
            </a:r>
          </a:p>
          <a:p>
            <a:endParaRPr lang="en-US" dirty="0"/>
          </a:p>
        </p:txBody>
      </p:sp>
      <p:pic>
        <p:nvPicPr>
          <p:cNvPr id="7" name="Online Media 6" title="PsychoPy Tutorial (Introduction)">
            <a:hlinkClick r:id="" action="ppaction://media"/>
            <a:extLst>
              <a:ext uri="{FF2B5EF4-FFF2-40B4-BE49-F238E27FC236}">
                <a16:creationId xmlns:a16="http://schemas.microsoft.com/office/drawing/2014/main" id="{20DA3C53-D1D0-42E4-BF28-0B7A21B9FA80}"/>
              </a:ext>
            </a:extLst>
          </p:cNvPr>
          <p:cNvPicPr>
            <a:picLocks noRot="1" noChangeAspect="1"/>
          </p:cNvPicPr>
          <p:nvPr>
            <a:videoFile r:link="rId1"/>
          </p:nvPr>
        </p:nvPicPr>
        <p:blipFill>
          <a:blip r:embed="rId4"/>
          <a:stretch>
            <a:fillRect/>
          </a:stretch>
        </p:blipFill>
        <p:spPr>
          <a:xfrm>
            <a:off x="1616407" y="1360706"/>
            <a:ext cx="8418920" cy="4756690"/>
          </a:xfrm>
          <a:prstGeom prst="rect">
            <a:avLst/>
          </a:prstGeom>
        </p:spPr>
      </p:pic>
    </p:spTree>
    <p:extLst>
      <p:ext uri="{BB962C8B-B14F-4D97-AF65-F5344CB8AC3E}">
        <p14:creationId xmlns:p14="http://schemas.microsoft.com/office/powerpoint/2010/main" val="232782761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4173A1-6016-4B40-A743-0B66893BAE4F}"/>
              </a:ext>
            </a:extLst>
          </p:cNvPr>
          <p:cNvPicPr>
            <a:picLocks noChangeAspect="1"/>
          </p:cNvPicPr>
          <p:nvPr/>
        </p:nvPicPr>
        <p:blipFill rotWithShape="1">
          <a:blip r:embed="rId2"/>
          <a:srcRect l="9091" t="3000" r="2" b="10674"/>
          <a:stretch/>
        </p:blipFill>
        <p:spPr>
          <a:xfrm>
            <a:off x="2581776" y="-190499"/>
            <a:ext cx="9629274" cy="6857999"/>
          </a:xfrm>
          <a:prstGeom prst="rect">
            <a:avLst/>
          </a:prstGeom>
        </p:spPr>
      </p:pic>
      <p:sp>
        <p:nvSpPr>
          <p:cNvPr id="20" name="Freeform: Shape 19">
            <a:extLst>
              <a:ext uri="{FF2B5EF4-FFF2-40B4-BE49-F238E27FC236}">
                <a16:creationId xmlns:a16="http://schemas.microsoft.com/office/drawing/2014/main" id="{D928DD85-BB99-450D-A702-2683E0296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240E5BD2-4019-4012-A1AA-628900E65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8258B00F-FDC4-432E-A037-792D2698C8FA}"/>
              </a:ext>
            </a:extLst>
          </p:cNvPr>
          <p:cNvSpPr txBox="1"/>
          <p:nvPr/>
        </p:nvSpPr>
        <p:spPr>
          <a:xfrm>
            <a:off x="371475" y="394692"/>
            <a:ext cx="4102871" cy="5732338"/>
          </a:xfrm>
          <a:prstGeom prst="rect">
            <a:avLst/>
          </a:prstGeom>
          <a:noFill/>
        </p:spPr>
        <p:txBody>
          <a:bodyPr wrap="square" rtlCol="0">
            <a:spAutoFit/>
          </a:bodyPr>
          <a:lstStyle/>
          <a:p>
            <a:r>
              <a:rPr lang="en-US" sz="2050" dirty="0">
                <a:solidFill>
                  <a:schemeClr val="tx1">
                    <a:lumMod val="95000"/>
                  </a:schemeClr>
                </a:solidFill>
              </a:rPr>
              <a:t>Function of </a:t>
            </a:r>
            <a:r>
              <a:rPr lang="en-US" sz="2050" dirty="0" err="1">
                <a:solidFill>
                  <a:schemeClr val="tx1">
                    <a:lumMod val="95000"/>
                  </a:schemeClr>
                </a:solidFill>
              </a:rPr>
              <a:t>PsychoPy</a:t>
            </a:r>
            <a:r>
              <a:rPr lang="en-US" sz="2050" dirty="0">
                <a:solidFill>
                  <a:schemeClr val="tx1">
                    <a:lumMod val="95000"/>
                  </a:schemeClr>
                </a:solidFill>
              </a:rPr>
              <a:t>:</a:t>
            </a:r>
          </a:p>
          <a:p>
            <a:endParaRPr lang="en-US" sz="2050" dirty="0">
              <a:solidFill>
                <a:schemeClr val="tx1">
                  <a:lumMod val="95000"/>
                </a:schemeClr>
              </a:solidFill>
            </a:endParaRPr>
          </a:p>
          <a:p>
            <a:pPr marL="285750" indent="-285750">
              <a:buFont typeface="Courier New" panose="02070309020205020404" pitchFamily="49" charset="0"/>
              <a:buChar char="o"/>
            </a:pPr>
            <a:r>
              <a:rPr lang="en-US" sz="2050" dirty="0" err="1">
                <a:solidFill>
                  <a:schemeClr val="tx1">
                    <a:lumMod val="95000"/>
                  </a:schemeClr>
                </a:solidFill>
              </a:rPr>
              <a:t>PsychoPy</a:t>
            </a:r>
            <a:r>
              <a:rPr lang="en-US" sz="2050" dirty="0">
                <a:solidFill>
                  <a:schemeClr val="tx1">
                    <a:lumMod val="95000"/>
                  </a:schemeClr>
                </a:solidFill>
              </a:rPr>
              <a:t> is used for experiments in psychology, cognitive neuroscience and many other labs.</a:t>
            </a:r>
          </a:p>
          <a:p>
            <a:endParaRPr lang="en-US" sz="2050" dirty="0">
              <a:solidFill>
                <a:schemeClr val="tx1">
                  <a:lumMod val="95000"/>
                </a:schemeClr>
              </a:solidFill>
            </a:endParaRPr>
          </a:p>
          <a:p>
            <a:pPr marL="285750" indent="-285750">
              <a:buFont typeface="Courier New" panose="02070309020205020404" pitchFamily="49" charset="0"/>
              <a:buChar char="o"/>
            </a:pPr>
            <a:r>
              <a:rPr lang="en-US" sz="2050" dirty="0" err="1">
                <a:solidFill>
                  <a:schemeClr val="tx1">
                    <a:lumMod val="95000"/>
                  </a:schemeClr>
                </a:solidFill>
              </a:rPr>
              <a:t>PsychoPy</a:t>
            </a:r>
            <a:r>
              <a:rPr lang="en-US" sz="2050" dirty="0">
                <a:solidFill>
                  <a:schemeClr val="tx1">
                    <a:lumMod val="95000"/>
                  </a:schemeClr>
                </a:solidFill>
              </a:rPr>
              <a:t> has a large variety of stimuli in order to generate experiments such as random dots, shapes, sounds, and text.</a:t>
            </a:r>
          </a:p>
          <a:p>
            <a:endParaRPr lang="en-US" sz="2050" dirty="0">
              <a:solidFill>
                <a:schemeClr val="tx1">
                  <a:lumMod val="95000"/>
                </a:schemeClr>
              </a:solidFill>
            </a:endParaRPr>
          </a:p>
          <a:p>
            <a:pPr marL="285750" indent="-285750">
              <a:buFont typeface="Courier New" panose="02070309020205020404" pitchFamily="49" charset="0"/>
              <a:buChar char="o"/>
            </a:pPr>
            <a:r>
              <a:rPr lang="en-US" sz="2050" dirty="0" err="1">
                <a:solidFill>
                  <a:schemeClr val="tx1">
                    <a:lumMod val="95000"/>
                  </a:schemeClr>
                </a:solidFill>
              </a:rPr>
              <a:t>PsychoPy</a:t>
            </a:r>
            <a:r>
              <a:rPr lang="en-US" sz="2050" dirty="0">
                <a:solidFill>
                  <a:schemeClr val="tx1">
                    <a:lumMod val="95000"/>
                  </a:schemeClr>
                </a:solidFill>
              </a:rPr>
              <a:t> allows for a wide range of experiments to be created.  Experiments using a keyboard, or a textbox can create endless opportunities for experiments.  </a:t>
            </a:r>
          </a:p>
          <a:p>
            <a:endParaRPr lang="en-US" dirty="0">
              <a:solidFill>
                <a:schemeClr val="tx1">
                  <a:lumMod val="95000"/>
                </a:schemeClr>
              </a:solidFill>
            </a:endParaRPr>
          </a:p>
        </p:txBody>
      </p:sp>
    </p:spTree>
    <p:extLst>
      <p:ext uri="{BB962C8B-B14F-4D97-AF65-F5344CB8AC3E}">
        <p14:creationId xmlns:p14="http://schemas.microsoft.com/office/powerpoint/2010/main" val="6848350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6">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258B00F-FDC4-432E-A037-792D2698C8FA}"/>
              </a:ext>
            </a:extLst>
          </p:cNvPr>
          <p:cNvSpPr txBox="1"/>
          <p:nvPr/>
        </p:nvSpPr>
        <p:spPr>
          <a:xfrm>
            <a:off x="1000452" y="1610024"/>
            <a:ext cx="3058621" cy="145700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kern="1200">
                <a:solidFill>
                  <a:schemeClr val="tx1"/>
                </a:solidFill>
                <a:latin typeface="+mj-lt"/>
                <a:ea typeface="+mj-ea"/>
                <a:cs typeface="+mj-cs"/>
              </a:rPr>
              <a:t>How to install PsychoPy:</a:t>
            </a:r>
          </a:p>
          <a:p>
            <a:pPr>
              <a:lnSpc>
                <a:spcPct val="90000"/>
              </a:lnSpc>
              <a:spcBef>
                <a:spcPct val="0"/>
              </a:spcBef>
              <a:spcAft>
                <a:spcPts val="600"/>
              </a:spcAft>
            </a:pPr>
            <a:endParaRPr lang="en-US" sz="4000" kern="1200">
              <a:solidFill>
                <a:schemeClr val="tx1"/>
              </a:solidFill>
              <a:latin typeface="+mj-lt"/>
              <a:ea typeface="+mj-ea"/>
              <a:cs typeface="+mj-cs"/>
            </a:endParaRPr>
          </a:p>
        </p:txBody>
      </p:sp>
      <p:grpSp>
        <p:nvGrpSpPr>
          <p:cNvPr id="33" name="Group 28">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518649"/>
            <a:ext cx="1128382" cy="847206"/>
            <a:chOff x="8183879" y="1000124"/>
            <a:chExt cx="1562267" cy="1172973"/>
          </a:xfrm>
        </p:grpSpPr>
        <p:sp>
          <p:nvSpPr>
            <p:cNvPr id="30"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1"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6" name="TextBox 5">
            <a:extLst>
              <a:ext uri="{FF2B5EF4-FFF2-40B4-BE49-F238E27FC236}">
                <a16:creationId xmlns:a16="http://schemas.microsoft.com/office/drawing/2014/main" id="{5330D3D4-3A98-40F5-8627-C1D88967074C}"/>
              </a:ext>
            </a:extLst>
          </p:cNvPr>
          <p:cNvSpPr txBox="1"/>
          <p:nvPr/>
        </p:nvSpPr>
        <p:spPr>
          <a:xfrm>
            <a:off x="788124" y="2653720"/>
            <a:ext cx="3058623" cy="327232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800" dirty="0"/>
              <a:t>Personally, I would just install this stand alone package.  It will download on your computer and you will just need to start the app.</a:t>
            </a:r>
          </a:p>
        </p:txBody>
      </p:sp>
      <p:pic>
        <p:nvPicPr>
          <p:cNvPr id="3" name="Picture 2">
            <a:extLst>
              <a:ext uri="{FF2B5EF4-FFF2-40B4-BE49-F238E27FC236}">
                <a16:creationId xmlns:a16="http://schemas.microsoft.com/office/drawing/2014/main" id="{BF77527C-300D-44E2-9D28-854A95C7BA8C}"/>
              </a:ext>
            </a:extLst>
          </p:cNvPr>
          <p:cNvPicPr>
            <a:picLocks noChangeAspect="1"/>
          </p:cNvPicPr>
          <p:nvPr/>
        </p:nvPicPr>
        <p:blipFill rotWithShape="1">
          <a:blip r:embed="rId2"/>
          <a:srcRect l="5207" r="17751" b="-2"/>
          <a:stretch/>
        </p:blipFill>
        <p:spPr>
          <a:xfrm>
            <a:off x="4636963" y="10"/>
            <a:ext cx="7555037" cy="3383270"/>
          </a:xfrm>
          <a:prstGeom prst="rect">
            <a:avLst/>
          </a:prstGeom>
        </p:spPr>
      </p:pic>
      <p:pic>
        <p:nvPicPr>
          <p:cNvPr id="5" name="Picture 4">
            <a:extLst>
              <a:ext uri="{FF2B5EF4-FFF2-40B4-BE49-F238E27FC236}">
                <a16:creationId xmlns:a16="http://schemas.microsoft.com/office/drawing/2014/main" id="{954173A1-6016-4B40-A743-0B66893BAE4F}"/>
              </a:ext>
            </a:extLst>
          </p:cNvPr>
          <p:cNvPicPr>
            <a:picLocks noChangeAspect="1"/>
          </p:cNvPicPr>
          <p:nvPr/>
        </p:nvPicPr>
        <p:blipFill rotWithShape="1">
          <a:blip r:embed="rId3"/>
          <a:srcRect t="14733" r="-2" b="25541"/>
          <a:stretch/>
        </p:blipFill>
        <p:spPr>
          <a:xfrm>
            <a:off x="4639056" y="3474720"/>
            <a:ext cx="7552944" cy="3383280"/>
          </a:xfrm>
          <a:prstGeom prst="rect">
            <a:avLst/>
          </a:prstGeom>
        </p:spPr>
      </p:pic>
    </p:spTree>
    <p:extLst>
      <p:ext uri="{BB962C8B-B14F-4D97-AF65-F5344CB8AC3E}">
        <p14:creationId xmlns:p14="http://schemas.microsoft.com/office/powerpoint/2010/main" val="2582168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4173A1-6016-4B40-A743-0B66893BAE4F}"/>
              </a:ext>
            </a:extLst>
          </p:cNvPr>
          <p:cNvPicPr>
            <a:picLocks noChangeAspect="1"/>
          </p:cNvPicPr>
          <p:nvPr/>
        </p:nvPicPr>
        <p:blipFill rotWithShape="1">
          <a:blip r:embed="rId2"/>
          <a:srcRect l="9091" t="3000" r="2" b="10674"/>
          <a:stretch/>
        </p:blipFill>
        <p:spPr>
          <a:xfrm>
            <a:off x="3418660" y="0"/>
            <a:ext cx="8773340" cy="6858000"/>
          </a:xfrm>
          <a:prstGeom prst="rect">
            <a:avLst/>
          </a:prstGeom>
        </p:spPr>
      </p:pic>
      <p:sp>
        <p:nvSpPr>
          <p:cNvPr id="20" name="Freeform: Shape 19">
            <a:extLst>
              <a:ext uri="{FF2B5EF4-FFF2-40B4-BE49-F238E27FC236}">
                <a16:creationId xmlns:a16="http://schemas.microsoft.com/office/drawing/2014/main" id="{D928DD85-BB99-450D-A702-2683E0296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240E5BD2-4019-4012-A1AA-628900E65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8258B00F-FDC4-432E-A037-792D2698C8FA}"/>
              </a:ext>
            </a:extLst>
          </p:cNvPr>
          <p:cNvSpPr txBox="1"/>
          <p:nvPr/>
        </p:nvSpPr>
        <p:spPr>
          <a:xfrm>
            <a:off x="371475" y="609600"/>
            <a:ext cx="5114925" cy="646331"/>
          </a:xfrm>
          <a:prstGeom prst="rect">
            <a:avLst/>
          </a:prstGeom>
          <a:noFill/>
        </p:spPr>
        <p:txBody>
          <a:bodyPr wrap="square" rtlCol="0">
            <a:spAutoFit/>
          </a:bodyPr>
          <a:lstStyle/>
          <a:p>
            <a:endParaRPr lang="en-US" dirty="0">
              <a:solidFill>
                <a:schemeClr val="tx1">
                  <a:lumMod val="95000"/>
                </a:schemeClr>
              </a:solidFill>
            </a:endParaRPr>
          </a:p>
          <a:p>
            <a:endParaRPr lang="en-US" dirty="0">
              <a:solidFill>
                <a:schemeClr val="tx1">
                  <a:lumMod val="95000"/>
                </a:schemeClr>
              </a:solidFill>
            </a:endParaRPr>
          </a:p>
        </p:txBody>
      </p:sp>
      <p:pic>
        <p:nvPicPr>
          <p:cNvPr id="6" name="Picture 5">
            <a:extLst>
              <a:ext uri="{FF2B5EF4-FFF2-40B4-BE49-F238E27FC236}">
                <a16:creationId xmlns:a16="http://schemas.microsoft.com/office/drawing/2014/main" id="{86204E7E-A8F3-4B38-8ECD-E176E9AE4478}"/>
              </a:ext>
            </a:extLst>
          </p:cNvPr>
          <p:cNvPicPr>
            <a:picLocks noChangeAspect="1"/>
          </p:cNvPicPr>
          <p:nvPr/>
        </p:nvPicPr>
        <p:blipFill rotWithShape="1">
          <a:blip r:embed="rId3"/>
          <a:srcRect r="2367" b="2275"/>
          <a:stretch/>
        </p:blipFill>
        <p:spPr>
          <a:xfrm>
            <a:off x="493676" y="-98177"/>
            <a:ext cx="7984233" cy="4517777"/>
          </a:xfrm>
          <a:prstGeom prst="rect">
            <a:avLst/>
          </a:prstGeom>
        </p:spPr>
      </p:pic>
      <p:sp>
        <p:nvSpPr>
          <p:cNvPr id="7" name="TextBox 6">
            <a:extLst>
              <a:ext uri="{FF2B5EF4-FFF2-40B4-BE49-F238E27FC236}">
                <a16:creationId xmlns:a16="http://schemas.microsoft.com/office/drawing/2014/main" id="{8D2788CC-D986-4D6D-B1A7-EAC9D2937DBA}"/>
              </a:ext>
            </a:extLst>
          </p:cNvPr>
          <p:cNvSpPr txBox="1"/>
          <p:nvPr/>
        </p:nvSpPr>
        <p:spPr>
          <a:xfrm>
            <a:off x="582453" y="4749553"/>
            <a:ext cx="3172802" cy="1477328"/>
          </a:xfrm>
          <a:prstGeom prst="rect">
            <a:avLst/>
          </a:prstGeom>
          <a:noFill/>
        </p:spPr>
        <p:txBody>
          <a:bodyPr wrap="square" rtlCol="0">
            <a:spAutoFit/>
          </a:bodyPr>
          <a:lstStyle/>
          <a:p>
            <a:r>
              <a:rPr lang="en-US" dirty="0"/>
              <a:t>In </a:t>
            </a:r>
            <a:r>
              <a:rPr lang="en-US" dirty="0" err="1"/>
              <a:t>PsychoPy</a:t>
            </a:r>
            <a:r>
              <a:rPr lang="en-US" dirty="0"/>
              <a:t> you can either code in python or you can use the </a:t>
            </a:r>
            <a:r>
              <a:rPr lang="en-US" dirty="0" err="1"/>
              <a:t>PsychoPy</a:t>
            </a:r>
            <a:r>
              <a:rPr lang="en-US" dirty="0"/>
              <a:t> builder that helps build your experiment minus a typical code in python.</a:t>
            </a:r>
          </a:p>
        </p:txBody>
      </p:sp>
    </p:spTree>
    <p:extLst>
      <p:ext uri="{BB962C8B-B14F-4D97-AF65-F5344CB8AC3E}">
        <p14:creationId xmlns:p14="http://schemas.microsoft.com/office/powerpoint/2010/main" val="407502564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4173A1-6016-4B40-A743-0B66893BAE4F}"/>
              </a:ext>
            </a:extLst>
          </p:cNvPr>
          <p:cNvPicPr>
            <a:picLocks noChangeAspect="1"/>
          </p:cNvPicPr>
          <p:nvPr/>
        </p:nvPicPr>
        <p:blipFill rotWithShape="1">
          <a:blip r:embed="rId2"/>
          <a:srcRect l="9091" t="3000" r="2" b="10674"/>
          <a:stretch/>
        </p:blipFill>
        <p:spPr>
          <a:xfrm>
            <a:off x="3418660" y="0"/>
            <a:ext cx="8773340" cy="6858000"/>
          </a:xfrm>
          <a:prstGeom prst="rect">
            <a:avLst/>
          </a:prstGeom>
        </p:spPr>
      </p:pic>
      <p:sp>
        <p:nvSpPr>
          <p:cNvPr id="20" name="Freeform: Shape 19">
            <a:extLst>
              <a:ext uri="{FF2B5EF4-FFF2-40B4-BE49-F238E27FC236}">
                <a16:creationId xmlns:a16="http://schemas.microsoft.com/office/drawing/2014/main" id="{D928DD85-BB99-450D-A702-2683E0296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240E5BD2-4019-4012-A1AA-628900E65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8258B00F-FDC4-432E-A037-792D2698C8FA}"/>
              </a:ext>
            </a:extLst>
          </p:cNvPr>
          <p:cNvSpPr txBox="1"/>
          <p:nvPr/>
        </p:nvSpPr>
        <p:spPr>
          <a:xfrm>
            <a:off x="371475" y="609600"/>
            <a:ext cx="5114925" cy="646331"/>
          </a:xfrm>
          <a:prstGeom prst="rect">
            <a:avLst/>
          </a:prstGeom>
          <a:noFill/>
        </p:spPr>
        <p:txBody>
          <a:bodyPr wrap="square" rtlCol="0">
            <a:spAutoFit/>
          </a:bodyPr>
          <a:lstStyle/>
          <a:p>
            <a:endParaRPr lang="en-US" dirty="0">
              <a:solidFill>
                <a:schemeClr val="tx1">
                  <a:lumMod val="95000"/>
                </a:schemeClr>
              </a:solidFill>
            </a:endParaRPr>
          </a:p>
          <a:p>
            <a:endParaRPr lang="en-US" dirty="0">
              <a:solidFill>
                <a:schemeClr val="tx1">
                  <a:lumMod val="95000"/>
                </a:schemeClr>
              </a:solidFill>
            </a:endParaRPr>
          </a:p>
        </p:txBody>
      </p:sp>
      <p:sp>
        <p:nvSpPr>
          <p:cNvPr id="7" name="TextBox 6">
            <a:extLst>
              <a:ext uri="{FF2B5EF4-FFF2-40B4-BE49-F238E27FC236}">
                <a16:creationId xmlns:a16="http://schemas.microsoft.com/office/drawing/2014/main" id="{8D2788CC-D986-4D6D-B1A7-EAC9D2937DBA}"/>
              </a:ext>
            </a:extLst>
          </p:cNvPr>
          <p:cNvSpPr txBox="1"/>
          <p:nvPr/>
        </p:nvSpPr>
        <p:spPr>
          <a:xfrm>
            <a:off x="582453" y="4749553"/>
            <a:ext cx="3172802" cy="1477328"/>
          </a:xfrm>
          <a:prstGeom prst="rect">
            <a:avLst/>
          </a:prstGeom>
          <a:noFill/>
        </p:spPr>
        <p:txBody>
          <a:bodyPr wrap="square" rtlCol="0">
            <a:spAutoFit/>
          </a:bodyPr>
          <a:lstStyle/>
          <a:p>
            <a:r>
              <a:rPr lang="en-US" dirty="0"/>
              <a:t>This is what the coding screen would look like.  You would just type in the “shell” portion of the screen just as I did with “Hello”. </a:t>
            </a:r>
          </a:p>
        </p:txBody>
      </p:sp>
      <p:pic>
        <p:nvPicPr>
          <p:cNvPr id="3" name="Picture 2">
            <a:extLst>
              <a:ext uri="{FF2B5EF4-FFF2-40B4-BE49-F238E27FC236}">
                <a16:creationId xmlns:a16="http://schemas.microsoft.com/office/drawing/2014/main" id="{C9E0B4BB-8B41-41F3-B0B9-F63B060DD23B}"/>
              </a:ext>
            </a:extLst>
          </p:cNvPr>
          <p:cNvPicPr>
            <a:picLocks noChangeAspect="1"/>
          </p:cNvPicPr>
          <p:nvPr/>
        </p:nvPicPr>
        <p:blipFill rotWithShape="1">
          <a:blip r:embed="rId3"/>
          <a:srcRect r="43780" b="1184"/>
          <a:stretch/>
        </p:blipFill>
        <p:spPr>
          <a:xfrm>
            <a:off x="738516" y="260926"/>
            <a:ext cx="4476750" cy="4228058"/>
          </a:xfrm>
          <a:prstGeom prst="rect">
            <a:avLst/>
          </a:prstGeom>
        </p:spPr>
      </p:pic>
    </p:spTree>
    <p:extLst>
      <p:ext uri="{BB962C8B-B14F-4D97-AF65-F5344CB8AC3E}">
        <p14:creationId xmlns:p14="http://schemas.microsoft.com/office/powerpoint/2010/main" val="312285817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4173A1-6016-4B40-A743-0B66893BAE4F}"/>
              </a:ext>
            </a:extLst>
          </p:cNvPr>
          <p:cNvPicPr>
            <a:picLocks noChangeAspect="1"/>
          </p:cNvPicPr>
          <p:nvPr/>
        </p:nvPicPr>
        <p:blipFill rotWithShape="1">
          <a:blip r:embed="rId2"/>
          <a:srcRect l="9091" t="3000" r="2" b="10674"/>
          <a:stretch/>
        </p:blipFill>
        <p:spPr>
          <a:xfrm>
            <a:off x="3661874" y="152161"/>
            <a:ext cx="8383414" cy="6553200"/>
          </a:xfrm>
          <a:prstGeom prst="rect">
            <a:avLst/>
          </a:prstGeom>
        </p:spPr>
      </p:pic>
      <p:sp>
        <p:nvSpPr>
          <p:cNvPr id="20" name="Freeform: Shape 19">
            <a:extLst>
              <a:ext uri="{FF2B5EF4-FFF2-40B4-BE49-F238E27FC236}">
                <a16:creationId xmlns:a16="http://schemas.microsoft.com/office/drawing/2014/main" id="{D928DD85-BB99-450D-A702-2683E0296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240E5BD2-4019-4012-A1AA-628900E65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8258B00F-FDC4-432E-A037-792D2698C8FA}"/>
              </a:ext>
            </a:extLst>
          </p:cNvPr>
          <p:cNvSpPr txBox="1"/>
          <p:nvPr/>
        </p:nvSpPr>
        <p:spPr>
          <a:xfrm>
            <a:off x="371475" y="609600"/>
            <a:ext cx="5114925" cy="646331"/>
          </a:xfrm>
          <a:prstGeom prst="rect">
            <a:avLst/>
          </a:prstGeom>
          <a:noFill/>
        </p:spPr>
        <p:txBody>
          <a:bodyPr wrap="square" rtlCol="0">
            <a:spAutoFit/>
          </a:bodyPr>
          <a:lstStyle/>
          <a:p>
            <a:endParaRPr lang="en-US" dirty="0">
              <a:solidFill>
                <a:schemeClr val="tx1">
                  <a:lumMod val="95000"/>
                </a:schemeClr>
              </a:solidFill>
            </a:endParaRPr>
          </a:p>
          <a:p>
            <a:endParaRPr lang="en-US" dirty="0">
              <a:solidFill>
                <a:schemeClr val="tx1">
                  <a:lumMod val="95000"/>
                </a:schemeClr>
              </a:solidFill>
            </a:endParaRPr>
          </a:p>
        </p:txBody>
      </p:sp>
      <p:pic>
        <p:nvPicPr>
          <p:cNvPr id="8" name="Picture 7">
            <a:extLst>
              <a:ext uri="{FF2B5EF4-FFF2-40B4-BE49-F238E27FC236}">
                <a16:creationId xmlns:a16="http://schemas.microsoft.com/office/drawing/2014/main" id="{706A3C56-DB84-4B7E-A4BB-806D8AA67081}"/>
              </a:ext>
            </a:extLst>
          </p:cNvPr>
          <p:cNvPicPr>
            <a:picLocks noChangeAspect="1"/>
          </p:cNvPicPr>
          <p:nvPr/>
        </p:nvPicPr>
        <p:blipFill>
          <a:blip r:embed="rId3"/>
          <a:stretch>
            <a:fillRect/>
          </a:stretch>
        </p:blipFill>
        <p:spPr>
          <a:xfrm>
            <a:off x="3094315" y="252833"/>
            <a:ext cx="6521339" cy="3711227"/>
          </a:xfrm>
          <a:prstGeom prst="rect">
            <a:avLst/>
          </a:prstGeom>
        </p:spPr>
      </p:pic>
      <p:sp>
        <p:nvSpPr>
          <p:cNvPr id="2" name="TextBox 1">
            <a:extLst>
              <a:ext uri="{FF2B5EF4-FFF2-40B4-BE49-F238E27FC236}">
                <a16:creationId xmlns:a16="http://schemas.microsoft.com/office/drawing/2014/main" id="{F3A4EBA2-4577-41A4-9CF5-AC98113CA0F4}"/>
              </a:ext>
            </a:extLst>
          </p:cNvPr>
          <p:cNvSpPr txBox="1"/>
          <p:nvPr/>
        </p:nvSpPr>
        <p:spPr>
          <a:xfrm>
            <a:off x="295275" y="609600"/>
            <a:ext cx="3048000" cy="3970318"/>
          </a:xfrm>
          <a:prstGeom prst="rect">
            <a:avLst/>
          </a:prstGeom>
          <a:noFill/>
        </p:spPr>
        <p:txBody>
          <a:bodyPr wrap="square" rtlCol="0">
            <a:spAutoFit/>
          </a:bodyPr>
          <a:lstStyle/>
          <a:p>
            <a:r>
              <a:rPr lang="en-US" sz="1800" dirty="0"/>
              <a:t>In the same location that the insert routine is in, you can insert a loop.  Once you click the insert loop, similarly to the routine, you will pick a location in the red circled area for your loop to go.  For example, if you’d like the trial window to loop you would put it before and after the blue trial button.  A window will pop up prompting you to write conditions and repetitions.</a:t>
            </a:r>
          </a:p>
          <a:p>
            <a:endParaRPr lang="en-US" dirty="0"/>
          </a:p>
        </p:txBody>
      </p:sp>
    </p:spTree>
    <p:extLst>
      <p:ext uri="{BB962C8B-B14F-4D97-AF65-F5344CB8AC3E}">
        <p14:creationId xmlns:p14="http://schemas.microsoft.com/office/powerpoint/2010/main" val="159361606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4173A1-6016-4B40-A743-0B66893BAE4F}"/>
              </a:ext>
            </a:extLst>
          </p:cNvPr>
          <p:cNvPicPr>
            <a:picLocks noChangeAspect="1"/>
          </p:cNvPicPr>
          <p:nvPr/>
        </p:nvPicPr>
        <p:blipFill rotWithShape="1">
          <a:blip r:embed="rId2"/>
          <a:srcRect l="9091" t="3000" r="2" b="10674"/>
          <a:stretch/>
        </p:blipFill>
        <p:spPr>
          <a:xfrm>
            <a:off x="3661874" y="152161"/>
            <a:ext cx="8383414" cy="6553200"/>
          </a:xfrm>
          <a:prstGeom prst="rect">
            <a:avLst/>
          </a:prstGeom>
        </p:spPr>
      </p:pic>
      <p:sp>
        <p:nvSpPr>
          <p:cNvPr id="20" name="Freeform: Shape 19">
            <a:extLst>
              <a:ext uri="{FF2B5EF4-FFF2-40B4-BE49-F238E27FC236}">
                <a16:creationId xmlns:a16="http://schemas.microsoft.com/office/drawing/2014/main" id="{D928DD85-BB99-450D-A702-2683E0296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240E5BD2-4019-4012-A1AA-628900E65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8258B00F-FDC4-432E-A037-792D2698C8FA}"/>
              </a:ext>
            </a:extLst>
          </p:cNvPr>
          <p:cNvSpPr txBox="1"/>
          <p:nvPr/>
        </p:nvSpPr>
        <p:spPr>
          <a:xfrm>
            <a:off x="371476" y="609600"/>
            <a:ext cx="2489862" cy="5078313"/>
          </a:xfrm>
          <a:prstGeom prst="rect">
            <a:avLst/>
          </a:prstGeom>
          <a:noFill/>
        </p:spPr>
        <p:txBody>
          <a:bodyPr wrap="square" rtlCol="0">
            <a:spAutoFit/>
          </a:bodyPr>
          <a:lstStyle/>
          <a:p>
            <a:r>
              <a:rPr lang="en-US" sz="1800" dirty="0"/>
              <a:t>In order to add different windows throughout your experiment, you will go down in the bottom left of the screen and click insert routine.  Once you do this you need to select the order in which you want the windows to appear.  There you will click new and it will then create a new window that will appear in the upper left part of the screen.</a:t>
            </a:r>
          </a:p>
          <a:p>
            <a:endParaRPr lang="en-US" dirty="0">
              <a:solidFill>
                <a:schemeClr val="tx1">
                  <a:lumMod val="95000"/>
                </a:schemeClr>
              </a:solidFill>
            </a:endParaRPr>
          </a:p>
          <a:p>
            <a:endParaRPr lang="en-US" dirty="0">
              <a:solidFill>
                <a:schemeClr val="tx1">
                  <a:lumMod val="95000"/>
                </a:schemeClr>
              </a:solidFill>
            </a:endParaRPr>
          </a:p>
        </p:txBody>
      </p:sp>
      <p:pic>
        <p:nvPicPr>
          <p:cNvPr id="9" name="Picture 8">
            <a:extLst>
              <a:ext uri="{FF2B5EF4-FFF2-40B4-BE49-F238E27FC236}">
                <a16:creationId xmlns:a16="http://schemas.microsoft.com/office/drawing/2014/main" id="{E705AF32-431A-4FD0-AB14-2AF042B998D2}"/>
              </a:ext>
            </a:extLst>
          </p:cNvPr>
          <p:cNvPicPr>
            <a:picLocks noChangeAspect="1"/>
          </p:cNvPicPr>
          <p:nvPr/>
        </p:nvPicPr>
        <p:blipFill>
          <a:blip r:embed="rId3"/>
          <a:stretch>
            <a:fillRect/>
          </a:stretch>
        </p:blipFill>
        <p:spPr>
          <a:xfrm>
            <a:off x="3221938" y="456961"/>
            <a:ext cx="6967327" cy="4084613"/>
          </a:xfrm>
          <a:prstGeom prst="rect">
            <a:avLst/>
          </a:prstGeom>
        </p:spPr>
      </p:pic>
    </p:spTree>
    <p:extLst>
      <p:ext uri="{BB962C8B-B14F-4D97-AF65-F5344CB8AC3E}">
        <p14:creationId xmlns:p14="http://schemas.microsoft.com/office/powerpoint/2010/main" val="324916460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4173A1-6016-4B40-A743-0B66893BAE4F}"/>
              </a:ext>
            </a:extLst>
          </p:cNvPr>
          <p:cNvPicPr>
            <a:picLocks noChangeAspect="1"/>
          </p:cNvPicPr>
          <p:nvPr/>
        </p:nvPicPr>
        <p:blipFill rotWithShape="1">
          <a:blip r:embed="rId2"/>
          <a:srcRect l="9091" t="3000" r="2" b="10674"/>
          <a:stretch/>
        </p:blipFill>
        <p:spPr>
          <a:xfrm>
            <a:off x="3661874" y="152161"/>
            <a:ext cx="8383414" cy="6553200"/>
          </a:xfrm>
          <a:prstGeom prst="rect">
            <a:avLst/>
          </a:prstGeom>
        </p:spPr>
      </p:pic>
      <p:sp>
        <p:nvSpPr>
          <p:cNvPr id="20" name="Freeform: Shape 19">
            <a:extLst>
              <a:ext uri="{FF2B5EF4-FFF2-40B4-BE49-F238E27FC236}">
                <a16:creationId xmlns:a16="http://schemas.microsoft.com/office/drawing/2014/main" id="{D928DD85-BB99-450D-A702-2683E0296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240E5BD2-4019-4012-A1AA-628900E65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8258B00F-FDC4-432E-A037-792D2698C8FA}"/>
              </a:ext>
            </a:extLst>
          </p:cNvPr>
          <p:cNvSpPr txBox="1"/>
          <p:nvPr/>
        </p:nvSpPr>
        <p:spPr>
          <a:xfrm>
            <a:off x="371476" y="609600"/>
            <a:ext cx="2489862" cy="646331"/>
          </a:xfrm>
          <a:prstGeom prst="rect">
            <a:avLst/>
          </a:prstGeom>
          <a:noFill/>
        </p:spPr>
        <p:txBody>
          <a:bodyPr wrap="square" rtlCol="0">
            <a:spAutoFit/>
          </a:bodyPr>
          <a:lstStyle/>
          <a:p>
            <a:endParaRPr lang="en-US" dirty="0">
              <a:solidFill>
                <a:schemeClr val="tx1">
                  <a:lumMod val="95000"/>
                </a:schemeClr>
              </a:solidFill>
            </a:endParaRPr>
          </a:p>
          <a:p>
            <a:endParaRPr lang="en-US" dirty="0">
              <a:solidFill>
                <a:schemeClr val="tx1">
                  <a:lumMod val="95000"/>
                </a:schemeClr>
              </a:solidFill>
            </a:endParaRPr>
          </a:p>
        </p:txBody>
      </p:sp>
      <p:pic>
        <p:nvPicPr>
          <p:cNvPr id="7" name="Picture 6">
            <a:extLst>
              <a:ext uri="{FF2B5EF4-FFF2-40B4-BE49-F238E27FC236}">
                <a16:creationId xmlns:a16="http://schemas.microsoft.com/office/drawing/2014/main" id="{BE55A357-4ED8-40CD-9CBC-DF35D2AE40E5}"/>
              </a:ext>
            </a:extLst>
          </p:cNvPr>
          <p:cNvPicPr>
            <a:picLocks noChangeAspect="1"/>
          </p:cNvPicPr>
          <p:nvPr/>
        </p:nvPicPr>
        <p:blipFill>
          <a:blip r:embed="rId3"/>
          <a:stretch>
            <a:fillRect/>
          </a:stretch>
        </p:blipFill>
        <p:spPr>
          <a:xfrm>
            <a:off x="331278" y="441493"/>
            <a:ext cx="2034716" cy="5235394"/>
          </a:xfrm>
          <a:prstGeom prst="rect">
            <a:avLst/>
          </a:prstGeom>
        </p:spPr>
      </p:pic>
      <p:pic>
        <p:nvPicPr>
          <p:cNvPr id="8" name="Picture 7">
            <a:extLst>
              <a:ext uri="{FF2B5EF4-FFF2-40B4-BE49-F238E27FC236}">
                <a16:creationId xmlns:a16="http://schemas.microsoft.com/office/drawing/2014/main" id="{A1CA5377-3009-4386-A1F6-3CC21281A5CF}"/>
              </a:ext>
            </a:extLst>
          </p:cNvPr>
          <p:cNvPicPr>
            <a:picLocks noChangeAspect="1"/>
          </p:cNvPicPr>
          <p:nvPr/>
        </p:nvPicPr>
        <p:blipFill>
          <a:blip r:embed="rId4"/>
          <a:stretch>
            <a:fillRect/>
          </a:stretch>
        </p:blipFill>
        <p:spPr>
          <a:xfrm>
            <a:off x="9615654" y="562070"/>
            <a:ext cx="2134362" cy="4994239"/>
          </a:xfrm>
          <a:prstGeom prst="rect">
            <a:avLst/>
          </a:prstGeom>
        </p:spPr>
      </p:pic>
      <p:sp>
        <p:nvSpPr>
          <p:cNvPr id="2" name="TextBox 1">
            <a:extLst>
              <a:ext uri="{FF2B5EF4-FFF2-40B4-BE49-F238E27FC236}">
                <a16:creationId xmlns:a16="http://schemas.microsoft.com/office/drawing/2014/main" id="{53C1D084-3E8B-484F-8F95-8670E8D007CE}"/>
              </a:ext>
            </a:extLst>
          </p:cNvPr>
          <p:cNvSpPr txBox="1"/>
          <p:nvPr/>
        </p:nvSpPr>
        <p:spPr>
          <a:xfrm>
            <a:off x="3162300" y="609600"/>
            <a:ext cx="5057775" cy="738664"/>
          </a:xfrm>
          <a:prstGeom prst="rect">
            <a:avLst/>
          </a:prstGeom>
          <a:noFill/>
        </p:spPr>
        <p:txBody>
          <a:bodyPr wrap="square" rtlCol="0">
            <a:spAutoFit/>
          </a:bodyPr>
          <a:lstStyle/>
          <a:p>
            <a:r>
              <a:rPr lang="en-US" sz="2400" dirty="0">
                <a:solidFill>
                  <a:schemeClr val="accent1">
                    <a:lumMod val="75000"/>
                  </a:schemeClr>
                </a:solidFill>
              </a:rPr>
              <a:t>Creating an Experiment in </a:t>
            </a:r>
            <a:r>
              <a:rPr lang="en-US" sz="2400" dirty="0" err="1">
                <a:solidFill>
                  <a:schemeClr val="accent1">
                    <a:lumMod val="75000"/>
                  </a:schemeClr>
                </a:solidFill>
              </a:rPr>
              <a:t>PsychoPy</a:t>
            </a:r>
            <a:endParaRPr lang="en-US" sz="2400" dirty="0">
              <a:solidFill>
                <a:schemeClr val="accent1">
                  <a:lumMod val="75000"/>
                </a:schemeClr>
              </a:solidFill>
            </a:endParaRPr>
          </a:p>
          <a:p>
            <a:endParaRPr lang="en-US" dirty="0"/>
          </a:p>
        </p:txBody>
      </p:sp>
      <p:sp>
        <p:nvSpPr>
          <p:cNvPr id="3" name="TextBox 2">
            <a:extLst>
              <a:ext uri="{FF2B5EF4-FFF2-40B4-BE49-F238E27FC236}">
                <a16:creationId xmlns:a16="http://schemas.microsoft.com/office/drawing/2014/main" id="{2CFC5CAE-8175-4D45-952B-BF7AB3FC34E7}"/>
              </a:ext>
            </a:extLst>
          </p:cNvPr>
          <p:cNvSpPr txBox="1"/>
          <p:nvPr/>
        </p:nvSpPr>
        <p:spPr>
          <a:xfrm>
            <a:off x="2619375" y="1619250"/>
            <a:ext cx="1905000" cy="3785652"/>
          </a:xfrm>
          <a:prstGeom prst="rect">
            <a:avLst/>
          </a:prstGeom>
          <a:noFill/>
        </p:spPr>
        <p:txBody>
          <a:bodyPr wrap="square" rtlCol="0">
            <a:spAutoFit/>
          </a:bodyPr>
          <a:lstStyle/>
          <a:p>
            <a:r>
              <a:rPr lang="en-US" sz="2400" kern="1200" dirty="0" err="1">
                <a:solidFill>
                  <a:srgbClr val="FFFFFF"/>
                </a:solidFill>
                <a:latin typeface="+mj-lt"/>
                <a:ea typeface="+mj-ea"/>
                <a:cs typeface="+mj-cs"/>
              </a:rPr>
              <a:t>PsychoPy</a:t>
            </a:r>
            <a:r>
              <a:rPr lang="en-US" sz="2400" kern="1200" dirty="0">
                <a:solidFill>
                  <a:srgbClr val="FFFFFF"/>
                </a:solidFill>
                <a:latin typeface="+mj-lt"/>
                <a:ea typeface="+mj-ea"/>
                <a:cs typeface="+mj-cs"/>
              </a:rPr>
              <a:t> allows you to use different stimuli in your experiment; one can use dots, images, text, sound , etc.</a:t>
            </a:r>
            <a:endParaRPr lang="en-US" sz="2400" dirty="0"/>
          </a:p>
        </p:txBody>
      </p:sp>
      <p:sp>
        <p:nvSpPr>
          <p:cNvPr id="6" name="TextBox 5">
            <a:extLst>
              <a:ext uri="{FF2B5EF4-FFF2-40B4-BE49-F238E27FC236}">
                <a16:creationId xmlns:a16="http://schemas.microsoft.com/office/drawing/2014/main" id="{BBEF6389-FA7B-4CB8-AC08-9EDF7C1FE561}"/>
              </a:ext>
            </a:extLst>
          </p:cNvPr>
          <p:cNvSpPr txBox="1"/>
          <p:nvPr/>
        </p:nvSpPr>
        <p:spPr>
          <a:xfrm>
            <a:off x="7218020" y="1571386"/>
            <a:ext cx="1838325" cy="4370427"/>
          </a:xfrm>
          <a:prstGeom prst="rect">
            <a:avLst/>
          </a:prstGeom>
          <a:noFill/>
        </p:spPr>
        <p:txBody>
          <a:bodyPr wrap="square" rtlCol="0">
            <a:spAutoFit/>
          </a:bodyPr>
          <a:lstStyle/>
          <a:p>
            <a:r>
              <a:rPr lang="en-US" sz="2000" kern="1200" dirty="0" err="1">
                <a:solidFill>
                  <a:schemeClr val="bg1"/>
                </a:solidFill>
                <a:latin typeface="Times New Roman" panose="02020603050405020304" pitchFamily="18" charset="0"/>
                <a:ea typeface="+mj-ea"/>
                <a:cs typeface="Times New Roman" panose="02020603050405020304" pitchFamily="18" charset="0"/>
              </a:rPr>
              <a:t>PsychoPy</a:t>
            </a:r>
            <a:r>
              <a:rPr lang="en-US" sz="2000" kern="1200" dirty="0">
                <a:solidFill>
                  <a:schemeClr val="bg1"/>
                </a:solidFill>
                <a:latin typeface="Times New Roman" panose="02020603050405020304" pitchFamily="18" charset="0"/>
                <a:ea typeface="+mj-ea"/>
                <a:cs typeface="Times New Roman" panose="02020603050405020304" pitchFamily="18" charset="0"/>
              </a:rPr>
              <a:t> also allows you to use different methods for responses in your particular experiment.  You might want to create an experiment using the keyboard or a textbox.</a:t>
            </a:r>
            <a:endParaRPr lang="en-US" sz="2000"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endParaRPr>
          </a:p>
        </p:txBody>
      </p:sp>
    </p:spTree>
    <p:extLst>
      <p:ext uri="{BB962C8B-B14F-4D97-AF65-F5344CB8AC3E}">
        <p14:creationId xmlns:p14="http://schemas.microsoft.com/office/powerpoint/2010/main" val="405945776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4173A1-6016-4B40-A743-0B66893BAE4F}"/>
              </a:ext>
            </a:extLst>
          </p:cNvPr>
          <p:cNvPicPr>
            <a:picLocks noChangeAspect="1"/>
          </p:cNvPicPr>
          <p:nvPr/>
        </p:nvPicPr>
        <p:blipFill rotWithShape="1">
          <a:blip r:embed="rId2"/>
          <a:srcRect l="9091" t="3000" r="2" b="10674"/>
          <a:stretch/>
        </p:blipFill>
        <p:spPr>
          <a:xfrm>
            <a:off x="3661874" y="152161"/>
            <a:ext cx="8383414" cy="6553200"/>
          </a:xfrm>
          <a:prstGeom prst="rect">
            <a:avLst/>
          </a:prstGeom>
        </p:spPr>
      </p:pic>
      <p:sp>
        <p:nvSpPr>
          <p:cNvPr id="20" name="Freeform: Shape 19">
            <a:extLst>
              <a:ext uri="{FF2B5EF4-FFF2-40B4-BE49-F238E27FC236}">
                <a16:creationId xmlns:a16="http://schemas.microsoft.com/office/drawing/2014/main" id="{D928DD85-BB99-450D-A702-2683E0296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240E5BD2-4019-4012-A1AA-628900E65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8258B00F-FDC4-432E-A037-792D2698C8FA}"/>
              </a:ext>
            </a:extLst>
          </p:cNvPr>
          <p:cNvSpPr txBox="1"/>
          <p:nvPr/>
        </p:nvSpPr>
        <p:spPr>
          <a:xfrm>
            <a:off x="371476" y="609600"/>
            <a:ext cx="2489862" cy="646331"/>
          </a:xfrm>
          <a:prstGeom prst="rect">
            <a:avLst/>
          </a:prstGeom>
          <a:noFill/>
        </p:spPr>
        <p:txBody>
          <a:bodyPr wrap="square" rtlCol="0">
            <a:spAutoFit/>
          </a:bodyPr>
          <a:lstStyle/>
          <a:p>
            <a:endParaRPr lang="en-US" dirty="0">
              <a:solidFill>
                <a:schemeClr val="tx1">
                  <a:lumMod val="95000"/>
                </a:schemeClr>
              </a:solidFill>
            </a:endParaRPr>
          </a:p>
          <a:p>
            <a:endParaRPr lang="en-US" dirty="0">
              <a:solidFill>
                <a:schemeClr val="tx1">
                  <a:lumMod val="95000"/>
                </a:schemeClr>
              </a:solidFill>
            </a:endParaRPr>
          </a:p>
        </p:txBody>
      </p:sp>
      <p:sp>
        <p:nvSpPr>
          <p:cNvPr id="6" name="TextBox 5">
            <a:extLst>
              <a:ext uri="{FF2B5EF4-FFF2-40B4-BE49-F238E27FC236}">
                <a16:creationId xmlns:a16="http://schemas.microsoft.com/office/drawing/2014/main" id="{BBEF6389-FA7B-4CB8-AC08-9EDF7C1FE561}"/>
              </a:ext>
            </a:extLst>
          </p:cNvPr>
          <p:cNvSpPr txBox="1"/>
          <p:nvPr/>
        </p:nvSpPr>
        <p:spPr>
          <a:xfrm>
            <a:off x="556453" y="846834"/>
            <a:ext cx="3464865" cy="4370427"/>
          </a:xfrm>
          <a:prstGeom prst="rect">
            <a:avLst/>
          </a:prstGeom>
          <a:noFill/>
        </p:spPr>
        <p:txBody>
          <a:bodyPr wrap="square" rtlCol="0">
            <a:spAutoFit/>
          </a:bodyPr>
          <a:lstStyle/>
          <a:p>
            <a:r>
              <a:rPr lang="en-US" sz="2000" dirty="0"/>
              <a:t>In this text box, you can manipulate how long your stimuli stays on the screen.  For example, in name, you can type a name for this piece that you would like to present.  You will type the text that you want displayed in the last large box.  You will start and at the second that you want the stimulus to appear and disappear on the screen.  For color, you can type a color etc.</a:t>
            </a:r>
          </a:p>
          <a:p>
            <a:endParaRPr lang="en-US" dirty="0">
              <a:solidFill>
                <a:schemeClr val="bg1"/>
              </a:solidFill>
            </a:endParaRPr>
          </a:p>
        </p:txBody>
      </p:sp>
      <p:pic>
        <p:nvPicPr>
          <p:cNvPr id="11" name="Picture 10">
            <a:extLst>
              <a:ext uri="{FF2B5EF4-FFF2-40B4-BE49-F238E27FC236}">
                <a16:creationId xmlns:a16="http://schemas.microsoft.com/office/drawing/2014/main" id="{FC8DEAE7-6592-477C-A9E4-1D23F162B56C}"/>
              </a:ext>
            </a:extLst>
          </p:cNvPr>
          <p:cNvPicPr>
            <a:picLocks noChangeAspect="1"/>
          </p:cNvPicPr>
          <p:nvPr/>
        </p:nvPicPr>
        <p:blipFill>
          <a:blip r:embed="rId3"/>
          <a:stretch>
            <a:fillRect/>
          </a:stretch>
        </p:blipFill>
        <p:spPr>
          <a:xfrm>
            <a:off x="4526257" y="323850"/>
            <a:ext cx="5199071" cy="6075319"/>
          </a:xfrm>
          <a:prstGeom prst="rect">
            <a:avLst/>
          </a:prstGeom>
        </p:spPr>
      </p:pic>
    </p:spTree>
    <p:extLst>
      <p:ext uri="{BB962C8B-B14F-4D97-AF65-F5344CB8AC3E}">
        <p14:creationId xmlns:p14="http://schemas.microsoft.com/office/powerpoint/2010/main" val="328671729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518</Words>
  <Application>Microsoft Office PowerPoint</Application>
  <PresentationFormat>Widescreen</PresentationFormat>
  <Paragraphs>22</Paragraphs>
  <Slides>12</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Courier New</vt:lpstr>
      <vt:lpstr>Times New Roman</vt:lpstr>
      <vt:lpstr>Office Theme</vt:lpstr>
      <vt:lpstr>PsychoPy Tutorial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jenna bunner</dc:creator>
  <cp:lastModifiedBy>jenna bunner</cp:lastModifiedBy>
  <cp:revision>22</cp:revision>
  <dcterms:created xsi:type="dcterms:W3CDTF">2021-02-20T18:34:23Z</dcterms:created>
  <dcterms:modified xsi:type="dcterms:W3CDTF">2021-02-23T01:19:44Z</dcterms:modified>
</cp:coreProperties>
</file>