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6" r:id="rId3"/>
    <p:sldId id="257" r:id="rId4"/>
    <p:sldId id="264" r:id="rId5"/>
    <p:sldId id="263" r:id="rId6"/>
    <p:sldId id="262" r:id="rId7"/>
    <p:sldId id="261" r:id="rId8"/>
    <p:sldId id="260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6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D113E-2ECB-A249-9A60-55A3D05B316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FF75-AAF2-2041-8052-7B8BE908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7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2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6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2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FF75-AAF2-2041-8052-7B8BE908F4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6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3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62B5-59CA-0548-914E-73592B67060A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4422-CF37-7049-9DF6-DBFDC5B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8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3M#cite_note-3" TargetMode="External"/><Relationship Id="rId12" Type="http://schemas.openxmlformats.org/officeDocument/2006/relationships/hyperlink" Target="https://en.wikipedia.org/wiki/Electronic_circuits" TargetMode="External"/><Relationship Id="rId13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NULL"/><Relationship Id="rId3" Type="http://schemas.openxmlformats.org/officeDocument/2006/relationships/hyperlink" Target="https://en.wikipedia.org/wiki/Multinational_corporation" TargetMode="External"/><Relationship Id="rId4" Type="http://schemas.openxmlformats.org/officeDocument/2006/relationships/hyperlink" Target="https://en.wikipedia.org/wiki/Conglomerate_(company)" TargetMode="External"/><Relationship Id="rId5" Type="http://schemas.openxmlformats.org/officeDocument/2006/relationships/hyperlink" Target="https://en.wikipedia.org/wiki/3M#cite_note-vault-2" TargetMode="External"/><Relationship Id="rId6" Type="http://schemas.openxmlformats.org/officeDocument/2006/relationships/hyperlink" Target="https://en.wikipedia.org/wiki/Adhesive" TargetMode="External"/><Relationship Id="rId7" Type="http://schemas.openxmlformats.org/officeDocument/2006/relationships/hyperlink" Target="https://en.wikipedia.org/wiki/Abrasive" TargetMode="External"/><Relationship Id="rId8" Type="http://schemas.openxmlformats.org/officeDocument/2006/relationships/hyperlink" Target="https://en.wikipedia.org/wiki/Laminate" TargetMode="External"/><Relationship Id="rId9" Type="http://schemas.openxmlformats.org/officeDocument/2006/relationships/hyperlink" Target="https://en.wikipedia.org/wiki/Passive_fire_protection" TargetMode="External"/><Relationship Id="rId10" Type="http://schemas.openxmlformats.org/officeDocument/2006/relationships/hyperlink" Target="https://en.wikipedia.org/wiki/Personal_protective_equipm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Personal_protective_equipment" TargetMode="External"/><Relationship Id="rId12" Type="http://schemas.openxmlformats.org/officeDocument/2006/relationships/hyperlink" Target="https://en.wikipedia.org/wiki/3M#cite_note-3" TargetMode="External"/><Relationship Id="rId13" Type="http://schemas.openxmlformats.org/officeDocument/2006/relationships/hyperlink" Target="https://en.wikipedia.org/wiki/Electronic_circuits" TargetMode="External"/><Relationship Id="rId14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NULL"/><Relationship Id="rId4" Type="http://schemas.openxmlformats.org/officeDocument/2006/relationships/hyperlink" Target="https://en.wikipedia.org/wiki/Multinational_corporation" TargetMode="External"/><Relationship Id="rId5" Type="http://schemas.openxmlformats.org/officeDocument/2006/relationships/hyperlink" Target="https://en.wikipedia.org/wiki/Conglomerate_(company)" TargetMode="External"/><Relationship Id="rId6" Type="http://schemas.openxmlformats.org/officeDocument/2006/relationships/hyperlink" Target="https://en.wikipedia.org/wiki/3M#cite_note-vault-2" TargetMode="External"/><Relationship Id="rId7" Type="http://schemas.openxmlformats.org/officeDocument/2006/relationships/hyperlink" Target="https://en.wikipedia.org/wiki/Adhesive" TargetMode="External"/><Relationship Id="rId8" Type="http://schemas.openxmlformats.org/officeDocument/2006/relationships/hyperlink" Target="https://en.wikipedia.org/wiki/Abrasive" TargetMode="External"/><Relationship Id="rId9" Type="http://schemas.openxmlformats.org/officeDocument/2006/relationships/hyperlink" Target="https://en.wikipedia.org/wiki/Laminate" TargetMode="External"/><Relationship Id="rId10" Type="http://schemas.openxmlformats.org/officeDocument/2006/relationships/hyperlink" Target="https://en.wikipedia.org/wiki/Passive_fire_protection" TargetMode="Externa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Personal_protective_equipment" TargetMode="External"/><Relationship Id="rId12" Type="http://schemas.openxmlformats.org/officeDocument/2006/relationships/hyperlink" Target="https://en.wikipedia.org/wiki/3M#cite_note-3" TargetMode="External"/><Relationship Id="rId13" Type="http://schemas.openxmlformats.org/officeDocument/2006/relationships/hyperlink" Target="https://en.wikipedia.org/wiki/Electronic_circuits" TargetMode="External"/><Relationship Id="rId14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NULL"/><Relationship Id="rId4" Type="http://schemas.openxmlformats.org/officeDocument/2006/relationships/hyperlink" Target="https://en.wikipedia.org/wiki/Multinational_corporation" TargetMode="External"/><Relationship Id="rId5" Type="http://schemas.openxmlformats.org/officeDocument/2006/relationships/hyperlink" Target="https://en.wikipedia.org/wiki/Conglomerate_(company)" TargetMode="External"/><Relationship Id="rId6" Type="http://schemas.openxmlformats.org/officeDocument/2006/relationships/hyperlink" Target="https://en.wikipedia.org/wiki/3M#cite_note-vault-2" TargetMode="External"/><Relationship Id="rId7" Type="http://schemas.openxmlformats.org/officeDocument/2006/relationships/hyperlink" Target="https://en.wikipedia.org/wiki/Adhesive" TargetMode="External"/><Relationship Id="rId8" Type="http://schemas.openxmlformats.org/officeDocument/2006/relationships/hyperlink" Target="https://en.wikipedia.org/wiki/Abrasive" TargetMode="External"/><Relationship Id="rId9" Type="http://schemas.openxmlformats.org/officeDocument/2006/relationships/hyperlink" Target="https://en.wikipedia.org/wiki/Laminate" TargetMode="External"/><Relationship Id="rId10" Type="http://schemas.openxmlformats.org/officeDocument/2006/relationships/hyperlink" Target="https://en.wikipedia.org/wiki/Passive_fire_protection" TargetMode="Externa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Personal_protective_equipment" TargetMode="External"/><Relationship Id="rId12" Type="http://schemas.openxmlformats.org/officeDocument/2006/relationships/hyperlink" Target="https://en.wikipedia.org/wiki/3M#cite_note-3" TargetMode="External"/><Relationship Id="rId13" Type="http://schemas.openxmlformats.org/officeDocument/2006/relationships/hyperlink" Target="https://en.wikipedia.org/wiki/Electronic_circuits" TargetMode="External"/><Relationship Id="rId14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NULL"/><Relationship Id="rId4" Type="http://schemas.openxmlformats.org/officeDocument/2006/relationships/hyperlink" Target="https://en.wikipedia.org/wiki/Multinational_corporation" TargetMode="External"/><Relationship Id="rId5" Type="http://schemas.openxmlformats.org/officeDocument/2006/relationships/hyperlink" Target="https://en.wikipedia.org/wiki/Conglomerate_(company)" TargetMode="External"/><Relationship Id="rId6" Type="http://schemas.openxmlformats.org/officeDocument/2006/relationships/hyperlink" Target="https://en.wikipedia.org/wiki/3M#cite_note-vault-2" TargetMode="External"/><Relationship Id="rId7" Type="http://schemas.openxmlformats.org/officeDocument/2006/relationships/hyperlink" Target="https://en.wikipedia.org/wiki/Adhesive" TargetMode="External"/><Relationship Id="rId8" Type="http://schemas.openxmlformats.org/officeDocument/2006/relationships/hyperlink" Target="https://en.wikipedia.org/wiki/Abrasive" TargetMode="External"/><Relationship Id="rId9" Type="http://schemas.openxmlformats.org/officeDocument/2006/relationships/hyperlink" Target="https://en.wikipedia.org/wiki/Laminate" TargetMode="External"/><Relationship Id="rId10" Type="http://schemas.openxmlformats.org/officeDocument/2006/relationships/hyperlink" Target="https://en.wikipedia.org/wiki/Passive_fire_protection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Personal_protective_equipment" TargetMode="External"/><Relationship Id="rId12" Type="http://schemas.openxmlformats.org/officeDocument/2006/relationships/hyperlink" Target="https://en.wikipedia.org/wiki/3M#cite_note-3" TargetMode="External"/><Relationship Id="rId13" Type="http://schemas.openxmlformats.org/officeDocument/2006/relationships/hyperlink" Target="https://en.wikipedia.org/wiki/Electronic_circuits" TargetMode="External"/><Relationship Id="rId14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NULL"/><Relationship Id="rId4" Type="http://schemas.openxmlformats.org/officeDocument/2006/relationships/hyperlink" Target="https://en.wikipedia.org/wiki/Multinational_corporation" TargetMode="External"/><Relationship Id="rId5" Type="http://schemas.openxmlformats.org/officeDocument/2006/relationships/hyperlink" Target="https://en.wikipedia.org/wiki/Conglomerate_(company)" TargetMode="External"/><Relationship Id="rId6" Type="http://schemas.openxmlformats.org/officeDocument/2006/relationships/hyperlink" Target="https://en.wikipedia.org/wiki/3M#cite_note-vault-2" TargetMode="External"/><Relationship Id="rId7" Type="http://schemas.openxmlformats.org/officeDocument/2006/relationships/hyperlink" Target="https://en.wikipedia.org/wiki/Adhesive" TargetMode="External"/><Relationship Id="rId8" Type="http://schemas.openxmlformats.org/officeDocument/2006/relationships/hyperlink" Target="https://en.wikipedia.org/wiki/Abrasive" TargetMode="External"/><Relationship Id="rId9" Type="http://schemas.openxmlformats.org/officeDocument/2006/relationships/hyperlink" Target="https://en.wikipedia.org/wiki/Laminate" TargetMode="External"/><Relationship Id="rId10" Type="http://schemas.openxmlformats.org/officeDocument/2006/relationships/hyperlink" Target="https://en.wikipedia.org/wiki/Passive_fire_protection" TargetMode="Externa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Personal_protective_equipment" TargetMode="External"/><Relationship Id="rId12" Type="http://schemas.openxmlformats.org/officeDocument/2006/relationships/hyperlink" Target="https://en.wikipedia.org/wiki/3M#cite_note-3" TargetMode="External"/><Relationship Id="rId13" Type="http://schemas.openxmlformats.org/officeDocument/2006/relationships/hyperlink" Target="https://en.wikipedia.org/wiki/Electronic_circuits" TargetMode="External"/><Relationship Id="rId14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NULL"/><Relationship Id="rId4" Type="http://schemas.openxmlformats.org/officeDocument/2006/relationships/hyperlink" Target="https://en.wikipedia.org/wiki/Multinational_corporation" TargetMode="External"/><Relationship Id="rId5" Type="http://schemas.openxmlformats.org/officeDocument/2006/relationships/hyperlink" Target="https://en.wikipedia.org/wiki/Conglomerate_(company)" TargetMode="External"/><Relationship Id="rId6" Type="http://schemas.openxmlformats.org/officeDocument/2006/relationships/hyperlink" Target="https://en.wikipedia.org/wiki/3M#cite_note-vault-2" TargetMode="External"/><Relationship Id="rId7" Type="http://schemas.openxmlformats.org/officeDocument/2006/relationships/hyperlink" Target="https://en.wikipedia.org/wiki/Adhesive" TargetMode="External"/><Relationship Id="rId8" Type="http://schemas.openxmlformats.org/officeDocument/2006/relationships/hyperlink" Target="https://en.wikipedia.org/wiki/Abrasive" TargetMode="External"/><Relationship Id="rId9" Type="http://schemas.openxmlformats.org/officeDocument/2006/relationships/hyperlink" Target="https://en.wikipedia.org/wiki/Laminate" TargetMode="External"/><Relationship Id="rId10" Type="http://schemas.openxmlformats.org/officeDocument/2006/relationships/hyperlink" Target="https://en.wikipedia.org/wiki/Passive_fire_protection" TargetMode="Externa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Personal_protective_equipment" TargetMode="External"/><Relationship Id="rId12" Type="http://schemas.openxmlformats.org/officeDocument/2006/relationships/hyperlink" Target="https://en.wikipedia.org/wiki/3M#cite_note-3" TargetMode="External"/><Relationship Id="rId13" Type="http://schemas.openxmlformats.org/officeDocument/2006/relationships/hyperlink" Target="https://en.wikipedia.org/wiki/Electronic_circuits" TargetMode="External"/><Relationship Id="rId14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NULL"/><Relationship Id="rId4" Type="http://schemas.openxmlformats.org/officeDocument/2006/relationships/hyperlink" Target="https://en.wikipedia.org/wiki/Multinational_corporation" TargetMode="External"/><Relationship Id="rId5" Type="http://schemas.openxmlformats.org/officeDocument/2006/relationships/hyperlink" Target="https://en.wikipedia.org/wiki/Conglomerate_(company)" TargetMode="External"/><Relationship Id="rId6" Type="http://schemas.openxmlformats.org/officeDocument/2006/relationships/hyperlink" Target="https://en.wikipedia.org/wiki/3M#cite_note-vault-2" TargetMode="External"/><Relationship Id="rId7" Type="http://schemas.openxmlformats.org/officeDocument/2006/relationships/hyperlink" Target="https://en.wikipedia.org/wiki/Adhesive" TargetMode="External"/><Relationship Id="rId8" Type="http://schemas.openxmlformats.org/officeDocument/2006/relationships/hyperlink" Target="https://en.wikipedia.org/wiki/Abrasive" TargetMode="External"/><Relationship Id="rId9" Type="http://schemas.openxmlformats.org/officeDocument/2006/relationships/hyperlink" Target="https://en.wikipedia.org/wiki/Laminate" TargetMode="External"/><Relationship Id="rId10" Type="http://schemas.openxmlformats.org/officeDocument/2006/relationships/hyperlink" Target="https://en.wikipedia.org/wiki/Passive_fire_protection" TargetMode="Externa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3M#cite_note-3" TargetMode="External"/><Relationship Id="rId12" Type="http://schemas.openxmlformats.org/officeDocument/2006/relationships/hyperlink" Target="https://en.wikipedia.org/wiki/Electronic_circuits" TargetMode="External"/><Relationship Id="rId13" Type="http://schemas.openxmlformats.org/officeDocument/2006/relationships/hyperlink" Target="https://en.wikipedia.org/wiki/3M#cite_note-3MWHO-4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NULL"/><Relationship Id="rId3" Type="http://schemas.openxmlformats.org/officeDocument/2006/relationships/hyperlink" Target="https://en.wikipedia.org/wiki/Multinational_corporation" TargetMode="External"/><Relationship Id="rId4" Type="http://schemas.openxmlformats.org/officeDocument/2006/relationships/hyperlink" Target="https://en.wikipedia.org/wiki/Conglomerate_(company)" TargetMode="External"/><Relationship Id="rId5" Type="http://schemas.openxmlformats.org/officeDocument/2006/relationships/hyperlink" Target="https://en.wikipedia.org/wiki/3M#cite_note-vault-2" TargetMode="External"/><Relationship Id="rId6" Type="http://schemas.openxmlformats.org/officeDocument/2006/relationships/hyperlink" Target="https://en.wikipedia.org/wiki/Adhesive" TargetMode="External"/><Relationship Id="rId7" Type="http://schemas.openxmlformats.org/officeDocument/2006/relationships/hyperlink" Target="https://en.wikipedia.org/wiki/Abrasive" TargetMode="External"/><Relationship Id="rId8" Type="http://schemas.openxmlformats.org/officeDocument/2006/relationships/hyperlink" Target="https://en.wikipedia.org/wiki/Laminate" TargetMode="External"/><Relationship Id="rId9" Type="http://schemas.openxmlformats.org/officeDocument/2006/relationships/hyperlink" Target="https://en.wikipedia.org/wiki/Passive_fire_protection" TargetMode="External"/><Relationship Id="rId10" Type="http://schemas.openxmlformats.org/officeDocument/2006/relationships/hyperlink" Target="https://en.wikipedia.org/wiki/Personal_protective_equip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75" y="1662107"/>
            <a:ext cx="1659373" cy="687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71174" y="2006058"/>
            <a:ext cx="1053901" cy="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0949" y="2007475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73094" y="1662106"/>
            <a:ext cx="1249534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006058"/>
            <a:ext cx="788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88365" y="1660004"/>
            <a:ext cx="1128616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22628" y="2003956"/>
            <a:ext cx="765737" cy="2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82717" y="1660004"/>
            <a:ext cx="1656811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</a:t>
            </a:r>
            <a:r>
              <a:rPr lang="en-US" smtClean="0">
                <a:solidFill>
                  <a:sysClr val="windowText" lastClr="000000"/>
                </a:solidFill>
              </a:rPr>
              <a:t>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516981" y="2003956"/>
            <a:ext cx="765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280154" y="3171605"/>
            <a:ext cx="1659374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3171606"/>
            <a:ext cx="1763760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607354" y="1480735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79464" y="1480735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29040" y="1480735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1416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</a:t>
            </a:r>
            <a:r>
              <a:rPr lang="en-US" dirty="0" smtClean="0">
                <a:solidFill>
                  <a:sysClr val="windowText" lastClr="000000"/>
                </a:solidFill>
              </a:rPr>
              <a:t>Crawling 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</p:cNvCxnSpPr>
          <p:nvPr/>
        </p:nvCxnSpPr>
        <p:spPr>
          <a:xfrm flipV="1">
            <a:off x="9939528" y="2003955"/>
            <a:ext cx="6492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2718513"/>
            <a:ext cx="8368248" cy="12553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10033342" y="2353922"/>
            <a:ext cx="1067822" cy="12554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3515557"/>
            <a:ext cx="32545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2350010"/>
            <a:ext cx="507099" cy="11655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1994043" y="273790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</p:cNvCxnSpPr>
          <p:nvPr/>
        </p:nvCxnSpPr>
        <p:spPr>
          <a:xfrm flipH="1">
            <a:off x="1563625" y="3515558"/>
            <a:ext cx="1698236" cy="9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79718" y="1051560"/>
            <a:ext cx="1230518" cy="1396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Raw Formatted Text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990238" y="1739308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1749459" y="4291558"/>
            <a:ext cx="8368248" cy="12478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Computational Fact Checking using Knowledge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33107" y="2739557"/>
            <a:ext cx="1230518" cy="12343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Master Document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Elbow Connector 107"/>
          <p:cNvCxnSpPr>
            <a:stCxn id="107" idx="2"/>
          </p:cNvCxnSpPr>
          <p:nvPr/>
        </p:nvCxnSpPr>
        <p:spPr>
          <a:xfrm rot="16200000" flipH="1">
            <a:off x="1036387" y="3885876"/>
            <a:ext cx="1046158" cy="1222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70566" y="4671984"/>
            <a:ext cx="1436788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RDF Triple Construction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Arrow Connector 112"/>
          <p:cNvCxnSpPr>
            <a:stCxn id="112" idx="3"/>
            <a:endCxn id="116" idx="1"/>
          </p:cNvCxnSpPr>
          <p:nvPr/>
        </p:nvCxnSpPr>
        <p:spPr>
          <a:xfrm flipV="1">
            <a:off x="3607354" y="5015935"/>
            <a:ext cx="8010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408448" y="4671983"/>
            <a:ext cx="1979917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Knowledge </a:t>
            </a:r>
            <a:r>
              <a:rPr lang="en-US" smtClean="0">
                <a:solidFill>
                  <a:sysClr val="windowText" lastClr="000000"/>
                </a:solidFill>
              </a:rPr>
              <a:t>Graph Construction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753767" y="4671983"/>
            <a:ext cx="1577832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Computational Fact Checking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69195" y="5016203"/>
            <a:ext cx="66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RDF</a:t>
            </a:r>
          </a:p>
          <a:p>
            <a:pPr algn="ctr"/>
            <a:r>
              <a:rPr lang="en-US" sz="1400" dirty="0" smtClean="0"/>
              <a:t>Triples</a:t>
            </a:r>
          </a:p>
        </p:txBody>
      </p:sp>
      <p:cxnSp>
        <p:nvCxnSpPr>
          <p:cNvPr id="88" name="Straight Arrow Connector 87"/>
          <p:cNvCxnSpPr>
            <a:stCxn id="96" idx="1"/>
            <a:endCxn id="119" idx="2"/>
          </p:cNvCxnSpPr>
          <p:nvPr/>
        </p:nvCxnSpPr>
        <p:spPr>
          <a:xfrm flipV="1">
            <a:off x="8542683" y="5359886"/>
            <a:ext cx="0" cy="38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3"/>
            <a:endCxn id="119" idx="1"/>
          </p:cNvCxnSpPr>
          <p:nvPr/>
        </p:nvCxnSpPr>
        <p:spPr>
          <a:xfrm>
            <a:off x="6388365" y="5015935"/>
            <a:ext cx="13654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502454" y="4993525"/>
            <a:ext cx="113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Knowledge Graph</a:t>
            </a:r>
            <a:endParaRPr lang="en-US" sz="1400" dirty="0" smtClean="0"/>
          </a:p>
        </p:txBody>
      </p:sp>
      <p:sp>
        <p:nvSpPr>
          <p:cNvPr id="96" name="Can 95"/>
          <p:cNvSpPr/>
          <p:nvPr/>
        </p:nvSpPr>
        <p:spPr>
          <a:xfrm>
            <a:off x="8016960" y="5743916"/>
            <a:ext cx="1051445" cy="58373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Facts to be checked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31819" y="3216923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81478" y="3542566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cxnSp>
        <p:nvCxnSpPr>
          <p:cNvPr id="145" name="Straight Arrow Connector 144"/>
          <p:cNvCxnSpPr>
            <a:stCxn id="119" idx="3"/>
          </p:cNvCxnSpPr>
          <p:nvPr/>
        </p:nvCxnSpPr>
        <p:spPr>
          <a:xfrm flipV="1">
            <a:off x="9331599" y="5015934"/>
            <a:ext cx="11040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19" idx="3"/>
            <a:endCxn id="116" idx="2"/>
          </p:cNvCxnSpPr>
          <p:nvPr/>
        </p:nvCxnSpPr>
        <p:spPr>
          <a:xfrm flipH="1">
            <a:off x="5398407" y="5015935"/>
            <a:ext cx="3933192" cy="343951"/>
          </a:xfrm>
          <a:prstGeom prst="bentConnector4">
            <a:avLst>
              <a:gd name="adj1" fmla="val -6974"/>
              <a:gd name="adj2" fmla="val 4349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78042" y="5957102"/>
            <a:ext cx="228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Knowledge Graph Update </a:t>
            </a:r>
            <a:r>
              <a:rPr lang="en-US" sz="1400" smtClean="0"/>
              <a:t>with high truth value facts</a:t>
            </a:r>
            <a:endParaRPr lang="en-US" sz="1400" dirty="0" smtClean="0"/>
          </a:p>
        </p:txBody>
      </p:sp>
      <p:sp>
        <p:nvSpPr>
          <p:cNvPr id="157" name="Rectangle 156"/>
          <p:cNvSpPr/>
          <p:nvPr/>
        </p:nvSpPr>
        <p:spPr>
          <a:xfrm>
            <a:off x="10435645" y="4291558"/>
            <a:ext cx="1259893" cy="1247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Truth value of </a:t>
            </a:r>
            <a:r>
              <a:rPr lang="en-US" dirty="0" smtClean="0">
                <a:solidFill>
                  <a:sysClr val="windowText" lastClr="000000"/>
                </a:solidFill>
              </a:rPr>
              <a:t>the checked facts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78042" y="220181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endCxn id="4" idx="2"/>
          </p:cNvCxnSpPr>
          <p:nvPr/>
        </p:nvCxnSpPr>
        <p:spPr>
          <a:xfrm flipV="1">
            <a:off x="2739427" y="3618143"/>
            <a:ext cx="15335" cy="524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mage result for 3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763304" y="1502796"/>
            <a:ext cx="8368248" cy="22342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/>
          <p:cNvCxnSpPr>
            <a:stCxn id="29" idx="3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2519" y="3911390"/>
            <a:ext cx="18540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Positive Feedback from Profile Manager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3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4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5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6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7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8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9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0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1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2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3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pic>
        <p:nvPicPr>
          <p:cNvPr id="2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EC Em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W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1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mage result for htt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8" descr="mage result for downloa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45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Down Arrow 4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4721672" y="943486"/>
            <a:ext cx="3391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Web </a:t>
            </a:r>
            <a:r>
              <a:rPr lang="en-US" sz="2400" smtClean="0">
                <a:solidFill>
                  <a:sysClr val="windowText" lastClr="000000"/>
                </a:solidFill>
              </a:rPr>
              <a:t>Crawling </a:t>
            </a:r>
            <a:r>
              <a:rPr lang="en-US" sz="2400" smtClean="0">
                <a:solidFill>
                  <a:sysClr val="windowText" lastClr="000000"/>
                </a:solidFill>
              </a:rPr>
              <a:t>Framework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/>
          <p:cNvCxnSpPr>
            <a:stCxn id="2" idx="3"/>
            <a:endCxn id="9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3"/>
            <a:endCxn id="11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0" idx="2"/>
          </p:cNvCxnSpPr>
          <p:nvPr/>
        </p:nvCxnSpPr>
        <p:spPr>
          <a:xfrm>
            <a:off x="11207001" y="3618142"/>
            <a:ext cx="11459" cy="508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939528" y="4126833"/>
            <a:ext cx="20460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to the Classifier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53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0920" y="27296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6061" y="27296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3659" y="2378174"/>
            <a:ext cx="8368248" cy="24285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609821" y="36858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147825" y="36858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7307" y="26526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1303" y="33510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577070" y="34339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4405" y="30509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2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47" y="36095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01" y="39252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46" y="42517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293914" y="36268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2276" y="39302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12276" y="42517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18" name="Left Brace 17"/>
          <p:cNvSpPr/>
          <p:nvPr/>
        </p:nvSpPr>
        <p:spPr>
          <a:xfrm>
            <a:off x="4711297" y="36972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48" y="35182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47" y="38448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743" y="41873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037931" y="35909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059600" y="39158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4848692" y="44343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912155" y="3017090"/>
            <a:ext cx="1418169" cy="721340"/>
          </a:xfrm>
          <a:prstGeom prst="rect">
            <a:avLst/>
          </a:prstGeom>
        </p:spPr>
      </p:pic>
      <p:pic>
        <p:nvPicPr>
          <p:cNvPr id="26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9033771" y="3809536"/>
            <a:ext cx="1112091" cy="783221"/>
          </a:xfrm>
          <a:prstGeom prst="rect">
            <a:avLst/>
          </a:prstGeom>
        </p:spPr>
      </p:pic>
      <p:pic>
        <p:nvPicPr>
          <p:cNvPr id="27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12" y="27924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964277" y="3100606"/>
            <a:ext cx="1128283" cy="3611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53" y="3512748"/>
            <a:ext cx="716263" cy="5108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17605" y="27012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8" y="40731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Rectangle 31"/>
          <p:cNvSpPr/>
          <p:nvPr/>
        </p:nvSpPr>
        <p:spPr>
          <a:xfrm>
            <a:off x="869891" y="41873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40" y="4225932"/>
            <a:ext cx="399789" cy="4680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3375108" y="2005054"/>
            <a:ext cx="1" cy="1692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53601" y="2473686"/>
            <a:ext cx="104259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Positive</a:t>
            </a:r>
          </a:p>
          <a:p>
            <a:r>
              <a:rPr lang="en-US" sz="1400" dirty="0" smtClean="0"/>
              <a:t>Feedback to Query Formulator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8" idx="2"/>
          </p:cNvCxnSpPr>
          <p:nvPr/>
        </p:nvCxnSpPr>
        <p:spPr>
          <a:xfrm flipH="1">
            <a:off x="1527175" y="4729696"/>
            <a:ext cx="5391" cy="723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06410" y="4913573"/>
            <a:ext cx="1661163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 to RDF </a:t>
            </a:r>
            <a:r>
              <a:rPr lang="en-US" sz="1400" smtClean="0">
                <a:solidFill>
                  <a:sysClr val="windowText" lastClr="000000"/>
                </a:solidFill>
              </a:rPr>
              <a:t>Triple Generator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endCxn id="2" idx="0"/>
          </p:cNvCxnSpPr>
          <p:nvPr/>
        </p:nvCxnSpPr>
        <p:spPr>
          <a:xfrm>
            <a:off x="9575800" y="1944914"/>
            <a:ext cx="1524" cy="784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42312" y="1926600"/>
            <a:ext cx="126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Raw Text Input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698621" y="1493260"/>
            <a:ext cx="5114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Information Extraction and Aggregation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75" y="1662107"/>
            <a:ext cx="1659373" cy="687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71174" y="2006058"/>
            <a:ext cx="1053901" cy="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30" y="1662106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0949" y="2007475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73094" y="1662106"/>
            <a:ext cx="1249534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006058"/>
            <a:ext cx="788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88365" y="1660004"/>
            <a:ext cx="1128616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22628" y="2003956"/>
            <a:ext cx="765737" cy="2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82717" y="1660004"/>
            <a:ext cx="1656811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</a:t>
            </a:r>
            <a:r>
              <a:rPr lang="en-US" smtClean="0">
                <a:solidFill>
                  <a:sysClr val="windowText" lastClr="000000"/>
                </a:solidFill>
              </a:rPr>
              <a:t>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516981" y="2003956"/>
            <a:ext cx="765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280154" y="3171605"/>
            <a:ext cx="1659374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3171606"/>
            <a:ext cx="1763760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607354" y="1480735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79464" y="1480735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29040" y="1480735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1416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Crawling </a:t>
            </a:r>
            <a:r>
              <a:rPr lang="en-US" dirty="0" smtClean="0">
                <a:solidFill>
                  <a:sysClr val="windowText" lastClr="000000"/>
                </a:solidFill>
              </a:rPr>
              <a:t>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</p:cNvCxnSpPr>
          <p:nvPr/>
        </p:nvCxnSpPr>
        <p:spPr>
          <a:xfrm flipV="1">
            <a:off x="9939528" y="2003955"/>
            <a:ext cx="6492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2718513"/>
            <a:ext cx="8368248" cy="12553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10033342" y="2353922"/>
            <a:ext cx="1067822" cy="12554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3515557"/>
            <a:ext cx="32545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2350010"/>
            <a:ext cx="507099" cy="11655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1994043" y="273790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</p:cNvCxnSpPr>
          <p:nvPr/>
        </p:nvCxnSpPr>
        <p:spPr>
          <a:xfrm flipH="1">
            <a:off x="1563625" y="3515558"/>
            <a:ext cx="1698236" cy="9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79718" y="1051560"/>
            <a:ext cx="1230518" cy="1396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Raw Formatted Text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990238" y="1739308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1749459" y="4291558"/>
            <a:ext cx="8368248" cy="12478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Computational Fact Checking using Knowledge Graph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33107" y="2739557"/>
            <a:ext cx="1230518" cy="12343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Master Document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Elbow Connector 107"/>
          <p:cNvCxnSpPr>
            <a:stCxn id="107" idx="2"/>
          </p:cNvCxnSpPr>
          <p:nvPr/>
        </p:nvCxnSpPr>
        <p:spPr>
          <a:xfrm rot="16200000" flipH="1">
            <a:off x="1036387" y="3885876"/>
            <a:ext cx="1046158" cy="1222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70566" y="4671984"/>
            <a:ext cx="1436788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RDF Triple Construction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Arrow Connector 112"/>
          <p:cNvCxnSpPr>
            <a:stCxn id="112" idx="3"/>
            <a:endCxn id="116" idx="1"/>
          </p:cNvCxnSpPr>
          <p:nvPr/>
        </p:nvCxnSpPr>
        <p:spPr>
          <a:xfrm flipV="1">
            <a:off x="3607354" y="5015935"/>
            <a:ext cx="8010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408448" y="4671983"/>
            <a:ext cx="1979917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Knowledge </a:t>
            </a:r>
            <a:r>
              <a:rPr lang="en-US" smtClean="0">
                <a:solidFill>
                  <a:sysClr val="windowText" lastClr="000000"/>
                </a:solidFill>
              </a:rPr>
              <a:t>Graph Construction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753767" y="4671983"/>
            <a:ext cx="1577832" cy="687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Computational Fact Checking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69195" y="5016203"/>
            <a:ext cx="66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RDF</a:t>
            </a:r>
          </a:p>
          <a:p>
            <a:pPr algn="ctr"/>
            <a:r>
              <a:rPr lang="en-US" sz="1400" dirty="0" smtClean="0"/>
              <a:t>Triples</a:t>
            </a:r>
          </a:p>
        </p:txBody>
      </p:sp>
      <p:cxnSp>
        <p:nvCxnSpPr>
          <p:cNvPr id="88" name="Straight Arrow Connector 87"/>
          <p:cNvCxnSpPr>
            <a:stCxn id="96" idx="1"/>
            <a:endCxn id="119" idx="2"/>
          </p:cNvCxnSpPr>
          <p:nvPr/>
        </p:nvCxnSpPr>
        <p:spPr>
          <a:xfrm flipV="1">
            <a:off x="8542683" y="5359886"/>
            <a:ext cx="0" cy="38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3"/>
            <a:endCxn id="119" idx="1"/>
          </p:cNvCxnSpPr>
          <p:nvPr/>
        </p:nvCxnSpPr>
        <p:spPr>
          <a:xfrm>
            <a:off x="6388365" y="5015935"/>
            <a:ext cx="13654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502454" y="4993525"/>
            <a:ext cx="113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Knowledge Graph</a:t>
            </a:r>
            <a:endParaRPr lang="en-US" sz="1400" dirty="0" smtClean="0"/>
          </a:p>
        </p:txBody>
      </p:sp>
      <p:sp>
        <p:nvSpPr>
          <p:cNvPr id="96" name="Can 95"/>
          <p:cNvSpPr/>
          <p:nvPr/>
        </p:nvSpPr>
        <p:spPr>
          <a:xfrm>
            <a:off x="8016960" y="5743916"/>
            <a:ext cx="1051445" cy="58373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Facts to be checked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31819" y="3216923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81478" y="3542566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cxnSp>
        <p:nvCxnSpPr>
          <p:cNvPr id="145" name="Straight Arrow Connector 144"/>
          <p:cNvCxnSpPr>
            <a:stCxn id="119" idx="3"/>
          </p:cNvCxnSpPr>
          <p:nvPr/>
        </p:nvCxnSpPr>
        <p:spPr>
          <a:xfrm flipV="1">
            <a:off x="9331599" y="5015934"/>
            <a:ext cx="11040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19" idx="3"/>
            <a:endCxn id="116" idx="2"/>
          </p:cNvCxnSpPr>
          <p:nvPr/>
        </p:nvCxnSpPr>
        <p:spPr>
          <a:xfrm flipH="1">
            <a:off x="5398407" y="5015935"/>
            <a:ext cx="3933192" cy="343951"/>
          </a:xfrm>
          <a:prstGeom prst="bentConnector4">
            <a:avLst>
              <a:gd name="adj1" fmla="val -6974"/>
              <a:gd name="adj2" fmla="val 4349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78042" y="5957102"/>
            <a:ext cx="228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Knowledge Graph Update </a:t>
            </a:r>
            <a:r>
              <a:rPr lang="en-US" sz="1400" smtClean="0"/>
              <a:t>with high truth value facts</a:t>
            </a:r>
            <a:endParaRPr lang="en-US" sz="1400" dirty="0" smtClean="0"/>
          </a:p>
        </p:txBody>
      </p:sp>
      <p:sp>
        <p:nvSpPr>
          <p:cNvPr id="157" name="Rectangle 156"/>
          <p:cNvSpPr/>
          <p:nvPr/>
        </p:nvSpPr>
        <p:spPr>
          <a:xfrm>
            <a:off x="10435645" y="4291558"/>
            <a:ext cx="1259893" cy="1247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Truth value of </a:t>
            </a:r>
            <a:r>
              <a:rPr lang="en-US" dirty="0" smtClean="0">
                <a:solidFill>
                  <a:sysClr val="windowText" lastClr="000000"/>
                </a:solidFill>
              </a:rPr>
              <a:t>the checked facts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478042" y="220181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FOR REPORT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Crawling </a:t>
            </a:r>
            <a:r>
              <a:rPr lang="en-US" dirty="0" smtClean="0">
                <a:solidFill>
                  <a:sysClr val="windowText" lastClr="000000"/>
                </a:solidFill>
              </a:rPr>
              <a:t>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  <a:endCxn id="101" idx="1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  <a:endCxn id="107" idx="3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4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5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6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7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8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9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10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1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2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3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4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3529" y="192289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Praedicat</a:t>
            </a:r>
            <a:r>
              <a:rPr lang="en-US" dirty="0" smtClean="0"/>
              <a:t> Presentation</a:t>
            </a:r>
            <a:endParaRPr lang="en-US" dirty="0"/>
          </a:p>
        </p:txBody>
      </p:sp>
      <p:pic>
        <p:nvPicPr>
          <p:cNvPr id="205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 Em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6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e result for downlo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2068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Down Arrow 205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3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2071" name="Left Brace 2070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27955" y="4693490"/>
            <a:ext cx="1418169" cy="721340"/>
          </a:xfrm>
          <a:prstGeom prst="rect">
            <a:avLst/>
          </a:prstGeom>
        </p:spPr>
      </p:pic>
      <p:pic>
        <p:nvPicPr>
          <p:cNvPr id="158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160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182" name="Rectangle 181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Rectangle 101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</a:t>
            </a:r>
            <a:r>
              <a:rPr lang="en-US" dirty="0" smtClean="0">
                <a:solidFill>
                  <a:sysClr val="windowText" lastClr="000000"/>
                </a:solidFill>
              </a:rPr>
              <a:t>Crawling 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  <a:endCxn id="101" idx="1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  <a:endCxn id="107" idx="3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4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5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6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7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8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9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10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1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2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3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4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3529" y="192289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Praedicat</a:t>
            </a:r>
            <a:r>
              <a:rPr lang="en-US" dirty="0" smtClean="0"/>
              <a:t> Presentation</a:t>
            </a:r>
            <a:endParaRPr lang="en-US" dirty="0"/>
          </a:p>
        </p:txBody>
      </p:sp>
      <p:pic>
        <p:nvPicPr>
          <p:cNvPr id="205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 Em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6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e result for downlo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2068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Down Arrow 205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3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2071" name="Left Brace 2070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27955" y="4693490"/>
            <a:ext cx="1418169" cy="721340"/>
          </a:xfrm>
          <a:prstGeom prst="rect">
            <a:avLst/>
          </a:prstGeom>
        </p:spPr>
      </p:pic>
      <p:sp>
        <p:nvSpPr>
          <p:cNvPr id="2076" name="AutoShape 24" descr="data:image/jpg;base64,%20/9j/4AAQSkZJRgABAQEAYABgAAD/2wBDAAUDBAQEAwUEBAQFBQUGBwwIBwcHBw8LCwkMEQ8SEhEPERETFhwXExQaFRERGCEYGh0dHx8fExciJCIeJBweHx7/2wBDAQUFBQcGBw4ICA4eFBEUHh4eHh4eHh4eHh4eHh4eHh4eHh4eHh4eHh4eHh4eHh4eHh4eHh4eHh4eHh4eHh4eHh7/wAARCAEoAh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rk9d+I3g3Rb82N/rUS3CnDrGjSbD/tFQdv41teKZprbw1qVxb586O1kaPH94KcVwH7Pmj6XN8NLe+ntILm6vnkku5ZUDs7E85JoA7k+KNA/s611Eapbta3biOCVWyrsegGO9bA5Ga8L+I+ieG9C0vSrPw5IpiPiBHmiWXeI3O7IA/h+lS+OvF2qWl1rLxeNjbzWSlreysLUTAYGcSHk8/hQB7fRXhGoePvFV3ovhrUpp73TNKvLYtd31la+cyyAkDIIO0cVpah4u8Rf8K6t9Q0fWxrQ+1+Xc39jbhpYovXy+fmoA9d1G9ttPs5Lu7kEUMYyzEZxWJrHjfwxpNzZWt9qapPegNbxrGzswPQ4AOB9a82tvGt7/wAIX4iu7PxXBrUlpGrRJcWwSeElgCHXoevpWNpcGqX/AMbLDVp9VJLeH1n8owoVB2k4AxwM0Ae96XqFpqdot3ZTCWFujAEfzq1XgMnxM1b+zPD+l/bxp1zqMkzT3UNqHKRq2AFUcZqz/wALA8TWmk+I7W3vp9Q+yW6TWWoz2nl8lgCrDocZoA91ork/hlb+JF0KG+8R62NSnu4klCrEEWLIBwMda6ygAooooAKKKKACiiigAooooAKKKKACiiigAooooAKKKKACiiigAooooAKKKKACiiigAooooAKKKKACiiigAooooArarf2ul6dPqF9MIbaBC8rnoqjqa89Hx2+F7DK+InI9RYzkf+gVvfGL/kmWv/8AXm/8qh+F2k6VJ8P9FeTTLJmNquSbdMn9KAMf/hevwx/6GCT/AMAZ/wD4ij/hevwx/wChgk/8AZ//AIiu9/sbR/8AoFWP/gOn+FH9jaP/ANAqx/8AAdP8KAOC/wCF6/DH/oYJP/AGf/4ij/hevwx/6GCT/wAAZ/8A4iu9/sbR/wDoFWH/AIDp/hR/Y2j/APQKsf8AwHT/AAoA4F/jv8LkUtJ4jZFHVmspwB+OyvQ9Kv7TVNOg1CxmWa2nQPFIOjKehrhPjppWlxfCXxG8em2SMLKTDC3UEcfStX4Mf8ks8O/9eMf8qAOvooooAKKKKACiiigAooooAKKKKACiiigAooooAKKKKAGyIskbRuoZWBBB7ivNbf4aazos13F4T8ZXGladdyGRrR7cSiInqUO4Yr0yigDziP4SaPFoVppsd/c+bFfC+nuXG57iXnJbnjqagX4W31uNYstO8Uy2mm6q7vNGLYNIpbqA+73r06igDze1+GuoaVp2mW+g+K7m0lsYjCTLAJEmUkn5lz15osPhe+n6NLFp/iK4ttVmu/tcl4kQCs/pszjHPTNekUUAeYr8J1vG1e81rW3utS1OAQPPFbiNUQEHhc8ngVs6d8PrSz8RQa0uoTNJDposBGU4KgY3detdrRQB503wtht9M01NL1qez1HTZXkt7wRBjhjkqy55H41KPh3eXumapBr3ia51C51FVQyCEIkKg5wq59vWvQKKAK2l2i2Gm21krF1giWMMR1AGM1ZoooAKKKKACiiigAooooAKKKKACiiigAooooAKKKKACiiigAooooAKKKKACiiigAooooAKKKKACiiigAooooAKKKKAOS+MX/JMtf8A+vN/5VN8Kv8Aknmif9eq074o2d1qHw+1qzsoWmuJbR1jjXqxx0FeZ+DPihquieF9P0m4+Gfi15rWERuyQDBI9OaAH/tE+MfEmm+K/DHg/QtXXQo9ZlKz6kRzGADwp9eK5vRvE/i/w/8AEzU/h9ceNJfENrLpj3MWotgy2rhSeSCR29a1PHvivSPHGnJY+I/hB4tukjbdE/kAPGfVWByK5rT9d8CfD/RNSuW+FXi20gu4/Ku7y5AMhU8Y3k5FAHKaP40+JEPgm38bXPxEubgW+s/Y2smxslj3dW5r7H0+b7RYQXGQfMjVsg8civlW00z4e3Ph2Oxt/hB42k06WUXSBWOGY87h81enaV8VptM06DT7T4X+MVggQJGGhBIA9yaAOr+PP/JIvEn/AF5Sfyqz8GP+SWeHf+vGP+VeZfEr4j6x4m8DatoVn8NPFkdxeW7RRs8A2gkd+a9V+FVldad8OtCsb6FobmGzRZI26qcdDQB09FFFABRRRQAUUUUAFFFFABRRRQAUUUUAFFFFABRRRQAUUUUAFFFFABRRRQAUUUUAFFFFABRRRQAUUUUAFFFFABRRRQAUUUUAFFFFABRRRQAUUUUAFFFFABRRRQAUUUUAFFFFABRRRQAUUUUAFFFFABRRRQAUUUUAFFFFABXgP7bWj69q3wvlew1JbLTrVhJcqM7pjngcdK9+ry79qdd3wQ172jB/WgC5+zvp+u6Z8LdItNb1BNQIgVoJgCDsI4U5PUV6LXJfByf7R8MPD8mMZskFdbQAUUUUAFFFFABRRRQAUUUUAFFFFABRRRQAUUUUAFFFFABRRRQAUUUUAFFFFABRRRQAUUUUAFFFFABRRRQAUUUUAFFFFABRRRQAUUUUAFFFFABRRRQAUUUUAFFFFABRRRQAUUUUAFFFFABRRRQAUUUUAFFFFABRRRQAUUUUAFFFFABXm/7TK7vgj4k/69Sf1r0ivOv2kxn4J+Jv+vRqALvwFfzPhH4eb/p0Wu4rz39nKZZ/gz4dkRtw+zAZ/GvQqACiiigAooooAKKKKACiiigAooooAKKKKACiiigAooooAKKKKACiiigAooooAKKKKACiiigAooooAKKKKACiiigAooooAKKKKACiiigAooooAKKKKACiiigAooooAKKKKACiiigAooooAKKKKACiiigAooooAKKKKACiiigAooooAK4P9oKET/BzxLGehsn/AJV3lcZ8b13/AAo8RL/04yfyoAwv2WG3fA3w9/1xI/U16hXlf7KDbvgXoH+43/oRr1SgAooooAKKKKACiiigAooooAKKKKACiiigAooooAKKKKACiiigAoorkdb+IXh/SPGlj4UvJZBfXg+RgvyKT0BPYmgDrqKM0ZoAKKQEHoQaNy5xkZoAWikVlb7rA/Q0bhnGRmgBaKQkAZJAFVtWvodN02e/uDiKFC7H2oAtUVxOsfEfSNN0+wka1vLm/v4/MtrCBN0rD1PoPel8IfETT9c1caJfadfaNqxXelreIAXX1UjrQB2tFJkZxkZ9KCwHUgfWgBaKM8Z7UAgjIII9qACik3rz8wOOvNZfh7xBpevNeDTZ/N+xzGCbjo46j9KANWikDA9CDRuXONw/OgBaKQsFGWIA96zPEevaZ4fso7zU5/KhkkWJT1yzHAFAGpRTUkRo1kDDawBGfenUAFFFFABRRRQAUUUUAFFFFABRRRQAUUUUAFFFFABRRRQAUUUUAFFFFABRXBfE34inwbqWn6bbeHdQ1u8vgxjitMZAHUnNcf8A8L21P+2v7G/4Vh4k+3+X5nk/Lnb60Ae21leLdGj8QeG7/RZZTEl5C0RcDlQRjNeT2vx21K61a40qD4Y+JHvbZQ00Q25QHpmm6Z8etQ1K6vLWx+GXiOaayfZcKu3MbYzg/nQB6N8LPB8PgXwXZ+G4Lt7qO2ztkcYJyc11NeG6R8frzVra6uNO+GviO4itXaOdl24Rh1Bpmm/tB3Oo6HJrdl8NvEU2nxhi867do29aAPdaK8KT9oS4bw6PEX/CuPEI0kp5n2r5dgX1r2Xw3qkWt6DZavAjJFdwrMit1AIzQBoUUUUAFFFFABRRRQAUUUUAFFFFABRRRQAUUUUAFFFFAEN9cR2dnNdTMFjhQuxPYAZr5fll1bxJ4f8AEniRvCms3V5cXouNOvIjGY0SLO3GWDAcntX01rWnW+raVcabd7zBcIY5ArYJU9eaTStLstM0eHSbOER2kMflon+zQB49ceNrhI/Cfj6O8l/sm5h+zanCZDsjfbnJHTORj8a5jxB4p8UPYWV8s2pyW3iPV3jSO2m2utupIAQkgLnHqOteyn4b+FT4XvfDRsSdMvJTNJDvOAxOePTmr2p+C/D+oeHLbQZrPbaWiqLfYxV4ivQqw5B4oA8v0GXxFpHiTULO3s9bsNIk055DFql8k0qyAHDJh2YCsrw7app/wrtvE2teLPEkl9qUgi/c3DO75JwiKTgH3r1nQfh9oelT3VyZLy9ubmLyXmup2dgn90elSX3gHw9d+FLfw20EsdlbOHgKSEPGw6EH15oA8f0fVNU0D4s6fZ2Np4g0+zutPmle21W+89pWVSQwXc2ORSXttd6l8INW8dTeKtXs9YMkpDpeusUW1iAgTOB0r1fTfhvoFhrMGuj7VearbIyxXF1OzkAjGCOmK8r8XeBtS1uz1LRU8HX1teXlyf3sd0wscE/6zbnGcc49aAIzruteIPGdvoN3a+IdQsrTSYZVTTLsQPI7Zy7EspPT3rRsdT8RyeDpvDeprch7vVFtbQXE6yzeTkkhypPI2jvXolx8OdJvrHTWuJLm11GztVtzdWkpjdlA6HHUVc0PwB4e0c2TWkMpe0kaVGkkLlnPVmJ6mgDj/DUMOnfHy9tL9kWT+yo49P3nkqu3IX8jXVeONb8N6ZqkSXCW0niEW0kliDFvkUAHODj5RVzxn4J0PxU8E+oxSx3dscwXUEhjlj+jCq3hf4e6BoN/LqSi4v7+RPLa5vJTK4X0Geg+lAHlun2V1d/CZ/iFN4q1X+2smcOLxhCpDY8vy87cU/QIdQ8c/EW/h1bWtWtrNdHhnFtbXTxASMo+b5TXfv8ACfws1yxH21bNpfNaxW4YQFvXb/SujsPC+j2Ou3OtWtv5d3cwiGQgnGwdAB2oA8R0TWNcvvDul+GrjW72O3m12Wyku/OImMSk4XfnOTjGc11viGz0nwNp+sR/8JzqsEMlspFq8xnniJz8yFjnn+ldfL8O/DMmjTaX9ldIZbk3QZZCHSUnO5T2NUk+FfhVrC9tryO5vpL1QstxcTFpcDoA3bGaAPKvtl9o/jbwr9gtfFFhbakzxXD6pf7/ALSu3qE3nH5VnabPdeDPh/401XQ5r43UuufZ9xnLbVaTBI3HAOO9ez2vwv8ADsd/Y391Jf311YNutpLi5ZjH7AdKsQ/DjwzHNq5MEskGrNvubd5CYy394Dsc0AeZ6O3iTStf0GfS7DxDawXS7b9tV1FJUmUj7yDzCc89hWVoelahqHwz8QeLLzxNrralZXUrWpW9dUjCkYXaDgivXdF+GugabqUN+Zr+8kt1K263NwzrCD/dFadn4L0G08OXmgQ2zLYXjM0ybzkluvNAHmWt6nDr95pttM/ibVb3+zUllsdKuPISMkD53fctcDe/avEHww+z6xdakDY+I1ghV7xmkRPMxtZgTuI+te83vw20Ce+ivLeW+sZkgW3Y205TzEHQN61Gvws8JJ4dutCjtZktLmcXD4mbd5mc7gc5zmgDzzW7rUtS+I0/ht7LxLe6dpthEYYdNvhCxJH3mJdS3613XwQutel0O+ttcWcC2uSlsbidZZvL7BypPP41f1b4c6HqEltcGe/tryCEQi6guCkjoOzHvW34T8OaZ4Z0z+z9LjdYyxZ2kcszse5J60Aa9FFFABRRRQAUUUUAFFFFABRRRQAUUUUAFFFFABRXkXx0+LV/8L9f0YSaNHqWk6hHIZNjFZUZCvQk453dx2q/4F+Onw98VCOJNXTTbxsZgvj5XzegY4DfhQB6dRSIyugdWDKwyCOhFNgmhnj8yGVJEzjcjZFAD6KKKAPIfitruleHfi14V1LWboWloIplMrKSoJ+lc/8A8LP8D/8AC9P7U/t6H7F/Zhj87Y23dkcZxXuWpaVpmpBRqOnWl4F+6J4VfH0yKpf8Ip4Xxj/hHdIx6fY4/wDCgDxfwl8TvA9v8ZfE2oza9ClpcW8SxSlG2uQBnBxVb4U/ErwVYeLfG1xea5DDFd3oeBmRgJBsUZHFe4/8Ip4Xxj/hHdIx/wBecf8AhQfCnhc9fDukH/tzj/woA+f/AIKfEbwbpfhbxXb3+tRW8txqE8kKujAupUYI4qr8LPiF4QsP2f8AUtHvNYjhv3S4CwMjBjnp2r6LPhXwwevh3SD/ANucf+FB8K+GCcnw7pBPr9jj/wAKAPm+Lx/4Sb9ln/hHxq8f9qHT/LFtsbfu9MYr6C+FIK/Dfw+rAgiwiyCP9kVe/wCEV8Mbt3/CO6Tn1+xx5/lWtFHHFGscSKiKMKqjAAoAdRRRQAUUUUAFFFFABRRRQAUUUUAFFFFABRRRQAUUUUAFFFFABRRRQAUUUUAFFFFABRRRQAUUUUAFFFFABRRRQAUUUUAFFFFABRRRQAUUUUAFFFFABRRRQAUUVR1HWNI04E6hqllaY6+dOqfzNAF6ivOfEPxw+GGhlo7rxVayTDpHAjyE/iBj9a5C8/aLs7xvJ8LeCfEmryH7sn2XbEfxBNAHutFeCf8ACXftB+IwP7H8D6foELfdnuZ1k/Eqef0pf+Fa/GvxAd3ib4ojTkf7yaSHjIHpjAFAHt99qmm2MTS3l/bQIvUySAYrhte+Nnwz0csk3ii0uJl6w2x8x/yrk7D9mvwlJKJ/Eusa14gmH8c9wyEn/gJrudA+E3w70VV+x+E9Md16STwLK4/FsmgDgbv9pDSbuYweFfB/iDWpuytD5IJ9jhqh/wCE0+P3iJsaJ4BsdAjf7ram5fA9cjH8q9vZtL0ez+Z7TT7ZPUrGg/kK4Dxl8cvhx4ZLxXGvRXdwoJEVqDJu9tw+X9aAPB/2g/BnxU/4Q2LxF441+0v0t7lUWytFJSPeD8wOPYD8a3P2bfgPuNr4y8bW21RiWxsJBj3WST+YH0PtV3W/jzrnjJRpvg34a3GqxSMNkl9EWQOOh4BT8zTf+EL/AGifHL7vEPiSLw7bk8wxzbDj0AiyD+NAHvnibxn4U8L2guNc12xsIR8o3yDr6YFfDXjzxnPYfE7W9X8BeIr62sLm5MsLwyFQM9gDnivovw1+zD4Rtpjd+JdU1HXrl/mYu5iG76qcn8ad8R/2edC13X/Di6Ba2uj6XbeYNT8pcPKo27QPVj83JoA5X9m7xz8YPF2uxRz3Ed7oUB/0u7uovm9grdz+FfUVZ/h7RdL8P6TBpWj2cVpaQKFSOMYH1PqauzyxQQvNNIkUaDczuwCqPUk9KAOb+J+vax4Y8HXmuaLo66vNaDzJLYy7CYx94g4OSB2r5xn/AGsdaYEReErWM/7V0Tj/AMdrtPin8ejLqLeEfhlZHXNYmJiNyse6KMnj5R/F9T8vvXjUnwG8ZWvjHw7purwxiLWpC88sA3LbY5cP2B5/WgD6c+APjfxH4+8Mza7relwWNu0pS18sn5wOCea9Kqh4e0ix0HRrXSNNhENpaxiOJB2AFX6AOT+Kvjew8AeEptfv0MoRgkcSnDSMegFQfB74gad8RvCMetWcf2edW8u5ti2TE4/oexr51/bQ8QX+reIrfRbWw1H+zdKXdc3Bt3EJlPbcRtOABz71xv7NPi3XPB3jWK6g03UrvRL5hb332e2eRV5+V/lGMg/oTQB931S119Qj0a8k0mOOS/WFmt0kOFZwPlB9iauRsrorryrAEcY4paAPjm9/af8AH9rdzWs2j6TDLE5R0aJsqQen3q9u/Zy8a+MvH2iXev8AiKHT7fT/ADPKs1t4iGdh95iSx4HTGO9eY/tA/BW+1n4t6ZfeH4Clnr0u2+kVcrbuPvSN7EEflTtS+HfxR+Dt9JrHw+1OXW9DUl5bBzlgvU5Q8H6rk0AfUlFeRfCf47+GfGMg0vVP+JFra/K9tcnarN32sen0ODXroIYAggg9CKACiiigAooooAKKKKACiiigAooooAKKKKACiiigAooooAKKKKACiiigAooooAKKKKACiiigAooooAKKKKACiiigAooooAKK8N1PXv2g9Y1S7s9D8M6No9qkzpHPfMxLoCQGBHqOelVh8K/i94gB/wCEo+Kk1nE33rayh3L9AcjFAHturazpGkx+ZqmqWdimM7riZYx+prhPEPxy+GOi7hP4mt7kj/nzBnz/AN8ZrnNJ/Zs8ExOJ9Z1LXNYnJy/n3f7tv+A4P867rw/8Lfh9oJVtL8KabBIP4/K3MT6nNAHnc37RUOosY/CHgPxDr5PCSQwkL+Ixmov+Eq/aG8RjGk+CtK0O3P8Ay1u5Csqj/dc4P5V7tBb28AxDBFEP9hAP5VLQB4Ifhj8ZPEIDeKPigbaFusFjCI2UezLir2n/ALNvg8ssniDWNe8QP1YXt2SpP4YP617bRQBxfh74VfDvQQBpnhPTUx081DN/6GTXXWdnaWcfl2lrBbp/dijCj8hXBeOvjP8AD7wfPNaalrSz30D7JbO1XzJkPuvFeY3n7RHifxFdSWPw98A3t7Jn93PMCcj1KYH/AKFQB9I1g+JPGXhXw5Gza1r+nWTKu7ZLcKHP0XOTXhEng/8AaD8eFZPEHiK28N2EwxJb25IIHvH/APZVu+Fv2Y/CNm6XHiXU9R1+5Vsne+yJvYocn9aADxP+094Os5vs3h/T9Q1ycnChEMYJ9tw5rBfxr+0L47Ux+GvCkfhu2J3Lczx+W7J9ZcqfwFe6+GvBPhLw3GY9D8PafYqevlxD+ZroQMDA4FAHzbY/s9+LvEU/2r4geP724EvzSW9q54PpzlPyFei+EfgT8NfDnlyQ+H47y5T/AJbXTFy31XO39K9NooAr2FjZWEHkWNnb2sX9yGMIv5CrFFFABRSOyopZjhQMk+lfOnxq/aU07RvN0bwOqajqGTG14RuiRumEA5c/ligD2D4kfELwx4B0s3uvX6JIykw2yHdNKf8AZXrj36Cvm678QfEz9oTWH03RIpNE8LI+JHBIUr/tP/G3sDj2pfhZ8EPFHxF1NPGXxNvLtLWdhKLWVv3046jd2Uewr6u0PSNN0PTYtO0myhs7SJQqRxLgAUAcn8J/hd4Z+HmlpDplqs1+y/v72QZkc98eg9hiu5KqSCVBI6cdKWigAooooA83/aXtluvgp4ijbIAti3HtXG/sR/8AJLrv/r/evQPj9H5nwe8Sr/05Of0rz79iI/8AFsb0f9P70Ae90UUUAFFFFAHmfxU+C3hDx1G901qNM1ccx31qNjbuo3Doee+M+9eT2/iL4tfA2dbTxLaP4n8LA4S6UlmjX/e6qfZ8+1fUlR3NvBdQPBcQpNE4wyOuQR9KAOU+HHxI8KePbET6FqUbXAXMlpIds0frlTzj36V19eB/Er9nq1n1A+Ifh3fN4e1ZDvEMbEROw9P7p/OsPwn8dPFHgjVl8MfFzR50KHYuoxJyQONxHRgf73H0oA+mKKzvDmuaT4i0mLVdFvob6zmGUlibINaNABRRRQAUUUUAFFFFABRRRQAUUUUAFFFFABRRRQAUUUUAFFFFABRRRQAUUUUAFFFFABWD468WaP4L0F9a1ySSO0R1QmNC7Ek4AAHua3q8q/aglih+HUU07qkSahbFmY4AHmL1oAS8+PfgezEBuodahE7BYt+nyDeT0A4pbn48+Cba6htbiDWo55/9UjadIC/04rmfjB4u8I3MPgsW+v6VKYtRgaTZOh2gFck88VY+InjDwhN8TvBc8XiDSZIopH8x1uEIT7vU54oA3n+PPglNQTT2g1sXbruWE6dJuI9cYoT48eCn1B9PSDW2u0Xc0I06TcB64xWJq3jDwg3x70u7XxBpJt1011Mv2hNoOV4zml0Txh4QX4961eN4g0lbd9OjVZTcJtJyvAOaANq2+PPgm6up7W3g1qWeAgSxrp0hKfXiksvj34IvfP8AskOtT+QxWXZp8h2EdjxWF8M/F/hGD4oeNp5/EGlRxTSxGN2uEAcY7HPNVfgl4t8J2p8bfadf0qHztSkaPfcIN67TyOeaAPXfAXi/RvGuhDWdDlkktTI0eZIyjBgcEEGugryX9lqWKbwBeSwOskT6ncFWU5BG89K9aoA4f4x+MdS8G6FZ3Wk6dDf3d3dpbRxyuVXLHqSK4vxF8Qfitoep6Tp914T0N5dUl8uApePgHGeflrU/aYaeDwzo99DY3d4trqkUsqW0RkfaDycDmuE8f/FDT9X8S+FL6z8N+KGh0258y4J0qYYXbjj5eaAOp1Hx98WLHxZYeG5fCehtdXyM8bLePtAHXPy0q+Pfiw3jJvCw8J6F9sWATl/tj7NvP+z7VzXiD4p6befFPQtfh8N+KDZWcEiSt/ZUwIJBxxtpYvinpq/F+XxGfDfij7A1gIA39lTZ3ZPbb70AUdP0vWtY+JevNN8LvC15rUZWW8lvLlpY2Zs4KqV4PFdT4P8AG/xM1KXVdO0jwX4dtE0iXyJVW5ZFyM/dAXpxWJ4X+Kem2HxK8R63ceG/FAtL9IhAw0qYkld2cjbx1FQ/Dn4n6fomr+Lbi+8N+KFj1O9M1uV0qY5XDdfl46igDovC/wASfin4i0fUdUsfCehrFYTSQyq924JZM5x8vtXoXwh8WXXjXwRba9eWaWc8jujxI24KVYjr+FeIfDD4kWWg+EfEOnah4b8TrPe3dzLCF0qUgq+7bzt46ivUf2ZoLqD4UWS3dpPayNNK/lTRlHALkjIPIoA9NooooAK5jx5498L+B4baXxLqJs1un2Q4heQu3oAgJrp68g+OUtlD488CyX7wJAL5txmxt/h9eKALr/tAfCxJ1t28QXCysMqh0643EfTZQPj/APCz7R9n/t+487GfL/s643Y9cbKxfE2o+FT8dPDzrd6OYBZS7iGj25yvWpLPUvCn/C/bxzd6P5B0tQDmPbncv60Aaw+P3wrlkkt11+4aRR86DTrglfqNleS/D+X9nnw/4w1DxIuuXWq3rTF4km024ZLXJyQF2cGvRPAuo+FB8XfF7S3ejiJki8slo8HgdKqfBzUfC6eIPGxnutIVW1AmPeY8EY7UAdDD8f8A4VyRs0OvzuiEhiunXBC4/wCAUiftA/Cp7c3CeIZ2hGcyDTrjaMe+ysD4Vaj4VXwb4nE11o4Y3t1s3GPJHzYxVDwjqHhgfs76jG91pIuDDd4UmPf95se9AHumharY63pFtqumzCezuU3xSAEbl9cHmrtcd8FMf8Ks0DbjH2XjH1NdjQByfjr4jeEfBNza23iPUmtZroEwolvJKWx14RTXNf8AC/8A4WfaPs/9v3HnYzs/s643Y9cbKrfEOfTbf43+Fn1SS1jh+yy83BXbn8apQ6l4U/4X1O5u9H8j+y1AO6PbnJ/WgCLxv8Y/hZ4o8L6r4bj8TTxy3Vu0TEabcEx57kbKx/gt8R/hT4D8EweGofFEt9NbE+fMml3ALMe7Yj61reDdR8Kr8bfFbyXWkCAwQ7CTHtPLdKn+GWo+E18YeNmlu9HCNegxljHgj5ulAGrD+0B8K5kd4vEE7qhIYrp1wQCOufkpE/aC+FT25uE8QztCM5kGnXBUY687KwfhPqPhVPDHisTXWjhjqF0U3GPkZbGKzfBeoeGF/Z81WOS60kXGy6wCY933mx70AdgP2gfhUbcXH/CRTeScYkOn3G389mK9L068t9QsIL60k8y3nQSRvjG5T0NfO+t33htv2VfJjudLN39iUBVKb87vzzXuPw5/5ETRP+vKP/0EUAb9cZ41+J/gvwdqsWl+INVe2vJU8xIktpZSV9fkU12deOa9caXb/tG2zapLaRxnSeDcFQM5b1oA0U+P/wALHnaBfEFw0qDLINOuNw+o2Vi+K/ip8DfGWnT6VrV6b+McMDpdwXiPqD5eVNN8Jaj4WHxz8TO91pAgNrFsJMe0nnpUvwz1Lwovjnxo0t3o4RrldhYx4Ix2oA5L4NeLvhB8PX1RdI8davf6fPJlLeayuXW39QPkr0OP9oL4VSQG4j8QzPCOrrp1wVH47KwPg/qPhVPD/ioT3WjhjqE5TeY+RjtWb8O9Q8ML8AtTjlutJFxi4wGMe7rx70Adh/w0H8Kfsv2r/hIpvs+M+b/Z9xtx9dmKkT4/fCxhE3/CQzKkzKsbtp9wqkscDkpjvXntxfeG/wDhlNIhc6V9r+woNoKb87h+NP8AidfeHZP2dtFhtbjTGu8WI2xlN+d6Z6c0AfRdtNHcW8c8Tbo5FDKfUEZFSVQ8Of8AIv6f/wBe0f8A6CKv0AFFFFABRRRQAUUUUAFFFFABRRRQAUUUUAFFFFABRRRQAUUUUAFFFFABWZ4m8P6N4m0p9L17T4dQspCC8MoypI6Vp0UAeeH4I/Cg4z4H0o46ZVv8aD8EfhQTk+B9LJ7Ha3+Neh0UAeSeNfhn8GvCvhm+8Qal4K0pYLOIuxIYE+w5qn8NPAfwV8deErTxJpXgnSvJuVyR8xKn0PNbX7S3hq38SfCjWI7y6njgtrdpvLjbAkYdM+1YH7HHhy30T4Rafd2dxMUvl82SFzlVb1HpQB1I+CPwoByPA+lg+u1v8aB8EfhQM48D6UM9cK3+Neh0UAZfhjw9ovhjS10vQNNg0+yUllhhBCgnrWpRRQAjKrDDKCPcU3yYv+eSf98in0UAM8mL/nkn/fIrz34/+PrP4b/D281wJCb3Gy1jKA7nNei15b+0/o+m33wg168vLKG4ntrRmhaRdxjPqPQ0AavwN8b2PxE+Hth4gjjjFw67bhNo+Rx1ruvJi/55J/3yK87/AGc9K0/T/hTolxZ2kVu9xbK0vlrjefU+9ej0AM8mL/nkn/fIpyqFGFAA9hS0UAFFFFABXOeOPAvhPxtbwW/inRYNTjt23xLKWGw+owRXR0UAeYn4A/CAuHPgmxLDoxkkyP8Ax6j/AIUD8IN+/wD4Qmx3/wB7zJM/nur06igD5w+Ofg34H/C7wn/bt14I0+SeWVY44/NkDPk8/wAXaus8IfB34J+IvDtnrmm+DbBre8iEgZZJOcjv81Yf7a3hnStR+G51m9haa5triJIct8qhm54r1H4RaBp/h3wHpljpcbRWxgVxGTkKSOcUAc+vwA+ECghfBNioPUCSQZ/8epB8APhAE2DwRYhP7oeTH5bq9PooAqaNptjo+l2+mabbpbWdumyKJOiL6CrdFFAHLeOPh54N8bSW8nijQrfUnts+S0hYFM+mCK5r/hQPwh37/wDhCbHf/e8yTP8A6FXp1FAHmI+AHwgDlx4JsQx6sJJMn/x6vNPjl4b+BfwttNNluvBGnyXF/dLF5YlkBCHq5+btX0zXzd+2h4S0W/sNB1i9tzPdSapDbZZuBGc5AH4CgDudI+B/wX1LTIL+w8G2D21zGJEZZJMMCM/3qsj9n/4PhNg8EWAQ9VDyY/LdXb+DdFsvD/h200vTlZLWGMCNGOdox0rYoA8xX4A/CBQFHgmw2gghd8mPy3V6RYWlvY2UNnaRLFBCgSNF6Ko6CpqKACuQ8afDPwN4y1CK/wDE3h621G6iTYksjMGVfTgiuvooA8xHwB+EAYuPBNiGPVhJJk/+PUL8AfhCpJXwTYqT1Ikk5/8AHq9OooA+X/jDoXwI+HGv6Do9z4I05pNUuQkoEsg8tCcbj81em2vwF+Dc1oklv4L08wyqGXbJJgg/8CrzD9rjwdod5488G3l5bNPNqGopBOzN1TI+UelfSXh3TYNJ0a10+1ZzBDGFjDnJA9KAOA/4Z/8Ag/5fl/8ACEWGz+7vkx+W6nw/AX4RwyRyR+CrENEwdPnkIUg5Bxur0yigBkEUcEKQxKEjjUKqjsB0FPoooAKKKKACiiigAooooAKKKKACiiigAooooAKKKKACiiigAooooAKKKKACiiigDgfjn4+uPh34OGuWunDUJmnSFYS23JYgf1riIviR8ZJIkkX4Z2e11DD/AImCdCM/3qsftjf8k0tP+wlB/wChrXb2P/Hhbf8AXFP/AEEVph4KrVcJdEn+fkyK9T2VKMkrttr7rf5nlfjTxX8ZvEfhXUdD/wCFdWcAvYDCZPt6Hbnv96qHwv1r4yeCfBVh4bX4fWd2LRNol+3oN3/j1dh4z+Jdj4Sd21bw74jFsLgW6XMVluilcnChTnnNdJ4b1mTWbeWaTR9U0vy22hL+DymbjqBk5FdEaNCT5VJ3+X+RjOrWhHnlBW+f+ZyJ+I3xmA/5JnZ/+DBP/iq6/wCBvj/UvHukalPq+inSLywuzbS25bJBHrWlN/qn+hrlP2dv+Qp47/7Dr/8AoIqcRh400pRb/r5I0w9X2sZNra3c9dooorlNQrxz9qfxN4i8N+GNKPhvUjp91eX6W7ShQ2A2exFex14P+2L/AMi/4b/7DEX9azqtqEmuxrRipVIp90ZQ8N/GHH/JVB/4CD/4ms/xH4B+KHiHRbnR9V+Jwnsrldssf2UDcPwWvQfGPiKw8KeHLjXdTWZrW327xCm5+WCjA78kVy8vxY0O1ksDquka9pNvfMqwXN5Z+XEScY+bPTkV6dTB4Sk7Tm18yKdavUV4wT+SMnQPAvxT0PSLfStN+J4htLddkSfZQcD/AL5q6fDfxhwcfFQf+Ag/+Jr0lGVkVlIKsAQR3FB6Vt/ZdHu/vMvrk+y+5FH9mvXPEGt+Db//AISTUv7RvbPUprUz7Qu4IxXOB9K9SryD9lv/AJFjxB/2Hrv/ANGtXr9eVaxrP4mFFFFBIUUUUAeYfGzxd4u0HUdB0fwfFpjX2qzmPdfBiigD/ZIrL8v9or/nt4J/74l/+Kqb41SLF8RvAskhwiXbsx9AFNegL4v8Ot4dn8QjVIP7LtywluM/KhU4OfxoA8U+JPgj48ePPDT6Bq174SgtnkWQtAkm7KnI6tW5pWn/ALQ2nabb2MNx4MeOCMRqWSXJA9fmr1E+LPD48P2+vf2nB/ZtwVEU4PyuWOBitqNldFdTlWAIPtQB4tqM37RFlYXF48ngorDG0hASXJAGf71dx8GPEuqeLPh9Ya1rMdvHfSl1lWDOzKsRxnntXQeKv+RZ1P8A69ZP/QTXE/s2f8kn0/8A66zf+jGoA9IooooAK8n+Lfi7x1YeOdF8K+CY9IE9/E0jyX6sQMZ6bSPSvWK8b+I11DY/HrwzeXBIhhsJpHI7ABiaAHeV+0R/z8eCv+/cv/xVcp8SPAHx08eWFlZ6tqPhOCOzukuozBHJkuvTOT05r2XUPHvhix8HL4tudQVNJYgCbHcnH9KuXvizQ7Sy068mux5WpOqWpXneSMj+VAHm0Nv+0RFEkYufBRCqFBMcv/xVUvEmoftB6HoV7q9xL4MkitImldVjlyQBnj5q9yrlvi1/yTXxB/14y/8AoJoAl+GWuXniTwLpWt6hHFHdXUAeVYs7Q3tmukrifgV/ySfQP+vYfzNdtQAUUUUAeP8AxC8W/EZvijH4O8EJoaAWX2mSS/Vyeo4G0j1pvlftEf8APx4K/wC/cv8A8VUOt6la6P8AtGXGpXzlLaDRN0jAZwNwr0LX/HnhnQ9DsNa1LUFisr90S3k/vlulAHiXxA+HHxx8a6jo99qepeFYZNJuBcQCGOTDMD3ya7BIf2iFQKLjwVwMf6uX/wCKr0q+8TaPZ6jp2nzXI+0alzbIOd4xnNbNAHgvjPXfj94V8O3OvXzeDZra1AaRI45dxGQOPm969k8G6lNrHhXTNUuFRJrq1jldU6AsoJxXK/tEf8kg13/rkv8A6EK3fhh/yTzQP+vCH/0AUAdHRRRQAUUUUAFFFFABRRRQAUUUUAFFFFABRRRQAUUUUAFFFFABRRRQAUUUUAFFFFAHiX7Y3/JNLT/sJQf+hrXb2P8Ax4W3/XFP/QRXEftjf8k0tP8AsJQf+hrXb2P/AB4W3/XFP/QRW2C/jy9F+bMcb/Ah6v8AJHl/7UBA8Babkgf8Tq1/ma9WqtqWn2OpQLBqFnBdxK4kVJow4DDocHuKs1306XLUnO+9vwOCpV5qcIW+G/4jZf8AVP8AQ1yn7Ov/ACFPHf8A2HX/APQRXVy/6p/oa5T9nX/kKeO/+w6//oIrPGfw16/odeC+CXyPXaKKK846grwf9sX/AJF/w3/2GIv617xXg/7Yv/IveG/+wxF/Wsq38OXozbD/AMWHqvzKH7RbKvwg1ZmIABhyT/11SuZ+Muu6HcfBmx0i31C1utRuo7VLe3hcSOXAXPC5xivYb6zstQs2tL+2gurd8bopkDo2OeQeDWTpXg3wnpbxSWHh/TYJImLxyC3UupJzkMRnqePSvbxeDnWlLldlKPL+L/zMMLiqdKMebeMub10X+XY1dIV49Js0kzvWBA2fXaKsnpRkeooJGOtegkcN0Yn7Lf8AyLHiD/sPXf8A6NavX68g/Zb/AORZ8Qf9h67/APRrV6/XzT3PRn8TCiiikSFFFFAHkfxoUP8AEjwIjDIa7cEf8BNcPqcfk6nqPwt7ajrHnCP/AKYNlz+Ga7n4y/8AJS/AX/X4/wD6DXbTeCNBm8dReM3tydVihMKvuONv06ZoA8Q8OLJJrekfDNskaXqrTOn/AExXDL+Gc19JqoVQo6AYFc5aeCdBtfG9x4whtiNUuIhE77jjaPbpXSUAZvir/kWdT/69ZP8A0E1xP7Nn/JJ9P/66zf8Aoxq7bxV/yLOp/wDXrJ/6Ca4n9m3/AJJPp/8A11m/9GNQB6RRRRQAV478QoFufj74Yt5ACsthMhB9CGr2KvIvG3/JxHhP/r0l/k1AHnmnWMmtapB8KZgWisr2eeZT/wA8+Cv6k1pfC+S517xrofhm63MPCwl88H+8CAn6Zr3Ky8J6BZ+KbrxNb2Cpqt0gjmn3HLKPbp3pdH8KaDpGuahrWn2CwX+oEG6lDE7yPboPwoA265b4tf8AJNfEH/XjL/6Ca6muW+LX/JNfEH/XjL/6CaAKXwK/5JPoH/XsP5mu2rifgV/ySfQP+vYfzNdtQAUUUUAeJ+JLFdT/AGgb/T3Xcs/h9kx+Irh9Hs5vHcUPg+bLDw3az+YvpIuQn9K9I/5ufP8A2Bv6iu/0Lwj4f0TVtR1TTNPSC71Ft11IGJ8w/Q9PwoA8g+DN3J4w8cWd9cZYeHrH7K2e0uSv8sV75WJ4Z8K6D4bmvZdGsVtXvpTNcEMTvc9+elbdAHn/AO0R/wAkg13/AK5L/wChCt34Yf8AJPNA/wCvCH/0AVhftEf8kg13/rkv/oQrd+GH/JPNA/68If8A0AUAdHRRRQAUUUUAFFFFABRRRQAUUUUAFFFFABRRRQAUUUUAFFFFABRRRQAUUUUAFFFFAHn3x68B33xC8GDRNO1CKxuFnSZZZE3AFSD0yPSuVh8H/GuKGOJfE/hXaihRnTpOgGP+ete10VUJODbi7DvdWex4D4w0340+HfDGoa5J4g8LTpZQmZoxp8gLAds+bVH4aj4zeNvBtj4kg1zwvax3abliawkYr+PmV698Zo5JPhZ4jjjRndrFwFUZJP0rA/Zfhmg+CugxTxSRSCHlXUqR+BrT6xV/mJtHsvuMT/hEvjYf+Zm8K/8Agtk/+O10fwN8Da54J0zVV8Q6vFqmoaleG6lnjj2Ak+2TXotFROpKduZ3KTsrIKKKKgQVx/xT+Heg/EfRotK1+S8jhilEqNayhHDD3INdhRQFzw7/AIZk8Ef9DB4v/wDBmP8A4muR+MXwF8MeFfhvrOv6V4g8VC8s4DJF5mo7lyPUba+n64r446NqXiD4Wa7pGk2xub25tmSGIEAsfTmp5I9jT2tT+Z/eeOfCv4AeFvEngDSNb1LxB4qN3dwCSXy9R2rn2G2un/4Zj8Ef9DB4v/8ABmP/AImvRPg9pV/onw30XStTtzb3lvbhJYyQSp/Cuto5I9g9rU/mf3nK/DLwJovw98PHRNDku5LYytKzXModyxPJJwK6qiiqMwoopFZWHysD9DQAtFFFAHAfFv4e3PjaTS7qw8QXGiXumymSGeJAxyR71zf/AAq74jf9Fg1X/wABlr2OigD5l+Nei/E34f8AgiXxDbfFTUbt0mSPyngUA7jjNdVoPw7+JGpaLZ37/F3VEa4hWQqLdcDI6Vq/tY6ffan8JLi1060mupzdQkRxLubAYZ4r0XwbHJF4V0yOVCjrbIGUjkHFAHl1z8KPiFc20lvN8XtVaORSjD7MvIPWvQfhl4UXwX4Os/Dy3r3v2fcTO4wXJJJOPxrpqKACiiigArzf4qfDO+8X+INN13SfFN3oF/YIyJJBGGJBznr9a9IooA8Z/wCFU/ET/oses/8AgOlcB8atH+JngDSNMvrb4rardm8v47Qq8KjaGzz+lfUteMftXaXqWqeGtAj02xnu3j1mCR1iTcVUZyT7UAMt/hZ8RJLeOQ/GPWcsoJxbpUep/Bvx1qWnz2F58X9Ylt50KSIbdMMp6ivaLIEWcIIwQgyPwqagDF8D6BH4X8KafoMdw1wtnEIxKwwW962qKKACiiigDy74i/CzU/EXjSLxVofjK98P3q2/2dvIjDbl/Gsr/hVPxE/6LHrP/gOlezUUAfKXxe0/4neB9a8N2Fv8VNUul1i8Fs7PCoMYJHIr0ZPhX8RGRW/4XHrPIB/490rV+Nvw71rxtrvhW/0q6sIYtIvluLgXDsCygjhcKefrivUI1Kxqp6gAUAeH6z8FfGetafJp2q/FrWLmzlx5sTQLhgDnFexeHNMTRtBsdJjkMiWkCQhz1YKMZrQooAKKKKACiiigAooooAKKKKACiiigAooooAKKKKACiiigAooooAKKKKACiiigAooooAK5r4h+LIfCOlW19NbzT/aLqO3VY4mfBbv8orpa474uabqGpeGrb+zbV7qa11CC6aJPvMiE5x6nmgC/qnjDQrGc2t59sHyoZG+xStGgbpuYLtX8TUOs+OPDGgy3FvdXEqC0iE05gtZJEiQjcNzKpAyO1edeNPDGta9da4974eu9Qvp5Uk0uVpmjht4Ad20hcAuAMYOeTUHiS/vdL0PxlayaVJJLqemxMocgGEi3VCsnoc9PXimM9usrmG8soLy3bfDPGskbYxlWGQfyNTVl+EVZPCmkI64ZbGEEeh8sVqUhBRRVfUvO/s65+zf6/wApvL/3sHH60AYuu+L9L0y/0+xSSO8nvL6OzKQTKWhZzwXGcgVsDUtON99gF/am76+R5y+Z/wB85zXhFtJoLxeA4LRQdbg1tftQwfMRjIc7/wCmadcLpx8HR2Fqkn/CbDVhIFG7zxNu+Zj/ALGM+1MZ7sb+xF8LE3tsLsjcIPNXzMeu3OaVb6yaAXC3duYS+wSCQbS2cYz654x614/4SHhkGe08TRTt4pOvTyBUDGckzN5bD/Y2Y9sVnWWpW8Hw1ttCmmYarF4lXzbbB3oDelgT7bSDSA9tbVtLW5Fs2pWYnJKiIzruJHUYzmn22o6fdW73FtfW00KZ3yRyqyrjrkg4FeLalpdnc6B4rlmt2aV/E4+fkMAFTGD1A57VZ8d2tzHP4wtdMjENuJtOeZQh2BNrFjgEcZxnFAj1+31LTri1N1b6hazQBtplSZWQH0yDiqeoeJNBsdMvdSuNWs/s1ihe5dJQ/lgeoHOfavGNYsvtGi+Kr+z1vTrqxuLS3hktdMgeONX81MOCWPzbeOKn+Julxwx39rp9mcz+CplMaKT5jKrFeO7ZPXrTGe26bfWep2EV9Y3EdxbTKGjkQ5DA1YRVQYRQo9hisXwHPZ3Pg/S5bBo2gNsgBjGBkDmtukIKKKwviDryeGPBWr686GT7FavKqDq5A4A9SaAH+FvFWg+J31NNEv0u20y8eyuwFI8uZDhhz1HuODW1XzX8BN3gj4qR+H5tO1rT7fxJo8c00mp2hhM2oQYEjLknJYSEn/dFdB4dHjDX/G/xJ02fx7q1nYaFcx/YPIEStGzweZhiUOYxnpwfegD3Q02aRYonkYMVRSxCjJwPQDrXz1r3jbxpq3wc8A+JNO1t9K1XUdeh025McamOdTdtAWYEdCF3cEda7LStQ1zw38aLPwbP4gvtc0/VNInvS19saW2kiZRwUVRtbf0IP3etAHaeAPGGk+NtEm1fRftH2eK7mtHE8LRuJIm2sCrYI59a6Gvl/wAN+K9V8O+BBp+k/bUl134hanYyz2UHnXEUe+WRjEp4LnYBz2Jr074U6l4sk8b6tpt7b+J5/Dgs0ntbzXrRYpxPuCtECoAYYy3SgD1KiiigDM1jXdN0m+06yvZJFn1KV4bVEiZ97rG0hHAOPlRuvXp1rjbP40eA7m6urf7VqsH2O6W0u5bjSLmKK3lbGFkdkCpkEHkjgg1T+KWoatp/xb+GsdnqtzFZ3+pT291ZgIYpQLaVwxyu4MCo6EcV53a6H4l8Yav8XvB2k2dmlhquvRw3mpT3HzW6m1gDBYsZZtvQ7hg9uKAPcLjxtosPj2w8Fsbg6lf2kl5AwhbymjTGcPjaTyOAa6WvD/H2j3Evx5+HWj2mrXWnmLRNRjNzbhfN2qkIO3cCATxyQaydK8eeLrjwdpWhtrMgv77xrceHG1ZkXzUt4hIwk6bfMOwDOMcnigD6GoryjQ9S13Tvibr/AMP5tfv9Stf7C/tO0vrnYbm3fcIyhKqFPJ3D5a4Hwp4q8bQeAvAfjC98XX9/cal4lXSbq1lSMQywPeNDlgFB3gDgggdOKAPpWivnzUPGPivxFrPjL7DL4ztpdH1KXT9Nh0bTlltmaNVOZmYEksWwQCMCva/A95q2o+DtHv8AXrI2Oq3FlFJe2xGPJmKguuPY5FAGxRRRQAjEhSQMnHA9a828F/Fyy1/4qaz8OrzQrzR9W0yETEzzRyJMpxgKUJ5wc4PYGvSq+WfEEbab8TvH/j6y2m68MeINNuZdpyXtZLbypgfUKsjP/wABoA9o8W/Ey20T4n6F8PbTRbvVdW1eB7gGGaONII0zuZi5HOFJwOa74dBkYPpXzdpc8Wq/GzwF40kcxf2/NqtxDvIDRW6WpjjxnsyoH+rVi6PdJY3Hw98Q6Ab9o9U8TraS6zd3xE+oQu7B1eA8KOMZHpQB9V0V4H4X8NQeP38Yalr2tXth4hsfE09vbXEdwyNZQQyjylVc7SGXIyQc174vQck+570AFFFFABRRRQAUUUUAFFFFABRRRQAUUUUAFFFFABRRRQAUUUUAFFFFABRRRQAUUUUAFFcn8VLfUD4Y/tLS7qe3uNMnjvSI5ColjjYM6EDqCoIwa818S+KdZ1LTbrxRp894uk3usWumxCGfy82wBLupJAQsWxu4+71oA92rD8QaF4XuryDWNa0vT5rm3ZRDcTwhmQk4GD9SK80vr/WtK0fxCsEl3Y2Y+zDZcaktzPbBmAdtwZioOeMmrPj3S9CTw5c2Np4g1C8VLyyeSJtQkfyt0sYzvznkHOM98imM9eGMDHSivGdfkB0zxtqMuu31teaKdunIl86hFEKsmV3YfLE8kHNbngIX2r+PNWu9VvL1XtbWzdLUTssaO4k3EqDg52ikI9KooooATav90flRtGc4GfpS1x/jnW7nw7r+iahNOV0id3tLpSPlV2Xcjk/8AYfjQB1+BnOBmjav90flXjMPiHxNcXWk297e6gsWryXF6BZxBpBBuYRIvH90qT34qxa694umudD8NahPc6edQ1K4iF7JGqzSQRxh1GMYDEkr+FAHrjvEjKrsilz8oJAyfan4HpXkHiSz1CHxx4TtLjxHJqHk3d0QYyu9QixlVkA43cn8CKTQ9e1+48G6R44l1iZpr69QSWG1fKEbnHljjOR69eKAPX9q/wB0flS4HoK4r4bSapf3esahqGqTXCpqFxbwwEAJGiyMB05J4rtaAAcDjiiiigArnPH3g7TfGmmQ6dql5qltBFMJgLG7aAsw6biOo9q6OigDi/FPw30XxHqmianqGpa6t1ojCSzaDUHTDgY3Nj7xIyCe+TXnvhTwLqOufE/4g3HiDT/Fmi6XqtzC1s0V8sNveRJEI3DqjknPPUfdPbpXu1FAHjnx98L3svg/wr4d8J+G9TuLSx1mznddKeOJraCGRWYqzMuGwDgjvXceF/A+j6PdXOrRyandapewLDJeahdGa5SMZwgc/dAJPA711dFAHnuk/CDwnpvh+60WObWJoLi/OorLPfs80Fyc7pYnPKMdxyR1ya6jwx4di0FJAmqaxqLSfx6jeNcMo9AW6CtqigAooooA5Lxn4A0fxVr+j63qF9rEF3o8jSWf2S9aFUcgqWwOp2kjPoSKPBHw/wBH8I6xq+q6bfaxPPq83n3gu71pkeTAXdg9DgAZ9ABXW0UAcprPgLR9V8d6d4zuLzVk1PTonhtlivGSFUf74KDg7sDPrgVk6X8IPCVh4fvtEWTVrm3vL86kXuL5pJYbo5zLEx5Rjk5Ir0GigDldC8B6NpA1OWG51O4vtTj8q51C5u2kuigGAokPIA4xXPR/BTwnH4W0vw3HqHiNbDS9Q/tG0A1R96T7t4O70D5YDsSTXpdFAHHXfw70eTWbjVrPUtc0qe6ZXul0+/eBLhxxvdV4Zj3Peuut4lhgSFCxVFCgscnAp9FABRRRQAjAMpVhkEYIrmdP+HvgbT7m/urLwno9vNqMbRXjx2qg3CN95X4+YH3rp6KAOYvPh74HvNQsdQuvCmkTXenxpHZzPaqWgRBhVQ44AAGMVDP8M/h9cR+XN4N0SRPOE+1rRCPMHRunX3rraKAMDUPBXhLUNZXWb7w7plxqK7dtzJbqZBt6c+1b9FFABRRRQAUUUUAFFFFABRRRQAUUUUAFFFFABRRRQAUUUUAFFFFABRRRQAUUUUAFFFFADJo45oXhlQPG6lWU9CD1FUYtC0eLRBokenwLpwUqLfb8gB5/rRRQBHp/hvQ7CxnsbXTYEt7jiZCC2/6k5JqK38KeHYNLn0yLSYFtLggyx8nfjpkk54+vFFFACXHhPw7cXMFzNpMEksCqqM2eg6ZGcNj3zWlb2Nnb3lxeQ26JcXAUTOOrhc7c/TJoooAs0UUUAFZviXQ9N8RaPNpOrW4ntZcblzg5ByCD2oooAran4W0bULWyt5rdk+wgLbPE5V4wBjAI9qgn8F6BNpEOmSW0jRQy+dE5lYyJJnlg2cg0UUAMHgbw4sFnGtm4a0nNxFL5h3+YcZJPfOB+VLbeCPDtvqKXsVoylJjcJF5h8pJD1YL0zyaKKANfSNLstKjmjsovLWaZ55Oc5diSx/M1doooAKKKKACiiigAooooAKKKKACiiigAooooAKKKKACiiigAooooAKKKKACiiigAooooAKKKKACiiigAooooAKKKKAP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160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182" name="Rectangle 181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Rectangle 101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Crawling </a:t>
            </a:r>
            <a:r>
              <a:rPr lang="en-US" dirty="0" smtClean="0">
                <a:solidFill>
                  <a:sysClr val="windowText" lastClr="000000"/>
                </a:solidFill>
              </a:rPr>
              <a:t>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  <a:endCxn id="101" idx="1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  <a:endCxn id="107" idx="3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4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5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6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7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8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9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10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1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2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3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4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3529" y="192289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Praedicat</a:t>
            </a:r>
            <a:r>
              <a:rPr lang="en-US" dirty="0" smtClean="0"/>
              <a:t> Presentation</a:t>
            </a:r>
            <a:endParaRPr lang="en-US" dirty="0"/>
          </a:p>
        </p:txBody>
      </p:sp>
      <p:pic>
        <p:nvPicPr>
          <p:cNvPr id="205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 Em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6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e result for downlo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2068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Down Arrow 205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3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2071" name="Left Brace 2070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03064" y="4715249"/>
            <a:ext cx="1418169" cy="721340"/>
          </a:xfrm>
          <a:prstGeom prst="rect">
            <a:avLst/>
          </a:prstGeom>
        </p:spPr>
      </p:pic>
      <p:sp>
        <p:nvSpPr>
          <p:cNvPr id="2076" name="AutoShape 24" descr="data:image/jpg;base64,%20/9j/4AAQSkZJRgABAQEAYABgAAD/2wBDAAUDBAQEAwUEBAQFBQUGBwwIBwcHBw8LCwkMEQ8SEhEPERETFhwXExQaFRERGCEYGh0dHx8fExciJCIeJBweHx7/2wBDAQUFBQcGBw4ICA4eFBEUHh4eHh4eHh4eHh4eHh4eHh4eHh4eHh4eHh4eHh4eHh4eHh4eHh4eHh4eHh4eHh4eHh7/wAARCAEoAh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rk9d+I3g3Rb82N/rUS3CnDrGjSbD/tFQdv41teKZprbw1qVxb586O1kaPH94KcVwH7Pmj6XN8NLe+ntILm6vnkku5ZUDs7E85JoA7k+KNA/s611Eapbta3biOCVWyrsegGO9bA5Ga8L+I+ieG9C0vSrPw5IpiPiBHmiWXeI3O7IA/h+lS+OvF2qWl1rLxeNjbzWSlreysLUTAYGcSHk8/hQB7fRXhGoePvFV3ovhrUpp73TNKvLYtd31la+cyyAkDIIO0cVpah4u8Rf8K6t9Q0fWxrQ+1+Xc39jbhpYovXy+fmoA9d1G9ttPs5Lu7kEUMYyzEZxWJrHjfwxpNzZWt9qapPegNbxrGzswPQ4AOB9a82tvGt7/wAIX4iu7PxXBrUlpGrRJcWwSeElgCHXoevpWNpcGqX/AMbLDVp9VJLeH1n8owoVB2k4AxwM0Ae96XqFpqdot3ZTCWFujAEfzq1XgMnxM1b+zPD+l/bxp1zqMkzT3UNqHKRq2AFUcZqz/wALA8TWmk+I7W3vp9Q+yW6TWWoz2nl8lgCrDocZoA91ork/hlb+JF0KG+8R62NSnu4klCrEEWLIBwMda6ygAooooAKKKKACiiigAooooAKKKKACiiigAooooAKKKKACiiigAooooAKKKKACiiigAooooAKKKKACiiigAooooArarf2ul6dPqF9MIbaBC8rnoqjqa89Hx2+F7DK+InI9RYzkf+gVvfGL/kmWv/8AXm/8qh+F2k6VJ8P9FeTTLJmNquSbdMn9KAMf/hevwx/6GCT/AMAZ/wD4ij/hevwx/wChgk/8AZ//AIiu9/sbR/8AoFWP/gOn+FH9jaP/ANAqx/8AAdP8KAOC/wCF6/DH/oYJP/AGf/4ij/hevwx/6GCT/wAAZ/8A4iu9/sbR/wDoFWH/AIDp/hR/Y2j/APQKsf8AwHT/AAoA4F/jv8LkUtJ4jZFHVmspwB+OyvQ9Kv7TVNOg1CxmWa2nQPFIOjKehrhPjppWlxfCXxG8em2SMLKTDC3UEcfStX4Mf8ks8O/9eMf8qAOvooooAKKKKACiiigAooooAKKKKACiiigAooooAKKKKAGyIskbRuoZWBBB7ivNbf4aazos13F4T8ZXGladdyGRrR7cSiInqUO4Yr0yigDziP4SaPFoVppsd/c+bFfC+nuXG57iXnJbnjqagX4W31uNYstO8Uy2mm6q7vNGLYNIpbqA+73r06igDze1+GuoaVp2mW+g+K7m0lsYjCTLAJEmUkn5lz15osPhe+n6NLFp/iK4ttVmu/tcl4kQCs/pszjHPTNekUUAeYr8J1vG1e81rW3utS1OAQPPFbiNUQEHhc8ngVs6d8PrSz8RQa0uoTNJDposBGU4KgY3detdrRQB503wtht9M01NL1qez1HTZXkt7wRBjhjkqy55H41KPh3eXumapBr3ia51C51FVQyCEIkKg5wq59vWvQKKAK2l2i2Gm21krF1giWMMR1AGM1ZoooAKKKKACiiigAooooAKKKKACiiigAooooAKKKKACiiigAooooAKKKKACiiigAooooAKKKKACiiigAooooAKKKKAOS+MX/JMtf8A+vN/5VN8Kv8Aknmif9eq074o2d1qHw+1qzsoWmuJbR1jjXqxx0FeZ+DPihquieF9P0m4+Gfi15rWERuyQDBI9OaAH/tE+MfEmm+K/DHg/QtXXQo9ZlKz6kRzGADwp9eK5vRvE/i/w/8AEzU/h9ceNJfENrLpj3MWotgy2rhSeSCR29a1PHvivSPHGnJY+I/hB4tukjbdE/kAPGfVWByK5rT9d8CfD/RNSuW+FXi20gu4/Ku7y5AMhU8Y3k5FAHKaP40+JEPgm38bXPxEubgW+s/Y2smxslj3dW5r7H0+b7RYQXGQfMjVsg8civlW00z4e3Ph2Oxt/hB42k06WUXSBWOGY87h81enaV8VptM06DT7T4X+MVggQJGGhBIA9yaAOr+PP/JIvEn/AF5Sfyqz8GP+SWeHf+vGP+VeZfEr4j6x4m8DatoVn8NPFkdxeW7RRs8A2gkd+a9V+FVldad8OtCsb6FobmGzRZI26qcdDQB09FFFABRRRQAUUUUAFFFFABRRRQAUUUUAFFFFABRRRQAUUUUAFFFFABRRRQAUUUUAFFFFABRRRQAUUUUAFFFFABRRRQAUUUUAFFFFABRRRQAUUUUAFFFFABRRRQAUUUUAFFFFABRRRQAUUUUAFFFFABRRRQAUUUUAFFFFABXgP7bWj69q3wvlew1JbLTrVhJcqM7pjngcdK9+ry79qdd3wQ172jB/WgC5+zvp+u6Z8LdItNb1BNQIgVoJgCDsI4U5PUV6LXJfByf7R8MPD8mMZskFdbQAUUUUAFFFFABRRRQAUUUUAFFFFABRRRQAUUUUAFFFFABRRRQAUUUUAFFFFABRRRQAUUUUAFFFFABRRRQAUUUUAFFFFABRRRQAUUUUAFFFFABRRRQAUUUUAFFFFABRRRQAUUUUAFFFFABRRRQAUUUUAFFFFABRRRQAUUUUAFFFFABXm/7TK7vgj4k/69Sf1r0ivOv2kxn4J+Jv+vRqALvwFfzPhH4eb/p0Wu4rz39nKZZ/gz4dkRtw+zAZ/GvQqACiiigAooooAKKKKACiiigAooooAKKKKACiiigAooooAKKKKACiiigAooooAKKKKACiiigAooooAKKKKACiiigAooooAKKKKACiiigAooooAKKKKACiiigAooooAKKKKACiiigAooooAKKKKACiiigAooooAKKKKACiiigAooooAK4P9oKET/BzxLGehsn/AJV3lcZ8b13/AAo8RL/04yfyoAwv2WG3fA3w9/1xI/U16hXlf7KDbvgXoH+43/oRr1SgAooooAKKKKACiiigAooooAKKKKACiiigAooooAKKKKACiiigAoorkdb+IXh/SPGlj4UvJZBfXg+RgvyKT0BPYmgDrqKM0ZoAKKQEHoQaNy5xkZoAWikVlb7rA/Q0bhnGRmgBaKQkAZJAFVtWvodN02e/uDiKFC7H2oAtUVxOsfEfSNN0+wka1vLm/v4/MtrCBN0rD1PoPel8IfETT9c1caJfadfaNqxXelreIAXX1UjrQB2tFJkZxkZ9KCwHUgfWgBaKM8Z7UAgjIII9qACik3rz8wOOvNZfh7xBpevNeDTZ/N+xzGCbjo46j9KANWikDA9CDRuXONw/OgBaKQsFGWIA96zPEevaZ4fso7zU5/KhkkWJT1yzHAFAGpRTUkRo1kDDawBGfenUAFFFFABRRRQAUUUUAFFFFABRRRQAUUUUAFFFFABRRRQAUUUUAFFFFABRXBfE34inwbqWn6bbeHdQ1u8vgxjitMZAHUnNcf8A8L21P+2v7G/4Vh4k+3+X5nk/Lnb60Ae21leLdGj8QeG7/RZZTEl5C0RcDlQRjNeT2vx21K61a40qD4Y+JHvbZQ00Q25QHpmm6Z8etQ1K6vLWx+GXiOaayfZcKu3MbYzg/nQB6N8LPB8PgXwXZ+G4Lt7qO2ztkcYJyc11NeG6R8frzVra6uNO+GviO4itXaOdl24Rh1Bpmm/tB3Oo6HJrdl8NvEU2nxhi867do29aAPdaK8KT9oS4bw6PEX/CuPEI0kp5n2r5dgX1r2Xw3qkWt6DZavAjJFdwrMit1AIzQBoUUUUAFFFFABRRRQAUUUUAFFFFABRRRQAUUUUAFFFFAEN9cR2dnNdTMFjhQuxPYAZr5fll1bxJ4f8AEniRvCms3V5cXouNOvIjGY0SLO3GWDAcntX01rWnW+raVcabd7zBcIY5ArYJU9eaTStLstM0eHSbOER2kMflon+zQB49ceNrhI/Cfj6O8l/sm5h+zanCZDsjfbnJHTORj8a5jxB4p8UPYWV8s2pyW3iPV3jSO2m2utupIAQkgLnHqOteyn4b+FT4XvfDRsSdMvJTNJDvOAxOePTmr2p+C/D+oeHLbQZrPbaWiqLfYxV4ivQqw5B4oA8v0GXxFpHiTULO3s9bsNIk055DFql8k0qyAHDJh2YCsrw7app/wrtvE2teLPEkl9qUgi/c3DO75JwiKTgH3r1nQfh9oelT3VyZLy9ubmLyXmup2dgn90elSX3gHw9d+FLfw20EsdlbOHgKSEPGw6EH15oA8f0fVNU0D4s6fZ2Np4g0+zutPmle21W+89pWVSQwXc2ORSXttd6l8INW8dTeKtXs9YMkpDpeusUW1iAgTOB0r1fTfhvoFhrMGuj7VearbIyxXF1OzkAjGCOmK8r8XeBtS1uz1LRU8HX1teXlyf3sd0wscE/6zbnGcc49aAIzruteIPGdvoN3a+IdQsrTSYZVTTLsQPI7Zy7EspPT3rRsdT8RyeDpvDeprch7vVFtbQXE6yzeTkkhypPI2jvXolx8OdJvrHTWuJLm11GztVtzdWkpjdlA6HHUVc0PwB4e0c2TWkMpe0kaVGkkLlnPVmJ6mgDj/DUMOnfHy9tL9kWT+yo49P3nkqu3IX8jXVeONb8N6ZqkSXCW0niEW0kliDFvkUAHODj5RVzxn4J0PxU8E+oxSx3dscwXUEhjlj+jCq3hf4e6BoN/LqSi4v7+RPLa5vJTK4X0Geg+lAHlun2V1d/CZ/iFN4q1X+2smcOLxhCpDY8vy87cU/QIdQ8c/EW/h1bWtWtrNdHhnFtbXTxASMo+b5TXfv8ACfws1yxH21bNpfNaxW4YQFvXb/SujsPC+j2Ou3OtWtv5d3cwiGQgnGwdAB2oA8R0TWNcvvDul+GrjW72O3m12Wyku/OImMSk4XfnOTjGc11viGz0nwNp+sR/8JzqsEMlspFq8xnniJz8yFjnn+ldfL8O/DMmjTaX9ldIZbk3QZZCHSUnO5T2NUk+FfhVrC9tryO5vpL1QstxcTFpcDoA3bGaAPKvtl9o/jbwr9gtfFFhbakzxXD6pf7/ALSu3qE3nH5VnabPdeDPh/401XQ5r43UuufZ9xnLbVaTBI3HAOO9ez2vwv8ADsd/Y391Jf311YNutpLi5ZjH7AdKsQ/DjwzHNq5MEskGrNvubd5CYy394Dsc0AeZ6O3iTStf0GfS7DxDawXS7b9tV1FJUmUj7yDzCc89hWVoelahqHwz8QeLLzxNrralZXUrWpW9dUjCkYXaDgivXdF+GugabqUN+Zr+8kt1K263NwzrCD/dFadn4L0G08OXmgQ2zLYXjM0ybzkluvNAHmWt6nDr95pttM/ibVb3+zUllsdKuPISMkD53fctcDe/avEHww+z6xdakDY+I1ghV7xmkRPMxtZgTuI+te83vw20Ce+ivLeW+sZkgW3Y205TzEHQN61Gvws8JJ4dutCjtZktLmcXD4mbd5mc7gc5zmgDzzW7rUtS+I0/ht7LxLe6dpthEYYdNvhCxJH3mJdS3613XwQutel0O+ttcWcC2uSlsbidZZvL7BypPP41f1b4c6HqEltcGe/tryCEQi6guCkjoOzHvW34T8OaZ4Z0z+z9LjdYyxZ2kcszse5J60Aa9FFFABRRRQAUUUUAFFFFABRRRQAUUUUAFFFFABRXkXx0+LV/8L9f0YSaNHqWk6hHIZNjFZUZCvQk453dx2q/4F+Onw98VCOJNXTTbxsZgvj5XzegY4DfhQB6dRSIyugdWDKwyCOhFNgmhnj8yGVJEzjcjZFAD6KKKAPIfitruleHfi14V1LWboWloIplMrKSoJ+lc/8A8LP8D/8AC9P7U/t6H7F/Zhj87Y23dkcZxXuWpaVpmpBRqOnWl4F+6J4VfH0yKpf8Ip4Xxj/hHdIx6fY4/wDCgDxfwl8TvA9v8ZfE2oza9ClpcW8SxSlG2uQBnBxVb4U/ErwVYeLfG1xea5DDFd3oeBmRgJBsUZHFe4/8Ip4Xxj/hHdIx/wBecf8AhQfCnhc9fDukH/tzj/woA+f/AIKfEbwbpfhbxXb3+tRW8txqE8kKujAupUYI4qr8LPiF4QsP2f8AUtHvNYjhv3S4CwMjBjnp2r6LPhXwwevh3SD/ANucf+FB8K+GCcnw7pBPr9jj/wAKAPm+Lx/4Sb9ln/hHxq8f9qHT/LFtsbfu9MYr6C+FIK/Dfw+rAgiwiyCP9kVe/wCEV8Mbt3/CO6Tn1+xx5/lWtFHHFGscSKiKMKqjAAoAdRRRQAUUUUAFFFFABRRRQAUUUUAFFFFABRRRQAUUUUAFFFFABRRRQAUUUUAFFFFABRRRQAUUUUAFFFFABRRRQAUUUUAFFFFABRRRQAUUUUAFFFFABRRRQAUUVR1HWNI04E6hqllaY6+dOqfzNAF6ivOfEPxw+GGhlo7rxVayTDpHAjyE/iBj9a5C8/aLs7xvJ8LeCfEmryH7sn2XbEfxBNAHutFeCf8ACXftB+IwP7H8D6foELfdnuZ1k/Eqef0pf+Fa/GvxAd3ib4ojTkf7yaSHjIHpjAFAHt99qmm2MTS3l/bQIvUySAYrhte+Nnwz0csk3ii0uJl6w2x8x/yrk7D9mvwlJKJ/Eusa14gmH8c9wyEn/gJrudA+E3w70VV+x+E9Md16STwLK4/FsmgDgbv9pDSbuYweFfB/iDWpuytD5IJ9jhqh/wCE0+P3iJsaJ4BsdAjf7ram5fA9cjH8q9vZtL0ez+Z7TT7ZPUrGg/kK4Dxl8cvhx4ZLxXGvRXdwoJEVqDJu9tw+X9aAPB/2g/BnxU/4Q2LxF441+0v0t7lUWytFJSPeD8wOPYD8a3P2bfgPuNr4y8bW21RiWxsJBj3WST+YH0PtV3W/jzrnjJRpvg34a3GqxSMNkl9EWQOOh4BT8zTf+EL/AGifHL7vEPiSLw7bk8wxzbDj0AiyD+NAHvnibxn4U8L2guNc12xsIR8o3yDr6YFfDXjzxnPYfE7W9X8BeIr62sLm5MsLwyFQM9gDnivovw1+zD4Rtpjd+JdU1HXrl/mYu5iG76qcn8ad8R/2edC13X/Di6Ba2uj6XbeYNT8pcPKo27QPVj83JoA5X9m7xz8YPF2uxRz3Ed7oUB/0u7uovm9grdz+FfUVZ/h7RdL8P6TBpWj2cVpaQKFSOMYH1PqauzyxQQvNNIkUaDczuwCqPUk9KAOb+J+vax4Y8HXmuaLo66vNaDzJLYy7CYx94g4OSB2r5xn/AGsdaYEReErWM/7V0Tj/AMdrtPin8ejLqLeEfhlZHXNYmJiNyse6KMnj5R/F9T8vvXjUnwG8ZWvjHw7purwxiLWpC88sA3LbY5cP2B5/WgD6c+APjfxH4+8Mza7relwWNu0pS18sn5wOCea9Kqh4e0ix0HRrXSNNhENpaxiOJB2AFX6AOT+Kvjew8AeEptfv0MoRgkcSnDSMegFQfB74gad8RvCMetWcf2edW8u5ti2TE4/oexr51/bQ8QX+reIrfRbWw1H+zdKXdc3Bt3EJlPbcRtOABz71xv7NPi3XPB3jWK6g03UrvRL5hb332e2eRV5+V/lGMg/oTQB931S119Qj0a8k0mOOS/WFmt0kOFZwPlB9iauRsrorryrAEcY4paAPjm9/af8AH9rdzWs2j6TDLE5R0aJsqQen3q9u/Zy8a+MvH2iXev8AiKHT7fT/ADPKs1t4iGdh95iSx4HTGO9eY/tA/BW+1n4t6ZfeH4Clnr0u2+kVcrbuPvSN7EEflTtS+HfxR+Dt9JrHw+1OXW9DUl5bBzlgvU5Q8H6rk0AfUlFeRfCf47+GfGMg0vVP+JFra/K9tcnarN32sen0ODXroIYAggg9CKACiiigAooooAKKKKACiiigAooooAKKKKACiiigAooooAKKKKACiiigAooooAKKKKACiiigAooooAKKKKACiiigAooooAKK8N1PXv2g9Y1S7s9D8M6No9qkzpHPfMxLoCQGBHqOelVh8K/i94gB/wCEo+Kk1nE33rayh3L9AcjFAHturazpGkx+ZqmqWdimM7riZYx+prhPEPxy+GOi7hP4mt7kj/nzBnz/AN8ZrnNJ/Zs8ExOJ9Z1LXNYnJy/n3f7tv+A4P867rw/8Lfh9oJVtL8KabBIP4/K3MT6nNAHnc37RUOosY/CHgPxDr5PCSQwkL+Ixmov+Eq/aG8RjGk+CtK0O3P8Ay1u5Csqj/dc4P5V7tBb28AxDBFEP9hAP5VLQB4Ifhj8ZPEIDeKPigbaFusFjCI2UezLir2n/ALNvg8ssniDWNe8QP1YXt2SpP4YP617bRQBxfh74VfDvQQBpnhPTUx081DN/6GTXXWdnaWcfl2lrBbp/dijCj8hXBeOvjP8AD7wfPNaalrSz30D7JbO1XzJkPuvFeY3n7RHifxFdSWPw98A3t7Jn93PMCcj1KYH/AKFQB9I1g+JPGXhXw5Gza1r+nWTKu7ZLcKHP0XOTXhEng/8AaD8eFZPEHiK28N2EwxJb25IIHvH/APZVu+Fv2Y/CNm6XHiXU9R1+5Vsne+yJvYocn9aADxP+094Os5vs3h/T9Q1ycnChEMYJ9tw5rBfxr+0L47Ux+GvCkfhu2J3Lczx+W7J9ZcqfwFe6+GvBPhLw3GY9D8PafYqevlxD+ZroQMDA4FAHzbY/s9+LvEU/2r4geP724EvzSW9q54PpzlPyFei+EfgT8NfDnlyQ+H47y5T/AJbXTFy31XO39K9NooAr2FjZWEHkWNnb2sX9yGMIv5CrFFFABRSOyopZjhQMk+lfOnxq/aU07RvN0bwOqajqGTG14RuiRumEA5c/ligD2D4kfELwx4B0s3uvX6JIykw2yHdNKf8AZXrj36Cvm678QfEz9oTWH03RIpNE8LI+JHBIUr/tP/G3sDj2pfhZ8EPFHxF1NPGXxNvLtLWdhKLWVv3046jd2Uewr6u0PSNN0PTYtO0myhs7SJQqRxLgAUAcn8J/hd4Z+HmlpDplqs1+y/v72QZkc98eg9hiu5KqSCVBI6cdKWigAooooA83/aXtluvgp4ijbIAti3HtXG/sR/8AJLrv/r/evQPj9H5nwe8Sr/05Of0rz79iI/8AFsb0f9P70Ae90UUUAFFFFAHmfxU+C3hDx1G901qNM1ccx31qNjbuo3Doee+M+9eT2/iL4tfA2dbTxLaP4n8LA4S6UlmjX/e6qfZ8+1fUlR3NvBdQPBcQpNE4wyOuQR9KAOU+HHxI8KePbET6FqUbXAXMlpIds0frlTzj36V19eB/Er9nq1n1A+Ifh3fN4e1ZDvEMbEROw9P7p/OsPwn8dPFHgjVl8MfFzR50KHYuoxJyQONxHRgf73H0oA+mKKzvDmuaT4i0mLVdFvob6zmGUlibINaNABRRRQAUUUUAFFFFABRRRQAUUUUAFFFFABRRRQAUUUUAFFFFABRRRQAUUUUAFFFFABWD468WaP4L0F9a1ySSO0R1QmNC7Ek4AAHua3q8q/aglih+HUU07qkSahbFmY4AHmL1oAS8+PfgezEBuodahE7BYt+nyDeT0A4pbn48+Cba6htbiDWo55/9UjadIC/04rmfjB4u8I3MPgsW+v6VKYtRgaTZOh2gFck88VY+InjDwhN8TvBc8XiDSZIopH8x1uEIT7vU54oA3n+PPglNQTT2g1sXbruWE6dJuI9cYoT48eCn1B9PSDW2u0Xc0I06TcB64xWJq3jDwg3x70u7XxBpJt1011Mv2hNoOV4zml0Txh4QX4961eN4g0lbd9OjVZTcJtJyvAOaANq2+PPgm6up7W3g1qWeAgSxrp0hKfXiksvj34IvfP8AskOtT+QxWXZp8h2EdjxWF8M/F/hGD4oeNp5/EGlRxTSxGN2uEAcY7HPNVfgl4t8J2p8bfadf0qHztSkaPfcIN67TyOeaAPXfAXi/RvGuhDWdDlkktTI0eZIyjBgcEEGugryX9lqWKbwBeSwOskT6ncFWU5BG89K9aoA4f4x+MdS8G6FZ3Wk6dDf3d3dpbRxyuVXLHqSK4vxF8Qfitoep6Tp914T0N5dUl8uApePgHGeflrU/aYaeDwzo99DY3d4trqkUsqW0RkfaDycDmuE8f/FDT9X8S+FL6z8N+KGh0258y4J0qYYXbjj5eaAOp1Hx98WLHxZYeG5fCehtdXyM8bLePtAHXPy0q+Pfiw3jJvCw8J6F9sWATl/tj7NvP+z7VzXiD4p6befFPQtfh8N+KDZWcEiSt/ZUwIJBxxtpYvinpq/F+XxGfDfij7A1gIA39lTZ3ZPbb70AUdP0vWtY+JevNN8LvC15rUZWW8lvLlpY2Zs4KqV4PFdT4P8AG/xM1KXVdO0jwX4dtE0iXyJVW5ZFyM/dAXpxWJ4X+Kem2HxK8R63ceG/FAtL9IhAw0qYkld2cjbx1FQ/Dn4n6fomr+Lbi+8N+KFj1O9M1uV0qY5XDdfl46igDovC/wASfin4i0fUdUsfCehrFYTSQyq924JZM5x8vtXoXwh8WXXjXwRba9eWaWc8jujxI24KVYjr+FeIfDD4kWWg+EfEOnah4b8TrPe3dzLCF0qUgq+7bzt46ivUf2ZoLqD4UWS3dpPayNNK/lTRlHALkjIPIoA9NooooAK5jx5498L+B4baXxLqJs1un2Q4heQu3oAgJrp68g+OUtlD488CyX7wJAL5txmxt/h9eKALr/tAfCxJ1t28QXCysMqh0643EfTZQPj/APCz7R9n/t+487GfL/s643Y9cbKxfE2o+FT8dPDzrd6OYBZS7iGj25yvWpLPUvCn/C/bxzd6P5B0tQDmPbncv60Aaw+P3wrlkkt11+4aRR86DTrglfqNleS/D+X9nnw/4w1DxIuuXWq3rTF4km024ZLXJyQF2cGvRPAuo+FB8XfF7S3ejiJki8slo8HgdKqfBzUfC6eIPGxnutIVW1AmPeY8EY7UAdDD8f8A4VyRs0OvzuiEhiunXBC4/wCAUiftA/Cp7c3CeIZ2hGcyDTrjaMe+ysD4Vaj4VXwb4nE11o4Y3t1s3GPJHzYxVDwjqHhgfs76jG91pIuDDd4UmPf95se9AHumharY63pFtqumzCezuU3xSAEbl9cHmrtcd8FMf8Ks0DbjH2XjH1NdjQByfjr4jeEfBNza23iPUmtZroEwolvJKWx14RTXNf8AC/8A4WfaPs/9v3HnYzs/s643Y9cbKrfEOfTbf43+Fn1SS1jh+yy83BXbn8apQ6l4U/4X1O5u9H8j+y1AO6PbnJ/WgCLxv8Y/hZ4o8L6r4bj8TTxy3Vu0TEabcEx57kbKx/gt8R/hT4D8EweGofFEt9NbE+fMml3ALMe7Yj61reDdR8Kr8bfFbyXWkCAwQ7CTHtPLdKn+GWo+E18YeNmlu9HCNegxljHgj5ulAGrD+0B8K5kd4vEE7qhIYrp1wQCOufkpE/aC+FT25uE8QztCM5kGnXBUY687KwfhPqPhVPDHisTXWjhjqF0U3GPkZbGKzfBeoeGF/Z81WOS60kXGy6wCY933mx70AdgP2gfhUbcXH/CRTeScYkOn3G389mK9L068t9QsIL60k8y3nQSRvjG5T0NfO+t33htv2VfJjudLN39iUBVKb87vzzXuPw5/5ETRP+vKP/0EUAb9cZ41+J/gvwdqsWl+INVe2vJU8xIktpZSV9fkU12deOa9caXb/tG2zapLaRxnSeDcFQM5b1oA0U+P/wALHnaBfEFw0qDLINOuNw+o2Vi+K/ip8DfGWnT6VrV6b+McMDpdwXiPqD5eVNN8Jaj4WHxz8TO91pAgNrFsJMe0nnpUvwz1Lwovjnxo0t3o4RrldhYx4Ix2oA5L4NeLvhB8PX1RdI8davf6fPJlLeayuXW39QPkr0OP9oL4VSQG4j8QzPCOrrp1wVH47KwPg/qPhVPD/ioT3WjhjqE5TeY+RjtWb8O9Q8ML8AtTjlutJFxi4wGMe7rx70Adh/w0H8Kfsv2r/hIpvs+M+b/Z9xtx9dmKkT4/fCxhE3/CQzKkzKsbtp9wqkscDkpjvXntxfeG/wDhlNIhc6V9r+woNoKb87h+NP8AidfeHZP2dtFhtbjTGu8WI2xlN+d6Z6c0AfRdtNHcW8c8Tbo5FDKfUEZFSVQ8Of8AIv6f/wBe0f8A6CKv0AFFFFABRRRQAUUUUAFFFFABRRRQAUUUUAFFFFABRRRQAUUUUAFFFFABWZ4m8P6N4m0p9L17T4dQspCC8MoypI6Vp0UAeeH4I/Cg4z4H0o46ZVv8aD8EfhQTk+B9LJ7Ha3+Neh0UAeSeNfhn8GvCvhm+8Qal4K0pYLOIuxIYE+w5qn8NPAfwV8deErTxJpXgnSvJuVyR8xKn0PNbX7S3hq38SfCjWI7y6njgtrdpvLjbAkYdM+1YH7HHhy30T4Rafd2dxMUvl82SFzlVb1HpQB1I+CPwoByPA+lg+u1v8aB8EfhQM48D6UM9cK3+Neh0UAZfhjw9ovhjS10vQNNg0+yUllhhBCgnrWpRRQAjKrDDKCPcU3yYv+eSf98in0UAM8mL/nkn/fIrz34/+PrP4b/D281wJCb3Gy1jKA7nNei15b+0/o+m33wg168vLKG4ntrRmhaRdxjPqPQ0AavwN8b2PxE+Hth4gjjjFw67bhNo+Rx1ruvJi/55J/3yK87/AGc9K0/T/hTolxZ2kVu9xbK0vlrjefU+9ej0AM8mL/nkn/fIpyqFGFAA9hS0UAFFFFABXOeOPAvhPxtbwW/inRYNTjt23xLKWGw+owRXR0UAeYn4A/CAuHPgmxLDoxkkyP8Ax6j/AIUD8IN+/wD4Qmx3/wB7zJM/nur06igD5w+Ofg34H/C7wn/bt14I0+SeWVY44/NkDPk8/wAXaus8IfB34J+IvDtnrmm+DbBre8iEgZZJOcjv81Yf7a3hnStR+G51m9haa5triJIct8qhm54r1H4RaBp/h3wHpljpcbRWxgVxGTkKSOcUAc+vwA+ECghfBNioPUCSQZ/8epB8APhAE2DwRYhP7oeTH5bq9PooAqaNptjo+l2+mabbpbWdumyKJOiL6CrdFFAHLeOPh54N8bSW8nijQrfUnts+S0hYFM+mCK5r/hQPwh37/wDhCbHf/e8yTP8A6FXp1FAHmI+AHwgDlx4JsQx6sJJMn/x6vNPjl4b+BfwttNNluvBGnyXF/dLF5YlkBCHq5+btX0zXzd+2h4S0W/sNB1i9tzPdSapDbZZuBGc5AH4CgDudI+B/wX1LTIL+w8G2D21zGJEZZJMMCM/3qsj9n/4PhNg8EWAQ9VDyY/LdXb+DdFsvD/h200vTlZLWGMCNGOdox0rYoA8xX4A/CBQFHgmw2gghd8mPy3V6RYWlvY2UNnaRLFBCgSNF6Ko6CpqKACuQ8afDPwN4y1CK/wDE3h621G6iTYksjMGVfTgiuvooA8xHwB+EAYuPBNiGPVhJJk/+PUL8AfhCpJXwTYqT1Ikk5/8AHq9OooA+X/jDoXwI+HGv6Do9z4I05pNUuQkoEsg8tCcbj81em2vwF+Dc1oklv4L08wyqGXbJJgg/8CrzD9rjwdod5488G3l5bNPNqGopBOzN1TI+UelfSXh3TYNJ0a10+1ZzBDGFjDnJA9KAOA/4Z/8Ag/5fl/8ACEWGz+7vkx+W6nw/AX4RwyRyR+CrENEwdPnkIUg5Bxur0yigBkEUcEKQxKEjjUKqjsB0FPoooAKKKKACiiigAooooAKKKKACiiigAooooAKKKKACiiigAooooAKKKKACiiigDgfjn4+uPh34OGuWunDUJmnSFYS23JYgf1riIviR8ZJIkkX4Z2e11DD/AImCdCM/3qsftjf8k0tP+wlB/wChrXb2P/Hhbf8AXFP/AEEVph4KrVcJdEn+fkyK9T2VKMkrttr7rf5nlfjTxX8ZvEfhXUdD/wCFdWcAvYDCZPt6Hbnv96qHwv1r4yeCfBVh4bX4fWd2LRNol+3oN3/j1dh4z+Jdj4Sd21bw74jFsLgW6XMVluilcnChTnnNdJ4b1mTWbeWaTR9U0vy22hL+DymbjqBk5FdEaNCT5VJ3+X+RjOrWhHnlBW+f+ZyJ+I3xmA/5JnZ/+DBP/iq6/wCBvj/UvHukalPq+inSLywuzbS25bJBHrWlN/qn+hrlP2dv+Qp47/7Dr/8AoIqcRh400pRb/r5I0w9X2sZNra3c9dooorlNQrxz9qfxN4i8N+GNKPhvUjp91eX6W7ShQ2A2exFex14P+2L/AMi/4b/7DEX9azqtqEmuxrRipVIp90ZQ8N/GHH/JVB/4CD/4ms/xH4B+KHiHRbnR9V+Jwnsrldssf2UDcPwWvQfGPiKw8KeHLjXdTWZrW327xCm5+WCjA78kVy8vxY0O1ksDquka9pNvfMqwXN5Z+XEScY+bPTkV6dTB4Sk7Tm18yKdavUV4wT+SMnQPAvxT0PSLfStN+J4htLddkSfZQcD/AL5q6fDfxhwcfFQf+Ag/+Jr0lGVkVlIKsAQR3FB6Vt/ZdHu/vMvrk+y+5FH9mvXPEGt+Db//AISTUv7RvbPUprUz7Qu4IxXOB9K9SryD9lv/AJFjxB/2Hrv/ANGtXr9eVaxrP4mFFFFBIUUUUAeYfGzxd4u0HUdB0fwfFpjX2qzmPdfBiigD/ZIrL8v9or/nt4J/74l/+Kqb41SLF8RvAskhwiXbsx9AFNegL4v8Ot4dn8QjVIP7LtywluM/KhU4OfxoA8U+JPgj48ePPDT6Bq174SgtnkWQtAkm7KnI6tW5pWn/ALQ2nabb2MNx4MeOCMRqWSXJA9fmr1E+LPD48P2+vf2nB/ZtwVEU4PyuWOBitqNldFdTlWAIPtQB4tqM37RFlYXF48ngorDG0hASXJAGf71dx8GPEuqeLPh9Ya1rMdvHfSl1lWDOzKsRxnntXQeKv+RZ1P8A69ZP/QTXE/s2f8kn0/8A66zf+jGoA9IooooAK8n+Lfi7x1YeOdF8K+CY9IE9/E0jyX6sQMZ6bSPSvWK8b+I11DY/HrwzeXBIhhsJpHI7ABiaAHeV+0R/z8eCv+/cv/xVcp8SPAHx08eWFlZ6tqPhOCOzukuozBHJkuvTOT05r2XUPHvhix8HL4tudQVNJYgCbHcnH9KuXvizQ7Sy068mux5WpOqWpXneSMj+VAHm0Nv+0RFEkYufBRCqFBMcv/xVUvEmoftB6HoV7q9xL4MkitImldVjlyQBnj5q9yrlvi1/yTXxB/14y/8AoJoAl+GWuXniTwLpWt6hHFHdXUAeVYs7Q3tmukrifgV/ySfQP+vYfzNdtQAUUUUAeP8AxC8W/EZvijH4O8EJoaAWX2mSS/Vyeo4G0j1pvlftEf8APx4K/wC/cv8A8VUOt6la6P8AtGXGpXzlLaDRN0jAZwNwr0LX/HnhnQ9DsNa1LUFisr90S3k/vlulAHiXxA+HHxx8a6jo99qepeFYZNJuBcQCGOTDMD3ya7BIf2iFQKLjwVwMf6uX/wCKr0q+8TaPZ6jp2nzXI+0alzbIOd4xnNbNAHgvjPXfj94V8O3OvXzeDZra1AaRI45dxGQOPm969k8G6lNrHhXTNUuFRJrq1jldU6AsoJxXK/tEf8kg13/rkv8A6EK3fhh/yTzQP+vCH/0AUAdHRRRQAUUUUAFFFFABRRRQAUUUUAFFFFABRRRQAUUUUAFFFFABRRRQAUUUUAFFFFAHiX7Y3/JNLT/sJQf+hrXb2P8Ax4W3/XFP/QRXEftjf8k0tP8AsJQf+hrXb2P/AB4W3/XFP/QRW2C/jy9F+bMcb/Ah6v8AJHl/7UBA8Babkgf8Tq1/ma9WqtqWn2OpQLBqFnBdxK4kVJow4DDocHuKs1306XLUnO+9vwOCpV5qcIW+G/4jZf8AVP8AQ1yn7Ov/ACFPHf8A2HX/APQRXVy/6p/oa5T9nX/kKeO/+w6//oIrPGfw16/odeC+CXyPXaKKK846grwf9sX/AJF/w3/2GIv617xXg/7Yv/IveG/+wxF/Wsq38OXozbD/AMWHqvzKH7RbKvwg1ZmIABhyT/11SuZ+Muu6HcfBmx0i31C1utRuo7VLe3hcSOXAXPC5xivYb6zstQs2tL+2gurd8bopkDo2OeQeDWTpXg3wnpbxSWHh/TYJImLxyC3UupJzkMRnqePSvbxeDnWlLldlKPL+L/zMMLiqdKMebeMub10X+XY1dIV49Js0kzvWBA2fXaKsnpRkeooJGOtegkcN0Yn7Lf8AyLHiD/sPXf8A6NavX68g/Zb/AORZ8Qf9h67/APRrV6/XzT3PRn8TCiiikSFFFFAHkfxoUP8AEjwIjDIa7cEf8BNcPqcfk6nqPwt7ajrHnCP/AKYNlz+Ga7n4y/8AJS/AX/X4/wD6DXbTeCNBm8dReM3tydVihMKvuONv06ZoA8Q8OLJJrekfDNskaXqrTOn/AExXDL+Gc19JqoVQo6AYFc5aeCdBtfG9x4whtiNUuIhE77jjaPbpXSUAZvir/kWdT/69ZP8A0E1xP7Nn/JJ9P/66zf8Aoxq7bxV/yLOp/wDXrJ/6Ca4n9m3/AJJPp/8A11m/9GNQB6RRRRQAV478QoFufj74Yt5ACsthMhB9CGr2KvIvG3/JxHhP/r0l/k1AHnmnWMmtapB8KZgWisr2eeZT/wA8+Cv6k1pfC+S517xrofhm63MPCwl88H+8CAn6Zr3Ky8J6BZ+KbrxNb2Cpqt0gjmn3HLKPbp3pdH8KaDpGuahrWn2CwX+oEG6lDE7yPboPwoA265b4tf8AJNfEH/XjL/6Ca6muW+LX/JNfEH/XjL/6CaAKXwK/5JPoH/XsP5mu2rifgV/ySfQP+vYfzNdtQAUUUUAeJ+JLFdT/AGgb/T3Xcs/h9kx+Irh9Hs5vHcUPg+bLDw3az+YvpIuQn9K9I/5ufP8A2Bv6iu/0Lwj4f0TVtR1TTNPSC71Ft11IGJ8w/Q9PwoA8g+DN3J4w8cWd9cZYeHrH7K2e0uSv8sV75WJ4Z8K6D4bmvZdGsVtXvpTNcEMTvc9+elbdAHn/AO0R/wAkg13/AK5L/wChCt34Yf8AJPNA/wCvCH/0AVhftEf8kg13/rkv/oQrd+GH/JPNA/68If8A0AUAdHRRRQAUUUUAFFFFABRRRQAUUUUAFFFFABRRRQAUUUUAFFFFABRRRQAUUUUAFFFFAHn3x68B33xC8GDRNO1CKxuFnSZZZE3AFSD0yPSuVh8H/GuKGOJfE/hXaihRnTpOgGP+ete10VUJODbi7DvdWex4D4w0340+HfDGoa5J4g8LTpZQmZoxp8gLAds+bVH4aj4zeNvBtj4kg1zwvax3abliawkYr+PmV698Zo5JPhZ4jjjRndrFwFUZJP0rA/Zfhmg+CugxTxSRSCHlXUqR+BrT6xV/mJtHsvuMT/hEvjYf+Zm8K/8Agtk/+O10fwN8Da54J0zVV8Q6vFqmoaleG6lnjj2Ak+2TXotFROpKduZ3KTsrIKKKKgQVx/xT+Heg/EfRotK1+S8jhilEqNayhHDD3INdhRQFzw7/AIZk8Ef9DB4v/wDBmP8A4muR+MXwF8MeFfhvrOv6V4g8VC8s4DJF5mo7lyPUba+n64r446NqXiD4Wa7pGk2xub25tmSGIEAsfTmp5I9jT2tT+Z/eeOfCv4AeFvEngDSNb1LxB4qN3dwCSXy9R2rn2G2un/4Zj8Ef9DB4v/8ABmP/AImvRPg9pV/onw30XStTtzb3lvbhJYyQSp/Cuto5I9g9rU/mf3nK/DLwJovw98PHRNDku5LYytKzXModyxPJJwK6qiiqMwoopFZWHysD9DQAtFFFAHAfFv4e3PjaTS7qw8QXGiXumymSGeJAxyR71zf/AAq74jf9Fg1X/wABlr2OigD5l+Nei/E34f8AgiXxDbfFTUbt0mSPyngUA7jjNdVoPw7+JGpaLZ37/F3VEa4hWQqLdcDI6Vq/tY6ffan8JLi1060mupzdQkRxLubAYZ4r0XwbHJF4V0yOVCjrbIGUjkHFAHl1z8KPiFc20lvN8XtVaORSjD7MvIPWvQfhl4UXwX4Os/Dy3r3v2fcTO4wXJJJOPxrpqKACiiigArzf4qfDO+8X+INN13SfFN3oF/YIyJJBGGJBznr9a9IooA8Z/wCFU/ET/oses/8AgOlcB8atH+JngDSNMvrb4rardm8v47Qq8KjaGzz+lfUteMftXaXqWqeGtAj02xnu3j1mCR1iTcVUZyT7UAMt/hZ8RJLeOQ/GPWcsoJxbpUep/Bvx1qWnz2F58X9Ylt50KSIbdMMp6ivaLIEWcIIwQgyPwqagDF8D6BH4X8KafoMdw1wtnEIxKwwW962qKKACiiigDy74i/CzU/EXjSLxVofjK98P3q2/2dvIjDbl/Gsr/hVPxE/6LHrP/gOlezUUAfKXxe0/4neB9a8N2Fv8VNUul1i8Fs7PCoMYJHIr0ZPhX8RGRW/4XHrPIB/490rV+Nvw71rxtrvhW/0q6sIYtIvluLgXDsCygjhcKefrivUI1Kxqp6gAUAeH6z8FfGetafJp2q/FrWLmzlx5sTQLhgDnFexeHNMTRtBsdJjkMiWkCQhz1YKMZrQooAKKKKACiiigAooooAKKKKACiiigAooooAKKKKACiiigAooooAKKKKACiiigAooooAK5r4h+LIfCOlW19NbzT/aLqO3VY4mfBbv8orpa474uabqGpeGrb+zbV7qa11CC6aJPvMiE5x6nmgC/qnjDQrGc2t59sHyoZG+xStGgbpuYLtX8TUOs+OPDGgy3FvdXEqC0iE05gtZJEiQjcNzKpAyO1edeNPDGta9da4974eu9Qvp5Uk0uVpmjht4Ad20hcAuAMYOeTUHiS/vdL0PxlayaVJJLqemxMocgGEi3VCsnoc9PXimM9usrmG8soLy3bfDPGskbYxlWGQfyNTVl+EVZPCmkI64ZbGEEeh8sVqUhBRRVfUvO/s65+zf6/wApvL/3sHH60AYuu+L9L0y/0+xSSO8nvL6OzKQTKWhZzwXGcgVsDUtON99gF/am76+R5y+Z/wB85zXhFtJoLxeA4LRQdbg1tftQwfMRjIc7/wCmadcLpx8HR2Fqkn/CbDVhIFG7zxNu+Zj/ALGM+1MZ7sb+xF8LE3tsLsjcIPNXzMeu3OaVb6yaAXC3duYS+wSCQbS2cYz654x614/4SHhkGe08TRTt4pOvTyBUDGckzN5bD/Y2Y9sVnWWpW8Hw1ttCmmYarF4lXzbbB3oDelgT7bSDSA9tbVtLW5Fs2pWYnJKiIzruJHUYzmn22o6fdW73FtfW00KZ3yRyqyrjrkg4FeLalpdnc6B4rlmt2aV/E4+fkMAFTGD1A57VZ8d2tzHP4wtdMjENuJtOeZQh2BNrFjgEcZxnFAj1+31LTri1N1b6hazQBtplSZWQH0yDiqeoeJNBsdMvdSuNWs/s1ihe5dJQ/lgeoHOfavGNYsvtGi+Kr+z1vTrqxuLS3hktdMgeONX81MOCWPzbeOKn+Julxwx39rp9mcz+CplMaKT5jKrFeO7ZPXrTGe26bfWep2EV9Y3EdxbTKGjkQ5DA1YRVQYRQo9hisXwHPZ3Pg/S5bBo2gNsgBjGBkDmtukIKKKwviDryeGPBWr686GT7FavKqDq5A4A9SaAH+FvFWg+J31NNEv0u20y8eyuwFI8uZDhhz1HuODW1XzX8BN3gj4qR+H5tO1rT7fxJo8c00mp2hhM2oQYEjLknJYSEn/dFdB4dHjDX/G/xJ02fx7q1nYaFcx/YPIEStGzweZhiUOYxnpwfegD3Q02aRYonkYMVRSxCjJwPQDrXz1r3jbxpq3wc8A+JNO1t9K1XUdeh025McamOdTdtAWYEdCF3cEda7LStQ1zw38aLPwbP4gvtc0/VNInvS19saW2kiZRwUVRtbf0IP3etAHaeAPGGk+NtEm1fRftH2eK7mtHE8LRuJIm2sCrYI59a6Gvl/wAN+K9V8O+BBp+k/bUl134hanYyz2UHnXEUe+WRjEp4LnYBz2Jr074U6l4sk8b6tpt7b+J5/Dgs0ntbzXrRYpxPuCtECoAYYy3SgD1KiiigDM1jXdN0m+06yvZJFn1KV4bVEiZ97rG0hHAOPlRuvXp1rjbP40eA7m6urf7VqsH2O6W0u5bjSLmKK3lbGFkdkCpkEHkjgg1T+KWoatp/xb+GsdnqtzFZ3+pT291ZgIYpQLaVwxyu4MCo6EcV53a6H4l8Yav8XvB2k2dmlhquvRw3mpT3HzW6m1gDBYsZZtvQ7hg9uKAPcLjxtosPj2w8Fsbg6lf2kl5AwhbymjTGcPjaTyOAa6WvD/H2j3Evx5+HWj2mrXWnmLRNRjNzbhfN2qkIO3cCATxyQaydK8eeLrjwdpWhtrMgv77xrceHG1ZkXzUt4hIwk6bfMOwDOMcnigD6GoryjQ9S13Tvibr/AMP5tfv9Stf7C/tO0vrnYbm3fcIyhKqFPJ3D5a4Hwp4q8bQeAvAfjC98XX9/cal4lXSbq1lSMQywPeNDlgFB3gDgggdOKAPpWivnzUPGPivxFrPjL7DL4ztpdH1KXT9Nh0bTlltmaNVOZmYEksWwQCMCva/A95q2o+DtHv8AXrI2Oq3FlFJe2xGPJmKguuPY5FAGxRRRQAjEhSQMnHA9a828F/Fyy1/4qaz8OrzQrzR9W0yETEzzRyJMpxgKUJ5wc4PYGvSq+WfEEbab8TvH/j6y2m68MeINNuZdpyXtZLbypgfUKsjP/wABoA9o8W/Ey20T4n6F8PbTRbvVdW1eB7gGGaONII0zuZi5HOFJwOa74dBkYPpXzdpc8Wq/GzwF40kcxf2/NqtxDvIDRW6WpjjxnsyoH+rVi6PdJY3Hw98Q6Ab9o9U8TraS6zd3xE+oQu7B1eA8KOMZHpQB9V0V4H4X8NQeP38Yalr2tXth4hsfE09vbXEdwyNZQQyjylVc7SGXIyQc174vQck+570AFFFFABRRRQAUUUUAFFFFABRRRQAUUUUAFFFFABRRRQAUUUUAFFFFABRRRQAUUUUAFFcn8VLfUD4Y/tLS7qe3uNMnjvSI5ColjjYM6EDqCoIwa818S+KdZ1LTbrxRp894uk3usWumxCGfy82wBLupJAQsWxu4+71oA92rD8QaF4XuryDWNa0vT5rm3ZRDcTwhmQk4GD9SK80vr/WtK0fxCsEl3Y2Y+zDZcaktzPbBmAdtwZioOeMmrPj3S9CTw5c2Np4g1C8VLyyeSJtQkfyt0sYzvznkHOM98imM9eGMDHSivGdfkB0zxtqMuu31teaKdunIl86hFEKsmV3YfLE8kHNbngIX2r+PNWu9VvL1XtbWzdLUTssaO4k3EqDg52ikI9KooooATav90flRtGc4GfpS1x/jnW7nw7r+iahNOV0id3tLpSPlV2Xcjk/8AYfjQB1+BnOBmjav90flXjMPiHxNcXWk297e6gsWryXF6BZxBpBBuYRIvH90qT34qxa694umudD8NahPc6edQ1K4iF7JGqzSQRxh1GMYDEkr+FAHrjvEjKrsilz8oJAyfan4HpXkHiSz1CHxx4TtLjxHJqHk3d0QYyu9QixlVkA43cn8CKTQ9e1+48G6R44l1iZpr69QSWG1fKEbnHljjOR69eKAPX9q/wB0flS4HoK4r4bSapf3esahqGqTXCpqFxbwwEAJGiyMB05J4rtaAAcDjiiiigArnPH3g7TfGmmQ6dql5qltBFMJgLG7aAsw6biOo9q6OigDi/FPw30XxHqmianqGpa6t1ojCSzaDUHTDgY3Nj7xIyCe+TXnvhTwLqOufE/4g3HiDT/Fmi6XqtzC1s0V8sNveRJEI3DqjknPPUfdPbpXu1FAHjnx98L3svg/wr4d8J+G9TuLSx1mznddKeOJraCGRWYqzMuGwDgjvXceF/A+j6PdXOrRyandapewLDJeahdGa5SMZwgc/dAJPA711dFAHnuk/CDwnpvh+60WObWJoLi/OorLPfs80Fyc7pYnPKMdxyR1ya6jwx4di0FJAmqaxqLSfx6jeNcMo9AW6CtqigAooooA5Lxn4A0fxVr+j63qF9rEF3o8jSWf2S9aFUcgqWwOp2kjPoSKPBHw/wBH8I6xq+q6bfaxPPq83n3gu71pkeTAXdg9DgAZ9ABXW0UAcprPgLR9V8d6d4zuLzVk1PTonhtlivGSFUf74KDg7sDPrgVk6X8IPCVh4fvtEWTVrm3vL86kXuL5pJYbo5zLEx5Rjk5Ir0GigDldC8B6NpA1OWG51O4vtTj8q51C5u2kuigGAokPIA4xXPR/BTwnH4W0vw3HqHiNbDS9Q/tG0A1R96T7t4O70D5YDsSTXpdFAHHXfw70eTWbjVrPUtc0qe6ZXul0+/eBLhxxvdV4Zj3Peuut4lhgSFCxVFCgscnAp9FABRRRQAjAMpVhkEYIrmdP+HvgbT7m/urLwno9vNqMbRXjx2qg3CN95X4+YH3rp6KAOYvPh74HvNQsdQuvCmkTXenxpHZzPaqWgRBhVQ44AAGMVDP8M/h9cR+XN4N0SRPOE+1rRCPMHRunX3rraKAMDUPBXhLUNZXWb7w7plxqK7dtzJbqZBt6c+1b9FFABRRRQAUUUUAFFFFABRRRQAUUUUAFFFFABRRRQAUUUUAFFFFABRRRQAUUUUAFFFFADJo45oXhlQPG6lWU9CD1FUYtC0eLRBokenwLpwUqLfb8gB5/rRRQBHp/hvQ7CxnsbXTYEt7jiZCC2/6k5JqK38KeHYNLn0yLSYFtLggyx8nfjpkk54+vFFFACXHhPw7cXMFzNpMEksCqqM2eg6ZGcNj3zWlb2Nnb3lxeQ26JcXAUTOOrhc7c/TJoooAs0UUUAFZviXQ9N8RaPNpOrW4ntZcblzg5ByCD2oooAran4W0bULWyt5rdk+wgLbPE5V4wBjAI9qgn8F6BNpEOmSW0jRQy+dE5lYyJJnlg2cg0UUAMHgbw4sFnGtm4a0nNxFL5h3+YcZJPfOB+VLbeCPDtvqKXsVoylJjcJF5h8pJD1YL0zyaKKANfSNLstKjmjsovLWaZ55Oc5diSx/M1doooAKKKKACiiigAooooAKKKKACiiigAooooAKKKKACiiigAooooAKKKKACiiigAooooAKKKKACiiigAooooAKKKKAP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160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182" name="Rectangle 181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Rectangle 101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Crawling </a:t>
            </a:r>
            <a:r>
              <a:rPr lang="en-US" dirty="0" smtClean="0">
                <a:solidFill>
                  <a:sysClr val="windowText" lastClr="000000"/>
                </a:solidFill>
              </a:rPr>
              <a:t>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  <a:endCxn id="101" idx="1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  <a:endCxn id="107" idx="3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4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5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6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7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8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9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10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1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2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3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4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3529" y="192289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Praedicat</a:t>
            </a:r>
            <a:r>
              <a:rPr lang="en-US" dirty="0" smtClean="0"/>
              <a:t> Presentation</a:t>
            </a:r>
            <a:endParaRPr lang="en-US" dirty="0"/>
          </a:p>
        </p:txBody>
      </p:sp>
      <p:pic>
        <p:nvPicPr>
          <p:cNvPr id="205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 Em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6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e result for downlo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2068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Down Arrow 205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3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2071" name="Left Brace 2070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27955" y="4693490"/>
            <a:ext cx="1418169" cy="721340"/>
          </a:xfrm>
          <a:prstGeom prst="rect">
            <a:avLst/>
          </a:prstGeom>
        </p:spPr>
      </p:pic>
      <p:sp>
        <p:nvSpPr>
          <p:cNvPr id="2076" name="AutoShape 24" descr="data:image/jpg;base64,%20/9j/4AAQSkZJRgABAQEAYABgAAD/2wBDAAUDBAQEAwUEBAQFBQUGBwwIBwcHBw8LCwkMEQ8SEhEPERETFhwXExQaFRERGCEYGh0dHx8fExciJCIeJBweHx7/2wBDAQUFBQcGBw4ICA4eFBEUHh4eHh4eHh4eHh4eHh4eHh4eHh4eHh4eHh4eHh4eHh4eHh4eHh4eHh4eHh4eHh4eHh7/wAARCAEoAh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rk9d+I3g3Rb82N/rUS3CnDrGjSbD/tFQdv41teKZprbw1qVxb586O1kaPH94KcVwH7Pmj6XN8NLe+ntILm6vnkku5ZUDs7E85JoA7k+KNA/s611Eapbta3biOCVWyrsegGO9bA5Ga8L+I+ieG9C0vSrPw5IpiPiBHmiWXeI3O7IA/h+lS+OvF2qWl1rLxeNjbzWSlreysLUTAYGcSHk8/hQB7fRXhGoePvFV3ovhrUpp73TNKvLYtd31la+cyyAkDIIO0cVpah4u8Rf8K6t9Q0fWxrQ+1+Xc39jbhpYovXy+fmoA9d1G9ttPs5Lu7kEUMYyzEZxWJrHjfwxpNzZWt9qapPegNbxrGzswPQ4AOB9a82tvGt7/wAIX4iu7PxXBrUlpGrRJcWwSeElgCHXoevpWNpcGqX/AMbLDVp9VJLeH1n8owoVB2k4AxwM0Ae96XqFpqdot3ZTCWFujAEfzq1XgMnxM1b+zPD+l/bxp1zqMkzT3UNqHKRq2AFUcZqz/wALA8TWmk+I7W3vp9Q+yW6TWWoz2nl8lgCrDocZoA91ork/hlb+JF0KG+8R62NSnu4klCrEEWLIBwMda6ygAooooAKKKKACiiigAooooAKKKKACiiigAooooAKKKKACiiigAooooAKKKKACiiigAooooAKKKKACiiigAooooArarf2ul6dPqF9MIbaBC8rnoqjqa89Hx2+F7DK+InI9RYzkf+gVvfGL/kmWv/8AXm/8qh+F2k6VJ8P9FeTTLJmNquSbdMn9KAMf/hevwx/6GCT/AMAZ/wD4ij/hevwx/wChgk/8AZ//AIiu9/sbR/8AoFWP/gOn+FH9jaP/ANAqx/8AAdP8KAOC/wCF6/DH/oYJP/AGf/4ij/hevwx/6GCT/wAAZ/8A4iu9/sbR/wDoFWH/AIDp/hR/Y2j/APQKsf8AwHT/AAoA4F/jv8LkUtJ4jZFHVmspwB+OyvQ9Kv7TVNOg1CxmWa2nQPFIOjKehrhPjppWlxfCXxG8em2SMLKTDC3UEcfStX4Mf8ks8O/9eMf8qAOvooooAKKKKACiiigAooooAKKKKACiiigAooooAKKKKAGyIskbRuoZWBBB7ivNbf4aazos13F4T8ZXGladdyGRrR7cSiInqUO4Yr0yigDziP4SaPFoVppsd/c+bFfC+nuXG57iXnJbnjqagX4W31uNYstO8Uy2mm6q7vNGLYNIpbqA+73r06igDze1+GuoaVp2mW+g+K7m0lsYjCTLAJEmUkn5lz15osPhe+n6NLFp/iK4ttVmu/tcl4kQCs/pszjHPTNekUUAeYr8J1vG1e81rW3utS1OAQPPFbiNUQEHhc8ngVs6d8PrSz8RQa0uoTNJDposBGU4KgY3detdrRQB503wtht9M01NL1qez1HTZXkt7wRBjhjkqy55H41KPh3eXumapBr3ia51C51FVQyCEIkKg5wq59vWvQKKAK2l2i2Gm21krF1giWMMR1AGM1ZoooAKKKKACiiigAooooAKKKKACiiigAooooAKKKKACiiigAooooAKKKKACiiigAooooAKKKKACiiigAooooAKKKKAOS+MX/JMtf8A+vN/5VN8Kv8Aknmif9eq074o2d1qHw+1qzsoWmuJbR1jjXqxx0FeZ+DPihquieF9P0m4+Gfi15rWERuyQDBI9OaAH/tE+MfEmm+K/DHg/QtXXQo9ZlKz6kRzGADwp9eK5vRvE/i/w/8AEzU/h9ceNJfENrLpj3MWotgy2rhSeSCR29a1PHvivSPHGnJY+I/hB4tukjbdE/kAPGfVWByK5rT9d8CfD/RNSuW+FXi20gu4/Ku7y5AMhU8Y3k5FAHKaP40+JEPgm38bXPxEubgW+s/Y2smxslj3dW5r7H0+b7RYQXGQfMjVsg8civlW00z4e3Ph2Oxt/hB42k06WUXSBWOGY87h81enaV8VptM06DT7T4X+MVggQJGGhBIA9yaAOr+PP/JIvEn/AF5Sfyqz8GP+SWeHf+vGP+VeZfEr4j6x4m8DatoVn8NPFkdxeW7RRs8A2gkd+a9V+FVldad8OtCsb6FobmGzRZI26qcdDQB09FFFABRRRQAUUUUAFFFFABRRRQAUUUUAFFFFABRRRQAUUUUAFFFFABRRRQAUUUUAFFFFABRRRQAUUUUAFFFFABRRRQAUUUUAFFFFABRRRQAUUUUAFFFFABRRRQAUUUUAFFFFABRRRQAUUUUAFFFFABRRRQAUUUUAFFFFABXgP7bWj69q3wvlew1JbLTrVhJcqM7pjngcdK9+ry79qdd3wQ172jB/WgC5+zvp+u6Z8LdItNb1BNQIgVoJgCDsI4U5PUV6LXJfByf7R8MPD8mMZskFdbQAUUUUAFFFFABRRRQAUUUUAFFFFABRRRQAUUUUAFFFFABRRRQAUUUUAFFFFABRRRQAUUUUAFFFFABRRRQAUUUUAFFFFABRRRQAUUUUAFFFFABRRRQAUUUUAFFFFABRRRQAUUUUAFFFFABRRRQAUUUUAFFFFABRRRQAUUUUAFFFFABXm/7TK7vgj4k/69Sf1r0ivOv2kxn4J+Jv+vRqALvwFfzPhH4eb/p0Wu4rz39nKZZ/gz4dkRtw+zAZ/GvQqACiiigAooooAKKKKACiiigAooooAKKKKACiiigAooooAKKKKACiiigAooooAKKKKACiiigAooooAKKKKACiiigAooooAKKKKACiiigAooooAKKKKACiiigAooooAKKKKACiiigAooooAKKKKACiiigAooooAKKKKACiiigAooooAK4P9oKET/BzxLGehsn/AJV3lcZ8b13/AAo8RL/04yfyoAwv2WG3fA3w9/1xI/U16hXlf7KDbvgXoH+43/oRr1SgAooooAKKKKACiiigAooooAKKKKACiiigAooooAKKKKACiiigAoorkdb+IXh/SPGlj4UvJZBfXg+RgvyKT0BPYmgDrqKM0ZoAKKQEHoQaNy5xkZoAWikVlb7rA/Q0bhnGRmgBaKQkAZJAFVtWvodN02e/uDiKFC7H2oAtUVxOsfEfSNN0+wka1vLm/v4/MtrCBN0rD1PoPel8IfETT9c1caJfadfaNqxXelreIAXX1UjrQB2tFJkZxkZ9KCwHUgfWgBaKM8Z7UAgjIII9qACik3rz8wOOvNZfh7xBpevNeDTZ/N+xzGCbjo46j9KANWikDA9CDRuXONw/OgBaKQsFGWIA96zPEevaZ4fso7zU5/KhkkWJT1yzHAFAGpRTUkRo1kDDawBGfenUAFFFFABRRRQAUUUUAFFFFABRRRQAUUUUAFFFFABRRRQAUUUUAFFFFABRXBfE34inwbqWn6bbeHdQ1u8vgxjitMZAHUnNcf8A8L21P+2v7G/4Vh4k+3+X5nk/Lnb60Ae21leLdGj8QeG7/RZZTEl5C0RcDlQRjNeT2vx21K61a40qD4Y+JHvbZQ00Q25QHpmm6Z8etQ1K6vLWx+GXiOaayfZcKu3MbYzg/nQB6N8LPB8PgXwXZ+G4Lt7qO2ztkcYJyc11NeG6R8frzVra6uNO+GviO4itXaOdl24Rh1Bpmm/tB3Oo6HJrdl8NvEU2nxhi867do29aAPdaK8KT9oS4bw6PEX/CuPEI0kp5n2r5dgX1r2Xw3qkWt6DZavAjJFdwrMit1AIzQBoUUUUAFFFFABRRRQAUUUUAFFFFABRRRQAUUUUAFFFFAEN9cR2dnNdTMFjhQuxPYAZr5fll1bxJ4f8AEniRvCms3V5cXouNOvIjGY0SLO3GWDAcntX01rWnW+raVcabd7zBcIY5ArYJU9eaTStLstM0eHSbOER2kMflon+zQB49ceNrhI/Cfj6O8l/sm5h+zanCZDsjfbnJHTORj8a5jxB4p8UPYWV8s2pyW3iPV3jSO2m2utupIAQkgLnHqOteyn4b+FT4XvfDRsSdMvJTNJDvOAxOePTmr2p+C/D+oeHLbQZrPbaWiqLfYxV4ivQqw5B4oA8v0GXxFpHiTULO3s9bsNIk055DFql8k0qyAHDJh2YCsrw7app/wrtvE2teLPEkl9qUgi/c3DO75JwiKTgH3r1nQfh9oelT3VyZLy9ubmLyXmup2dgn90elSX3gHw9d+FLfw20EsdlbOHgKSEPGw6EH15oA8f0fVNU0D4s6fZ2Np4g0+zutPmle21W+89pWVSQwXc2ORSXttd6l8INW8dTeKtXs9YMkpDpeusUW1iAgTOB0r1fTfhvoFhrMGuj7VearbIyxXF1OzkAjGCOmK8r8XeBtS1uz1LRU8HX1teXlyf3sd0wscE/6zbnGcc49aAIzruteIPGdvoN3a+IdQsrTSYZVTTLsQPI7Zy7EspPT3rRsdT8RyeDpvDeprch7vVFtbQXE6yzeTkkhypPI2jvXolx8OdJvrHTWuJLm11GztVtzdWkpjdlA6HHUVc0PwB4e0c2TWkMpe0kaVGkkLlnPVmJ6mgDj/DUMOnfHy9tL9kWT+yo49P3nkqu3IX8jXVeONb8N6ZqkSXCW0niEW0kliDFvkUAHODj5RVzxn4J0PxU8E+oxSx3dscwXUEhjlj+jCq3hf4e6BoN/LqSi4v7+RPLa5vJTK4X0Geg+lAHlun2V1d/CZ/iFN4q1X+2smcOLxhCpDY8vy87cU/QIdQ8c/EW/h1bWtWtrNdHhnFtbXTxASMo+b5TXfv8ACfws1yxH21bNpfNaxW4YQFvXb/SujsPC+j2Ou3OtWtv5d3cwiGQgnGwdAB2oA8R0TWNcvvDul+GrjW72O3m12Wyku/OImMSk4XfnOTjGc11viGz0nwNp+sR/8JzqsEMlspFq8xnniJz8yFjnn+ldfL8O/DMmjTaX9ldIZbk3QZZCHSUnO5T2NUk+FfhVrC9tryO5vpL1QstxcTFpcDoA3bGaAPKvtl9o/jbwr9gtfFFhbakzxXD6pf7/ALSu3qE3nH5VnabPdeDPh/401XQ5r43UuufZ9xnLbVaTBI3HAOO9ez2vwv8ADsd/Y391Jf311YNutpLi5ZjH7AdKsQ/DjwzHNq5MEskGrNvubd5CYy394Dsc0AeZ6O3iTStf0GfS7DxDawXS7b9tV1FJUmUj7yDzCc89hWVoelahqHwz8QeLLzxNrralZXUrWpW9dUjCkYXaDgivXdF+GugabqUN+Zr+8kt1K263NwzrCD/dFadn4L0G08OXmgQ2zLYXjM0ybzkluvNAHmWt6nDr95pttM/ibVb3+zUllsdKuPISMkD53fctcDe/avEHww+z6xdakDY+I1ghV7xmkRPMxtZgTuI+te83vw20Ce+ivLeW+sZkgW3Y205TzEHQN61Gvws8JJ4dutCjtZktLmcXD4mbd5mc7gc5zmgDzzW7rUtS+I0/ht7LxLe6dpthEYYdNvhCxJH3mJdS3613XwQutel0O+ttcWcC2uSlsbidZZvL7BypPP41f1b4c6HqEltcGe/tryCEQi6guCkjoOzHvW34T8OaZ4Z0z+z9LjdYyxZ2kcszse5J60Aa9FFFABRRRQAUUUUAFFFFABRRRQAUUUUAFFFFABRXkXx0+LV/8L9f0YSaNHqWk6hHIZNjFZUZCvQk453dx2q/4F+Onw98VCOJNXTTbxsZgvj5XzegY4DfhQB6dRSIyugdWDKwyCOhFNgmhnj8yGVJEzjcjZFAD6KKKAPIfitruleHfi14V1LWboWloIplMrKSoJ+lc/8A8LP8D/8AC9P7U/t6H7F/Zhj87Y23dkcZxXuWpaVpmpBRqOnWl4F+6J4VfH0yKpf8Ip4Xxj/hHdIx6fY4/wDCgDxfwl8TvA9v8ZfE2oza9ClpcW8SxSlG2uQBnBxVb4U/ErwVYeLfG1xea5DDFd3oeBmRgJBsUZHFe4/8Ip4Xxj/hHdIx/wBecf8AhQfCnhc9fDukH/tzj/woA+f/AIKfEbwbpfhbxXb3+tRW8txqE8kKujAupUYI4qr8LPiF4QsP2f8AUtHvNYjhv3S4CwMjBjnp2r6LPhXwwevh3SD/ANucf+FB8K+GCcnw7pBPr9jj/wAKAPm+Lx/4Sb9ln/hHxq8f9qHT/LFtsbfu9MYr6C+FIK/Dfw+rAgiwiyCP9kVe/wCEV8Mbt3/CO6Tn1+xx5/lWtFHHFGscSKiKMKqjAAoAdRRRQAUUUUAFFFFABRRRQAUUUUAFFFFABRRRQAUUUUAFFFFABRRRQAUUUUAFFFFABRRRQAUUUUAFFFFABRRRQAUUUUAFFFFABRRRQAUUUUAFFFFABRRRQAUUVR1HWNI04E6hqllaY6+dOqfzNAF6ivOfEPxw+GGhlo7rxVayTDpHAjyE/iBj9a5C8/aLs7xvJ8LeCfEmryH7sn2XbEfxBNAHutFeCf8ACXftB+IwP7H8D6foELfdnuZ1k/Eqef0pf+Fa/GvxAd3ib4ojTkf7yaSHjIHpjAFAHt99qmm2MTS3l/bQIvUySAYrhte+Nnwz0csk3ii0uJl6w2x8x/yrk7D9mvwlJKJ/Eusa14gmH8c9wyEn/gJrudA+E3w70VV+x+E9Md16STwLK4/FsmgDgbv9pDSbuYweFfB/iDWpuytD5IJ9jhqh/wCE0+P3iJsaJ4BsdAjf7ram5fA9cjH8q9vZtL0ez+Z7TT7ZPUrGg/kK4Dxl8cvhx4ZLxXGvRXdwoJEVqDJu9tw+X9aAPB/2g/BnxU/4Q2LxF441+0v0t7lUWytFJSPeD8wOPYD8a3P2bfgPuNr4y8bW21RiWxsJBj3WST+YH0PtV3W/jzrnjJRpvg34a3GqxSMNkl9EWQOOh4BT8zTf+EL/AGifHL7vEPiSLw7bk8wxzbDj0AiyD+NAHvnibxn4U8L2guNc12xsIR8o3yDr6YFfDXjzxnPYfE7W9X8BeIr62sLm5MsLwyFQM9gDnivovw1+zD4Rtpjd+JdU1HXrl/mYu5iG76qcn8ad8R/2edC13X/Di6Ba2uj6XbeYNT8pcPKo27QPVj83JoA5X9m7xz8YPF2uxRz3Ed7oUB/0u7uovm9grdz+FfUVZ/h7RdL8P6TBpWj2cVpaQKFSOMYH1PqauzyxQQvNNIkUaDczuwCqPUk9KAOb+J+vax4Y8HXmuaLo66vNaDzJLYy7CYx94g4OSB2r5xn/AGsdaYEReErWM/7V0Tj/AMdrtPin8ejLqLeEfhlZHXNYmJiNyse6KMnj5R/F9T8vvXjUnwG8ZWvjHw7purwxiLWpC88sA3LbY5cP2B5/WgD6c+APjfxH4+8Mza7relwWNu0pS18sn5wOCea9Kqh4e0ix0HRrXSNNhENpaxiOJB2AFX6AOT+Kvjew8AeEptfv0MoRgkcSnDSMegFQfB74gad8RvCMetWcf2edW8u5ti2TE4/oexr51/bQ8QX+reIrfRbWw1H+zdKXdc3Bt3EJlPbcRtOABz71xv7NPi3XPB3jWK6g03UrvRL5hb332e2eRV5+V/lGMg/oTQB931S119Qj0a8k0mOOS/WFmt0kOFZwPlB9iauRsrorryrAEcY4paAPjm9/af8AH9rdzWs2j6TDLE5R0aJsqQen3q9u/Zy8a+MvH2iXev8AiKHT7fT/ADPKs1t4iGdh95iSx4HTGO9eY/tA/BW+1n4t6ZfeH4Clnr0u2+kVcrbuPvSN7EEflTtS+HfxR+Dt9JrHw+1OXW9DUl5bBzlgvU5Q8H6rk0AfUlFeRfCf47+GfGMg0vVP+JFra/K9tcnarN32sen0ODXroIYAggg9CKACiiigAooooAKKKKACiiigAooooAKKKKACiiigAooooAKKKKACiiigAooooAKKKKACiiigAooooAKKKKACiiigAooooAKK8N1PXv2g9Y1S7s9D8M6No9qkzpHPfMxLoCQGBHqOelVh8K/i94gB/wCEo+Kk1nE33rayh3L9AcjFAHturazpGkx+ZqmqWdimM7riZYx+prhPEPxy+GOi7hP4mt7kj/nzBnz/AN8ZrnNJ/Zs8ExOJ9Z1LXNYnJy/n3f7tv+A4P867rw/8Lfh9oJVtL8KabBIP4/K3MT6nNAHnc37RUOosY/CHgPxDr5PCSQwkL+Ixmov+Eq/aG8RjGk+CtK0O3P8Ay1u5Csqj/dc4P5V7tBb28AxDBFEP9hAP5VLQB4Ifhj8ZPEIDeKPigbaFusFjCI2UezLir2n/ALNvg8ssniDWNe8QP1YXt2SpP4YP617bRQBxfh74VfDvQQBpnhPTUx081DN/6GTXXWdnaWcfl2lrBbp/dijCj8hXBeOvjP8AD7wfPNaalrSz30D7JbO1XzJkPuvFeY3n7RHifxFdSWPw98A3t7Jn93PMCcj1KYH/AKFQB9I1g+JPGXhXw5Gza1r+nWTKu7ZLcKHP0XOTXhEng/8AaD8eFZPEHiK28N2EwxJb25IIHvH/APZVu+Fv2Y/CNm6XHiXU9R1+5Vsne+yJvYocn9aADxP+094Os5vs3h/T9Q1ycnChEMYJ9tw5rBfxr+0L47Ux+GvCkfhu2J3Lczx+W7J9ZcqfwFe6+GvBPhLw3GY9D8PafYqevlxD+ZroQMDA4FAHzbY/s9+LvEU/2r4geP724EvzSW9q54PpzlPyFei+EfgT8NfDnlyQ+H47y5T/AJbXTFy31XO39K9NooAr2FjZWEHkWNnb2sX9yGMIv5CrFFFABRSOyopZjhQMk+lfOnxq/aU07RvN0bwOqajqGTG14RuiRumEA5c/ligD2D4kfELwx4B0s3uvX6JIykw2yHdNKf8AZXrj36Cvm678QfEz9oTWH03RIpNE8LI+JHBIUr/tP/G3sDj2pfhZ8EPFHxF1NPGXxNvLtLWdhKLWVv3046jd2Uewr6u0PSNN0PTYtO0myhs7SJQqRxLgAUAcn8J/hd4Z+HmlpDplqs1+y/v72QZkc98eg9hiu5KqSCVBI6cdKWigAooooA83/aXtluvgp4ijbIAti3HtXG/sR/8AJLrv/r/evQPj9H5nwe8Sr/05Of0rz79iI/8AFsb0f9P70Ae90UUUAFFFFAHmfxU+C3hDx1G901qNM1ccx31qNjbuo3Doee+M+9eT2/iL4tfA2dbTxLaP4n8LA4S6UlmjX/e6qfZ8+1fUlR3NvBdQPBcQpNE4wyOuQR9KAOU+HHxI8KePbET6FqUbXAXMlpIds0frlTzj36V19eB/Er9nq1n1A+Ifh3fN4e1ZDvEMbEROw9P7p/OsPwn8dPFHgjVl8MfFzR50KHYuoxJyQONxHRgf73H0oA+mKKzvDmuaT4i0mLVdFvob6zmGUlibINaNABRRRQAUUUUAFFFFABRRRQAUUUUAFFFFABRRRQAUUUUAFFFFABRRRQAUUUUAFFFFABWD468WaP4L0F9a1ySSO0R1QmNC7Ek4AAHua3q8q/aglih+HUU07qkSahbFmY4AHmL1oAS8+PfgezEBuodahE7BYt+nyDeT0A4pbn48+Cba6htbiDWo55/9UjadIC/04rmfjB4u8I3MPgsW+v6VKYtRgaTZOh2gFck88VY+InjDwhN8TvBc8XiDSZIopH8x1uEIT7vU54oA3n+PPglNQTT2g1sXbruWE6dJuI9cYoT48eCn1B9PSDW2u0Xc0I06TcB64xWJq3jDwg3x70u7XxBpJt1011Mv2hNoOV4zml0Txh4QX4961eN4g0lbd9OjVZTcJtJyvAOaANq2+PPgm6up7W3g1qWeAgSxrp0hKfXiksvj34IvfP8AskOtT+QxWXZp8h2EdjxWF8M/F/hGD4oeNp5/EGlRxTSxGN2uEAcY7HPNVfgl4t8J2p8bfadf0qHztSkaPfcIN67TyOeaAPXfAXi/RvGuhDWdDlkktTI0eZIyjBgcEEGugryX9lqWKbwBeSwOskT6ncFWU5BG89K9aoA4f4x+MdS8G6FZ3Wk6dDf3d3dpbRxyuVXLHqSK4vxF8Qfitoep6Tp914T0N5dUl8uApePgHGeflrU/aYaeDwzo99DY3d4trqkUsqW0RkfaDycDmuE8f/FDT9X8S+FL6z8N+KGh0258y4J0qYYXbjj5eaAOp1Hx98WLHxZYeG5fCehtdXyM8bLePtAHXPy0q+Pfiw3jJvCw8J6F9sWATl/tj7NvP+z7VzXiD4p6befFPQtfh8N+KDZWcEiSt/ZUwIJBxxtpYvinpq/F+XxGfDfij7A1gIA39lTZ3ZPbb70AUdP0vWtY+JevNN8LvC15rUZWW8lvLlpY2Zs4KqV4PFdT4P8AG/xM1KXVdO0jwX4dtE0iXyJVW5ZFyM/dAXpxWJ4X+Kem2HxK8R63ceG/FAtL9IhAw0qYkld2cjbx1FQ/Dn4n6fomr+Lbi+8N+KFj1O9M1uV0qY5XDdfl46igDovC/wASfin4i0fUdUsfCehrFYTSQyq924JZM5x8vtXoXwh8WXXjXwRba9eWaWc8jujxI24KVYjr+FeIfDD4kWWg+EfEOnah4b8TrPe3dzLCF0qUgq+7bzt46ivUf2ZoLqD4UWS3dpPayNNK/lTRlHALkjIPIoA9NooooAK5jx5498L+B4baXxLqJs1un2Q4heQu3oAgJrp68g+OUtlD488CyX7wJAL5txmxt/h9eKALr/tAfCxJ1t28QXCysMqh0643EfTZQPj/APCz7R9n/t+487GfL/s643Y9cbKxfE2o+FT8dPDzrd6OYBZS7iGj25yvWpLPUvCn/C/bxzd6P5B0tQDmPbncv60Aaw+P3wrlkkt11+4aRR86DTrglfqNleS/D+X9nnw/4w1DxIuuXWq3rTF4km024ZLXJyQF2cGvRPAuo+FB8XfF7S3ejiJki8slo8HgdKqfBzUfC6eIPGxnutIVW1AmPeY8EY7UAdDD8f8A4VyRs0OvzuiEhiunXBC4/wCAUiftA/Cp7c3CeIZ2hGcyDTrjaMe+ysD4Vaj4VXwb4nE11o4Y3t1s3GPJHzYxVDwjqHhgfs76jG91pIuDDd4UmPf95se9AHumharY63pFtqumzCezuU3xSAEbl9cHmrtcd8FMf8Ks0DbjH2XjH1NdjQByfjr4jeEfBNza23iPUmtZroEwolvJKWx14RTXNf8AC/8A4WfaPs/9v3HnYzs/s643Y9cbKrfEOfTbf43+Fn1SS1jh+yy83BXbn8apQ6l4U/4X1O5u9H8j+y1AO6PbnJ/WgCLxv8Y/hZ4o8L6r4bj8TTxy3Vu0TEabcEx57kbKx/gt8R/hT4D8EweGofFEt9NbE+fMml3ALMe7Yj61reDdR8Kr8bfFbyXWkCAwQ7CTHtPLdKn+GWo+E18YeNmlu9HCNegxljHgj5ulAGrD+0B8K5kd4vEE7qhIYrp1wQCOufkpE/aC+FT25uE8QztCM5kGnXBUY687KwfhPqPhVPDHisTXWjhjqF0U3GPkZbGKzfBeoeGF/Z81WOS60kXGy6wCY933mx70AdgP2gfhUbcXH/CRTeScYkOn3G389mK9L068t9QsIL60k8y3nQSRvjG5T0NfO+t33htv2VfJjudLN39iUBVKb87vzzXuPw5/5ETRP+vKP/0EUAb9cZ41+J/gvwdqsWl+INVe2vJU8xIktpZSV9fkU12deOa9caXb/tG2zapLaRxnSeDcFQM5b1oA0U+P/wALHnaBfEFw0qDLINOuNw+o2Vi+K/ip8DfGWnT6VrV6b+McMDpdwXiPqD5eVNN8Jaj4WHxz8TO91pAgNrFsJMe0nnpUvwz1Lwovjnxo0t3o4RrldhYx4Ix2oA5L4NeLvhB8PX1RdI8davf6fPJlLeayuXW39QPkr0OP9oL4VSQG4j8QzPCOrrp1wVH47KwPg/qPhVPD/ioT3WjhjqE5TeY+RjtWb8O9Q8ML8AtTjlutJFxi4wGMe7rx70Adh/w0H8Kfsv2r/hIpvs+M+b/Z9xtx9dmKkT4/fCxhE3/CQzKkzKsbtp9wqkscDkpjvXntxfeG/wDhlNIhc6V9r+woNoKb87h+NP8AidfeHZP2dtFhtbjTGu8WI2xlN+d6Z6c0AfRdtNHcW8c8Tbo5FDKfUEZFSVQ8Of8AIv6f/wBe0f8A6CKv0AFFFFABRRRQAUUUUAFFFFABRRRQAUUUUAFFFFABRRRQAUUUUAFFFFABWZ4m8P6N4m0p9L17T4dQspCC8MoypI6Vp0UAeeH4I/Cg4z4H0o46ZVv8aD8EfhQTk+B9LJ7Ha3+Neh0UAeSeNfhn8GvCvhm+8Qal4K0pYLOIuxIYE+w5qn8NPAfwV8deErTxJpXgnSvJuVyR8xKn0PNbX7S3hq38SfCjWI7y6njgtrdpvLjbAkYdM+1YH7HHhy30T4Rafd2dxMUvl82SFzlVb1HpQB1I+CPwoByPA+lg+u1v8aB8EfhQM48D6UM9cK3+Neh0UAZfhjw9ovhjS10vQNNg0+yUllhhBCgnrWpRRQAjKrDDKCPcU3yYv+eSf98in0UAM8mL/nkn/fIrz34/+PrP4b/D281wJCb3Gy1jKA7nNei15b+0/o+m33wg168vLKG4ntrRmhaRdxjPqPQ0AavwN8b2PxE+Hth4gjjjFw67bhNo+Rx1ruvJi/55J/3yK87/AGc9K0/T/hTolxZ2kVu9xbK0vlrjefU+9ej0AM8mL/nkn/fIpyqFGFAA9hS0UAFFFFABXOeOPAvhPxtbwW/inRYNTjt23xLKWGw+owRXR0UAeYn4A/CAuHPgmxLDoxkkyP8Ax6j/AIUD8IN+/wD4Qmx3/wB7zJM/nur06igD5w+Ofg34H/C7wn/bt14I0+SeWVY44/NkDPk8/wAXaus8IfB34J+IvDtnrmm+DbBre8iEgZZJOcjv81Yf7a3hnStR+G51m9haa5triJIct8qhm54r1H4RaBp/h3wHpljpcbRWxgVxGTkKSOcUAc+vwA+ECghfBNioPUCSQZ/8epB8APhAE2DwRYhP7oeTH5bq9PooAqaNptjo+l2+mabbpbWdumyKJOiL6CrdFFAHLeOPh54N8bSW8nijQrfUnts+S0hYFM+mCK5r/hQPwh37/wDhCbHf/e8yTP8A6FXp1FAHmI+AHwgDlx4JsQx6sJJMn/x6vNPjl4b+BfwttNNluvBGnyXF/dLF5YlkBCHq5+btX0zXzd+2h4S0W/sNB1i9tzPdSapDbZZuBGc5AH4CgDudI+B/wX1LTIL+w8G2D21zGJEZZJMMCM/3qsj9n/4PhNg8EWAQ9VDyY/LdXb+DdFsvD/h200vTlZLWGMCNGOdox0rYoA8xX4A/CBQFHgmw2gghd8mPy3V6RYWlvY2UNnaRLFBCgSNF6Ko6CpqKACuQ8afDPwN4y1CK/wDE3h621G6iTYksjMGVfTgiuvooA8xHwB+EAYuPBNiGPVhJJk/+PUL8AfhCpJXwTYqT1Ikk5/8AHq9OooA+X/jDoXwI+HGv6Do9z4I05pNUuQkoEsg8tCcbj81em2vwF+Dc1oklv4L08wyqGXbJJgg/8CrzD9rjwdod5488G3l5bNPNqGopBOzN1TI+UelfSXh3TYNJ0a10+1ZzBDGFjDnJA9KAOA/4Z/8Ag/5fl/8ACEWGz+7vkx+W6nw/AX4RwyRyR+CrENEwdPnkIUg5Bxur0yigBkEUcEKQxKEjjUKqjsB0FPoooAKKKKACiiigAooooAKKKKACiiigAooooAKKKKACiiigAooooAKKKKACiiigDgfjn4+uPh34OGuWunDUJmnSFYS23JYgf1riIviR8ZJIkkX4Z2e11DD/AImCdCM/3qsftjf8k0tP+wlB/wChrXb2P/Hhbf8AXFP/AEEVph4KrVcJdEn+fkyK9T2VKMkrttr7rf5nlfjTxX8ZvEfhXUdD/wCFdWcAvYDCZPt6Hbnv96qHwv1r4yeCfBVh4bX4fWd2LRNol+3oN3/j1dh4z+Jdj4Sd21bw74jFsLgW6XMVluilcnChTnnNdJ4b1mTWbeWaTR9U0vy22hL+DymbjqBk5FdEaNCT5VJ3+X+RjOrWhHnlBW+f+ZyJ+I3xmA/5JnZ/+DBP/iq6/wCBvj/UvHukalPq+inSLywuzbS25bJBHrWlN/qn+hrlP2dv+Qp47/7Dr/8AoIqcRh400pRb/r5I0w9X2sZNra3c9dooorlNQrxz9qfxN4i8N+GNKPhvUjp91eX6W7ShQ2A2exFex14P+2L/AMi/4b/7DEX9azqtqEmuxrRipVIp90ZQ8N/GHH/JVB/4CD/4ms/xH4B+KHiHRbnR9V+Jwnsrldssf2UDcPwWvQfGPiKw8KeHLjXdTWZrW327xCm5+WCjA78kVy8vxY0O1ksDquka9pNvfMqwXN5Z+XEScY+bPTkV6dTB4Sk7Tm18yKdavUV4wT+SMnQPAvxT0PSLfStN+J4htLddkSfZQcD/AL5q6fDfxhwcfFQf+Ag/+Jr0lGVkVlIKsAQR3FB6Vt/ZdHu/vMvrk+y+5FH9mvXPEGt+Db//AISTUv7RvbPUprUz7Qu4IxXOB9K9SryD9lv/AJFjxB/2Hrv/ANGtXr9eVaxrP4mFFFFBIUUUUAeYfGzxd4u0HUdB0fwfFpjX2qzmPdfBiigD/ZIrL8v9or/nt4J/74l/+Kqb41SLF8RvAskhwiXbsx9AFNegL4v8Ot4dn8QjVIP7LtywluM/KhU4OfxoA8U+JPgj48ePPDT6Bq174SgtnkWQtAkm7KnI6tW5pWn/ALQ2nabb2MNx4MeOCMRqWSXJA9fmr1E+LPD48P2+vf2nB/ZtwVEU4PyuWOBitqNldFdTlWAIPtQB4tqM37RFlYXF48ngorDG0hASXJAGf71dx8GPEuqeLPh9Ya1rMdvHfSl1lWDOzKsRxnntXQeKv+RZ1P8A69ZP/QTXE/s2f8kn0/8A66zf+jGoA9IooooAK8n+Lfi7x1YeOdF8K+CY9IE9/E0jyX6sQMZ6bSPSvWK8b+I11DY/HrwzeXBIhhsJpHI7ABiaAHeV+0R/z8eCv+/cv/xVcp8SPAHx08eWFlZ6tqPhOCOzukuozBHJkuvTOT05r2XUPHvhix8HL4tudQVNJYgCbHcnH9KuXvizQ7Sy068mux5WpOqWpXneSMj+VAHm0Nv+0RFEkYufBRCqFBMcv/xVUvEmoftB6HoV7q9xL4MkitImldVjlyQBnj5q9yrlvi1/yTXxB/14y/8AoJoAl+GWuXniTwLpWt6hHFHdXUAeVYs7Q3tmukrifgV/ySfQP+vYfzNdtQAUUUUAeP8AxC8W/EZvijH4O8EJoaAWX2mSS/Vyeo4G0j1pvlftEf8APx4K/wC/cv8A8VUOt6la6P8AtGXGpXzlLaDRN0jAZwNwr0LX/HnhnQ9DsNa1LUFisr90S3k/vlulAHiXxA+HHxx8a6jo99qepeFYZNJuBcQCGOTDMD3ya7BIf2iFQKLjwVwMf6uX/wCKr0q+8TaPZ6jp2nzXI+0alzbIOd4xnNbNAHgvjPXfj94V8O3OvXzeDZra1AaRI45dxGQOPm969k8G6lNrHhXTNUuFRJrq1jldU6AsoJxXK/tEf8kg13/rkv8A6EK3fhh/yTzQP+vCH/0AUAdHRRRQAUUUUAFFFFABRRRQAUUUUAFFFFABRRRQAUUUUAFFFFABRRRQAUUUUAFFFFAHiX7Y3/JNLT/sJQf+hrXb2P8Ax4W3/XFP/QRXEftjf8k0tP8AsJQf+hrXb2P/AB4W3/XFP/QRW2C/jy9F+bMcb/Ah6v8AJHl/7UBA8Babkgf8Tq1/ma9WqtqWn2OpQLBqFnBdxK4kVJow4DDocHuKs1306XLUnO+9vwOCpV5qcIW+G/4jZf8AVP8AQ1yn7Ov/ACFPHf8A2HX/APQRXVy/6p/oa5T9nX/kKeO/+w6//oIrPGfw16/odeC+CXyPXaKKK846grwf9sX/AJF/w3/2GIv617xXg/7Yv/IveG/+wxF/Wsq38OXozbD/AMWHqvzKH7RbKvwg1ZmIABhyT/11SuZ+Muu6HcfBmx0i31C1utRuo7VLe3hcSOXAXPC5xivYb6zstQs2tL+2gurd8bopkDo2OeQeDWTpXg3wnpbxSWHh/TYJImLxyC3UupJzkMRnqePSvbxeDnWlLldlKPL+L/zMMLiqdKMebeMub10X+XY1dIV49Js0kzvWBA2fXaKsnpRkeooJGOtegkcN0Yn7Lf8AyLHiD/sPXf8A6NavX68g/Zb/AORZ8Qf9h67/APRrV6/XzT3PRn8TCiiikSFFFFAHkfxoUP8AEjwIjDIa7cEf8BNcPqcfk6nqPwt7ajrHnCP/AKYNlz+Ga7n4y/8AJS/AX/X4/wD6DXbTeCNBm8dReM3tydVihMKvuONv06ZoA8Q8OLJJrekfDNskaXqrTOn/AExXDL+Gc19JqoVQo6AYFc5aeCdBtfG9x4whtiNUuIhE77jjaPbpXSUAZvir/kWdT/69ZP8A0E1xP7Nn/JJ9P/66zf8Aoxq7bxV/yLOp/wDXrJ/6Ca4n9m3/AJJPp/8A11m/9GNQB6RRRRQAV478QoFufj74Yt5ACsthMhB9CGr2KvIvG3/JxHhP/r0l/k1AHnmnWMmtapB8KZgWisr2eeZT/wA8+Cv6k1pfC+S517xrofhm63MPCwl88H+8CAn6Zr3Ky8J6BZ+KbrxNb2Cpqt0gjmn3HLKPbp3pdH8KaDpGuahrWn2CwX+oEG6lDE7yPboPwoA265b4tf8AJNfEH/XjL/6Ca6muW+LX/JNfEH/XjL/6CaAKXwK/5JPoH/XsP5mu2rifgV/ySfQP+vYfzNdtQAUUUUAeJ+JLFdT/AGgb/T3Xcs/h9kx+Irh9Hs5vHcUPg+bLDw3az+YvpIuQn9K9I/5ufP8A2Bv6iu/0Lwj4f0TVtR1TTNPSC71Ft11IGJ8w/Q9PwoA8g+DN3J4w8cWd9cZYeHrH7K2e0uSv8sV75WJ4Z8K6D4bmvZdGsVtXvpTNcEMTvc9+elbdAHn/AO0R/wAkg13/AK5L/wChCt34Yf8AJPNA/wCvCH/0AVhftEf8kg13/rkv/oQrd+GH/JPNA/68If8A0AUAdHRRRQAUUUUAFFFFABRRRQAUUUUAFFFFABRRRQAUUUUAFFFFABRRRQAUUUUAFFFFAHn3x68B33xC8GDRNO1CKxuFnSZZZE3AFSD0yPSuVh8H/GuKGOJfE/hXaihRnTpOgGP+ete10VUJODbi7DvdWex4D4w0340+HfDGoa5J4g8LTpZQmZoxp8gLAds+bVH4aj4zeNvBtj4kg1zwvax3abliawkYr+PmV698Zo5JPhZ4jjjRndrFwFUZJP0rA/Zfhmg+CugxTxSRSCHlXUqR+BrT6xV/mJtHsvuMT/hEvjYf+Zm8K/8Agtk/+O10fwN8Da54J0zVV8Q6vFqmoaleG6lnjj2Ak+2TXotFROpKduZ3KTsrIKKKKgQVx/xT+Heg/EfRotK1+S8jhilEqNayhHDD3INdhRQFzw7/AIZk8Ef9DB4v/wDBmP8A4muR+MXwF8MeFfhvrOv6V4g8VC8s4DJF5mo7lyPUba+n64r446NqXiD4Wa7pGk2xub25tmSGIEAsfTmp5I9jT2tT+Z/eeOfCv4AeFvEngDSNb1LxB4qN3dwCSXy9R2rn2G2un/4Zj8Ef9DB4v/8ABmP/AImvRPg9pV/onw30XStTtzb3lvbhJYyQSp/Cuto5I9g9rU/mf3nK/DLwJovw98PHRNDku5LYytKzXModyxPJJwK6qiiqMwoopFZWHysD9DQAtFFFAHAfFv4e3PjaTS7qw8QXGiXumymSGeJAxyR71zf/AAq74jf9Fg1X/wABlr2OigD5l+Nei/E34f8AgiXxDbfFTUbt0mSPyngUA7jjNdVoPw7+JGpaLZ37/F3VEa4hWQqLdcDI6Vq/tY6ffan8JLi1060mupzdQkRxLubAYZ4r0XwbHJF4V0yOVCjrbIGUjkHFAHl1z8KPiFc20lvN8XtVaORSjD7MvIPWvQfhl4UXwX4Os/Dy3r3v2fcTO4wXJJJOPxrpqKACiiigArzf4qfDO+8X+INN13SfFN3oF/YIyJJBGGJBznr9a9IooA8Z/wCFU/ET/oses/8AgOlcB8atH+JngDSNMvrb4rardm8v47Qq8KjaGzz+lfUteMftXaXqWqeGtAj02xnu3j1mCR1iTcVUZyT7UAMt/hZ8RJLeOQ/GPWcsoJxbpUep/Bvx1qWnz2F58X9Ylt50KSIbdMMp6ivaLIEWcIIwQgyPwqagDF8D6BH4X8KafoMdw1wtnEIxKwwW962qKKACiiigDy74i/CzU/EXjSLxVofjK98P3q2/2dvIjDbl/Gsr/hVPxE/6LHrP/gOlezUUAfKXxe0/4neB9a8N2Fv8VNUul1i8Fs7PCoMYJHIr0ZPhX8RGRW/4XHrPIB/490rV+Nvw71rxtrvhW/0q6sIYtIvluLgXDsCygjhcKefrivUI1Kxqp6gAUAeH6z8FfGetafJp2q/FrWLmzlx5sTQLhgDnFexeHNMTRtBsdJjkMiWkCQhz1YKMZrQooAKKKKACiiigAooooAKKKKACiiigAooooAKKKKACiiigAooooAKKKKACiiigAooooAK5r4h+LIfCOlW19NbzT/aLqO3VY4mfBbv8orpa474uabqGpeGrb+zbV7qa11CC6aJPvMiE5x6nmgC/qnjDQrGc2t59sHyoZG+xStGgbpuYLtX8TUOs+OPDGgy3FvdXEqC0iE05gtZJEiQjcNzKpAyO1edeNPDGta9da4974eu9Qvp5Uk0uVpmjht4Ad20hcAuAMYOeTUHiS/vdL0PxlayaVJJLqemxMocgGEi3VCsnoc9PXimM9usrmG8soLy3bfDPGskbYxlWGQfyNTVl+EVZPCmkI64ZbGEEeh8sVqUhBRRVfUvO/s65+zf6/wApvL/3sHH60AYuu+L9L0y/0+xSSO8nvL6OzKQTKWhZzwXGcgVsDUtON99gF/am76+R5y+Z/wB85zXhFtJoLxeA4LRQdbg1tftQwfMRjIc7/wCmadcLpx8HR2Fqkn/CbDVhIFG7zxNu+Zj/ALGM+1MZ7sb+xF8LE3tsLsjcIPNXzMeu3OaVb6yaAXC3duYS+wSCQbS2cYz654x614/4SHhkGe08TRTt4pOvTyBUDGckzN5bD/Y2Y9sVnWWpW8Hw1ttCmmYarF4lXzbbB3oDelgT7bSDSA9tbVtLW5Fs2pWYnJKiIzruJHUYzmn22o6fdW73FtfW00KZ3yRyqyrjrkg4FeLalpdnc6B4rlmt2aV/E4+fkMAFTGD1A57VZ8d2tzHP4wtdMjENuJtOeZQh2BNrFjgEcZxnFAj1+31LTri1N1b6hazQBtplSZWQH0yDiqeoeJNBsdMvdSuNWs/s1ihe5dJQ/lgeoHOfavGNYsvtGi+Kr+z1vTrqxuLS3hktdMgeONX81MOCWPzbeOKn+Julxwx39rp9mcz+CplMaKT5jKrFeO7ZPXrTGe26bfWep2EV9Y3EdxbTKGjkQ5DA1YRVQYRQo9hisXwHPZ3Pg/S5bBo2gNsgBjGBkDmtukIKKKwviDryeGPBWr686GT7FavKqDq5A4A9SaAH+FvFWg+J31NNEv0u20y8eyuwFI8uZDhhz1HuODW1XzX8BN3gj4qR+H5tO1rT7fxJo8c00mp2hhM2oQYEjLknJYSEn/dFdB4dHjDX/G/xJ02fx7q1nYaFcx/YPIEStGzweZhiUOYxnpwfegD3Q02aRYonkYMVRSxCjJwPQDrXz1r3jbxpq3wc8A+JNO1t9K1XUdeh025McamOdTdtAWYEdCF3cEda7LStQ1zw38aLPwbP4gvtc0/VNInvS19saW2kiZRwUVRtbf0IP3etAHaeAPGGk+NtEm1fRftH2eK7mtHE8LRuJIm2sCrYI59a6Gvl/wAN+K9V8O+BBp+k/bUl134hanYyz2UHnXEUe+WRjEp4LnYBz2Jr074U6l4sk8b6tpt7b+J5/Dgs0ntbzXrRYpxPuCtECoAYYy3SgD1KiiigDM1jXdN0m+06yvZJFn1KV4bVEiZ97rG0hHAOPlRuvXp1rjbP40eA7m6urf7VqsH2O6W0u5bjSLmKK3lbGFkdkCpkEHkjgg1T+KWoatp/xb+GsdnqtzFZ3+pT291ZgIYpQLaVwxyu4MCo6EcV53a6H4l8Yav8XvB2k2dmlhquvRw3mpT3HzW6m1gDBYsZZtvQ7hg9uKAPcLjxtosPj2w8Fsbg6lf2kl5AwhbymjTGcPjaTyOAa6WvD/H2j3Evx5+HWj2mrXWnmLRNRjNzbhfN2qkIO3cCATxyQaydK8eeLrjwdpWhtrMgv77xrceHG1ZkXzUt4hIwk6bfMOwDOMcnigD6GoryjQ9S13Tvibr/AMP5tfv9Stf7C/tO0vrnYbm3fcIyhKqFPJ3D5a4Hwp4q8bQeAvAfjC98XX9/cal4lXSbq1lSMQywPeNDlgFB3gDgggdOKAPpWivnzUPGPivxFrPjL7DL4ztpdH1KXT9Nh0bTlltmaNVOZmYEksWwQCMCva/A95q2o+DtHv8AXrI2Oq3FlFJe2xGPJmKguuPY5FAGxRRRQAjEhSQMnHA9a828F/Fyy1/4qaz8OrzQrzR9W0yETEzzRyJMpxgKUJ5wc4PYGvSq+WfEEbab8TvH/j6y2m68MeINNuZdpyXtZLbypgfUKsjP/wABoA9o8W/Ey20T4n6F8PbTRbvVdW1eB7gGGaONII0zuZi5HOFJwOa74dBkYPpXzdpc8Wq/GzwF40kcxf2/NqtxDvIDRW6WpjjxnsyoH+rVi6PdJY3Hw98Q6Ab9o9U8TraS6zd3xE+oQu7B1eA8KOMZHpQB9V0V4H4X8NQeP38Yalr2tXth4hsfE09vbXEdwyNZQQyjylVc7SGXIyQc174vQck+570AFFFFABRRRQAUUUUAFFFFABRRRQAUUUUAFFFFABRRRQAUUUUAFFFFABRRRQAUUUUAFFcn8VLfUD4Y/tLS7qe3uNMnjvSI5ColjjYM6EDqCoIwa818S+KdZ1LTbrxRp894uk3usWumxCGfy82wBLupJAQsWxu4+71oA92rD8QaF4XuryDWNa0vT5rm3ZRDcTwhmQk4GD9SK80vr/WtK0fxCsEl3Y2Y+zDZcaktzPbBmAdtwZioOeMmrPj3S9CTw5c2Np4g1C8VLyyeSJtQkfyt0sYzvznkHOM98imM9eGMDHSivGdfkB0zxtqMuu31teaKdunIl86hFEKsmV3YfLE8kHNbngIX2r+PNWu9VvL1XtbWzdLUTssaO4k3EqDg52ikI9KooooATav90flRtGc4GfpS1x/jnW7nw7r+iahNOV0id3tLpSPlV2Xcjk/8AYfjQB1+BnOBmjav90flXjMPiHxNcXWk297e6gsWryXF6BZxBpBBuYRIvH90qT34qxa694umudD8NahPc6edQ1K4iF7JGqzSQRxh1GMYDEkr+FAHrjvEjKrsilz8oJAyfan4HpXkHiSz1CHxx4TtLjxHJqHk3d0QYyu9QixlVkA43cn8CKTQ9e1+48G6R44l1iZpr69QSWG1fKEbnHljjOR69eKAPX9q/wB0flS4HoK4r4bSapf3esahqGqTXCpqFxbwwEAJGiyMB05J4rtaAAcDjiiiigArnPH3g7TfGmmQ6dql5qltBFMJgLG7aAsw6biOo9q6OigDi/FPw30XxHqmianqGpa6t1ojCSzaDUHTDgY3Nj7xIyCe+TXnvhTwLqOufE/4g3HiDT/Fmi6XqtzC1s0V8sNveRJEI3DqjknPPUfdPbpXu1FAHjnx98L3svg/wr4d8J+G9TuLSx1mznddKeOJraCGRWYqzMuGwDgjvXceF/A+j6PdXOrRyandapewLDJeahdGa5SMZwgc/dAJPA711dFAHnuk/CDwnpvh+60WObWJoLi/OorLPfs80Fyc7pYnPKMdxyR1ya6jwx4di0FJAmqaxqLSfx6jeNcMo9AW6CtqigAooooA5Lxn4A0fxVr+j63qF9rEF3o8jSWf2S9aFUcgqWwOp2kjPoSKPBHw/wBH8I6xq+q6bfaxPPq83n3gu71pkeTAXdg9DgAZ9ABXW0UAcprPgLR9V8d6d4zuLzVk1PTonhtlivGSFUf74KDg7sDPrgVk6X8IPCVh4fvtEWTVrm3vL86kXuL5pJYbo5zLEx5Rjk5Ir0GigDldC8B6NpA1OWG51O4vtTj8q51C5u2kuigGAokPIA4xXPR/BTwnH4W0vw3HqHiNbDS9Q/tG0A1R96T7t4O70D5YDsSTXpdFAHHXfw70eTWbjVrPUtc0qe6ZXul0+/eBLhxxvdV4Zj3Peuut4lhgSFCxVFCgscnAp9FABRRRQAjAMpVhkEYIrmdP+HvgbT7m/urLwno9vNqMbRXjx2qg3CN95X4+YH3rp6KAOYvPh74HvNQsdQuvCmkTXenxpHZzPaqWgRBhVQ44AAGMVDP8M/h9cR+XN4N0SRPOE+1rRCPMHRunX3rraKAMDUPBXhLUNZXWb7w7plxqK7dtzJbqZBt6c+1b9FFABRRRQAUUUUAFFFFABRRRQAUUUUAFFFFABRRRQAUUUUAFFFFABRRRQAUUUUAFFFFADJo45oXhlQPG6lWU9CD1FUYtC0eLRBokenwLpwUqLfb8gB5/rRRQBHp/hvQ7CxnsbXTYEt7jiZCC2/6k5JqK38KeHYNLn0yLSYFtLggyx8nfjpkk54+vFFFACXHhPw7cXMFzNpMEksCqqM2eg6ZGcNj3zWlb2Nnb3lxeQ26JcXAUTOOrhc7c/TJoooAs0UUUAFZviXQ9N8RaPNpOrW4ntZcblzg5ByCD2oooAran4W0bULWyt5rdk+wgLbPE5V4wBjAI9qgn8F6BNpEOmSW0jRQy+dE5lYyJJnlg2cg0UUAMHgbw4sFnGtm4a0nNxFL5h3+YcZJPfOB+VLbeCPDtvqKXsVoylJjcJF5h8pJD1YL0zyaKKANfSNLstKjmjsovLWaZ55Oc5diSx/M1doooAKKKKACiiigAooooAKKKKACiiigAooooAKKKKACiiigAooooAKKKKACiiigAooooAKKKKACiiigAooooAKKKKAP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160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182" name="Rectangle 181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Rectangle 101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Crawling </a:t>
            </a:r>
            <a:r>
              <a:rPr lang="en-US" dirty="0" smtClean="0">
                <a:solidFill>
                  <a:sysClr val="windowText" lastClr="000000"/>
                </a:solidFill>
              </a:rPr>
              <a:t>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  <a:endCxn id="101" idx="1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  <a:endCxn id="107" idx="3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4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5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6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7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8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9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10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1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2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3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4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3529" y="192289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Praedicat</a:t>
            </a:r>
            <a:r>
              <a:rPr lang="en-US" dirty="0" smtClean="0"/>
              <a:t> Presentation</a:t>
            </a:r>
            <a:endParaRPr lang="en-US" dirty="0"/>
          </a:p>
        </p:txBody>
      </p:sp>
      <p:pic>
        <p:nvPicPr>
          <p:cNvPr id="205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 Em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6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e result for downlo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2068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Down Arrow 205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3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2071" name="Left Brace 2070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27955" y="4693490"/>
            <a:ext cx="1418169" cy="721340"/>
          </a:xfrm>
          <a:prstGeom prst="rect">
            <a:avLst/>
          </a:prstGeom>
        </p:spPr>
      </p:pic>
      <p:pic>
        <p:nvPicPr>
          <p:cNvPr id="158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160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182" name="Rectangle 181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Rectangle 101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46" name="TextBox 104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</a:t>
            </a:r>
            <a:r>
              <a:rPr lang="en-US" dirty="0" smtClean="0">
                <a:solidFill>
                  <a:sysClr val="windowText" lastClr="000000"/>
                </a:solidFill>
              </a:rPr>
              <a:t>Crawling 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/>
          <p:cNvCxnSpPr>
            <a:stCxn id="29" idx="3"/>
            <a:endCxn id="101" idx="1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53"/>
          <p:cNvCxnSpPr>
            <a:stCxn id="101" idx="2"/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50" idx="1"/>
            <a:endCxn id="107" idx="3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4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5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6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7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8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9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10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1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2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3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4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144" name="Rectangle 143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3529" y="192289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Praedicat</a:t>
            </a:r>
            <a:r>
              <a:rPr lang="en-US" dirty="0" smtClean="0"/>
              <a:t> Presentation</a:t>
            </a:r>
            <a:endParaRPr lang="en-US" dirty="0"/>
          </a:p>
        </p:txBody>
      </p:sp>
      <p:pic>
        <p:nvPicPr>
          <p:cNvPr id="2052" name="Picture 4" descr="mage result for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 Em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06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e result for downloa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2068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Down Arrow 2056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TextBox 2069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139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2071" name="Left Brace 2070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27955" y="4693490"/>
            <a:ext cx="1418169" cy="721340"/>
          </a:xfrm>
          <a:prstGeom prst="rect">
            <a:avLst/>
          </a:prstGeom>
        </p:spPr>
      </p:pic>
      <p:pic>
        <p:nvPicPr>
          <p:cNvPr id="158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160" name="Picture 2" descr="mage result for 3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2079" name="Picture 20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182" name="Rectangle 181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" name="Rectangle 101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9121" y="1662106"/>
            <a:ext cx="1396226" cy="1956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Web Crawler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84" y="2234560"/>
            <a:ext cx="1140979" cy="11409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5075" y="1662106"/>
            <a:ext cx="1659373" cy="1956037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Formulator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 flipV="1">
            <a:off x="862606" y="2640125"/>
            <a:ext cx="1062469" cy="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mage result for 3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0" y="2307874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2606" y="27136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Company</a:t>
            </a:r>
          </a:p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3"/>
            <a:endCxn id="13" idx="1"/>
          </p:cNvCxnSpPr>
          <p:nvPr/>
        </p:nvCxnSpPr>
        <p:spPr>
          <a:xfrm>
            <a:off x="3584448" y="2640125"/>
            <a:ext cx="714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96156" y="1660004"/>
            <a:ext cx="1332884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>
            <a:stCxn id="13" idx="3"/>
            <a:endCxn id="16" idx="1"/>
          </p:cNvCxnSpPr>
          <p:nvPr/>
        </p:nvCxnSpPr>
        <p:spPr>
          <a:xfrm flipV="1">
            <a:off x="5695347" y="2634503"/>
            <a:ext cx="600809" cy="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183551" y="1660004"/>
            <a:ext cx="1755977" cy="1948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Resource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16" idx="3"/>
            <a:endCxn id="29" idx="1"/>
          </p:cNvCxnSpPr>
          <p:nvPr/>
        </p:nvCxnSpPr>
        <p:spPr>
          <a:xfrm>
            <a:off x="7629040" y="2634503"/>
            <a:ext cx="554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046720" y="4406045"/>
            <a:ext cx="1892808" cy="1912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61861" y="4406046"/>
            <a:ext cx="1763760" cy="1912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0369" y="2116904"/>
            <a:ext cx="74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Refined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695347" y="2132703"/>
            <a:ext cx="62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of</a:t>
            </a:r>
          </a:p>
          <a:p>
            <a:pPr algn="ctr"/>
            <a:r>
              <a:rPr lang="en-US" sz="1400" dirty="0" smtClean="0"/>
              <a:t>URLs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18359" y="2074272"/>
            <a:ext cx="55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Raw</a:t>
            </a:r>
          </a:p>
          <a:p>
            <a:pPr algn="ctr"/>
            <a:r>
              <a:rPr lang="en-US" sz="1400" dirty="0" smtClean="0"/>
              <a:t>Texts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763304" y="1051560"/>
            <a:ext cx="8368248" cy="26855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 Crawling </a:t>
            </a:r>
            <a:r>
              <a:rPr lang="en-US" dirty="0" smtClean="0">
                <a:solidFill>
                  <a:sysClr val="windowText" lastClr="000000"/>
                </a:solidFill>
              </a:rPr>
              <a:t>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>
            <a:stCxn id="29" idx="3"/>
          </p:cNvCxnSpPr>
          <p:nvPr/>
        </p:nvCxnSpPr>
        <p:spPr>
          <a:xfrm>
            <a:off x="9939528" y="2634503"/>
            <a:ext cx="652214" cy="4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49459" y="3952953"/>
            <a:ext cx="8368248" cy="2530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Extraction and Aggregation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Elbow Connector 20"/>
          <p:cNvCxnSpPr>
            <a:endCxn id="35" idx="3"/>
          </p:cNvCxnSpPr>
          <p:nvPr/>
        </p:nvCxnSpPr>
        <p:spPr>
          <a:xfrm rot="5400000">
            <a:off x="9701199" y="3856472"/>
            <a:ext cx="1744133" cy="1267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1"/>
            <a:endCxn id="50" idx="3"/>
          </p:cNvCxnSpPr>
          <p:nvPr/>
        </p:nvCxnSpPr>
        <p:spPr>
          <a:xfrm flipH="1">
            <a:off x="5025621" y="5362275"/>
            <a:ext cx="3021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0" idx="1"/>
            <a:endCxn id="4" idx="2"/>
          </p:cNvCxnSpPr>
          <p:nvPr/>
        </p:nvCxnSpPr>
        <p:spPr>
          <a:xfrm rot="10800000">
            <a:off x="2754763" y="3618143"/>
            <a:ext cx="507099" cy="17441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2027223" y="4196141"/>
            <a:ext cx="8762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Positive</a:t>
            </a:r>
          </a:p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50" idx="1"/>
          </p:cNvCxnSpPr>
          <p:nvPr/>
        </p:nvCxnSpPr>
        <p:spPr>
          <a:xfrm flipH="1">
            <a:off x="1563625" y="5362275"/>
            <a:ext cx="1698236" cy="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591742" y="1660003"/>
            <a:ext cx="1230518" cy="195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00" dirty="0"/>
              <a:t>The </a:t>
            </a:r>
            <a:r>
              <a:rPr lang="en-US" sz="500" b="1" dirty="0"/>
              <a:t>3M Company</a:t>
            </a:r>
            <a:r>
              <a:rPr lang="en-US" sz="500" dirty="0"/>
              <a:t>, formerly known as the </a:t>
            </a:r>
            <a:r>
              <a:rPr lang="en-US" sz="500" b="1" dirty="0"/>
              <a:t>Minnesota Mining and Manufacturing Company</a:t>
            </a:r>
            <a:r>
              <a:rPr lang="en-US" sz="500" dirty="0"/>
              <a:t>, is an American </a:t>
            </a:r>
            <a:r>
              <a:rPr lang="en-US" sz="500" dirty="0">
                <a:hlinkClick r:id="rId3" tooltip="Multinational corporation"/>
              </a:rPr>
              <a:t>multinational</a:t>
            </a:r>
            <a:r>
              <a:rPr lang="en-US" sz="500" dirty="0"/>
              <a:t> </a:t>
            </a:r>
            <a:r>
              <a:rPr lang="en-US" sz="500" dirty="0">
                <a:hlinkClick r:id="rId4" tooltip="Conglomerate (company)"/>
              </a:rPr>
              <a:t>conglomerate</a:t>
            </a:r>
            <a:r>
              <a:rPr lang="en-US" sz="500" dirty="0"/>
              <a:t> corporation operating in the fields of industry, health care, and consumer goods.</a:t>
            </a:r>
            <a:r>
              <a:rPr lang="en-US" sz="500" baseline="30000" dirty="0">
                <a:hlinkClick r:id="rId5"/>
              </a:rPr>
              <a:t>[2]</a:t>
            </a:r>
            <a:r>
              <a:rPr lang="en-US" sz="500" dirty="0"/>
              <a:t> The company produces a variety of products, including </a:t>
            </a:r>
            <a:r>
              <a:rPr lang="en-US" sz="500" dirty="0">
                <a:hlinkClick r:id="rId6" tooltip="Adhesive"/>
              </a:rPr>
              <a:t>adhesives</a:t>
            </a:r>
            <a:r>
              <a:rPr lang="en-US" sz="500" dirty="0"/>
              <a:t>, </a:t>
            </a:r>
            <a:r>
              <a:rPr lang="en-US" sz="500" dirty="0">
                <a:hlinkClick r:id="rId7" tooltip="Abrasive"/>
              </a:rPr>
              <a:t>abrasives</a:t>
            </a:r>
            <a:r>
              <a:rPr lang="en-US" sz="500" dirty="0"/>
              <a:t>, </a:t>
            </a:r>
            <a:r>
              <a:rPr lang="en-US" sz="500" dirty="0">
                <a:hlinkClick r:id="rId8" tooltip="Laminate"/>
              </a:rPr>
              <a:t>laminates</a:t>
            </a:r>
            <a:r>
              <a:rPr lang="en-US" sz="500" dirty="0"/>
              <a:t>, </a:t>
            </a:r>
            <a:r>
              <a:rPr lang="en-US" sz="500" dirty="0">
                <a:hlinkClick r:id="rId9" tooltip="Passive fire protection"/>
              </a:rPr>
              <a:t>passive fire protection</a:t>
            </a:r>
            <a:r>
              <a:rPr lang="en-US" sz="500" dirty="0"/>
              <a:t>, </a:t>
            </a:r>
            <a:r>
              <a:rPr lang="en-US" sz="500" dirty="0">
                <a:hlinkClick r:id="rId10" tooltip="Personal protective equipment"/>
              </a:rPr>
              <a:t>personal protective equipment</a:t>
            </a:r>
            <a:r>
              <a:rPr lang="en-US" sz="500" dirty="0"/>
              <a:t>, dental and orthodontic products, electronic materials, medical products, car-care products,</a:t>
            </a:r>
            <a:r>
              <a:rPr lang="en-US" sz="500" baseline="30000" dirty="0">
                <a:hlinkClick r:id="rId11"/>
              </a:rPr>
              <a:t>[3]</a:t>
            </a:r>
            <a:r>
              <a:rPr lang="en-US" sz="500" dirty="0"/>
              <a:t> </a:t>
            </a:r>
            <a:r>
              <a:rPr lang="en-US" sz="500" dirty="0">
                <a:hlinkClick r:id="rId12" tooltip="Electronic circuits"/>
              </a:rPr>
              <a:t>electronic circuits</a:t>
            </a:r>
            <a:r>
              <a:rPr lang="en-US" sz="500" dirty="0"/>
              <a:t>, healthcare software and optical films.</a:t>
            </a:r>
            <a:r>
              <a:rPr lang="en-US" sz="500" baseline="30000" dirty="0">
                <a:hlinkClick r:id="rId13"/>
              </a:rPr>
              <a:t>[4]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944910" y="1766287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33107" y="4329045"/>
            <a:ext cx="1230518" cy="2077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07103" y="5027465"/>
            <a:ext cx="2031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Relevant Text Documents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1992870" y="5110302"/>
            <a:ext cx="52418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Output</a:t>
            </a:r>
            <a:endParaRPr lang="en-US" sz="1400" dirty="0"/>
          </a:p>
        </p:txBody>
      </p:sp>
      <p:pic>
        <p:nvPicPr>
          <p:cNvPr id="31" name="Picture 4" descr="mage result for wikipe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1"/>
          <a:stretch/>
        </p:blipFill>
        <p:spPr bwMode="auto">
          <a:xfrm>
            <a:off x="4580668" y="2132703"/>
            <a:ext cx="833131" cy="2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s://phoneradar.com/wp-content/uploads/2016/08/Google-search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t="18496" r="31851" b="21801"/>
          <a:stretch/>
        </p:blipFill>
        <p:spPr bwMode="auto">
          <a:xfrm>
            <a:off x="4374016" y="2465622"/>
            <a:ext cx="519063" cy="5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EC Em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03" y="2456693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W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1"/>
          <a:stretch/>
        </p:blipFill>
        <p:spPr bwMode="auto">
          <a:xfrm>
            <a:off x="4816630" y="3026929"/>
            <a:ext cx="378763" cy="51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973651" y="22474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“3M”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5584" y="2676146"/>
            <a:ext cx="12014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/>
              <a:t>~</a:t>
            </a:r>
            <a:r>
              <a:rPr lang="en-US" sz="1200" dirty="0" smtClean="0"/>
              <a:t>Minnesota ~Mining </a:t>
            </a:r>
          </a:p>
          <a:p>
            <a:r>
              <a:rPr lang="en-US" sz="1200" dirty="0"/>
              <a:t>~</a:t>
            </a:r>
            <a:r>
              <a:rPr lang="en-US" sz="1200" dirty="0" smtClean="0"/>
              <a:t>Manufacturing</a:t>
            </a:r>
            <a:r>
              <a:rPr lang="en-US" sz="1200" dirty="0"/>
              <a:t>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92870" y="3282978"/>
            <a:ext cx="107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filetype:PDF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639926" y="2295711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Mandatory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39427" y="275931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40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96" y="3077510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997" y="3077792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20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24" y="3074807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mage result for htt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92" y="2303679"/>
            <a:ext cx="880376" cy="3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 descr="mage result for downloa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96" y="2272392"/>
            <a:ext cx="433029" cy="4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/>
          <p:cNvCxnSpPr/>
          <p:nvPr/>
        </p:nvCxnSpPr>
        <p:spPr>
          <a:xfrm flipH="1">
            <a:off x="8407055" y="2759315"/>
            <a:ext cx="858586" cy="27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84" idx="0"/>
          </p:cNvCxnSpPr>
          <p:nvPr/>
        </p:nvCxnSpPr>
        <p:spPr>
          <a:xfrm flipH="1">
            <a:off x="8858019" y="2747534"/>
            <a:ext cx="439682" cy="330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86" idx="0"/>
          </p:cNvCxnSpPr>
          <p:nvPr/>
        </p:nvCxnSpPr>
        <p:spPr>
          <a:xfrm>
            <a:off x="9304202" y="2759315"/>
            <a:ext cx="364544" cy="315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85" idx="0"/>
          </p:cNvCxnSpPr>
          <p:nvPr/>
        </p:nvCxnSpPr>
        <p:spPr>
          <a:xfrm flipH="1">
            <a:off x="9265642" y="2747534"/>
            <a:ext cx="41798" cy="32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65616" y="3347392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8599517" y="3355086"/>
            <a:ext cx="677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</a:t>
            </a:r>
            <a:endParaRPr 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9053945" y="334691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URLs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9489724" y="330695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 smtClean="0"/>
              <a:t>…</a:t>
            </a:r>
            <a:endParaRPr lang="en-US" sz="1400" dirty="0"/>
          </a:p>
        </p:txBody>
      </p:sp>
      <p:pic>
        <p:nvPicPr>
          <p:cNvPr id="54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9096" y="2013758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0" descr="mage result for html script hello wor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t="19787" r="14727" b="33482"/>
          <a:stretch/>
        </p:blipFill>
        <p:spPr bwMode="auto">
          <a:xfrm>
            <a:off x="6315198" y="2896935"/>
            <a:ext cx="1299263" cy="5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Down Arrow 55"/>
          <p:cNvSpPr/>
          <p:nvPr/>
        </p:nvSpPr>
        <p:spPr>
          <a:xfrm>
            <a:off x="6851040" y="2523464"/>
            <a:ext cx="135232" cy="305139"/>
          </a:xfrm>
          <a:prstGeom prst="downArrow">
            <a:avLst>
              <a:gd name="adj1" fmla="val 42225"/>
              <a:gd name="adj2" fmla="val 902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27435" y="2886216"/>
            <a:ext cx="560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327435" y="296179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3140" y="30261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333953" y="309055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73371" y="3090064"/>
            <a:ext cx="18036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33953" y="3149110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32325" y="3206877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333953" y="3334478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341143" y="3394189"/>
            <a:ext cx="18036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330205" y="4727383"/>
            <a:ext cx="9428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CIK </a:t>
            </a:r>
            <a:r>
              <a:rPr lang="en-US" sz="1100" smtClean="0">
                <a:sym typeface="Wingdings"/>
              </a:rPr>
              <a:t> SEC</a:t>
            </a:r>
            <a:endParaRPr lang="en-US" sz="1100" dirty="0" smtClean="0">
              <a:sym typeface="Wingdings"/>
            </a:endParaRPr>
          </a:p>
          <a:p>
            <a:r>
              <a:rPr lang="en-US" sz="1100" dirty="0" smtClean="0">
                <a:sym typeface="Wingdings"/>
              </a:rPr>
              <a:t>NAICS  SEC</a:t>
            </a:r>
          </a:p>
          <a:p>
            <a:r>
              <a:rPr lang="en-US" sz="1100" dirty="0" smtClean="0">
                <a:sym typeface="Wingdings"/>
              </a:rPr>
              <a:t>SEC  CIK</a:t>
            </a:r>
            <a:endParaRPr lang="en-US" sz="1100" dirty="0"/>
          </a:p>
        </p:txBody>
      </p:sp>
      <p:pic>
        <p:nvPicPr>
          <p:cNvPr id="67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7" y="5285961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1" y="560161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6" y="592819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709714" y="5303240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Pfizer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728076" y="560667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3M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728076" y="5928193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Dole</a:t>
            </a:r>
            <a:endParaRPr lang="en-US" sz="1400" dirty="0"/>
          </a:p>
        </p:txBody>
      </p:sp>
      <p:sp>
        <p:nvSpPr>
          <p:cNvPr id="73" name="Left Brace 72"/>
          <p:cNvSpPr/>
          <p:nvPr/>
        </p:nvSpPr>
        <p:spPr>
          <a:xfrm>
            <a:off x="4127097" y="5373680"/>
            <a:ext cx="331189" cy="68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8" y="5194658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7" y="5521233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43" y="5863736"/>
            <a:ext cx="358043" cy="3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453731" y="5267317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URLs</a:t>
            </a:r>
            <a:endParaRPr 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4475400" y="5592233"/>
            <a:ext cx="454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Wiki</a:t>
            </a:r>
            <a:endParaRPr lang="en-US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4264492" y="6110721"/>
            <a:ext cx="946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Subsidiaries</a:t>
            </a:r>
            <a:endParaRPr lang="en-US" sz="10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/>
          <a:stretch/>
        </p:blipFill>
        <p:spPr>
          <a:xfrm>
            <a:off x="8327955" y="4693490"/>
            <a:ext cx="1418169" cy="721340"/>
          </a:xfrm>
          <a:prstGeom prst="rect">
            <a:avLst/>
          </a:prstGeom>
        </p:spPr>
      </p:pic>
      <p:pic>
        <p:nvPicPr>
          <p:cNvPr id="81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1F40A3F5-02F6-44CD-93D1-D3917251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4" t="24554" r="36137" b="7107"/>
          <a:stretch/>
        </p:blipFill>
        <p:spPr>
          <a:xfrm>
            <a:off x="8449571" y="5485936"/>
            <a:ext cx="1112091" cy="783221"/>
          </a:xfrm>
          <a:prstGeom prst="rect">
            <a:avLst/>
          </a:prstGeom>
        </p:spPr>
      </p:pic>
      <p:pic>
        <p:nvPicPr>
          <p:cNvPr id="82" name="Picture 2" descr="mage result for 3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4468845"/>
            <a:ext cx="472994" cy="2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/>
          <a:stretch/>
        </p:blipFill>
        <p:spPr>
          <a:xfrm>
            <a:off x="380077" y="4777006"/>
            <a:ext cx="1128283" cy="36116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3" y="5189148"/>
            <a:ext cx="716263" cy="510844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33405" y="4377685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Master</a:t>
            </a:r>
          </a:p>
          <a:p>
            <a:r>
              <a:rPr lang="en-US" sz="1100" dirty="0" smtClean="0"/>
              <a:t>Document</a:t>
            </a:r>
            <a:endParaRPr lang="en-US" sz="1100" dirty="0"/>
          </a:p>
        </p:txBody>
      </p:sp>
      <p:sp>
        <p:nvSpPr>
          <p:cNvPr id="86" name="Rectangle 85"/>
          <p:cNvSpPr/>
          <p:nvPr/>
        </p:nvSpPr>
        <p:spPr>
          <a:xfrm>
            <a:off x="10672456" y="3299879"/>
            <a:ext cx="10690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smtClean="0">
                <a:solidFill>
                  <a:sysClr val="windowText" lastClr="000000"/>
                </a:solidFill>
              </a:rPr>
              <a:t>Raw text</a:t>
            </a:r>
            <a:endParaRPr lang="en-US" sz="1400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5749554"/>
            <a:ext cx="1252614" cy="10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Rectangle 87"/>
          <p:cNvSpPr/>
          <p:nvPr/>
        </p:nvSpPr>
        <p:spPr>
          <a:xfrm>
            <a:off x="285691" y="5863736"/>
            <a:ext cx="7365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" dirty="0" smtClean="0"/>
              <a:t>The </a:t>
            </a:r>
            <a:r>
              <a:rPr lang="en-US" sz="500" b="1" dirty="0" smtClean="0"/>
              <a:t>3M Company</a:t>
            </a:r>
            <a:r>
              <a:rPr lang="en-US" sz="500" dirty="0" smtClean="0"/>
              <a:t>, formerly known as the </a:t>
            </a:r>
            <a:r>
              <a:rPr lang="en-US" sz="500" b="1" dirty="0" smtClean="0"/>
              <a:t>Minnesota Mining and Manufacturing Company</a:t>
            </a:r>
            <a:endParaRPr lang="en-US" sz="500" dirty="0">
              <a:solidFill>
                <a:sysClr val="windowText" lastClr="000000"/>
              </a:solidFill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0" y="5902332"/>
            <a:ext cx="39978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771</Words>
  <Application>Microsoft Macintosh PowerPoint</Application>
  <PresentationFormat>Widescreen</PresentationFormat>
  <Paragraphs>447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2018-08-16T00:55:03Z</dcterms:created>
  <dcterms:modified xsi:type="dcterms:W3CDTF">2018-08-16T18:39:05Z</dcterms:modified>
</cp:coreProperties>
</file>