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7" r:id="rId4"/>
    <p:sldId id="264" r:id="rId5"/>
    <p:sldId id="263" r:id="rId6"/>
    <p:sldId id="262" r:id="rId7"/>
    <p:sldId id="261" r:id="rId8"/>
    <p:sldId id="260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6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D113E-2ECB-A249-9A60-55A3D05B316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FF75-AAF2-2041-8052-7B8BE908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3M#cite_note-3" TargetMode="External"/><Relationship Id="rId12" Type="http://schemas.openxmlformats.org/officeDocument/2006/relationships/hyperlink" Target="https://en.wikipedia.org/wiki/Electronic_circuits" TargetMode="External"/><Relationship Id="rId13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hyperlink" Target="https://en.wikipedia.org/wiki/Multinational_corporation" TargetMode="External"/><Relationship Id="rId4" Type="http://schemas.openxmlformats.org/officeDocument/2006/relationships/hyperlink" Target="https://en.wikipedia.org/wiki/Conglomerate_(company)" TargetMode="External"/><Relationship Id="rId5" Type="http://schemas.openxmlformats.org/officeDocument/2006/relationships/hyperlink" Target="https://en.wikipedia.org/wiki/3M#cite_note-vault-2" TargetMode="External"/><Relationship Id="rId6" Type="http://schemas.openxmlformats.org/officeDocument/2006/relationships/hyperlink" Target="https://en.wikipedia.org/wiki/Adhesive" TargetMode="External"/><Relationship Id="rId7" Type="http://schemas.openxmlformats.org/officeDocument/2006/relationships/hyperlink" Target="https://en.wikipedia.org/wiki/Abrasive" TargetMode="External"/><Relationship Id="rId8" Type="http://schemas.openxmlformats.org/officeDocument/2006/relationships/hyperlink" Target="https://en.wikipedia.org/wiki/Laminate" TargetMode="External"/><Relationship Id="rId9" Type="http://schemas.openxmlformats.org/officeDocument/2006/relationships/hyperlink" Target="https://en.wikipedia.org/wiki/Passive_fire_protection" TargetMode="External"/><Relationship Id="rId10" Type="http://schemas.openxmlformats.org/officeDocument/2006/relationships/hyperlink" Target="https://en.wikipedia.org/wiki/Personal_protective_equipm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75" y="1662107"/>
            <a:ext cx="1659373" cy="687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71174" y="2006058"/>
            <a:ext cx="1053901" cy="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0949" y="200747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73094" y="1662106"/>
            <a:ext cx="124953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006058"/>
            <a:ext cx="788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88365" y="1660004"/>
            <a:ext cx="1128616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22628" y="2003956"/>
            <a:ext cx="765737" cy="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2717" y="1660004"/>
            <a:ext cx="1656811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smtClean="0">
                <a:solidFill>
                  <a:sysClr val="windowText" lastClr="000000"/>
                </a:solidFill>
              </a:rPr>
              <a:t>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516981" y="2003956"/>
            <a:ext cx="76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80154" y="3171605"/>
            <a:ext cx="165937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3171606"/>
            <a:ext cx="1763760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607354" y="1480735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79464" y="1480735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29040" y="1480735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1416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</p:cNvCxnSpPr>
          <p:nvPr/>
        </p:nvCxnSpPr>
        <p:spPr>
          <a:xfrm flipV="1">
            <a:off x="9939528" y="2003955"/>
            <a:ext cx="6492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2718513"/>
            <a:ext cx="8368248" cy="1255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10033342" y="2353922"/>
            <a:ext cx="1067822" cy="12554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3515557"/>
            <a:ext cx="3254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2350010"/>
            <a:ext cx="507099" cy="1165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994043" y="273790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</p:cNvCxnSpPr>
          <p:nvPr/>
        </p:nvCxnSpPr>
        <p:spPr>
          <a:xfrm flipH="1">
            <a:off x="1563625" y="3515558"/>
            <a:ext cx="1698236" cy="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79718" y="1051560"/>
            <a:ext cx="1230518" cy="1396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Raw Formatted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90238" y="1739308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49459" y="4291558"/>
            <a:ext cx="8368248" cy="12478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 using Knowledge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3107" y="2739557"/>
            <a:ext cx="1230518" cy="1234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Master Document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Elbow Connector 107"/>
          <p:cNvCxnSpPr>
            <a:stCxn id="107" idx="2"/>
          </p:cNvCxnSpPr>
          <p:nvPr/>
        </p:nvCxnSpPr>
        <p:spPr>
          <a:xfrm rot="16200000" flipH="1">
            <a:off x="1036387" y="3885876"/>
            <a:ext cx="1046158" cy="1222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70566" y="4671984"/>
            <a:ext cx="1436788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RDF Triple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/>
          <p:cNvCxnSpPr>
            <a:stCxn id="112" idx="3"/>
            <a:endCxn id="116" idx="1"/>
          </p:cNvCxnSpPr>
          <p:nvPr/>
        </p:nvCxnSpPr>
        <p:spPr>
          <a:xfrm flipV="1">
            <a:off x="3607354" y="5015935"/>
            <a:ext cx="8010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08448" y="4671983"/>
            <a:ext cx="1979917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Knowledge </a:t>
            </a:r>
            <a:r>
              <a:rPr lang="en-US" smtClean="0">
                <a:solidFill>
                  <a:sysClr val="windowText" lastClr="000000"/>
                </a:solidFill>
              </a:rPr>
              <a:t>Graph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53767" y="4671983"/>
            <a:ext cx="1577832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69195" y="5016203"/>
            <a:ext cx="66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RDF</a:t>
            </a:r>
          </a:p>
          <a:p>
            <a:pPr algn="ctr"/>
            <a:r>
              <a:rPr lang="en-US" sz="1400" dirty="0" smtClean="0"/>
              <a:t>Triples</a:t>
            </a:r>
          </a:p>
        </p:txBody>
      </p:sp>
      <p:cxnSp>
        <p:nvCxnSpPr>
          <p:cNvPr id="88" name="Straight Arrow Connector 87"/>
          <p:cNvCxnSpPr>
            <a:stCxn id="96" idx="1"/>
            <a:endCxn id="119" idx="2"/>
          </p:cNvCxnSpPr>
          <p:nvPr/>
        </p:nvCxnSpPr>
        <p:spPr>
          <a:xfrm flipV="1">
            <a:off x="8542683" y="5359886"/>
            <a:ext cx="0" cy="38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3"/>
            <a:endCxn id="119" idx="1"/>
          </p:cNvCxnSpPr>
          <p:nvPr/>
        </p:nvCxnSpPr>
        <p:spPr>
          <a:xfrm>
            <a:off x="6388365" y="5015935"/>
            <a:ext cx="1365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02454" y="4993525"/>
            <a:ext cx="113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Knowledge Graph</a:t>
            </a:r>
            <a:endParaRPr lang="en-US" sz="1400" dirty="0" smtClean="0"/>
          </a:p>
        </p:txBody>
      </p:sp>
      <p:sp>
        <p:nvSpPr>
          <p:cNvPr id="96" name="Can 95"/>
          <p:cNvSpPr/>
          <p:nvPr/>
        </p:nvSpPr>
        <p:spPr>
          <a:xfrm>
            <a:off x="8016960" y="5743916"/>
            <a:ext cx="1051445" cy="58373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Facts to be checked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31819" y="3216923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81478" y="3542566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cxnSp>
        <p:nvCxnSpPr>
          <p:cNvPr id="145" name="Straight Arrow Connector 144"/>
          <p:cNvCxnSpPr>
            <a:stCxn id="119" idx="3"/>
          </p:cNvCxnSpPr>
          <p:nvPr/>
        </p:nvCxnSpPr>
        <p:spPr>
          <a:xfrm flipV="1">
            <a:off x="9331599" y="5015934"/>
            <a:ext cx="11040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19" idx="3"/>
            <a:endCxn id="116" idx="2"/>
          </p:cNvCxnSpPr>
          <p:nvPr/>
        </p:nvCxnSpPr>
        <p:spPr>
          <a:xfrm flipH="1">
            <a:off x="5398407" y="5015935"/>
            <a:ext cx="3933192" cy="343951"/>
          </a:xfrm>
          <a:prstGeom prst="bentConnector4">
            <a:avLst>
              <a:gd name="adj1" fmla="val -6974"/>
              <a:gd name="adj2" fmla="val 4349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78042" y="5957102"/>
            <a:ext cx="228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Knowledge Graph Update </a:t>
            </a:r>
            <a:r>
              <a:rPr lang="en-US" sz="1400" smtClean="0"/>
              <a:t>with high truth value facts</a:t>
            </a:r>
            <a:endParaRPr lang="en-US" sz="1400" dirty="0" smtClean="0"/>
          </a:p>
        </p:txBody>
      </p:sp>
      <p:sp>
        <p:nvSpPr>
          <p:cNvPr id="157" name="Rectangle 156"/>
          <p:cNvSpPr/>
          <p:nvPr/>
        </p:nvSpPr>
        <p:spPr>
          <a:xfrm>
            <a:off x="10435645" y="4291558"/>
            <a:ext cx="1259893" cy="1247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Truth value of </a:t>
            </a:r>
            <a:r>
              <a:rPr lang="en-US" dirty="0" smtClean="0">
                <a:solidFill>
                  <a:sysClr val="windowText" lastClr="000000"/>
                </a:solidFill>
              </a:rPr>
              <a:t>the checked facts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78042" y="220181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endCxn id="4" idx="2"/>
          </p:cNvCxnSpPr>
          <p:nvPr/>
        </p:nvCxnSpPr>
        <p:spPr>
          <a:xfrm flipV="1">
            <a:off x="2739427" y="3618143"/>
            <a:ext cx="15335" cy="52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ge result for 3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763304" y="1502796"/>
            <a:ext cx="8368248" cy="2234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29" idx="3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2519" y="3911390"/>
            <a:ext cx="18540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Positive Feedback from Profile Manager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3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4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5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6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7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8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9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0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1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2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3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pic>
        <p:nvPicPr>
          <p:cNvPr id="2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EC Em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1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mage result for htt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mage result for downlo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45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own Arrow 4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4721672" y="943486"/>
            <a:ext cx="339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Web </a:t>
            </a:r>
            <a:r>
              <a:rPr lang="en-US" sz="2400" smtClean="0">
                <a:solidFill>
                  <a:sysClr val="windowText" lastClr="000000"/>
                </a:solidFill>
              </a:rPr>
              <a:t>Crawling </a:t>
            </a:r>
            <a:r>
              <a:rPr lang="en-US" sz="2400" smtClean="0">
                <a:solidFill>
                  <a:sysClr val="windowText" lastClr="000000"/>
                </a:solidFill>
              </a:rPr>
              <a:t>Framework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/>
          <p:cNvCxnSpPr>
            <a:stCxn id="2" idx="3"/>
            <a:endCxn id="9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11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</p:cNvCxnSpPr>
          <p:nvPr/>
        </p:nvCxnSpPr>
        <p:spPr>
          <a:xfrm>
            <a:off x="11207001" y="3618142"/>
            <a:ext cx="11459" cy="50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939528" y="4126833"/>
            <a:ext cx="20460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to the Classifier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0920" y="27296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6061" y="27296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659" y="2378174"/>
            <a:ext cx="8368248" cy="24285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09821" y="36858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47825" y="36858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7307" y="26526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1303" y="33510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77070" y="34339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4405" y="30509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2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7" y="36095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01" y="39252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6" y="42517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93914" y="36268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2276" y="39302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2276" y="42517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4711297" y="36972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48" y="35182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47" y="38448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43" y="41873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37931" y="35909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059600" y="39158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848692" y="44343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912155" y="3017090"/>
            <a:ext cx="1418169" cy="721340"/>
          </a:xfrm>
          <a:prstGeom prst="rect">
            <a:avLst/>
          </a:prstGeom>
        </p:spPr>
      </p:pic>
      <p:pic>
        <p:nvPicPr>
          <p:cNvPr id="26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9033771" y="3809536"/>
            <a:ext cx="1112091" cy="783221"/>
          </a:xfrm>
          <a:prstGeom prst="rect">
            <a:avLst/>
          </a:prstGeom>
        </p:spPr>
      </p:pic>
      <p:pic>
        <p:nvPicPr>
          <p:cNvPr id="27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2" y="27924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964277" y="3100606"/>
            <a:ext cx="1128283" cy="3611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3" y="3512748"/>
            <a:ext cx="716263" cy="5108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17605" y="27012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8" y="40731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869891" y="41873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40" y="4225932"/>
            <a:ext cx="399789" cy="4680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375108" y="2005054"/>
            <a:ext cx="1" cy="169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53601" y="2473686"/>
            <a:ext cx="10425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Positive</a:t>
            </a:r>
          </a:p>
          <a:p>
            <a:r>
              <a:rPr lang="en-US" sz="1400" dirty="0" smtClean="0"/>
              <a:t>Feedback to Query Formulator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8" idx="2"/>
          </p:cNvCxnSpPr>
          <p:nvPr/>
        </p:nvCxnSpPr>
        <p:spPr>
          <a:xfrm flipH="1">
            <a:off x="1527175" y="4729696"/>
            <a:ext cx="5391" cy="72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06410" y="4913573"/>
            <a:ext cx="166116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 to RDF </a:t>
            </a:r>
            <a:r>
              <a:rPr lang="en-US" sz="1400" smtClean="0">
                <a:solidFill>
                  <a:sysClr val="windowText" lastClr="000000"/>
                </a:solidFill>
              </a:rPr>
              <a:t>Triple Generator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endCxn id="2" idx="0"/>
          </p:cNvCxnSpPr>
          <p:nvPr/>
        </p:nvCxnSpPr>
        <p:spPr>
          <a:xfrm>
            <a:off x="9575800" y="1944914"/>
            <a:ext cx="1524" cy="784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42312" y="1926600"/>
            <a:ext cx="126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Raw Text Input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698621" y="1493260"/>
            <a:ext cx="511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Information Extraction and Aggregation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75" y="1662107"/>
            <a:ext cx="1659373" cy="687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71174" y="2006058"/>
            <a:ext cx="1053901" cy="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2" y="6609432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0949" y="200747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73094" y="1662106"/>
            <a:ext cx="124953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006058"/>
            <a:ext cx="788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88365" y="1660004"/>
            <a:ext cx="1128616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22628" y="2003956"/>
            <a:ext cx="765737" cy="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2717" y="1660004"/>
            <a:ext cx="1656811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smtClean="0">
                <a:solidFill>
                  <a:sysClr val="windowText" lastClr="000000"/>
                </a:solidFill>
              </a:rPr>
              <a:t>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516981" y="2003956"/>
            <a:ext cx="76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93180" y="3180748"/>
            <a:ext cx="165937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3171606"/>
            <a:ext cx="1763760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607354" y="1480735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79464" y="1480735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29040" y="1480735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1416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</p:cNvCxnSpPr>
          <p:nvPr/>
        </p:nvCxnSpPr>
        <p:spPr>
          <a:xfrm flipV="1">
            <a:off x="9939528" y="2003955"/>
            <a:ext cx="6492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2718513"/>
            <a:ext cx="8368248" cy="1255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85284" y="2115006"/>
            <a:ext cx="1076965" cy="1742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 flipV="1">
            <a:off x="5025621" y="3515558"/>
            <a:ext cx="2767559" cy="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2350010"/>
            <a:ext cx="507099" cy="1165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994043" y="273790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</p:cNvCxnSpPr>
          <p:nvPr/>
        </p:nvCxnSpPr>
        <p:spPr>
          <a:xfrm flipH="1">
            <a:off x="1563625" y="3515558"/>
            <a:ext cx="1698236" cy="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79718" y="1051560"/>
            <a:ext cx="1230518" cy="1396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Raw Formatted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90238" y="1739308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49459" y="4436131"/>
            <a:ext cx="8368248" cy="1670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</a:t>
            </a:r>
            <a:r>
              <a:rPr lang="en-US" dirty="0" smtClean="0">
                <a:solidFill>
                  <a:sysClr val="windowText" lastClr="000000"/>
                </a:solidFill>
              </a:rPr>
              <a:t>Checking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3107" y="2739557"/>
            <a:ext cx="1230518" cy="1234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Master Document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Elbow Connector 107"/>
          <p:cNvCxnSpPr>
            <a:stCxn id="107" idx="2"/>
            <a:endCxn id="112" idx="1"/>
          </p:cNvCxnSpPr>
          <p:nvPr/>
        </p:nvCxnSpPr>
        <p:spPr>
          <a:xfrm rot="16200000" flipH="1">
            <a:off x="943476" y="3978787"/>
            <a:ext cx="1209075" cy="1199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47660" y="4839020"/>
            <a:ext cx="1436788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RDF Triple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/>
          <p:cNvCxnSpPr>
            <a:stCxn id="112" idx="3"/>
            <a:endCxn id="119" idx="1"/>
          </p:cNvCxnSpPr>
          <p:nvPr/>
        </p:nvCxnSpPr>
        <p:spPr>
          <a:xfrm flipV="1">
            <a:off x="3584448" y="5182971"/>
            <a:ext cx="9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560212" y="4839019"/>
            <a:ext cx="1577832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511871" y="4869635"/>
            <a:ext cx="1131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RDF Triples</a:t>
            </a:r>
          </a:p>
          <a:p>
            <a:pPr algn="ctr"/>
            <a:endParaRPr lang="en-US" sz="8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8769866" y="4729515"/>
            <a:ext cx="137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Discarded facts</a:t>
            </a:r>
          </a:p>
          <a:p>
            <a:pPr algn="ctr"/>
            <a:r>
              <a:rPr lang="en-US" sz="1200" dirty="0" smtClean="0"/>
              <a:t>(Low Truth Value) </a:t>
            </a:r>
            <a:endParaRPr lang="en-US" sz="12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5445495" y="3208621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81478" y="3542566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986551" y="5691262"/>
            <a:ext cx="2216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Knowledge Graph Update with high truth value </a:t>
            </a:r>
            <a:r>
              <a:rPr lang="en-US" sz="1100" dirty="0" smtClean="0"/>
              <a:t>facts.</a:t>
            </a:r>
            <a:endParaRPr lang="en-US" sz="11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5478042" y="220181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 REPORT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448084" y="4846782"/>
            <a:ext cx="1435544" cy="663857"/>
            <a:chOff x="6223780" y="4460608"/>
            <a:chExt cx="1435544" cy="663857"/>
          </a:xfrm>
        </p:grpSpPr>
        <p:pic>
          <p:nvPicPr>
            <p:cNvPr id="17" name="Picture 2" descr="mage result for knowledge grap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5" r="27879"/>
            <a:stretch/>
          </p:blipFill>
          <p:spPr bwMode="auto">
            <a:xfrm>
              <a:off x="6998015" y="4460608"/>
              <a:ext cx="661309" cy="663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n 45"/>
            <p:cNvSpPr/>
            <p:nvPr/>
          </p:nvSpPr>
          <p:spPr>
            <a:xfrm>
              <a:off x="6223780" y="4521676"/>
              <a:ext cx="1293201" cy="58373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Knowledge Graph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71" name="Straight Arrow Connector 70"/>
          <p:cNvCxnSpPr>
            <a:stCxn id="119" idx="3"/>
          </p:cNvCxnSpPr>
          <p:nvPr/>
        </p:nvCxnSpPr>
        <p:spPr>
          <a:xfrm flipV="1">
            <a:off x="6138044" y="5182970"/>
            <a:ext cx="12860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99590" y="4947877"/>
            <a:ext cx="1162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Facts to</a:t>
            </a:r>
          </a:p>
          <a:p>
            <a:pPr algn="ctr"/>
            <a:r>
              <a:rPr lang="en-US" sz="1200" dirty="0" smtClean="0"/>
              <a:t>be checked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17" idx="3"/>
            <a:endCxn id="46" idx="3"/>
          </p:cNvCxnSpPr>
          <p:nvPr/>
        </p:nvCxnSpPr>
        <p:spPr>
          <a:xfrm flipH="1">
            <a:off x="8094685" y="5178711"/>
            <a:ext cx="788943" cy="312871"/>
          </a:xfrm>
          <a:prstGeom prst="bentConnector4">
            <a:avLst>
              <a:gd name="adj1" fmla="val -28975"/>
              <a:gd name="adj2" fmla="val 179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</p:cNvCxnSpPr>
          <p:nvPr/>
        </p:nvCxnSpPr>
        <p:spPr>
          <a:xfrm>
            <a:off x="8883628" y="5178711"/>
            <a:ext cx="1452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44" y="4858135"/>
            <a:ext cx="596371" cy="596371"/>
          </a:xfrm>
          <a:prstGeom prst="rect">
            <a:avLst/>
          </a:prstGeom>
        </p:spPr>
      </p:pic>
      <p:cxnSp>
        <p:nvCxnSpPr>
          <p:cNvPr id="95" name="Elbow Connector 94"/>
          <p:cNvCxnSpPr>
            <a:stCxn id="46" idx="1"/>
            <a:endCxn id="50" idx="2"/>
          </p:cNvCxnSpPr>
          <p:nvPr/>
        </p:nvCxnSpPr>
        <p:spPr>
          <a:xfrm rot="16200000" flipV="1">
            <a:off x="5595043" y="2408208"/>
            <a:ext cx="1048341" cy="3950944"/>
          </a:xfrm>
          <a:prstGeom prst="bentConnector3">
            <a:avLst>
              <a:gd name="adj1" fmla="val 563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81720" y="4000522"/>
            <a:ext cx="1531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Positive Feedback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3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03064" y="4715249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29" idx="3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Elbow Connector 20"/>
          <p:cNvCxnSpPr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50" idx="1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pic>
        <p:nvPicPr>
          <p:cNvPr id="31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54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Down Arrow 55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67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73" name="Left Brace 72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81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82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86" name="Rectangle 85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Rectangle 87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771</Words>
  <Application>Microsoft Macintosh PowerPoint</Application>
  <PresentationFormat>Widescreen</PresentationFormat>
  <Paragraphs>449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2018-08-16T00:55:03Z</dcterms:created>
  <dcterms:modified xsi:type="dcterms:W3CDTF">2018-08-16T20:53:58Z</dcterms:modified>
</cp:coreProperties>
</file>