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4"/>
    <p:restoredTop sz="94679"/>
  </p:normalViewPr>
  <p:slideViewPr>
    <p:cSldViewPr snapToGrid="0" snapToObjects="1">
      <p:cViewPr varScale="1">
        <p:scale>
          <a:sx n="208" d="100"/>
          <a:sy n="208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9470-F9AA-5D43-B64F-84E72533B18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1791-4F48-4F4E-BBC3-E29D9CDB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Data Science –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COVID-19 / Medical Facility Analysis</a:t>
            </a:r>
          </a:p>
          <a:p>
            <a:r>
              <a:rPr lang="en-US" dirty="0" smtClean="0"/>
              <a:t>Alex Newman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Interestingly Italy, Spain and the UK were rated as having medium death rates despite the media attention of these countries due to their perceived high death rates.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quality of </a:t>
            </a:r>
            <a:r>
              <a:rPr lang="en-US" dirty="0" err="1" smtClean="0"/>
              <a:t>FourSquare</a:t>
            </a:r>
            <a:r>
              <a:rPr lang="en-US" dirty="0" smtClean="0"/>
              <a:t> data is very variable depending on the country concerned. The query on Moscow medical </a:t>
            </a:r>
            <a:r>
              <a:rPr lang="en-US" dirty="0" err="1" smtClean="0"/>
              <a:t>reasearch</a:t>
            </a:r>
            <a:r>
              <a:rPr lang="en-US" dirty="0" smtClean="0"/>
              <a:t> facilities netted zero returns. The lack of data out of Russia could have seriously affected the correlation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2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Further research is required to determine the accuracy of the </a:t>
            </a:r>
            <a:r>
              <a:rPr lang="en-US" dirty="0" err="1" smtClean="0"/>
              <a:t>FourSquare</a:t>
            </a:r>
            <a:r>
              <a:rPr lang="en-US" dirty="0" smtClean="0"/>
              <a:t> data and to investigate if alternative data sources would yield different results.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 the Foursquare search criteria to 100km potentially would </a:t>
            </a:r>
            <a:r>
              <a:rPr lang="en-US" dirty="0" err="1" smtClean="0"/>
              <a:t>yeild</a:t>
            </a:r>
            <a:r>
              <a:rPr lang="en-US" dirty="0" smtClean="0"/>
              <a:t> significantly different results. This would require a modification to the current license employed by our wannabe data scientist.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– Data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9" y="1690688"/>
            <a:ext cx="568418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25" y="2681713"/>
            <a:ext cx="596166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43" y="4007404"/>
            <a:ext cx="501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 – Result (tables, graphs &amp; maps)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55" y="4282404"/>
            <a:ext cx="3045019" cy="1809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2" y="2955162"/>
            <a:ext cx="2808262" cy="169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2" y="5051322"/>
            <a:ext cx="2188779" cy="1499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2" y="1854582"/>
            <a:ext cx="2412216" cy="692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13" y="4920924"/>
            <a:ext cx="2921001" cy="176051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10" y="1854582"/>
            <a:ext cx="3029364" cy="1965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18" y="1854582"/>
            <a:ext cx="2866645" cy="25503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94810" y="1540241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London – Medical Research Laboratories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882426" y="3979679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Brussels – Medical Research Laboratories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41747" y="1533188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London – Medical </a:t>
            </a:r>
            <a:r>
              <a:rPr lang="en-US" sz="1200" smtClean="0"/>
              <a:t>Research Laboratories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40598" y="1577583"/>
            <a:ext cx="374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Death Rate / Medical Research Laboratory Correlation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08104" y="2653962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European – Death Rate Categories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042" y="4796387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 Plot - European Country Death Rates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19379" y="4657887"/>
            <a:ext cx="381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Histogram – </a:t>
            </a:r>
            <a:r>
              <a:rPr lang="en-US" sz="1200" dirty="0" smtClean="0"/>
              <a:t>Death Rate / Medical Research Laboratory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43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correlation (0.14) between death rates and the number of medical research labs within a 4km radius of the associated capital city center.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categorisation</a:t>
            </a:r>
            <a:r>
              <a:rPr lang="en-US" dirty="0" smtClean="0"/>
              <a:t> of European countries by death rates highlights the perception that countries such as Italy (medium), Spain (medium) &amp; the UK (medium) are the worst affected in Europe is not true. In comparison Belgium (high) and San Marino (very high) have a far higher death rate.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quality of the data used in this investigation is questionable due to the lack of documentation regarding the </a:t>
            </a:r>
            <a:r>
              <a:rPr lang="en-US" dirty="0" err="1" smtClean="0"/>
              <a:t>categorisation</a:t>
            </a:r>
            <a:r>
              <a:rPr lang="en-US" dirty="0" smtClean="0"/>
              <a:t> employed by </a:t>
            </a:r>
            <a:r>
              <a:rPr lang="en-US" dirty="0" err="1" smtClean="0"/>
              <a:t>FourSquare</a:t>
            </a:r>
            <a:r>
              <a:rPr lang="en-US" dirty="0" smtClean="0"/>
              <a:t> and restrictions experienced in obtaining data regarding medical research facilities (licensing limitations). An example of unusual data is the lack of medical research labs in Moscow.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a recent surge in public attacks against medical laboratories due COVID-19, the World Health </a:t>
            </a:r>
            <a:r>
              <a:rPr lang="en-US" dirty="0" err="1"/>
              <a:t>Organisation</a:t>
            </a:r>
            <a:r>
              <a:rPr lang="en-US" dirty="0"/>
              <a:t> (WHO) have engaged the services of a wannabe data scientist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WHO require an investigation into the conspiracy theory involving the prevalence of medical laboratories and the death rate of the associated country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Specifically they require: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European countries to be assigned to a category based on COVID-19 death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if there is a correlation between medical laboratories and death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investigation used data from the following three sources: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Wikipedia – Country populations and Covid-19 statistics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FourSquare</a:t>
            </a:r>
            <a:r>
              <a:rPr lang="en-US" dirty="0" smtClean="0"/>
              <a:t> – Medical Research facility information &amp; geocoding of Capital cities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Nations Online – Country information (Capital City identification)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 – Wikipedia Covid-19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84" y="1831762"/>
            <a:ext cx="5684180" cy="4351338"/>
          </a:xfrm>
        </p:spPr>
      </p:pic>
    </p:spTree>
    <p:extLst>
      <p:ext uri="{BB962C8B-B14F-4D97-AF65-F5344CB8AC3E}">
        <p14:creationId xmlns:p14="http://schemas.microsoft.com/office/powerpoint/2010/main" val="15018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Example – </a:t>
            </a:r>
            <a:r>
              <a:rPr lang="en-US" dirty="0" err="1" smtClean="0"/>
              <a:t>FourSquare</a:t>
            </a:r>
            <a:r>
              <a:rPr lang="en-US" dirty="0" smtClean="0"/>
              <a:t> Medical Research Facility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46" y="1825625"/>
            <a:ext cx="7107907" cy="4351338"/>
          </a:xfrm>
        </p:spPr>
      </p:pic>
      <p:sp>
        <p:nvSpPr>
          <p:cNvPr id="9" name="TextBox 8"/>
          <p:cNvSpPr txBox="1"/>
          <p:nvPr/>
        </p:nvSpPr>
        <p:spPr>
          <a:xfrm>
            <a:off x="2542046" y="6265663"/>
            <a:ext cx="698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Brussels – Medical Research Laboratories – 4km radius from city center 50 returned 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52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and Clean datasets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COVID-19 Death Category    </a:t>
            </a:r>
          </a:p>
          <a:p>
            <a:pPr lvl="1"/>
            <a:r>
              <a:rPr lang="en-US" dirty="0" smtClean="0"/>
              <a:t>join covid-19 data with country population data and calculate death rate (deaths / population)    </a:t>
            </a:r>
          </a:p>
          <a:p>
            <a:pPr lvl="1"/>
            <a:r>
              <a:rPr lang="en-US" dirty="0" smtClean="0"/>
              <a:t>create a three tiered category based on death rate (high medium low)    </a:t>
            </a:r>
          </a:p>
          <a:p>
            <a:pPr lvl="1"/>
            <a:r>
              <a:rPr lang="en-US" dirty="0" smtClean="0"/>
              <a:t>produce </a:t>
            </a:r>
            <a:r>
              <a:rPr lang="en-US" dirty="0"/>
              <a:t>E</a:t>
            </a:r>
            <a:r>
              <a:rPr lang="en-US" dirty="0" smtClean="0"/>
              <a:t>uropean map of death rate categories   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    4square 'medical' data    </a:t>
            </a:r>
          </a:p>
          <a:p>
            <a:pPr lvl="1"/>
            <a:r>
              <a:rPr lang="en-US" dirty="0" smtClean="0"/>
              <a:t>geocode all </a:t>
            </a:r>
            <a:r>
              <a:rPr lang="en-US" dirty="0"/>
              <a:t>E</a:t>
            </a:r>
            <a:r>
              <a:rPr lang="en-US" dirty="0" smtClean="0"/>
              <a:t>uropean capital cities    </a:t>
            </a:r>
          </a:p>
          <a:p>
            <a:pPr lvl="1"/>
            <a:r>
              <a:rPr lang="en-US" dirty="0" smtClean="0"/>
              <a:t>pull all medical labs for each ~44 European capital cities within a 2km radius    </a:t>
            </a:r>
          </a:p>
          <a:p>
            <a:pPr lvl="1"/>
            <a:r>
              <a:rPr lang="en-US" dirty="0" smtClean="0"/>
              <a:t>count all medical labs for each ~44 European capital cities within a 2km radius    </a:t>
            </a:r>
          </a:p>
          <a:p>
            <a:pPr lvl="1"/>
            <a:r>
              <a:rPr lang="en-US" dirty="0" smtClean="0"/>
              <a:t>produce a </a:t>
            </a:r>
            <a:r>
              <a:rPr lang="en-US" dirty="0"/>
              <a:t>E</a:t>
            </a:r>
            <a:r>
              <a:rPr lang="en-US" dirty="0" smtClean="0"/>
              <a:t>uropean map medical lab counts    </a:t>
            </a:r>
          </a:p>
          <a:p>
            <a:pPr marL="514350" indent="-514350">
              <a:buAutoNum type="alphaL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     Investigate a correlation between Death rate of country and the number of medical facilities </a:t>
            </a:r>
          </a:p>
          <a:p>
            <a:pPr lvl="1"/>
            <a:r>
              <a:rPr lang="en-US" dirty="0" smtClean="0"/>
              <a:t>plot death rate against number of facilities    </a:t>
            </a:r>
          </a:p>
          <a:p>
            <a:pPr lvl="1"/>
            <a:r>
              <a:rPr lang="en-US" dirty="0" smtClean="0"/>
              <a:t>investigate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326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40 European Countries were classified based upon the death rate from COVID-19. Death rate was calculated by dividing the number of COVID-19 related deaths by the population per country. 5 categories were created ranging from very high to very low.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Box Plot was created that clearly identified outliers: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87" y="4854941"/>
            <a:ext cx="2188779" cy="1499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87" y="1450949"/>
            <a:ext cx="2866645" cy="2550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1218" y="4577942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 Plot - European Country Death Rates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51218" y="1091330"/>
            <a:ext cx="277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London – Medical </a:t>
            </a:r>
            <a:r>
              <a:rPr lang="en-US" sz="1200" smtClean="0"/>
              <a:t>Research Laboratories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875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was no correlation between death rate and the number of Research facilities located with in a 4 km radius of the capital city.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5" y="3533693"/>
            <a:ext cx="4476810" cy="2698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466" y="3215713"/>
            <a:ext cx="381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Histogram – </a:t>
            </a:r>
            <a:r>
              <a:rPr lang="en-US" sz="1200" dirty="0" smtClean="0"/>
              <a:t>Death Rate / Medical Research Laboratory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70" y="3533693"/>
            <a:ext cx="2762893" cy="792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7218" y="3215713"/>
            <a:ext cx="374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Death Rate / Medical Research Laboratory Correlation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89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722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IBM Data Science – Capstone Project</vt:lpstr>
      <vt:lpstr>Executive Summary</vt:lpstr>
      <vt:lpstr>Introduction – Business Problem</vt:lpstr>
      <vt:lpstr>Data</vt:lpstr>
      <vt:lpstr>Data Example – Wikipedia Covid-19 statistics</vt:lpstr>
      <vt:lpstr>Data Example – FourSquare Medical Research Facility</vt:lpstr>
      <vt:lpstr>Methodology</vt:lpstr>
      <vt:lpstr>Results - Categories</vt:lpstr>
      <vt:lpstr>Results - Correlation</vt:lpstr>
      <vt:lpstr>Discussion</vt:lpstr>
      <vt:lpstr>Recommendations</vt:lpstr>
      <vt:lpstr>Appendix A – Data Examples</vt:lpstr>
      <vt:lpstr>Appendix B – Result (tables, graphs &amp; maps)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– Capstone Project</dc:title>
  <dc:creator>Hilary Shelton</dc:creator>
  <cp:lastModifiedBy>Hilary Shelton</cp:lastModifiedBy>
  <cp:revision>19</cp:revision>
  <dcterms:created xsi:type="dcterms:W3CDTF">2020-05-16T02:55:43Z</dcterms:created>
  <dcterms:modified xsi:type="dcterms:W3CDTF">2020-05-16T12:19:41Z</dcterms:modified>
</cp:coreProperties>
</file>