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108"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CAFCA-2AC8-4A6C-89F8-361709491099}" type="datetimeFigureOut">
              <a:rPr lang="en-GB" smtClean="0"/>
              <a:t>22/11/2016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59DF92-221B-4C18-A67F-E237CFEE0229}" type="slidenum">
              <a:rPr lang="en-GB" smtClean="0"/>
              <a:t>‹#›</a:t>
            </a:fld>
            <a:endParaRPr lang="en-GB"/>
          </a:p>
        </p:txBody>
      </p:sp>
    </p:spTree>
    <p:extLst>
      <p:ext uri="{BB962C8B-B14F-4D97-AF65-F5344CB8AC3E}">
        <p14:creationId xmlns:p14="http://schemas.microsoft.com/office/powerpoint/2010/main" val="415650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1</a:t>
            </a:fld>
            <a:endParaRPr lang="en-GB"/>
          </a:p>
        </p:txBody>
      </p:sp>
    </p:spTree>
    <p:extLst>
      <p:ext uri="{BB962C8B-B14F-4D97-AF65-F5344CB8AC3E}">
        <p14:creationId xmlns:p14="http://schemas.microsoft.com/office/powerpoint/2010/main" val="3037684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10</a:t>
            </a:fld>
            <a:endParaRPr lang="en-GB"/>
          </a:p>
        </p:txBody>
      </p:sp>
    </p:spTree>
    <p:extLst>
      <p:ext uri="{BB962C8B-B14F-4D97-AF65-F5344CB8AC3E}">
        <p14:creationId xmlns:p14="http://schemas.microsoft.com/office/powerpoint/2010/main" val="35843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11</a:t>
            </a:fld>
            <a:endParaRPr lang="en-GB"/>
          </a:p>
        </p:txBody>
      </p:sp>
    </p:spTree>
    <p:extLst>
      <p:ext uri="{BB962C8B-B14F-4D97-AF65-F5344CB8AC3E}">
        <p14:creationId xmlns:p14="http://schemas.microsoft.com/office/powerpoint/2010/main" val="4148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12</a:t>
            </a:fld>
            <a:endParaRPr lang="en-GB"/>
          </a:p>
        </p:txBody>
      </p:sp>
    </p:spTree>
    <p:extLst>
      <p:ext uri="{BB962C8B-B14F-4D97-AF65-F5344CB8AC3E}">
        <p14:creationId xmlns:p14="http://schemas.microsoft.com/office/powerpoint/2010/main" val="1300797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2</a:t>
            </a:fld>
            <a:endParaRPr lang="en-GB"/>
          </a:p>
        </p:txBody>
      </p:sp>
    </p:spTree>
    <p:extLst>
      <p:ext uri="{BB962C8B-B14F-4D97-AF65-F5344CB8AC3E}">
        <p14:creationId xmlns:p14="http://schemas.microsoft.com/office/powerpoint/2010/main" val="242544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3</a:t>
            </a:fld>
            <a:endParaRPr lang="en-GB"/>
          </a:p>
        </p:txBody>
      </p:sp>
    </p:spTree>
    <p:extLst>
      <p:ext uri="{BB962C8B-B14F-4D97-AF65-F5344CB8AC3E}">
        <p14:creationId xmlns:p14="http://schemas.microsoft.com/office/powerpoint/2010/main" val="1184894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4</a:t>
            </a:fld>
            <a:endParaRPr lang="en-GB"/>
          </a:p>
        </p:txBody>
      </p:sp>
    </p:spTree>
    <p:extLst>
      <p:ext uri="{BB962C8B-B14F-4D97-AF65-F5344CB8AC3E}">
        <p14:creationId xmlns:p14="http://schemas.microsoft.com/office/powerpoint/2010/main" val="281728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5</a:t>
            </a:fld>
            <a:endParaRPr lang="en-GB"/>
          </a:p>
        </p:txBody>
      </p:sp>
    </p:spTree>
    <p:extLst>
      <p:ext uri="{BB962C8B-B14F-4D97-AF65-F5344CB8AC3E}">
        <p14:creationId xmlns:p14="http://schemas.microsoft.com/office/powerpoint/2010/main" val="96922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6</a:t>
            </a:fld>
            <a:endParaRPr lang="en-GB"/>
          </a:p>
        </p:txBody>
      </p:sp>
    </p:spTree>
    <p:extLst>
      <p:ext uri="{BB962C8B-B14F-4D97-AF65-F5344CB8AC3E}">
        <p14:creationId xmlns:p14="http://schemas.microsoft.com/office/powerpoint/2010/main" val="351246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7</a:t>
            </a:fld>
            <a:endParaRPr lang="en-GB"/>
          </a:p>
        </p:txBody>
      </p:sp>
    </p:spTree>
    <p:extLst>
      <p:ext uri="{BB962C8B-B14F-4D97-AF65-F5344CB8AC3E}">
        <p14:creationId xmlns:p14="http://schemas.microsoft.com/office/powerpoint/2010/main" val="352105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8</a:t>
            </a:fld>
            <a:endParaRPr lang="en-GB"/>
          </a:p>
        </p:txBody>
      </p:sp>
    </p:spTree>
    <p:extLst>
      <p:ext uri="{BB962C8B-B14F-4D97-AF65-F5344CB8AC3E}">
        <p14:creationId xmlns:p14="http://schemas.microsoft.com/office/powerpoint/2010/main" val="81485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fld id="{5D59DF92-221B-4C18-A67F-E237CFEE0229}" type="slidenum">
              <a:rPr lang="en-GB" smtClean="0"/>
              <a:t>9</a:t>
            </a:fld>
            <a:endParaRPr lang="en-GB"/>
          </a:p>
        </p:txBody>
      </p:sp>
    </p:spTree>
    <p:extLst>
      <p:ext uri="{BB962C8B-B14F-4D97-AF65-F5344CB8AC3E}">
        <p14:creationId xmlns:p14="http://schemas.microsoft.com/office/powerpoint/2010/main" val="348536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42288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19F2D0-6BCE-4ACE-88BB-1675CFE245AA}"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385190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10165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49840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86174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4272203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450768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2193631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58625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77966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19F2D0-6BCE-4ACE-88BB-1675CFE245AA}"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364062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19F2D0-6BCE-4ACE-88BB-1675CFE245AA}"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4233373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19F2D0-6BCE-4ACE-88BB-1675CFE245AA}" type="datetimeFigureOut">
              <a:rPr lang="en-GB" smtClean="0"/>
              <a:t>22/11/2016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2190121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19F2D0-6BCE-4ACE-88BB-1675CFE245AA}" type="datetimeFigureOut">
              <a:rPr lang="en-GB" smtClean="0"/>
              <a:t>22/11/2016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72381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9F2D0-6BCE-4ACE-88BB-1675CFE245AA}" type="datetimeFigureOut">
              <a:rPr lang="en-GB" smtClean="0"/>
              <a:t>22/11/2016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89212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19F2D0-6BCE-4ACE-88BB-1675CFE245AA}"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3081191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19F2D0-6BCE-4ACE-88BB-1675CFE245AA}"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277D7B-3C66-4700-9E8B-3F1600F717F5}" type="slidenum">
              <a:rPr lang="en-GB" smtClean="0"/>
              <a:t>‹#›</a:t>
            </a:fld>
            <a:endParaRPr lang="en-GB"/>
          </a:p>
        </p:txBody>
      </p:sp>
    </p:spTree>
    <p:extLst>
      <p:ext uri="{BB962C8B-B14F-4D97-AF65-F5344CB8AC3E}">
        <p14:creationId xmlns:p14="http://schemas.microsoft.com/office/powerpoint/2010/main" val="108562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19F2D0-6BCE-4ACE-88BB-1675CFE245AA}" type="datetimeFigureOut">
              <a:rPr lang="en-GB" smtClean="0"/>
              <a:t>22/11/2016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277D7B-3C66-4700-9E8B-3F1600F717F5}" type="slidenum">
              <a:rPr lang="en-GB" smtClean="0"/>
              <a:t>‹#›</a:t>
            </a:fld>
            <a:endParaRPr lang="en-GB"/>
          </a:p>
        </p:txBody>
      </p:sp>
    </p:spTree>
    <p:extLst>
      <p:ext uri="{BB962C8B-B14F-4D97-AF65-F5344CB8AC3E}">
        <p14:creationId xmlns:p14="http://schemas.microsoft.com/office/powerpoint/2010/main" val="5958198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Timeline_of_events_associated_with_Anonymous#Operation_Sony" TargetMode="External"/><Relationship Id="rId3" Type="http://schemas.openxmlformats.org/officeDocument/2006/relationships/hyperlink" Target="http://www.webopedia.com/TERM/D/DoS_attack.html" TargetMode="External"/><Relationship Id="rId7" Type="http://schemas.openxmlformats.org/officeDocument/2006/relationships/hyperlink" Target="https://en.wikipedia.org/wiki/Denial-of-service_attack#Defense_techniqu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n.wikipedia.org/wiki/Application_layer_DDoS_attack#Application_layer" TargetMode="External"/><Relationship Id="rId5" Type="http://schemas.openxmlformats.org/officeDocument/2006/relationships/hyperlink" Target="https://en.wikipedia.org/wiki/Zombie_(computer_science)" TargetMode="External"/><Relationship Id="rId4" Type="http://schemas.openxmlformats.org/officeDocument/2006/relationships/hyperlink" Target="http://www.calyptix.com/top-threats/ddos-attacks-101-types-targets-motivations/" TargetMode="External"/><Relationship Id="rId9" Type="http://schemas.openxmlformats.org/officeDocument/2006/relationships/hyperlink" Target="http://venturebeat.com/2016/09/23/blizzard-games-suffer-yet-another-ddos-atta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6485" y="460039"/>
            <a:ext cx="7427494" cy="1892968"/>
          </a:xfrm>
        </p:spPr>
        <p:txBody>
          <a:bodyPr>
            <a:normAutofit fontScale="90000"/>
          </a:bodyPr>
          <a:lstStyle/>
          <a:p>
            <a:r>
              <a:rPr lang="en-GB" u="sng" dirty="0" smtClean="0">
                <a:solidFill>
                  <a:srgbClr val="FF0000"/>
                </a:solidFill>
              </a:rPr>
              <a:t>Denial of Service Attacks (DDOS)</a:t>
            </a:r>
            <a:endParaRPr lang="en-GB" u="sng"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871537"/>
            <a:ext cx="4632379" cy="3191376"/>
          </a:xfrm>
          <a:prstGeom prst="rect">
            <a:avLst/>
          </a:prstGeom>
        </p:spPr>
      </p:pic>
    </p:spTree>
    <p:extLst>
      <p:ext uri="{BB962C8B-B14F-4D97-AF65-F5344CB8AC3E}">
        <p14:creationId xmlns:p14="http://schemas.microsoft.com/office/powerpoint/2010/main" val="2190135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Defending against DDoS attacks.</a:t>
            </a:r>
            <a:endParaRPr lang="en-GB" u="sng" dirty="0">
              <a:solidFill>
                <a:srgbClr val="FF0000"/>
              </a:solidFill>
            </a:endParaRPr>
          </a:p>
        </p:txBody>
      </p:sp>
      <p:sp>
        <p:nvSpPr>
          <p:cNvPr id="3" name="Content Placeholder 2"/>
          <p:cNvSpPr>
            <a:spLocks noGrp="1"/>
          </p:cNvSpPr>
          <p:nvPr>
            <p:ph idx="1"/>
          </p:nvPr>
        </p:nvSpPr>
        <p:spPr/>
        <p:txBody>
          <a:bodyPr/>
          <a:lstStyle/>
          <a:p>
            <a:r>
              <a:rPr lang="en-GB" b="1" dirty="0" smtClean="0"/>
              <a:t>Firewalls.</a:t>
            </a:r>
          </a:p>
          <a:p>
            <a:r>
              <a:rPr lang="en-GB" b="1" dirty="0" smtClean="0"/>
              <a:t>DDS based defence.</a:t>
            </a:r>
          </a:p>
          <a:p>
            <a:r>
              <a:rPr lang="en-GB" b="1" dirty="0" smtClean="0"/>
              <a:t>IPS based prevention.</a:t>
            </a:r>
          </a:p>
          <a:p>
            <a:r>
              <a:rPr lang="en-GB" b="1" dirty="0" smtClean="0"/>
              <a:t>Blackholing and sinkholing.</a:t>
            </a:r>
          </a:p>
          <a:p>
            <a:r>
              <a:rPr lang="en-GB" b="1" dirty="0" smtClean="0"/>
              <a:t>Upstream filtering.</a:t>
            </a:r>
          </a:p>
          <a:p>
            <a:endParaRPr lang="en-GB"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731" y="2666999"/>
            <a:ext cx="5890292" cy="2499950"/>
          </a:xfrm>
          <a:prstGeom prst="rect">
            <a:avLst/>
          </a:prstGeom>
        </p:spPr>
      </p:pic>
    </p:spTree>
    <p:extLst>
      <p:ext uri="{BB962C8B-B14F-4D97-AF65-F5344CB8AC3E}">
        <p14:creationId xmlns:p14="http://schemas.microsoft.com/office/powerpoint/2010/main" val="95462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Some websites and game servers that were attacked with a DDoS attack.</a:t>
            </a:r>
            <a:endParaRPr lang="en-GB" u="sng" dirty="0">
              <a:solidFill>
                <a:srgbClr val="FF0000"/>
              </a:solidFill>
            </a:endParaRPr>
          </a:p>
        </p:txBody>
      </p:sp>
      <p:sp>
        <p:nvSpPr>
          <p:cNvPr id="3" name="Content Placeholder 2"/>
          <p:cNvSpPr>
            <a:spLocks noGrp="1"/>
          </p:cNvSpPr>
          <p:nvPr>
            <p:ph idx="1"/>
          </p:nvPr>
        </p:nvSpPr>
        <p:spPr/>
        <p:txBody>
          <a:bodyPr/>
          <a:lstStyle/>
          <a:p>
            <a:r>
              <a:rPr lang="en-GB" b="1" dirty="0" smtClean="0"/>
              <a:t>BBC website.</a:t>
            </a:r>
          </a:p>
          <a:p>
            <a:r>
              <a:rPr lang="en-GB" b="1" dirty="0" smtClean="0"/>
              <a:t>Donald Trump campaign website.</a:t>
            </a:r>
          </a:p>
          <a:p>
            <a:r>
              <a:rPr lang="en-GB" b="1" dirty="0" smtClean="0"/>
              <a:t>Blizzard games.</a:t>
            </a:r>
          </a:p>
          <a:p>
            <a:r>
              <a:rPr lang="en-GB" b="1" dirty="0" smtClean="0"/>
              <a:t>Sony computer entertainment websites.</a:t>
            </a:r>
          </a:p>
          <a:p>
            <a:r>
              <a:rPr lang="en-GB" b="1" dirty="0" smtClean="0"/>
              <a:t>Vatican website.</a:t>
            </a:r>
          </a:p>
          <a:p>
            <a:endParaRPr lang="en-GB" b="1" dirty="0" smtClean="0"/>
          </a:p>
          <a:p>
            <a:endParaRPr lang="en-GB"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181" y="2666999"/>
            <a:ext cx="4479842" cy="3064043"/>
          </a:xfrm>
          <a:prstGeom prst="rect">
            <a:avLst/>
          </a:prstGeom>
        </p:spPr>
      </p:pic>
    </p:spTree>
    <p:extLst>
      <p:ext uri="{BB962C8B-B14F-4D97-AF65-F5344CB8AC3E}">
        <p14:creationId xmlns:p14="http://schemas.microsoft.com/office/powerpoint/2010/main" val="987436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References!</a:t>
            </a:r>
            <a:endParaRPr lang="en-GB" u="sng" dirty="0">
              <a:solidFill>
                <a:srgbClr val="FF0000"/>
              </a:solidFill>
            </a:endParaRPr>
          </a:p>
        </p:txBody>
      </p:sp>
      <p:sp>
        <p:nvSpPr>
          <p:cNvPr id="3" name="Content Placeholder 2"/>
          <p:cNvSpPr>
            <a:spLocks noGrp="1"/>
          </p:cNvSpPr>
          <p:nvPr>
            <p:ph idx="1"/>
          </p:nvPr>
        </p:nvSpPr>
        <p:spPr>
          <a:xfrm>
            <a:off x="1484310" y="3132220"/>
            <a:ext cx="10018713" cy="3124201"/>
          </a:xfrm>
        </p:spPr>
        <p:txBody>
          <a:bodyPr>
            <a:normAutofit fontScale="92500" lnSpcReduction="10000"/>
          </a:bodyPr>
          <a:lstStyle/>
          <a:p>
            <a:pPr marL="457200" indent="-457200">
              <a:buFont typeface="+mj-lt"/>
              <a:buAutoNum type="arabicPeriod"/>
            </a:pPr>
            <a:r>
              <a:rPr lang="en-GB" sz="2000" dirty="0">
                <a:hlinkClick r:id="rId3"/>
              </a:rPr>
              <a:t>http://</a:t>
            </a:r>
            <a:r>
              <a:rPr lang="en-GB" sz="2000" dirty="0" smtClean="0">
                <a:hlinkClick r:id="rId3"/>
              </a:rPr>
              <a:t>www.webopedia.com/TERM/D/DoS_attack.html</a:t>
            </a:r>
            <a:endParaRPr lang="en-GB" sz="2000" dirty="0" smtClean="0"/>
          </a:p>
          <a:p>
            <a:pPr marL="457200" indent="-457200">
              <a:buFont typeface="+mj-lt"/>
              <a:buAutoNum type="arabicPeriod"/>
            </a:pPr>
            <a:r>
              <a:rPr lang="en-GB" sz="2000" dirty="0">
                <a:hlinkClick r:id="rId4"/>
              </a:rPr>
              <a:t>http://www.calyptix.com/top-threats/ddos-attacks-101-types-targets-motivations</a:t>
            </a:r>
            <a:r>
              <a:rPr lang="en-GB" sz="2000" dirty="0" smtClean="0">
                <a:hlinkClick r:id="rId4"/>
              </a:rPr>
              <a:t>/</a:t>
            </a:r>
            <a:endParaRPr lang="en-GB" sz="2000" dirty="0" smtClean="0"/>
          </a:p>
          <a:p>
            <a:pPr marL="457200" indent="-457200">
              <a:buFont typeface="+mj-lt"/>
              <a:buAutoNum type="arabicPeriod"/>
            </a:pPr>
            <a:r>
              <a:rPr lang="en-GB" sz="2000" dirty="0">
                <a:hlinkClick r:id="rId5"/>
              </a:rPr>
              <a:t>https://en.wikipedia.org/wiki/Zombie_(computer_science</a:t>
            </a:r>
            <a:r>
              <a:rPr lang="en-GB" sz="2000" dirty="0" smtClean="0">
                <a:hlinkClick r:id="rId5"/>
              </a:rPr>
              <a:t>)</a:t>
            </a:r>
            <a:endParaRPr lang="en-GB" sz="2000" dirty="0" smtClean="0"/>
          </a:p>
          <a:p>
            <a:pPr marL="457200" indent="-457200">
              <a:buFont typeface="+mj-lt"/>
              <a:buAutoNum type="arabicPeriod"/>
            </a:pPr>
            <a:r>
              <a:rPr lang="en-GB" sz="2000" dirty="0">
                <a:hlinkClick r:id="rId6"/>
              </a:rPr>
              <a:t>https://</a:t>
            </a:r>
            <a:r>
              <a:rPr lang="en-GB" sz="2000" dirty="0" smtClean="0">
                <a:hlinkClick r:id="rId6"/>
              </a:rPr>
              <a:t>en.wikipedia.org/wiki/Application_layer_DDoS_attack#Application_layer</a:t>
            </a:r>
            <a:endParaRPr lang="en-GB" sz="2000" dirty="0" smtClean="0"/>
          </a:p>
          <a:p>
            <a:pPr marL="457200" indent="-457200">
              <a:buFont typeface="+mj-lt"/>
              <a:buAutoNum type="arabicPeriod"/>
            </a:pPr>
            <a:r>
              <a:rPr lang="en-GB" sz="2000" dirty="0">
                <a:hlinkClick r:id="rId7"/>
              </a:rPr>
              <a:t>https://</a:t>
            </a:r>
            <a:r>
              <a:rPr lang="en-GB" sz="2000" dirty="0" smtClean="0">
                <a:hlinkClick r:id="rId7"/>
              </a:rPr>
              <a:t>en.wikipedia.org/wiki/Denial-of-service_attack#Defense_techniques</a:t>
            </a:r>
            <a:endParaRPr lang="en-GB" sz="2000" dirty="0" smtClean="0"/>
          </a:p>
          <a:p>
            <a:pPr marL="457200" indent="-457200">
              <a:buFont typeface="+mj-lt"/>
              <a:buAutoNum type="arabicPeriod"/>
            </a:pPr>
            <a:r>
              <a:rPr lang="en-GB" sz="2000" dirty="0">
                <a:hlinkClick r:id="rId8"/>
              </a:rPr>
              <a:t>https://</a:t>
            </a:r>
            <a:r>
              <a:rPr lang="en-GB" sz="2000" dirty="0" smtClean="0">
                <a:hlinkClick r:id="rId8"/>
              </a:rPr>
              <a:t>en.wikipedia.org/wiki/Timeline_of_events_associated_with_Anonymous#Operation_Sony</a:t>
            </a:r>
            <a:endParaRPr lang="en-GB" sz="2000" dirty="0" smtClean="0"/>
          </a:p>
          <a:p>
            <a:pPr marL="457200" indent="-457200">
              <a:buFont typeface="+mj-lt"/>
              <a:buAutoNum type="arabicPeriod"/>
            </a:pPr>
            <a:r>
              <a:rPr lang="en-GB" sz="2000" dirty="0">
                <a:hlinkClick r:id="rId9"/>
              </a:rPr>
              <a:t>http://venturebeat.com/2016/09/23/blizzard-games-suffer-yet-another-ddos-attack</a:t>
            </a:r>
            <a:r>
              <a:rPr lang="en-GB" sz="2000" dirty="0" smtClean="0">
                <a:hlinkClick r:id="rId9"/>
              </a:rPr>
              <a:t>/</a:t>
            </a:r>
            <a:endParaRPr lang="en-GB" sz="2000" dirty="0" smtClean="0"/>
          </a:p>
          <a:p>
            <a:pPr marL="457200" indent="-457200">
              <a:buFont typeface="+mj-lt"/>
              <a:buAutoNum type="arabicPeriod"/>
            </a:pPr>
            <a:endParaRPr lang="en-GB" sz="2000" dirty="0"/>
          </a:p>
          <a:p>
            <a:pPr marL="457200" indent="-457200">
              <a:buFont typeface="+mj-lt"/>
              <a:buAutoNum type="arabicPeriod"/>
            </a:pPr>
            <a:endParaRPr lang="en-GB" sz="2000" dirty="0" smtClean="0"/>
          </a:p>
          <a:p>
            <a:pPr marL="457200" indent="-457200">
              <a:buFont typeface="+mj-lt"/>
              <a:buAutoNum type="arabicPeriod"/>
            </a:pPr>
            <a:endParaRPr lang="en-GB" sz="2000" dirty="0" smtClean="0"/>
          </a:p>
          <a:p>
            <a:pPr marL="457200" indent="-457200">
              <a:buFont typeface="+mj-lt"/>
              <a:buAutoNum type="arabicPeriod"/>
            </a:pPr>
            <a:endParaRPr lang="en-GB" sz="2000" dirty="0"/>
          </a:p>
        </p:txBody>
      </p:sp>
    </p:spTree>
    <p:extLst>
      <p:ext uri="{BB962C8B-B14F-4D97-AF65-F5344CB8AC3E}">
        <p14:creationId xmlns:p14="http://schemas.microsoft.com/office/powerpoint/2010/main" val="766815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Table of contents.</a:t>
            </a:r>
            <a:endParaRPr lang="en-GB" u="sng" dirty="0">
              <a:solidFill>
                <a:srgbClr val="FF0000"/>
              </a:solidFill>
            </a:endParaRPr>
          </a:p>
        </p:txBody>
      </p:sp>
      <p:sp>
        <p:nvSpPr>
          <p:cNvPr id="3" name="Content Placeholder 2"/>
          <p:cNvSpPr>
            <a:spLocks noGrp="1"/>
          </p:cNvSpPr>
          <p:nvPr>
            <p:ph idx="1"/>
          </p:nvPr>
        </p:nvSpPr>
        <p:spPr>
          <a:xfrm>
            <a:off x="1484311" y="3449053"/>
            <a:ext cx="10492371" cy="4331369"/>
          </a:xfrm>
        </p:spPr>
        <p:txBody>
          <a:bodyPr>
            <a:normAutofit lnSpcReduction="10000"/>
          </a:bodyPr>
          <a:lstStyle/>
          <a:p>
            <a:r>
              <a:rPr lang="en-GB" b="1" dirty="0" smtClean="0"/>
              <a:t>What is a Denial of Service Attack?</a:t>
            </a:r>
          </a:p>
          <a:p>
            <a:r>
              <a:rPr lang="en-GB" b="1" dirty="0" smtClean="0"/>
              <a:t>Types of Denial of Service Attacks (DDoS).</a:t>
            </a:r>
          </a:p>
          <a:p>
            <a:r>
              <a:rPr lang="en-GB" b="1" dirty="0" smtClean="0"/>
              <a:t>Volumetric attacks.</a:t>
            </a:r>
          </a:p>
          <a:p>
            <a:r>
              <a:rPr lang="en-GB" b="1" dirty="0" smtClean="0"/>
              <a:t>Application-layer attacks.</a:t>
            </a:r>
          </a:p>
          <a:p>
            <a:r>
              <a:rPr lang="en-GB" b="1" dirty="0" smtClean="0"/>
              <a:t>Targets of application layer-attacks.</a:t>
            </a:r>
          </a:p>
          <a:p>
            <a:r>
              <a:rPr lang="en-GB" b="1" dirty="0"/>
              <a:t>State-exhaustion </a:t>
            </a:r>
            <a:r>
              <a:rPr lang="en-GB" b="1" dirty="0" smtClean="0"/>
              <a:t>attacks.</a:t>
            </a:r>
          </a:p>
          <a:p>
            <a:r>
              <a:rPr lang="en-GB" b="1" dirty="0" smtClean="0"/>
              <a:t> </a:t>
            </a:r>
            <a:r>
              <a:rPr lang="en-US" b="1" dirty="0"/>
              <a:t>A few reasons for DDoS </a:t>
            </a:r>
            <a:r>
              <a:rPr lang="en-US" b="1" dirty="0" smtClean="0"/>
              <a:t>attacks.</a:t>
            </a:r>
          </a:p>
          <a:p>
            <a:r>
              <a:rPr lang="en-GB" b="1" dirty="0" smtClean="0"/>
              <a:t>Defending </a:t>
            </a:r>
            <a:r>
              <a:rPr lang="en-GB" b="1" dirty="0"/>
              <a:t>against DDoS attacks</a:t>
            </a:r>
            <a:r>
              <a:rPr lang="en-GB" b="1" dirty="0" smtClean="0"/>
              <a:t>.</a:t>
            </a:r>
          </a:p>
          <a:p>
            <a:r>
              <a:rPr lang="en-GB" b="1" dirty="0" smtClean="0"/>
              <a:t>References.</a:t>
            </a:r>
          </a:p>
          <a:p>
            <a:endParaRPr lang="en-GB" b="1" dirty="0" smtClean="0"/>
          </a:p>
          <a:p>
            <a:endParaRPr lang="en-GB" b="1" dirty="0" smtClean="0"/>
          </a:p>
          <a:p>
            <a:endParaRPr lang="en-GB" b="1" dirty="0" smtClean="0"/>
          </a:p>
          <a:p>
            <a:endParaRPr lang="en-GB" b="1" dirty="0" smtClean="0"/>
          </a:p>
          <a:p>
            <a:endParaRPr lang="en-GB" b="1" dirty="0" smtClean="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667" y="3116789"/>
            <a:ext cx="5502442" cy="2745848"/>
          </a:xfrm>
          <a:prstGeom prst="rect">
            <a:avLst/>
          </a:prstGeom>
        </p:spPr>
      </p:pic>
    </p:spTree>
    <p:extLst>
      <p:ext uri="{BB962C8B-B14F-4D97-AF65-F5344CB8AC3E}">
        <p14:creationId xmlns:p14="http://schemas.microsoft.com/office/powerpoint/2010/main" val="783374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What is a Denial of Service Attack? </a:t>
            </a:r>
            <a:endParaRPr lang="en-GB" u="sng" dirty="0">
              <a:solidFill>
                <a:srgbClr val="FF0000"/>
              </a:solidFill>
            </a:endParaRPr>
          </a:p>
        </p:txBody>
      </p:sp>
      <p:sp>
        <p:nvSpPr>
          <p:cNvPr id="5" name="Content Placeholder 4"/>
          <p:cNvSpPr>
            <a:spLocks noGrp="1"/>
          </p:cNvSpPr>
          <p:nvPr>
            <p:ph idx="1"/>
          </p:nvPr>
        </p:nvSpPr>
        <p:spPr>
          <a:xfrm>
            <a:off x="1484310" y="2438399"/>
            <a:ext cx="10018713" cy="3124201"/>
          </a:xfrm>
        </p:spPr>
        <p:txBody>
          <a:bodyPr/>
          <a:lstStyle/>
          <a:p>
            <a:r>
              <a:rPr lang="en-GB" b="1" dirty="0" smtClean="0"/>
              <a:t>A Denial of Service Attack is a cyber-attack that is directed at a machine or network to make it unavailable for users to access it by flooding it with traffic so it overloads and cannot process all of the requests that it is being sent.</a:t>
            </a:r>
          </a:p>
          <a:p>
            <a:r>
              <a:rPr lang="en-GB" b="1" dirty="0" smtClean="0"/>
              <a:t>Hackers usually infect other machines with viruses or </a:t>
            </a:r>
            <a:r>
              <a:rPr lang="en-GB" b="1" dirty="0" err="1" smtClean="0"/>
              <a:t>trojan</a:t>
            </a:r>
            <a:r>
              <a:rPr lang="en-GB" b="1" dirty="0" smtClean="0"/>
              <a:t> horses to help them perform the DDoS attack or other malicious tasks. The compromised machines are called “Zombies” </a:t>
            </a:r>
            <a:endParaRPr lang="en-GB" b="1" dirty="0"/>
          </a:p>
        </p:txBody>
      </p:sp>
    </p:spTree>
    <p:extLst>
      <p:ext uri="{BB962C8B-B14F-4D97-AF65-F5344CB8AC3E}">
        <p14:creationId xmlns:p14="http://schemas.microsoft.com/office/powerpoint/2010/main" val="286514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Types of Denial of Service Attacks (DDoS)</a:t>
            </a:r>
            <a:endParaRPr lang="en-GB" u="sng" dirty="0">
              <a:solidFill>
                <a:srgbClr val="FF0000"/>
              </a:solidFill>
            </a:endParaRPr>
          </a:p>
        </p:txBody>
      </p:sp>
      <p:sp>
        <p:nvSpPr>
          <p:cNvPr id="3" name="Content Placeholder 2"/>
          <p:cNvSpPr>
            <a:spLocks noGrp="1"/>
          </p:cNvSpPr>
          <p:nvPr>
            <p:ph idx="1"/>
          </p:nvPr>
        </p:nvSpPr>
        <p:spPr>
          <a:xfrm>
            <a:off x="1484311" y="2634915"/>
            <a:ext cx="10018713" cy="3124201"/>
          </a:xfrm>
        </p:spPr>
        <p:txBody>
          <a:bodyPr/>
          <a:lstStyle/>
          <a:p>
            <a:pPr marL="457200" indent="-457200">
              <a:buFont typeface="+mj-lt"/>
              <a:buAutoNum type="arabicPeriod"/>
            </a:pPr>
            <a:r>
              <a:rPr lang="en-GB" b="1" dirty="0" smtClean="0"/>
              <a:t>Volumetric attacks (most common DDoS attack).</a:t>
            </a:r>
          </a:p>
          <a:p>
            <a:pPr marL="457200" indent="-457200">
              <a:buFont typeface="+mj-lt"/>
              <a:buAutoNum type="arabicPeriod"/>
            </a:pPr>
            <a:endParaRPr lang="en-GB" b="1" dirty="0" smtClean="0"/>
          </a:p>
          <a:p>
            <a:pPr marL="457200" indent="-457200">
              <a:buFont typeface="+mj-lt"/>
              <a:buAutoNum type="arabicPeriod"/>
            </a:pPr>
            <a:r>
              <a:rPr lang="en-GB" b="1" dirty="0" smtClean="0"/>
              <a:t>Application-layer attacks.</a:t>
            </a:r>
          </a:p>
          <a:p>
            <a:pPr marL="457200" indent="-457200">
              <a:buFont typeface="+mj-lt"/>
              <a:buAutoNum type="arabicPeriod"/>
            </a:pPr>
            <a:endParaRPr lang="en-GB" b="1" dirty="0" smtClean="0"/>
          </a:p>
          <a:p>
            <a:pPr marL="457200" indent="-457200">
              <a:buFont typeface="+mj-lt"/>
              <a:buAutoNum type="arabicPeriod"/>
            </a:pPr>
            <a:r>
              <a:rPr lang="en-GB" b="1" dirty="0" smtClean="0"/>
              <a:t>State-exhaustion attacks.</a:t>
            </a:r>
          </a:p>
          <a:p>
            <a:pPr marL="457200" indent="-457200">
              <a:buFont typeface="+mj-lt"/>
              <a:buAutoNum type="arabicPeriod"/>
            </a:pPr>
            <a:endParaRPr lang="en-GB" b="1" dirty="0" smtClean="0"/>
          </a:p>
          <a:p>
            <a:pPr marL="457200" indent="-457200">
              <a:buFont typeface="+mj-lt"/>
              <a:buAutoNum type="arabicPeriod"/>
            </a:pPr>
            <a:endParaRPr lang="en-GB" b="1" dirty="0"/>
          </a:p>
        </p:txBody>
      </p:sp>
      <p:pic>
        <p:nvPicPr>
          <p:cNvPr id="5" name="Picture 4"/>
          <p:cNvPicPr>
            <a:picLocks noChangeAspect="1"/>
          </p:cNvPicPr>
          <p:nvPr/>
        </p:nvPicPr>
        <p:blipFill>
          <a:blip r:embed="rId3"/>
          <a:stretch>
            <a:fillRect/>
          </a:stretch>
        </p:blipFill>
        <p:spPr>
          <a:xfrm>
            <a:off x="5708481" y="3000875"/>
            <a:ext cx="6082465" cy="3484427"/>
          </a:xfrm>
          <a:prstGeom prst="rect">
            <a:avLst/>
          </a:prstGeom>
        </p:spPr>
      </p:pic>
    </p:spTree>
    <p:extLst>
      <p:ext uri="{BB962C8B-B14F-4D97-AF65-F5344CB8AC3E}">
        <p14:creationId xmlns:p14="http://schemas.microsoft.com/office/powerpoint/2010/main" val="1588497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142" y="914400"/>
            <a:ext cx="10018713" cy="1752599"/>
          </a:xfrm>
        </p:spPr>
        <p:txBody>
          <a:bodyPr/>
          <a:lstStyle/>
          <a:p>
            <a:r>
              <a:rPr lang="en-GB" u="sng" dirty="0" smtClean="0">
                <a:solidFill>
                  <a:srgbClr val="FF0000"/>
                </a:solidFill>
              </a:rPr>
              <a:t>Volumetric Attacks.</a:t>
            </a:r>
            <a:endParaRPr lang="en-GB" u="sng" dirty="0">
              <a:solidFill>
                <a:srgbClr val="FF0000"/>
              </a:solidFill>
            </a:endParaRPr>
          </a:p>
        </p:txBody>
      </p:sp>
      <p:sp>
        <p:nvSpPr>
          <p:cNvPr id="3" name="Content Placeholder 2"/>
          <p:cNvSpPr>
            <a:spLocks noGrp="1"/>
          </p:cNvSpPr>
          <p:nvPr>
            <p:ph idx="1"/>
          </p:nvPr>
        </p:nvSpPr>
        <p:spPr/>
        <p:txBody>
          <a:bodyPr/>
          <a:lstStyle/>
          <a:p>
            <a:r>
              <a:rPr lang="en-GB" b="1" dirty="0" smtClean="0"/>
              <a:t>These attacks use multiple infected systems to flood the network layers with </a:t>
            </a:r>
            <a:r>
              <a:rPr lang="en-GB" b="1" u="sng" dirty="0" smtClean="0"/>
              <a:t>seemingly</a:t>
            </a:r>
            <a:r>
              <a:rPr lang="en-GB" b="1" dirty="0" smtClean="0"/>
              <a:t> legitimate traffic. </a:t>
            </a:r>
          </a:p>
          <a:p>
            <a:r>
              <a:rPr lang="en-GB" b="1" dirty="0" smtClean="0"/>
              <a:t>Slows down and/or makes network operations </a:t>
            </a:r>
            <a:r>
              <a:rPr lang="en-GB" b="1" u="sng" dirty="0" smtClean="0"/>
              <a:t>not</a:t>
            </a:r>
            <a:r>
              <a:rPr lang="en-GB" b="1" dirty="0" smtClean="0"/>
              <a:t> function.</a:t>
            </a:r>
          </a:p>
          <a:p>
            <a:r>
              <a:rPr lang="en-GB" b="1" dirty="0" smtClean="0"/>
              <a:t>65% of DDoS attacks are </a:t>
            </a:r>
            <a:r>
              <a:rPr lang="en-GB" b="1" u="sng" dirty="0" smtClean="0"/>
              <a:t>Volumetric attacks</a:t>
            </a:r>
            <a:r>
              <a:rPr lang="en-GB" b="1"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232" y="259997"/>
            <a:ext cx="4291684" cy="2918345"/>
          </a:xfrm>
          <a:prstGeom prst="rect">
            <a:avLst/>
          </a:prstGeom>
        </p:spPr>
      </p:pic>
    </p:spTree>
    <p:extLst>
      <p:ext uri="{BB962C8B-B14F-4D97-AF65-F5344CB8AC3E}">
        <p14:creationId xmlns:p14="http://schemas.microsoft.com/office/powerpoint/2010/main" val="2409402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Application-layer attacks.</a:t>
            </a:r>
            <a:endParaRPr lang="en-GB" u="sng" dirty="0">
              <a:solidFill>
                <a:srgbClr val="FF0000"/>
              </a:solidFill>
            </a:endParaRPr>
          </a:p>
        </p:txBody>
      </p:sp>
      <p:sp>
        <p:nvSpPr>
          <p:cNvPr id="3" name="Content Placeholder 2"/>
          <p:cNvSpPr>
            <a:spLocks noGrp="1"/>
          </p:cNvSpPr>
          <p:nvPr>
            <p:ph idx="1"/>
          </p:nvPr>
        </p:nvSpPr>
        <p:spPr/>
        <p:txBody>
          <a:bodyPr/>
          <a:lstStyle/>
          <a:p>
            <a:r>
              <a:rPr lang="en-GB" dirty="0" smtClean="0"/>
              <a:t>Application-layer attacks disrupt transmission of data between hosts.</a:t>
            </a:r>
          </a:p>
          <a:p>
            <a:r>
              <a:rPr lang="en-GB" dirty="0" smtClean="0"/>
              <a:t>Mainly for specific targets such as transaction and access to databases disruption.</a:t>
            </a:r>
          </a:p>
          <a:p>
            <a:r>
              <a:rPr lang="en-GB" dirty="0" smtClean="0"/>
              <a:t>15% of DDoS attacks are </a:t>
            </a:r>
            <a:r>
              <a:rPr lang="en-GB" u="sng" dirty="0" smtClean="0"/>
              <a:t>Application-layer attacks</a:t>
            </a:r>
            <a:r>
              <a:rPr lang="en-GB" dirty="0" smtClean="0"/>
              <a:t>.</a:t>
            </a:r>
          </a:p>
          <a:p>
            <a:endParaRPr lang="en-GB" dirty="0"/>
          </a:p>
        </p:txBody>
      </p:sp>
    </p:spTree>
    <p:extLst>
      <p:ext uri="{BB962C8B-B14F-4D97-AF65-F5344CB8AC3E}">
        <p14:creationId xmlns:p14="http://schemas.microsoft.com/office/powerpoint/2010/main" val="383971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solidFill>
                  <a:srgbClr val="FF0000"/>
                </a:solidFill>
              </a:rPr>
              <a:t>Targets of application layer attacks.</a:t>
            </a:r>
            <a:endParaRPr lang="en-GB" u="sng" dirty="0">
              <a:solidFill>
                <a:srgbClr val="FF000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7863" y="1973179"/>
            <a:ext cx="8192147" cy="4652212"/>
          </a:xfrm>
        </p:spPr>
      </p:pic>
    </p:spTree>
    <p:extLst>
      <p:ext uri="{BB962C8B-B14F-4D97-AF65-F5344CB8AC3E}">
        <p14:creationId xmlns:p14="http://schemas.microsoft.com/office/powerpoint/2010/main" val="2076735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solidFill>
                  <a:srgbClr val="FF0000"/>
                </a:solidFill>
              </a:rPr>
              <a:t>State-exhaustion </a:t>
            </a:r>
            <a:r>
              <a:rPr lang="en-GB" u="sng" dirty="0" smtClean="0">
                <a:solidFill>
                  <a:srgbClr val="FF0000"/>
                </a:solidFill>
              </a:rPr>
              <a:t>attacks (a.k.a. protocol attacks).</a:t>
            </a:r>
            <a:endParaRPr lang="en-GB" u="sng" dirty="0">
              <a:solidFill>
                <a:srgbClr val="FF0000"/>
              </a:solidFill>
            </a:endParaRPr>
          </a:p>
        </p:txBody>
      </p:sp>
      <p:sp>
        <p:nvSpPr>
          <p:cNvPr id="3" name="Content Placeholder 2"/>
          <p:cNvSpPr>
            <a:spLocks noGrp="1"/>
          </p:cNvSpPr>
          <p:nvPr>
            <p:ph idx="1"/>
          </p:nvPr>
        </p:nvSpPr>
        <p:spPr/>
        <p:txBody>
          <a:bodyPr/>
          <a:lstStyle/>
          <a:p>
            <a:r>
              <a:rPr lang="en-GB" b="1" dirty="0" smtClean="0"/>
              <a:t>Often used together with other types of DDoS attacks to compromise a single target.</a:t>
            </a:r>
          </a:p>
          <a:p>
            <a:r>
              <a:rPr lang="en-GB" b="1" dirty="0" smtClean="0"/>
              <a:t>One of the most common protocol attack is the </a:t>
            </a:r>
            <a:r>
              <a:rPr lang="en-GB" b="1" u="sng" dirty="0" smtClean="0">
                <a:effectLst>
                  <a:outerShdw blurRad="38100" dist="38100" dir="2700000" algn="tl">
                    <a:srgbClr val="000000">
                      <a:alpha val="43137"/>
                    </a:srgbClr>
                  </a:outerShdw>
                </a:effectLst>
              </a:rPr>
              <a:t>ping of death </a:t>
            </a:r>
            <a:r>
              <a:rPr lang="en-GB" b="1" dirty="0" smtClean="0"/>
              <a:t>which sends a defragmented large packet to a user and when it is reassembled a buffer overload occurs and causes the system to crash.</a:t>
            </a:r>
          </a:p>
          <a:p>
            <a:r>
              <a:rPr lang="en-GB" b="1" dirty="0" smtClean="0"/>
              <a:t>20% of DDoS attacks are State-exhaustion attacks.</a:t>
            </a:r>
          </a:p>
          <a:p>
            <a:endParaRPr lang="en-GB"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1050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01139"/>
            <a:ext cx="10018713" cy="1752599"/>
          </a:xfrm>
        </p:spPr>
        <p:txBody>
          <a:bodyPr/>
          <a:lstStyle/>
          <a:p>
            <a:r>
              <a:rPr lang="en-GB" u="sng" dirty="0" smtClean="0">
                <a:solidFill>
                  <a:srgbClr val="FF0000"/>
                </a:solidFill>
              </a:rPr>
              <a:t>A few reasons for DDoS attacks.</a:t>
            </a:r>
            <a:endParaRPr lang="en-GB" u="sng" dirty="0">
              <a:solidFill>
                <a:srgbClr val="FF0000"/>
              </a:solidFill>
            </a:endParaRPr>
          </a:p>
        </p:txBody>
      </p:sp>
      <p:sp>
        <p:nvSpPr>
          <p:cNvPr id="3" name="Content Placeholder 2"/>
          <p:cNvSpPr>
            <a:spLocks noGrp="1"/>
          </p:cNvSpPr>
          <p:nvPr>
            <p:ph idx="1"/>
          </p:nvPr>
        </p:nvSpPr>
        <p:spPr>
          <a:xfrm>
            <a:off x="1484309" y="1848852"/>
            <a:ext cx="10018713" cy="3124201"/>
          </a:xfrm>
        </p:spPr>
        <p:txBody>
          <a:bodyPr/>
          <a:lstStyle/>
          <a:p>
            <a:r>
              <a:rPr lang="en-GB" b="1" dirty="0" smtClean="0"/>
              <a:t>DDoS attacks are usually done for money extortion </a:t>
            </a:r>
          </a:p>
          <a:p>
            <a:r>
              <a:rPr lang="en-GB" b="1" dirty="0" smtClean="0"/>
              <a:t>Disruption of certain private or government operations.</a:t>
            </a:r>
          </a:p>
          <a:p>
            <a:r>
              <a:rPr lang="en-GB" b="1" dirty="0" smtClean="0"/>
              <a:t>Demonstration of DDoS attacks by criminals for potential customers.</a:t>
            </a:r>
          </a:p>
          <a:p>
            <a:r>
              <a:rPr lang="en-GB" b="1" dirty="0" smtClean="0"/>
              <a:t>Rivalry.</a:t>
            </a:r>
          </a:p>
          <a:p>
            <a:r>
              <a:rPr lang="en-GB" b="1" dirty="0" smtClean="0"/>
              <a:t>Distraction from other criminal actions.</a:t>
            </a:r>
          </a:p>
          <a:p>
            <a:endParaRPr lang="en-GB" b="1" dirty="0" smtClean="0"/>
          </a:p>
          <a:p>
            <a:endParaRPr lang="en-GB" b="1"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7247" y="3479000"/>
            <a:ext cx="4485775" cy="2988105"/>
          </a:xfrm>
          <a:prstGeom prst="rect">
            <a:avLst/>
          </a:prstGeom>
        </p:spPr>
      </p:pic>
    </p:spTree>
    <p:extLst>
      <p:ext uri="{BB962C8B-B14F-4D97-AF65-F5344CB8AC3E}">
        <p14:creationId xmlns:p14="http://schemas.microsoft.com/office/powerpoint/2010/main" val="17982714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134</TotalTime>
  <Words>445</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Parallax</vt:lpstr>
      <vt:lpstr>Denial of Service Attacks (DDOS)</vt:lpstr>
      <vt:lpstr>Table of contents.</vt:lpstr>
      <vt:lpstr>What is a Denial of Service Attack? </vt:lpstr>
      <vt:lpstr>Types of Denial of Service Attacks (DDoS)</vt:lpstr>
      <vt:lpstr>Volumetric Attacks.</vt:lpstr>
      <vt:lpstr>Application-layer attacks.</vt:lpstr>
      <vt:lpstr>Targets of application layer attacks.</vt:lpstr>
      <vt:lpstr>State-exhaustion attacks (a.k.a. protocol attacks).</vt:lpstr>
      <vt:lpstr>A few reasons for DDoS attacks.</vt:lpstr>
      <vt:lpstr>Defending against DDoS attacks.</vt:lpstr>
      <vt:lpstr>Some websites and game servers that were attacked with a DDoS attack.</vt:lpstr>
      <vt:lpstr>References!</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Attacks (DDOS)</dc:title>
  <dc:creator>Alexander Nicholas Zacharias</dc:creator>
  <cp:lastModifiedBy>Alexander Nicholas Zacharias</cp:lastModifiedBy>
  <cp:revision>15</cp:revision>
  <dcterms:created xsi:type="dcterms:W3CDTF">2016-11-22T10:28:31Z</dcterms:created>
  <dcterms:modified xsi:type="dcterms:W3CDTF">2016-11-22T12:43:08Z</dcterms:modified>
</cp:coreProperties>
</file>