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9"/>
  </p:notesMasterIdLst>
  <p:handoutMasterIdLst>
    <p:handoutMasterId r:id="rId40"/>
  </p:handoutMasterIdLst>
  <p:sldIdLst>
    <p:sldId id="256" r:id="rId2"/>
    <p:sldId id="300" r:id="rId3"/>
    <p:sldId id="284" r:id="rId4"/>
    <p:sldId id="285" r:id="rId5"/>
    <p:sldId id="308" r:id="rId6"/>
    <p:sldId id="309" r:id="rId7"/>
    <p:sldId id="310" r:id="rId8"/>
    <p:sldId id="304" r:id="rId9"/>
    <p:sldId id="306" r:id="rId10"/>
    <p:sldId id="311" r:id="rId11"/>
    <p:sldId id="318" r:id="rId12"/>
    <p:sldId id="270" r:id="rId13"/>
    <p:sldId id="319" r:id="rId14"/>
    <p:sldId id="313" r:id="rId15"/>
    <p:sldId id="316" r:id="rId16"/>
    <p:sldId id="320" r:id="rId17"/>
    <p:sldId id="264" r:id="rId18"/>
    <p:sldId id="321" r:id="rId19"/>
    <p:sldId id="314" r:id="rId20"/>
    <p:sldId id="287" r:id="rId21"/>
    <p:sldId id="261" r:id="rId22"/>
    <p:sldId id="294" r:id="rId23"/>
    <p:sldId id="279" r:id="rId24"/>
    <p:sldId id="297" r:id="rId25"/>
    <p:sldId id="258" r:id="rId26"/>
    <p:sldId id="299" r:id="rId27"/>
    <p:sldId id="288" r:id="rId28"/>
    <p:sldId id="289" r:id="rId29"/>
    <p:sldId id="301" r:id="rId30"/>
    <p:sldId id="302" r:id="rId31"/>
    <p:sldId id="290" r:id="rId32"/>
    <p:sldId id="291" r:id="rId33"/>
    <p:sldId id="317" r:id="rId34"/>
    <p:sldId id="277" r:id="rId35"/>
    <p:sldId id="283" r:id="rId36"/>
    <p:sldId id="274" r:id="rId37"/>
    <p:sldId id="260"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DBC7E4-0F4A-4BE1-8C13-7EC7AB603D30}">
          <p14:sldIdLst>
            <p14:sldId id="256"/>
            <p14:sldId id="300"/>
          </p14:sldIdLst>
        </p14:section>
        <p14:section name="Unbenannter Abschnitt" id="{7F4F9D26-1E74-466F-BCC9-2FA835D4FECD}">
          <p14:sldIdLst>
            <p14:sldId id="284"/>
          </p14:sldIdLst>
        </p14:section>
        <p14:section name="Unbenannter Abschnitt" id="{606267F0-C746-4C07-AB01-B5B54E52CF27}">
          <p14:sldIdLst>
            <p14:sldId id="285"/>
            <p14:sldId id="308"/>
            <p14:sldId id="309"/>
            <p14:sldId id="310"/>
            <p14:sldId id="304"/>
            <p14:sldId id="306"/>
            <p14:sldId id="311"/>
            <p14:sldId id="318"/>
            <p14:sldId id="270"/>
            <p14:sldId id="319"/>
            <p14:sldId id="313"/>
            <p14:sldId id="316"/>
            <p14:sldId id="320"/>
            <p14:sldId id="264"/>
            <p14:sldId id="321"/>
            <p14:sldId id="314"/>
          </p14:sldIdLst>
        </p14:section>
        <p14:section name="Unbenannter Abschnitt" id="{03D664E8-134E-4EBC-B55C-263EE4532F24}">
          <p14:sldIdLst>
            <p14:sldId id="287"/>
            <p14:sldId id="261"/>
            <p14:sldId id="294"/>
            <p14:sldId id="279"/>
            <p14:sldId id="297"/>
            <p14:sldId id="258"/>
            <p14:sldId id="299"/>
          </p14:sldIdLst>
        </p14:section>
        <p14:section name="Unbenannter Abschnitt" id="{5BA1E05C-675C-4086-8CD5-1EA86ACE470B}">
          <p14:sldIdLst>
            <p14:sldId id="288"/>
          </p14:sldIdLst>
        </p14:section>
        <p14:section name="Unbenannter Abschnitt" id="{2FE2767E-B768-411C-A2E5-F52B7CEE7AA3}">
          <p14:sldIdLst>
            <p14:sldId id="289"/>
            <p14:sldId id="301"/>
          </p14:sldIdLst>
        </p14:section>
        <p14:section name="Unbenannter Abschnitt" id="{3E4D25EB-824F-4D2F-BF93-AA6D0D084F1C}">
          <p14:sldIdLst>
            <p14:sldId id="302"/>
            <p14:sldId id="290"/>
          </p14:sldIdLst>
        </p14:section>
        <p14:section name="Unbenannter Abschnitt" id="{370EDD72-A58E-4FDC-8AA8-BC435D857487}">
          <p14:sldIdLst>
            <p14:sldId id="291"/>
            <p14:sldId id="317"/>
            <p14:sldId id="277"/>
            <p14:sldId id="283"/>
            <p14:sldId id="274"/>
            <p14:sldId id="2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548FF0-D5EB-CD9E-E9AC-5BB008673547}" name="Alexander Pintsuk" initials="AP" userId="S::alexander@pintsuk.com::da34bb41-2af3-4aa4-b3c0-c2358dc2340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7"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BC2A3-39BF-4BCD-8B41-51CA894B68BD}" type="doc">
      <dgm:prSet loTypeId="urn:microsoft.com/office/officeart/2005/8/layout/pyramid1" loCatId="pyramid" qsTypeId="urn:microsoft.com/office/officeart/2005/8/quickstyle/simple1" qsCatId="simple" csTypeId="urn:microsoft.com/office/officeart/2005/8/colors/accent5_5" csCatId="accent5" phldr="1"/>
      <dgm:spPr/>
    </dgm:pt>
    <dgm:pt modelId="{D5036B9E-9D21-450E-BB30-A9B62F9F9769}">
      <dgm:prSet phldrT="[Text]" phldr="0"/>
      <dgm:spPr/>
      <dgm:t>
        <a:bodyPr/>
        <a:lstStyle/>
        <a:p>
          <a:pPr rtl="0"/>
          <a:r>
            <a:rPr lang="en-US">
              <a:latin typeface="Calibri Light" panose="020F0302020204030204"/>
            </a:rPr>
            <a:t>Web app</a:t>
          </a:r>
        </a:p>
      </dgm:t>
    </dgm:pt>
    <dgm:pt modelId="{2197F6AB-C9C8-480E-BFAA-FBD5E54ABF68}" type="parTrans" cxnId="{F01C3A42-04B3-4597-A6BF-4338F200D556}">
      <dgm:prSet/>
      <dgm:spPr/>
    </dgm:pt>
    <dgm:pt modelId="{C66E424C-ED00-4092-92FC-EFBBD52987D7}" type="sibTrans" cxnId="{F01C3A42-04B3-4597-A6BF-4338F200D556}">
      <dgm:prSet/>
      <dgm:spPr/>
    </dgm:pt>
    <dgm:pt modelId="{5A179DBA-5445-4A5F-BEF9-D7047E90D14C}">
      <dgm:prSet phldrT="[Text]" phldr="0"/>
      <dgm:spPr/>
      <dgm:t>
        <a:bodyPr/>
        <a:lstStyle/>
        <a:p>
          <a:pPr rtl="0"/>
          <a:r>
            <a:rPr lang="en-US">
              <a:latin typeface="Calibri Light" panose="020F0302020204030204"/>
            </a:rPr>
            <a:t>Database, Tools, Reranker ...</a:t>
          </a:r>
          <a:endParaRPr lang="en-US"/>
        </a:p>
      </dgm:t>
    </dgm:pt>
    <dgm:pt modelId="{A6ED9803-F414-46BB-A658-36405C3D2DB5}" type="parTrans" cxnId="{C57CD9A9-6DE3-45B1-B998-72365EE7BCC5}">
      <dgm:prSet/>
      <dgm:spPr/>
    </dgm:pt>
    <dgm:pt modelId="{C9E28202-D8FD-41F4-99BB-9514B7D35401}" type="sibTrans" cxnId="{C57CD9A9-6DE3-45B1-B998-72365EE7BCC5}">
      <dgm:prSet/>
      <dgm:spPr/>
    </dgm:pt>
    <dgm:pt modelId="{E064676F-0525-4E1E-98BA-750B6D9CFE8F}">
      <dgm:prSet phldr="0"/>
      <dgm:spPr/>
      <dgm:t>
        <a:bodyPr/>
        <a:lstStyle/>
        <a:p>
          <a:r>
            <a:rPr lang="en-US">
              <a:latin typeface="Calibri Light" panose="020F0302020204030204"/>
            </a:rPr>
            <a:t>Agent</a:t>
          </a:r>
          <a:endParaRPr lang="en-US"/>
        </a:p>
      </dgm:t>
    </dgm:pt>
    <dgm:pt modelId="{A2131D81-E374-423F-869F-5EA9A298FB52}" type="parTrans" cxnId="{82B7B58D-F536-48CE-BCC9-C9F0478314F8}">
      <dgm:prSet/>
      <dgm:spPr/>
    </dgm:pt>
    <dgm:pt modelId="{4EBEC77B-838A-45E8-B34E-705C409212C3}" type="sibTrans" cxnId="{82B7B58D-F536-48CE-BCC9-C9F0478314F8}">
      <dgm:prSet/>
      <dgm:spPr/>
    </dgm:pt>
    <dgm:pt modelId="{76989F9E-CDDE-4A7D-A734-0E75DD88BB2C}" type="pres">
      <dgm:prSet presAssocID="{5C5BC2A3-39BF-4BCD-8B41-51CA894B68BD}" presName="Name0" presStyleCnt="0">
        <dgm:presLayoutVars>
          <dgm:dir/>
          <dgm:animLvl val="lvl"/>
          <dgm:resizeHandles val="exact"/>
        </dgm:presLayoutVars>
      </dgm:prSet>
      <dgm:spPr/>
    </dgm:pt>
    <dgm:pt modelId="{4D80B3D4-A457-4327-913E-745B704427EB}" type="pres">
      <dgm:prSet presAssocID="{D5036B9E-9D21-450E-BB30-A9B62F9F9769}" presName="Name8" presStyleCnt="0"/>
      <dgm:spPr/>
    </dgm:pt>
    <dgm:pt modelId="{596D0814-59F6-45DF-A5A3-099BB73FA271}" type="pres">
      <dgm:prSet presAssocID="{D5036B9E-9D21-450E-BB30-A9B62F9F9769}" presName="level" presStyleLbl="node1" presStyleIdx="0" presStyleCnt="3">
        <dgm:presLayoutVars>
          <dgm:chMax val="1"/>
          <dgm:bulletEnabled val="1"/>
        </dgm:presLayoutVars>
      </dgm:prSet>
      <dgm:spPr/>
    </dgm:pt>
    <dgm:pt modelId="{A1BFEFA6-6F02-4E55-BCA0-3317FA62F5C1}" type="pres">
      <dgm:prSet presAssocID="{D5036B9E-9D21-450E-BB30-A9B62F9F9769}" presName="levelTx" presStyleLbl="revTx" presStyleIdx="0" presStyleCnt="0">
        <dgm:presLayoutVars>
          <dgm:chMax val="1"/>
          <dgm:bulletEnabled val="1"/>
        </dgm:presLayoutVars>
      </dgm:prSet>
      <dgm:spPr/>
    </dgm:pt>
    <dgm:pt modelId="{47B6A7B9-A10F-4B82-A958-426B0EDEA0EA}" type="pres">
      <dgm:prSet presAssocID="{E064676F-0525-4E1E-98BA-750B6D9CFE8F}" presName="Name8" presStyleCnt="0"/>
      <dgm:spPr/>
    </dgm:pt>
    <dgm:pt modelId="{5D916F1D-E712-4793-AACF-EE48C5E82F2C}" type="pres">
      <dgm:prSet presAssocID="{E064676F-0525-4E1E-98BA-750B6D9CFE8F}" presName="level" presStyleLbl="node1" presStyleIdx="1" presStyleCnt="3">
        <dgm:presLayoutVars>
          <dgm:chMax val="1"/>
          <dgm:bulletEnabled val="1"/>
        </dgm:presLayoutVars>
      </dgm:prSet>
      <dgm:spPr/>
    </dgm:pt>
    <dgm:pt modelId="{56547280-EEEB-4168-A14C-8B11BF326536}" type="pres">
      <dgm:prSet presAssocID="{E064676F-0525-4E1E-98BA-750B6D9CFE8F}" presName="levelTx" presStyleLbl="revTx" presStyleIdx="0" presStyleCnt="0">
        <dgm:presLayoutVars>
          <dgm:chMax val="1"/>
          <dgm:bulletEnabled val="1"/>
        </dgm:presLayoutVars>
      </dgm:prSet>
      <dgm:spPr/>
    </dgm:pt>
    <dgm:pt modelId="{71C83D9D-F02C-4B4E-A372-90C3A69EBB7B}" type="pres">
      <dgm:prSet presAssocID="{5A179DBA-5445-4A5F-BEF9-D7047E90D14C}" presName="Name8" presStyleCnt="0"/>
      <dgm:spPr/>
    </dgm:pt>
    <dgm:pt modelId="{4909DED9-7070-4110-8D96-97459FBB4DC6}" type="pres">
      <dgm:prSet presAssocID="{5A179DBA-5445-4A5F-BEF9-D7047E90D14C}" presName="level" presStyleLbl="node1" presStyleIdx="2" presStyleCnt="3">
        <dgm:presLayoutVars>
          <dgm:chMax val="1"/>
          <dgm:bulletEnabled val="1"/>
        </dgm:presLayoutVars>
      </dgm:prSet>
      <dgm:spPr/>
    </dgm:pt>
    <dgm:pt modelId="{8BA5203F-8106-4BB2-B76F-162F7A8B0ECA}" type="pres">
      <dgm:prSet presAssocID="{5A179DBA-5445-4A5F-BEF9-D7047E90D14C}" presName="levelTx" presStyleLbl="revTx" presStyleIdx="0" presStyleCnt="0">
        <dgm:presLayoutVars>
          <dgm:chMax val="1"/>
          <dgm:bulletEnabled val="1"/>
        </dgm:presLayoutVars>
      </dgm:prSet>
      <dgm:spPr/>
    </dgm:pt>
  </dgm:ptLst>
  <dgm:cxnLst>
    <dgm:cxn modelId="{ADCDA623-84F6-4479-A4E3-F55C2ED4EE79}" type="presOf" srcId="{5A179DBA-5445-4A5F-BEF9-D7047E90D14C}" destId="{4909DED9-7070-4110-8D96-97459FBB4DC6}" srcOrd="0" destOrd="0" presId="urn:microsoft.com/office/officeart/2005/8/layout/pyramid1"/>
    <dgm:cxn modelId="{F01C3A42-04B3-4597-A6BF-4338F200D556}" srcId="{5C5BC2A3-39BF-4BCD-8B41-51CA894B68BD}" destId="{D5036B9E-9D21-450E-BB30-A9B62F9F9769}" srcOrd="0" destOrd="0" parTransId="{2197F6AB-C9C8-480E-BFAA-FBD5E54ABF68}" sibTransId="{C66E424C-ED00-4092-92FC-EFBBD52987D7}"/>
    <dgm:cxn modelId="{4F452D45-CDEA-4463-856B-E1722FCCB074}" type="presOf" srcId="{E064676F-0525-4E1E-98BA-750B6D9CFE8F}" destId="{56547280-EEEB-4168-A14C-8B11BF326536}" srcOrd="1" destOrd="0" presId="urn:microsoft.com/office/officeart/2005/8/layout/pyramid1"/>
    <dgm:cxn modelId="{C1E97450-768C-4684-827A-6E9F334B2302}" type="presOf" srcId="{E064676F-0525-4E1E-98BA-750B6D9CFE8F}" destId="{5D916F1D-E712-4793-AACF-EE48C5E82F2C}" srcOrd="0" destOrd="0" presId="urn:microsoft.com/office/officeart/2005/8/layout/pyramid1"/>
    <dgm:cxn modelId="{66D1CB84-885E-4D68-868E-2C0F48251B37}" type="presOf" srcId="{D5036B9E-9D21-450E-BB30-A9B62F9F9769}" destId="{A1BFEFA6-6F02-4E55-BCA0-3317FA62F5C1}" srcOrd="1" destOrd="0" presId="urn:microsoft.com/office/officeart/2005/8/layout/pyramid1"/>
    <dgm:cxn modelId="{37BAA28C-3B36-4296-B105-0FB4EA83DC87}" type="presOf" srcId="{D5036B9E-9D21-450E-BB30-A9B62F9F9769}" destId="{596D0814-59F6-45DF-A5A3-099BB73FA271}" srcOrd="0" destOrd="0" presId="urn:microsoft.com/office/officeart/2005/8/layout/pyramid1"/>
    <dgm:cxn modelId="{82B7B58D-F536-48CE-BCC9-C9F0478314F8}" srcId="{5C5BC2A3-39BF-4BCD-8B41-51CA894B68BD}" destId="{E064676F-0525-4E1E-98BA-750B6D9CFE8F}" srcOrd="1" destOrd="0" parTransId="{A2131D81-E374-423F-869F-5EA9A298FB52}" sibTransId="{4EBEC77B-838A-45E8-B34E-705C409212C3}"/>
    <dgm:cxn modelId="{C57CD9A9-6DE3-45B1-B998-72365EE7BCC5}" srcId="{5C5BC2A3-39BF-4BCD-8B41-51CA894B68BD}" destId="{5A179DBA-5445-4A5F-BEF9-D7047E90D14C}" srcOrd="2" destOrd="0" parTransId="{A6ED9803-F414-46BB-A658-36405C3D2DB5}" sibTransId="{C9E28202-D8FD-41F4-99BB-9514B7D35401}"/>
    <dgm:cxn modelId="{5C207BB7-1656-42EC-A50D-96D0B508F183}" type="presOf" srcId="{5A179DBA-5445-4A5F-BEF9-D7047E90D14C}" destId="{8BA5203F-8106-4BB2-B76F-162F7A8B0ECA}" srcOrd="1" destOrd="0" presId="urn:microsoft.com/office/officeart/2005/8/layout/pyramid1"/>
    <dgm:cxn modelId="{D8CC64D3-8D55-47E6-A880-471852E47698}" type="presOf" srcId="{5C5BC2A3-39BF-4BCD-8B41-51CA894B68BD}" destId="{76989F9E-CDDE-4A7D-A734-0E75DD88BB2C}" srcOrd="0" destOrd="0" presId="urn:microsoft.com/office/officeart/2005/8/layout/pyramid1"/>
    <dgm:cxn modelId="{A0F257E1-D0BA-4891-BAEB-DD44A591A123}" type="presParOf" srcId="{76989F9E-CDDE-4A7D-A734-0E75DD88BB2C}" destId="{4D80B3D4-A457-4327-913E-745B704427EB}" srcOrd="0" destOrd="0" presId="urn:microsoft.com/office/officeart/2005/8/layout/pyramid1"/>
    <dgm:cxn modelId="{3D84CAF8-5074-436F-B5F7-DC6A1175D9AA}" type="presParOf" srcId="{4D80B3D4-A457-4327-913E-745B704427EB}" destId="{596D0814-59F6-45DF-A5A3-099BB73FA271}" srcOrd="0" destOrd="0" presId="urn:microsoft.com/office/officeart/2005/8/layout/pyramid1"/>
    <dgm:cxn modelId="{729DCCCA-F545-4B71-A49E-EE34A2CA7A6B}" type="presParOf" srcId="{4D80B3D4-A457-4327-913E-745B704427EB}" destId="{A1BFEFA6-6F02-4E55-BCA0-3317FA62F5C1}" srcOrd="1" destOrd="0" presId="urn:microsoft.com/office/officeart/2005/8/layout/pyramid1"/>
    <dgm:cxn modelId="{23221C23-20A4-4BCA-9E25-1C15D980D387}" type="presParOf" srcId="{76989F9E-CDDE-4A7D-A734-0E75DD88BB2C}" destId="{47B6A7B9-A10F-4B82-A958-426B0EDEA0EA}" srcOrd="1" destOrd="0" presId="urn:microsoft.com/office/officeart/2005/8/layout/pyramid1"/>
    <dgm:cxn modelId="{94823C2D-AA8B-4EF4-8C05-652EED8E9AEF}" type="presParOf" srcId="{47B6A7B9-A10F-4B82-A958-426B0EDEA0EA}" destId="{5D916F1D-E712-4793-AACF-EE48C5E82F2C}" srcOrd="0" destOrd="0" presId="urn:microsoft.com/office/officeart/2005/8/layout/pyramid1"/>
    <dgm:cxn modelId="{C7DBF85D-3FA5-4C86-B5F2-4303F60A2188}" type="presParOf" srcId="{47B6A7B9-A10F-4B82-A958-426B0EDEA0EA}" destId="{56547280-EEEB-4168-A14C-8B11BF326536}" srcOrd="1" destOrd="0" presId="urn:microsoft.com/office/officeart/2005/8/layout/pyramid1"/>
    <dgm:cxn modelId="{00523122-08C6-4087-9D04-5FA19E2B307E}" type="presParOf" srcId="{76989F9E-CDDE-4A7D-A734-0E75DD88BB2C}" destId="{71C83D9D-F02C-4B4E-A372-90C3A69EBB7B}" srcOrd="2" destOrd="0" presId="urn:microsoft.com/office/officeart/2005/8/layout/pyramid1"/>
    <dgm:cxn modelId="{491645C6-98BC-48DE-AD14-B3FC922EB2DD}" type="presParOf" srcId="{71C83D9D-F02C-4B4E-A372-90C3A69EBB7B}" destId="{4909DED9-7070-4110-8D96-97459FBB4DC6}" srcOrd="0" destOrd="0" presId="urn:microsoft.com/office/officeart/2005/8/layout/pyramid1"/>
    <dgm:cxn modelId="{E96884F8-5320-46A5-96CE-988C62275A21}" type="presParOf" srcId="{71C83D9D-F02C-4B4E-A372-90C3A69EBB7B}" destId="{8BA5203F-8106-4BB2-B76F-162F7A8B0EC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BC2A3-39BF-4BCD-8B41-51CA894B68BD}" type="doc">
      <dgm:prSet loTypeId="urn:microsoft.com/office/officeart/2005/8/layout/pyramid1" loCatId="pyramid" qsTypeId="urn:microsoft.com/office/officeart/2005/8/quickstyle/simple1" qsCatId="simple" csTypeId="urn:microsoft.com/office/officeart/2005/8/colors/accent5_5" csCatId="accent5" phldr="1"/>
      <dgm:spPr/>
    </dgm:pt>
    <dgm:pt modelId="{D5036B9E-9D21-450E-BB30-A9B62F9F9769}">
      <dgm:prSet phldrT="[Text]" phldr="0"/>
      <dgm:spPr/>
      <dgm:t>
        <a:bodyPr/>
        <a:lstStyle/>
        <a:p>
          <a:pPr rtl="0"/>
          <a:r>
            <a:rPr lang="en-US">
              <a:latin typeface="Calibri Light" panose="020F0302020204030204"/>
            </a:rPr>
            <a:t>Web app</a:t>
          </a:r>
        </a:p>
      </dgm:t>
    </dgm:pt>
    <dgm:pt modelId="{2197F6AB-C9C8-480E-BFAA-FBD5E54ABF68}" type="parTrans" cxnId="{F01C3A42-04B3-4597-A6BF-4338F200D556}">
      <dgm:prSet/>
      <dgm:spPr/>
    </dgm:pt>
    <dgm:pt modelId="{C66E424C-ED00-4092-92FC-EFBBD52987D7}" type="sibTrans" cxnId="{F01C3A42-04B3-4597-A6BF-4338F200D556}">
      <dgm:prSet/>
      <dgm:spPr/>
    </dgm:pt>
    <dgm:pt modelId="{5A179DBA-5445-4A5F-BEF9-D7047E90D14C}">
      <dgm:prSet phldrT="[Text]" phldr="0"/>
      <dgm:spPr/>
      <dgm:t>
        <a:bodyPr/>
        <a:lstStyle/>
        <a:p>
          <a:pPr rtl="0"/>
          <a:r>
            <a:rPr lang="en-US">
              <a:latin typeface="Calibri Light" panose="020F0302020204030204"/>
            </a:rPr>
            <a:t>Database, Tools, Reranker ...</a:t>
          </a:r>
          <a:endParaRPr lang="en-US"/>
        </a:p>
      </dgm:t>
    </dgm:pt>
    <dgm:pt modelId="{A6ED9803-F414-46BB-A658-36405C3D2DB5}" type="parTrans" cxnId="{C57CD9A9-6DE3-45B1-B998-72365EE7BCC5}">
      <dgm:prSet/>
      <dgm:spPr/>
    </dgm:pt>
    <dgm:pt modelId="{C9E28202-D8FD-41F4-99BB-9514B7D35401}" type="sibTrans" cxnId="{C57CD9A9-6DE3-45B1-B998-72365EE7BCC5}">
      <dgm:prSet/>
      <dgm:spPr/>
    </dgm:pt>
    <dgm:pt modelId="{E064676F-0525-4E1E-98BA-750B6D9CFE8F}">
      <dgm:prSet phldr="0"/>
      <dgm:spPr/>
      <dgm:t>
        <a:bodyPr/>
        <a:lstStyle/>
        <a:p>
          <a:r>
            <a:rPr lang="en-US">
              <a:latin typeface="Calibri Light" panose="020F0302020204030204"/>
            </a:rPr>
            <a:t>Agent</a:t>
          </a:r>
          <a:endParaRPr lang="en-US"/>
        </a:p>
      </dgm:t>
    </dgm:pt>
    <dgm:pt modelId="{A2131D81-E374-423F-869F-5EA9A298FB52}" type="parTrans" cxnId="{82B7B58D-F536-48CE-BCC9-C9F0478314F8}">
      <dgm:prSet/>
      <dgm:spPr/>
    </dgm:pt>
    <dgm:pt modelId="{4EBEC77B-838A-45E8-B34E-705C409212C3}" type="sibTrans" cxnId="{82B7B58D-F536-48CE-BCC9-C9F0478314F8}">
      <dgm:prSet/>
      <dgm:spPr/>
    </dgm:pt>
    <dgm:pt modelId="{76989F9E-CDDE-4A7D-A734-0E75DD88BB2C}" type="pres">
      <dgm:prSet presAssocID="{5C5BC2A3-39BF-4BCD-8B41-51CA894B68BD}" presName="Name0" presStyleCnt="0">
        <dgm:presLayoutVars>
          <dgm:dir/>
          <dgm:animLvl val="lvl"/>
          <dgm:resizeHandles val="exact"/>
        </dgm:presLayoutVars>
      </dgm:prSet>
      <dgm:spPr/>
    </dgm:pt>
    <dgm:pt modelId="{4D80B3D4-A457-4327-913E-745B704427EB}" type="pres">
      <dgm:prSet presAssocID="{D5036B9E-9D21-450E-BB30-A9B62F9F9769}" presName="Name8" presStyleCnt="0"/>
      <dgm:spPr/>
    </dgm:pt>
    <dgm:pt modelId="{596D0814-59F6-45DF-A5A3-099BB73FA271}" type="pres">
      <dgm:prSet presAssocID="{D5036B9E-9D21-450E-BB30-A9B62F9F9769}" presName="level" presStyleLbl="node1" presStyleIdx="0" presStyleCnt="3">
        <dgm:presLayoutVars>
          <dgm:chMax val="1"/>
          <dgm:bulletEnabled val="1"/>
        </dgm:presLayoutVars>
      </dgm:prSet>
      <dgm:spPr/>
    </dgm:pt>
    <dgm:pt modelId="{A1BFEFA6-6F02-4E55-BCA0-3317FA62F5C1}" type="pres">
      <dgm:prSet presAssocID="{D5036B9E-9D21-450E-BB30-A9B62F9F9769}" presName="levelTx" presStyleLbl="revTx" presStyleIdx="0" presStyleCnt="0">
        <dgm:presLayoutVars>
          <dgm:chMax val="1"/>
          <dgm:bulletEnabled val="1"/>
        </dgm:presLayoutVars>
      </dgm:prSet>
      <dgm:spPr/>
    </dgm:pt>
    <dgm:pt modelId="{47B6A7B9-A10F-4B82-A958-426B0EDEA0EA}" type="pres">
      <dgm:prSet presAssocID="{E064676F-0525-4E1E-98BA-750B6D9CFE8F}" presName="Name8" presStyleCnt="0"/>
      <dgm:spPr/>
    </dgm:pt>
    <dgm:pt modelId="{5D916F1D-E712-4793-AACF-EE48C5E82F2C}" type="pres">
      <dgm:prSet presAssocID="{E064676F-0525-4E1E-98BA-750B6D9CFE8F}" presName="level" presStyleLbl="node1" presStyleIdx="1" presStyleCnt="3">
        <dgm:presLayoutVars>
          <dgm:chMax val="1"/>
          <dgm:bulletEnabled val="1"/>
        </dgm:presLayoutVars>
      </dgm:prSet>
      <dgm:spPr/>
    </dgm:pt>
    <dgm:pt modelId="{56547280-EEEB-4168-A14C-8B11BF326536}" type="pres">
      <dgm:prSet presAssocID="{E064676F-0525-4E1E-98BA-750B6D9CFE8F}" presName="levelTx" presStyleLbl="revTx" presStyleIdx="0" presStyleCnt="0">
        <dgm:presLayoutVars>
          <dgm:chMax val="1"/>
          <dgm:bulletEnabled val="1"/>
        </dgm:presLayoutVars>
      </dgm:prSet>
      <dgm:spPr/>
    </dgm:pt>
    <dgm:pt modelId="{71C83D9D-F02C-4B4E-A372-90C3A69EBB7B}" type="pres">
      <dgm:prSet presAssocID="{5A179DBA-5445-4A5F-BEF9-D7047E90D14C}" presName="Name8" presStyleCnt="0"/>
      <dgm:spPr/>
    </dgm:pt>
    <dgm:pt modelId="{4909DED9-7070-4110-8D96-97459FBB4DC6}" type="pres">
      <dgm:prSet presAssocID="{5A179DBA-5445-4A5F-BEF9-D7047E90D14C}" presName="level" presStyleLbl="node1" presStyleIdx="2" presStyleCnt="3">
        <dgm:presLayoutVars>
          <dgm:chMax val="1"/>
          <dgm:bulletEnabled val="1"/>
        </dgm:presLayoutVars>
      </dgm:prSet>
      <dgm:spPr/>
    </dgm:pt>
    <dgm:pt modelId="{8BA5203F-8106-4BB2-B76F-162F7A8B0ECA}" type="pres">
      <dgm:prSet presAssocID="{5A179DBA-5445-4A5F-BEF9-D7047E90D14C}" presName="levelTx" presStyleLbl="revTx" presStyleIdx="0" presStyleCnt="0">
        <dgm:presLayoutVars>
          <dgm:chMax val="1"/>
          <dgm:bulletEnabled val="1"/>
        </dgm:presLayoutVars>
      </dgm:prSet>
      <dgm:spPr/>
    </dgm:pt>
  </dgm:ptLst>
  <dgm:cxnLst>
    <dgm:cxn modelId="{ADCDA623-84F6-4479-A4E3-F55C2ED4EE79}" type="presOf" srcId="{5A179DBA-5445-4A5F-BEF9-D7047E90D14C}" destId="{4909DED9-7070-4110-8D96-97459FBB4DC6}" srcOrd="0" destOrd="0" presId="urn:microsoft.com/office/officeart/2005/8/layout/pyramid1"/>
    <dgm:cxn modelId="{F01C3A42-04B3-4597-A6BF-4338F200D556}" srcId="{5C5BC2A3-39BF-4BCD-8B41-51CA894B68BD}" destId="{D5036B9E-9D21-450E-BB30-A9B62F9F9769}" srcOrd="0" destOrd="0" parTransId="{2197F6AB-C9C8-480E-BFAA-FBD5E54ABF68}" sibTransId="{C66E424C-ED00-4092-92FC-EFBBD52987D7}"/>
    <dgm:cxn modelId="{4F452D45-CDEA-4463-856B-E1722FCCB074}" type="presOf" srcId="{E064676F-0525-4E1E-98BA-750B6D9CFE8F}" destId="{56547280-EEEB-4168-A14C-8B11BF326536}" srcOrd="1" destOrd="0" presId="urn:microsoft.com/office/officeart/2005/8/layout/pyramid1"/>
    <dgm:cxn modelId="{C1E97450-768C-4684-827A-6E9F334B2302}" type="presOf" srcId="{E064676F-0525-4E1E-98BA-750B6D9CFE8F}" destId="{5D916F1D-E712-4793-AACF-EE48C5E82F2C}" srcOrd="0" destOrd="0" presId="urn:microsoft.com/office/officeart/2005/8/layout/pyramid1"/>
    <dgm:cxn modelId="{66D1CB84-885E-4D68-868E-2C0F48251B37}" type="presOf" srcId="{D5036B9E-9D21-450E-BB30-A9B62F9F9769}" destId="{A1BFEFA6-6F02-4E55-BCA0-3317FA62F5C1}" srcOrd="1" destOrd="0" presId="urn:microsoft.com/office/officeart/2005/8/layout/pyramid1"/>
    <dgm:cxn modelId="{37BAA28C-3B36-4296-B105-0FB4EA83DC87}" type="presOf" srcId="{D5036B9E-9D21-450E-BB30-A9B62F9F9769}" destId="{596D0814-59F6-45DF-A5A3-099BB73FA271}" srcOrd="0" destOrd="0" presId="urn:microsoft.com/office/officeart/2005/8/layout/pyramid1"/>
    <dgm:cxn modelId="{82B7B58D-F536-48CE-BCC9-C9F0478314F8}" srcId="{5C5BC2A3-39BF-4BCD-8B41-51CA894B68BD}" destId="{E064676F-0525-4E1E-98BA-750B6D9CFE8F}" srcOrd="1" destOrd="0" parTransId="{A2131D81-E374-423F-869F-5EA9A298FB52}" sibTransId="{4EBEC77B-838A-45E8-B34E-705C409212C3}"/>
    <dgm:cxn modelId="{C57CD9A9-6DE3-45B1-B998-72365EE7BCC5}" srcId="{5C5BC2A3-39BF-4BCD-8B41-51CA894B68BD}" destId="{5A179DBA-5445-4A5F-BEF9-D7047E90D14C}" srcOrd="2" destOrd="0" parTransId="{A6ED9803-F414-46BB-A658-36405C3D2DB5}" sibTransId="{C9E28202-D8FD-41F4-99BB-9514B7D35401}"/>
    <dgm:cxn modelId="{5C207BB7-1656-42EC-A50D-96D0B508F183}" type="presOf" srcId="{5A179DBA-5445-4A5F-BEF9-D7047E90D14C}" destId="{8BA5203F-8106-4BB2-B76F-162F7A8B0ECA}" srcOrd="1" destOrd="0" presId="urn:microsoft.com/office/officeart/2005/8/layout/pyramid1"/>
    <dgm:cxn modelId="{D8CC64D3-8D55-47E6-A880-471852E47698}" type="presOf" srcId="{5C5BC2A3-39BF-4BCD-8B41-51CA894B68BD}" destId="{76989F9E-CDDE-4A7D-A734-0E75DD88BB2C}" srcOrd="0" destOrd="0" presId="urn:microsoft.com/office/officeart/2005/8/layout/pyramid1"/>
    <dgm:cxn modelId="{A0F257E1-D0BA-4891-BAEB-DD44A591A123}" type="presParOf" srcId="{76989F9E-CDDE-4A7D-A734-0E75DD88BB2C}" destId="{4D80B3D4-A457-4327-913E-745B704427EB}" srcOrd="0" destOrd="0" presId="urn:microsoft.com/office/officeart/2005/8/layout/pyramid1"/>
    <dgm:cxn modelId="{3D84CAF8-5074-436F-B5F7-DC6A1175D9AA}" type="presParOf" srcId="{4D80B3D4-A457-4327-913E-745B704427EB}" destId="{596D0814-59F6-45DF-A5A3-099BB73FA271}" srcOrd="0" destOrd="0" presId="urn:microsoft.com/office/officeart/2005/8/layout/pyramid1"/>
    <dgm:cxn modelId="{729DCCCA-F545-4B71-A49E-EE34A2CA7A6B}" type="presParOf" srcId="{4D80B3D4-A457-4327-913E-745B704427EB}" destId="{A1BFEFA6-6F02-4E55-BCA0-3317FA62F5C1}" srcOrd="1" destOrd="0" presId="urn:microsoft.com/office/officeart/2005/8/layout/pyramid1"/>
    <dgm:cxn modelId="{23221C23-20A4-4BCA-9E25-1C15D980D387}" type="presParOf" srcId="{76989F9E-CDDE-4A7D-A734-0E75DD88BB2C}" destId="{47B6A7B9-A10F-4B82-A958-426B0EDEA0EA}" srcOrd="1" destOrd="0" presId="urn:microsoft.com/office/officeart/2005/8/layout/pyramid1"/>
    <dgm:cxn modelId="{94823C2D-AA8B-4EF4-8C05-652EED8E9AEF}" type="presParOf" srcId="{47B6A7B9-A10F-4B82-A958-426B0EDEA0EA}" destId="{5D916F1D-E712-4793-AACF-EE48C5E82F2C}" srcOrd="0" destOrd="0" presId="urn:microsoft.com/office/officeart/2005/8/layout/pyramid1"/>
    <dgm:cxn modelId="{C7DBF85D-3FA5-4C86-B5F2-4303F60A2188}" type="presParOf" srcId="{47B6A7B9-A10F-4B82-A958-426B0EDEA0EA}" destId="{56547280-EEEB-4168-A14C-8B11BF326536}" srcOrd="1" destOrd="0" presId="urn:microsoft.com/office/officeart/2005/8/layout/pyramid1"/>
    <dgm:cxn modelId="{00523122-08C6-4087-9D04-5FA19E2B307E}" type="presParOf" srcId="{76989F9E-CDDE-4A7D-A734-0E75DD88BB2C}" destId="{71C83D9D-F02C-4B4E-A372-90C3A69EBB7B}" srcOrd="2" destOrd="0" presId="urn:microsoft.com/office/officeart/2005/8/layout/pyramid1"/>
    <dgm:cxn modelId="{491645C6-98BC-48DE-AD14-B3FC922EB2DD}" type="presParOf" srcId="{71C83D9D-F02C-4B4E-A372-90C3A69EBB7B}" destId="{4909DED9-7070-4110-8D96-97459FBB4DC6}" srcOrd="0" destOrd="0" presId="urn:microsoft.com/office/officeart/2005/8/layout/pyramid1"/>
    <dgm:cxn modelId="{E96884F8-5320-46A5-96CE-988C62275A21}" type="presParOf" srcId="{71C83D9D-F02C-4B4E-A372-90C3A69EBB7B}" destId="{8BA5203F-8106-4BB2-B76F-162F7A8B0ECA}" srcOrd="1" destOrd="0" presId="urn:microsoft.com/office/officeart/2005/8/layout/pyramid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D0814-59F6-45DF-A5A3-099BB73FA271}">
      <dsp:nvSpPr>
        <dsp:cNvPr id="0" name=""/>
        <dsp:cNvSpPr/>
      </dsp:nvSpPr>
      <dsp:spPr>
        <a:xfrm>
          <a:off x="1883558" y="0"/>
          <a:ext cx="1883558" cy="1486395"/>
        </a:xfrm>
        <a:prstGeom prst="trapezoid">
          <a:avLst>
            <a:gd name="adj" fmla="val 63360"/>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alibri Light" panose="020F0302020204030204"/>
            </a:rPr>
            <a:t>Web app</a:t>
          </a:r>
        </a:p>
      </dsp:txBody>
      <dsp:txXfrm>
        <a:off x="1883558" y="0"/>
        <a:ext cx="1883558" cy="1486395"/>
      </dsp:txXfrm>
    </dsp:sp>
    <dsp:sp modelId="{5D916F1D-E712-4793-AACF-EE48C5E82F2C}">
      <dsp:nvSpPr>
        <dsp:cNvPr id="0" name=""/>
        <dsp:cNvSpPr/>
      </dsp:nvSpPr>
      <dsp:spPr>
        <a:xfrm>
          <a:off x="941779" y="1486395"/>
          <a:ext cx="3767116" cy="1486395"/>
        </a:xfrm>
        <a:prstGeom prst="trapezoid">
          <a:avLst>
            <a:gd name="adj" fmla="val 63360"/>
          </a:avLst>
        </a:prstGeom>
        <a:solidFill>
          <a:schemeClr val="accent5">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a:latin typeface="Calibri Light" panose="020F0302020204030204"/>
            </a:rPr>
            <a:t>Agent</a:t>
          </a:r>
          <a:endParaRPr lang="en-US" sz="4300" kern="1200"/>
        </a:p>
      </dsp:txBody>
      <dsp:txXfrm>
        <a:off x="1601024" y="1486395"/>
        <a:ext cx="2448625" cy="1486395"/>
      </dsp:txXfrm>
    </dsp:sp>
    <dsp:sp modelId="{4909DED9-7070-4110-8D96-97459FBB4DC6}">
      <dsp:nvSpPr>
        <dsp:cNvPr id="0" name=""/>
        <dsp:cNvSpPr/>
      </dsp:nvSpPr>
      <dsp:spPr>
        <a:xfrm>
          <a:off x="0" y="2972790"/>
          <a:ext cx="5650675" cy="1486395"/>
        </a:xfrm>
        <a:prstGeom prst="trapezoid">
          <a:avLst>
            <a:gd name="adj" fmla="val 63360"/>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alibri Light" panose="020F0302020204030204"/>
            </a:rPr>
            <a:t>Database, Tools, Reranker ...</a:t>
          </a:r>
          <a:endParaRPr lang="en-US" sz="4300" kern="1200"/>
        </a:p>
      </dsp:txBody>
      <dsp:txXfrm>
        <a:off x="988868" y="2972790"/>
        <a:ext cx="3672938" cy="1486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D0814-59F6-45DF-A5A3-099BB73FA271}">
      <dsp:nvSpPr>
        <dsp:cNvPr id="0" name=""/>
        <dsp:cNvSpPr/>
      </dsp:nvSpPr>
      <dsp:spPr>
        <a:xfrm>
          <a:off x="343065" y="0"/>
          <a:ext cx="343065" cy="226291"/>
        </a:xfrm>
        <a:prstGeom prst="trapezoid">
          <a:avLst>
            <a:gd name="adj" fmla="val 75802"/>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rtl="0">
            <a:lnSpc>
              <a:spcPct val="90000"/>
            </a:lnSpc>
            <a:spcBef>
              <a:spcPct val="0"/>
            </a:spcBef>
            <a:spcAft>
              <a:spcPct val="35000"/>
            </a:spcAft>
            <a:buNone/>
          </a:pPr>
          <a:r>
            <a:rPr lang="en-US" sz="700" kern="1200">
              <a:latin typeface="Calibri Light" panose="020F0302020204030204"/>
            </a:rPr>
            <a:t>Web app</a:t>
          </a:r>
        </a:p>
      </dsp:txBody>
      <dsp:txXfrm>
        <a:off x="343065" y="0"/>
        <a:ext cx="343065" cy="226291"/>
      </dsp:txXfrm>
    </dsp:sp>
    <dsp:sp modelId="{5D916F1D-E712-4793-AACF-EE48C5E82F2C}">
      <dsp:nvSpPr>
        <dsp:cNvPr id="0" name=""/>
        <dsp:cNvSpPr/>
      </dsp:nvSpPr>
      <dsp:spPr>
        <a:xfrm>
          <a:off x="171532" y="226291"/>
          <a:ext cx="686130" cy="226291"/>
        </a:xfrm>
        <a:prstGeom prst="trapezoid">
          <a:avLst>
            <a:gd name="adj" fmla="val 75802"/>
          </a:avLst>
        </a:prstGeom>
        <a:solidFill>
          <a:schemeClr val="accent5">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a:latin typeface="Calibri Light" panose="020F0302020204030204"/>
            </a:rPr>
            <a:t>Agent</a:t>
          </a:r>
          <a:endParaRPr lang="en-US" sz="700" kern="1200"/>
        </a:p>
      </dsp:txBody>
      <dsp:txXfrm>
        <a:off x="291605" y="226291"/>
        <a:ext cx="445984" cy="226291"/>
      </dsp:txXfrm>
    </dsp:sp>
    <dsp:sp modelId="{4909DED9-7070-4110-8D96-97459FBB4DC6}">
      <dsp:nvSpPr>
        <dsp:cNvPr id="0" name=""/>
        <dsp:cNvSpPr/>
      </dsp:nvSpPr>
      <dsp:spPr>
        <a:xfrm>
          <a:off x="0" y="452583"/>
          <a:ext cx="1029195" cy="226291"/>
        </a:xfrm>
        <a:prstGeom prst="trapezoid">
          <a:avLst>
            <a:gd name="adj" fmla="val 75802"/>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rtl="0">
            <a:lnSpc>
              <a:spcPct val="90000"/>
            </a:lnSpc>
            <a:spcBef>
              <a:spcPct val="0"/>
            </a:spcBef>
            <a:spcAft>
              <a:spcPct val="35000"/>
            </a:spcAft>
            <a:buNone/>
          </a:pPr>
          <a:r>
            <a:rPr lang="en-US" sz="700" kern="1200">
              <a:latin typeface="Calibri Light" panose="020F0302020204030204"/>
            </a:rPr>
            <a:t>Database, Tools, Reranker ...</a:t>
          </a:r>
          <a:endParaRPr lang="en-US" sz="700" kern="1200"/>
        </a:p>
      </dsp:txBody>
      <dsp:txXfrm>
        <a:off x="180109" y="452583"/>
        <a:ext cx="668976" cy="22629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81E00F-29A9-40AF-F9AC-1209519E89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46000A9-2149-96BD-7E2A-E90B4CF1D4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9551B-AEE3-4462-A854-5B0ACE5D104E}" type="datetimeFigureOut">
              <a:rPr lang="en-GB" smtClean="0"/>
              <a:t>10/02/2025</a:t>
            </a:fld>
            <a:endParaRPr lang="en-GB"/>
          </a:p>
        </p:txBody>
      </p:sp>
      <p:sp>
        <p:nvSpPr>
          <p:cNvPr id="4" name="Footer Placeholder 3">
            <a:extLst>
              <a:ext uri="{FF2B5EF4-FFF2-40B4-BE49-F238E27FC236}">
                <a16:creationId xmlns:a16="http://schemas.microsoft.com/office/drawing/2014/main" id="{179E1FB4-A242-B4C2-AE86-17C929D106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3577DCC-32C5-A33E-2DCD-EA19D04BDC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131985-3945-43C9-A57E-B329EE5605A2}" type="slidenum">
              <a:rPr lang="en-GB" smtClean="0"/>
              <a:t>‹#›</a:t>
            </a:fld>
            <a:endParaRPr lang="en-GB"/>
          </a:p>
        </p:txBody>
      </p:sp>
    </p:spTree>
    <p:extLst>
      <p:ext uri="{BB962C8B-B14F-4D97-AF65-F5344CB8AC3E}">
        <p14:creationId xmlns:p14="http://schemas.microsoft.com/office/powerpoint/2010/main" val="2659725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4B81F-AF47-48D1-AFFF-193A0B8E5298}" type="datetimeFigureOut">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DC459-E9CA-43E2-A682-4DB96D4408F1}" type="slidenum">
              <a:t>‹#›</a:t>
            </a:fld>
            <a:endParaRPr lang="en-US"/>
          </a:p>
        </p:txBody>
      </p:sp>
    </p:spTree>
    <p:extLst>
      <p:ext uri="{BB962C8B-B14F-4D97-AF65-F5344CB8AC3E}">
        <p14:creationId xmlns:p14="http://schemas.microsoft.com/office/powerpoint/2010/main" val="42227197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BA6DC459-E9CA-43E2-A682-4DB96D4408F1}" type="slidenum">
              <a:rPr lang="en-US"/>
              <a:t>3</a:t>
            </a:fld>
            <a:endParaRPr lang="en-US"/>
          </a:p>
        </p:txBody>
      </p:sp>
    </p:spTree>
    <p:extLst>
      <p:ext uri="{BB962C8B-B14F-4D97-AF65-F5344CB8AC3E}">
        <p14:creationId xmlns:p14="http://schemas.microsoft.com/office/powerpoint/2010/main" val="386528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1D0B9-CC7B-52E1-7440-B78627864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984EAA-9198-A324-EE95-08FC0347B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05B1B6-FFDC-E480-3B96-5050F935C01C}"/>
              </a:ext>
            </a:extLst>
          </p:cNvPr>
          <p:cNvSpPr>
            <a:spLocks noGrp="1"/>
          </p:cNvSpPr>
          <p:nvPr>
            <p:ph type="body" idx="1"/>
          </p:nvPr>
        </p:nvSpPr>
        <p:spPr/>
        <p:txBody>
          <a:bodyPr/>
          <a:lstStyle/>
          <a:p>
            <a:r>
              <a:rPr lang="en-US" dirty="0"/>
              <a:t>Attention basically means to focus on the important pieces of information and to blend out the unimportant pieces. </a:t>
            </a:r>
          </a:p>
          <a:p>
            <a:r>
              <a:rPr lang="en-US" dirty="0"/>
              <a:t>Encoder: Processes the input and produces a fixed –size vector representation that is then fed into a classifier.</a:t>
            </a:r>
          </a:p>
          <a:p>
            <a:endParaRPr lang="en-US" dirty="0"/>
          </a:p>
          <a:p>
            <a:r>
              <a:rPr lang="en-US" dirty="0"/>
              <a:t>The encoder p</a:t>
            </a:r>
            <a:r>
              <a:rPr lang="en-GB" dirty="0" err="1"/>
              <a:t>rocesses</a:t>
            </a:r>
            <a:r>
              <a:rPr lang="en-GB" dirty="0"/>
              <a:t> the input sequence and creates a contextualized representation (a vector or a sequence of vectors). This representation captures the meaning and information from the input.</a:t>
            </a:r>
          </a:p>
          <a:p>
            <a:endParaRPr lang="en-GB" dirty="0"/>
          </a:p>
          <a:p>
            <a:r>
              <a:rPr lang="en-GB" dirty="0"/>
              <a:t>The decoder takes the encoded representation and generates the output sequence. It does this step-by-step, often attending to different parts of the encoded representation at each step.</a:t>
            </a:r>
            <a:endParaRPr lang="en-US" dirty="0"/>
          </a:p>
          <a:p>
            <a:endParaRPr lang="en-US" dirty="0"/>
          </a:p>
        </p:txBody>
      </p:sp>
      <p:sp>
        <p:nvSpPr>
          <p:cNvPr id="4" name="Slide Number Placeholder 3">
            <a:extLst>
              <a:ext uri="{FF2B5EF4-FFF2-40B4-BE49-F238E27FC236}">
                <a16:creationId xmlns:a16="http://schemas.microsoft.com/office/drawing/2014/main" id="{4BB81791-4B71-87D4-088E-2C19AEE34898}"/>
              </a:ext>
            </a:extLst>
          </p:cNvPr>
          <p:cNvSpPr>
            <a:spLocks noGrp="1"/>
          </p:cNvSpPr>
          <p:nvPr>
            <p:ph type="sldNum" sz="quarter" idx="5"/>
          </p:nvPr>
        </p:nvSpPr>
        <p:spPr/>
        <p:txBody>
          <a:bodyPr/>
          <a:lstStyle/>
          <a:p>
            <a:fld id="{BA6DC459-E9CA-43E2-A682-4DB96D4408F1}" type="slidenum">
              <a:rPr lang="en-US"/>
              <a:t>19</a:t>
            </a:fld>
            <a:endParaRPr lang="en-US"/>
          </a:p>
        </p:txBody>
      </p:sp>
    </p:spTree>
    <p:extLst>
      <p:ext uri="{BB962C8B-B14F-4D97-AF65-F5344CB8AC3E}">
        <p14:creationId xmlns:p14="http://schemas.microsoft.com/office/powerpoint/2010/main" val="3348111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Code show:</a:t>
            </a:r>
          </a:p>
          <a:p>
            <a:r>
              <a:rPr lang="en-US">
                <a:ea typeface="Calibri"/>
                <a:cs typeface="Calibri"/>
              </a:rPr>
              <a:t>2 major components:</a:t>
            </a:r>
          </a:p>
          <a:p>
            <a:pPr marL="171450" indent="-171450">
              <a:buFont typeface="Calibri"/>
              <a:buChar char="-"/>
            </a:pPr>
            <a:r>
              <a:rPr lang="en-US">
                <a:ea typeface="Calibri"/>
                <a:cs typeface="Calibri"/>
              </a:rPr>
              <a:t>Application &amp; tests </a:t>
            </a:r>
          </a:p>
          <a:p>
            <a:endParaRPr lang="en-US">
              <a:ea typeface="Calibri"/>
              <a:cs typeface="Calibri"/>
            </a:endParaRPr>
          </a:p>
          <a:p>
            <a:r>
              <a:rPr lang="en-US">
                <a:ea typeface="Calibri"/>
                <a:cs typeface="Calibri"/>
              </a:rPr>
              <a:t>Live Demo:</a:t>
            </a:r>
            <a:endParaRPr lang="en-US"/>
          </a:p>
          <a:p>
            <a:pPr marL="171450" indent="-171450">
              <a:buFont typeface="Calibri"/>
              <a:buChar char="-"/>
            </a:pPr>
            <a:r>
              <a:rPr lang="en-US">
                <a:ea typeface="Calibri"/>
                <a:cs typeface="Calibri"/>
              </a:rPr>
              <a:t>Upload </a:t>
            </a:r>
            <a:r>
              <a:rPr lang="en-US" err="1">
                <a:ea typeface="Calibri"/>
                <a:cs typeface="Calibri"/>
              </a:rPr>
              <a:t>woodrige</a:t>
            </a:r>
            <a:r>
              <a:rPr lang="en-US">
                <a:ea typeface="Calibri"/>
                <a:cs typeface="Calibri"/>
              </a:rPr>
              <a:t> (Background: Upload, chunk, embed, generate summary)</a:t>
            </a:r>
          </a:p>
          <a:p>
            <a:pPr marL="171450" indent="-171450">
              <a:buFont typeface="Calibri"/>
              <a:buChar char="-"/>
            </a:pPr>
            <a:r>
              <a:rPr lang="en-US">
                <a:ea typeface="Calibri"/>
                <a:cs typeface="Calibri"/>
              </a:rPr>
              <a:t>Show </a:t>
            </a:r>
            <a:r>
              <a:rPr lang="en-US" err="1">
                <a:ea typeface="Calibri"/>
                <a:cs typeface="Calibri"/>
              </a:rPr>
              <a:t>vectordb</a:t>
            </a:r>
            <a:r>
              <a:rPr lang="en-US">
                <a:ea typeface="Calibri"/>
                <a:cs typeface="Calibri"/>
              </a:rPr>
              <a:t> contents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A6DC459-E9CA-43E2-A682-4DB96D4408F1}" type="slidenum">
              <a:t>27</a:t>
            </a:fld>
            <a:endParaRPr lang="en-US"/>
          </a:p>
        </p:txBody>
      </p:sp>
    </p:spTree>
    <p:extLst>
      <p:ext uri="{BB962C8B-B14F-4D97-AF65-F5344CB8AC3E}">
        <p14:creationId xmlns:p14="http://schemas.microsoft.com/office/powerpoint/2010/main" val="377660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157F3-4037-00CE-6BE0-52D5266DB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26874F-1603-3B1C-05A8-BCAA47A5AA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32D0C-8C5B-FD2B-12B6-613621E89F5F}"/>
              </a:ext>
            </a:extLst>
          </p:cNvPr>
          <p:cNvSpPr>
            <a:spLocks noGrp="1"/>
          </p:cNvSpPr>
          <p:nvPr>
            <p:ph type="body" idx="1"/>
          </p:nvPr>
        </p:nvSpPr>
        <p:spPr/>
        <p:txBody>
          <a:bodyPr/>
          <a:lstStyle/>
          <a:p>
            <a:r>
              <a:rPr lang="en-US" dirty="0"/>
              <a:t> </a:t>
            </a:r>
            <a:r>
              <a:rPr lang="en-US" dirty="0" err="1"/>
              <a:t>CoT</a:t>
            </a:r>
            <a:r>
              <a:rPr lang="en-US" dirty="0"/>
              <a:t> prompts guide the model to break down a complex question into manageable steps.</a:t>
            </a:r>
          </a:p>
        </p:txBody>
      </p:sp>
      <p:sp>
        <p:nvSpPr>
          <p:cNvPr id="4" name="Slide Number Placeholder 3">
            <a:extLst>
              <a:ext uri="{FF2B5EF4-FFF2-40B4-BE49-F238E27FC236}">
                <a16:creationId xmlns:a16="http://schemas.microsoft.com/office/drawing/2014/main" id="{12403D46-6109-F678-6214-9709D7A03654}"/>
              </a:ext>
            </a:extLst>
          </p:cNvPr>
          <p:cNvSpPr>
            <a:spLocks noGrp="1"/>
          </p:cNvSpPr>
          <p:nvPr>
            <p:ph type="sldNum" sz="quarter" idx="5"/>
          </p:nvPr>
        </p:nvSpPr>
        <p:spPr/>
        <p:txBody>
          <a:bodyPr/>
          <a:lstStyle/>
          <a:p>
            <a:fld id="{BA6DC459-E9CA-43E2-A682-4DB96D4408F1}" type="slidenum">
              <a:rPr lang="en-US"/>
              <a:t>5</a:t>
            </a:fld>
            <a:endParaRPr lang="en-US"/>
          </a:p>
        </p:txBody>
      </p:sp>
    </p:spTree>
    <p:extLst>
      <p:ext uri="{BB962C8B-B14F-4D97-AF65-F5344CB8AC3E}">
        <p14:creationId xmlns:p14="http://schemas.microsoft.com/office/powerpoint/2010/main" val="424640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3B6FB-7A49-7E0E-3315-8218B1836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662BA-B100-9666-A18D-D6D16F9AB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9BE52-6F92-628E-58EF-67EF84CC37C4}"/>
              </a:ext>
            </a:extLst>
          </p:cNvPr>
          <p:cNvSpPr>
            <a:spLocks noGrp="1"/>
          </p:cNvSpPr>
          <p:nvPr>
            <p:ph type="body" idx="1"/>
          </p:nvPr>
        </p:nvSpPr>
        <p:spPr/>
        <p:txBody>
          <a:bodyPr/>
          <a:lstStyle/>
          <a:p>
            <a:r>
              <a:rPr lang="en-US" dirty="0"/>
              <a:t> </a:t>
            </a:r>
            <a:r>
              <a:rPr lang="en-US" dirty="0" err="1"/>
              <a:t>CoT</a:t>
            </a:r>
            <a:r>
              <a:rPr lang="en-US" dirty="0"/>
              <a:t> prompts guide the model to break down a complex question into manageable steps.</a:t>
            </a:r>
          </a:p>
        </p:txBody>
      </p:sp>
      <p:sp>
        <p:nvSpPr>
          <p:cNvPr id="4" name="Slide Number Placeholder 3">
            <a:extLst>
              <a:ext uri="{FF2B5EF4-FFF2-40B4-BE49-F238E27FC236}">
                <a16:creationId xmlns:a16="http://schemas.microsoft.com/office/drawing/2014/main" id="{E8031F94-FBCD-DF73-E289-114772E241CE}"/>
              </a:ext>
            </a:extLst>
          </p:cNvPr>
          <p:cNvSpPr>
            <a:spLocks noGrp="1"/>
          </p:cNvSpPr>
          <p:nvPr>
            <p:ph type="sldNum" sz="quarter" idx="5"/>
          </p:nvPr>
        </p:nvSpPr>
        <p:spPr/>
        <p:txBody>
          <a:bodyPr/>
          <a:lstStyle/>
          <a:p>
            <a:fld id="{BA6DC459-E9CA-43E2-A682-4DB96D4408F1}" type="slidenum">
              <a:rPr lang="en-US"/>
              <a:t>6</a:t>
            </a:fld>
            <a:endParaRPr lang="en-US"/>
          </a:p>
        </p:txBody>
      </p:sp>
    </p:spTree>
    <p:extLst>
      <p:ext uri="{BB962C8B-B14F-4D97-AF65-F5344CB8AC3E}">
        <p14:creationId xmlns:p14="http://schemas.microsoft.com/office/powerpoint/2010/main" val="415954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79BBD-4952-0A1E-2590-9E5AC7D78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E28E0-4B23-F602-D120-EBA9D27D55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92250-FCE2-85EE-A120-2DB22C4B8FD5}"/>
              </a:ext>
            </a:extLst>
          </p:cNvPr>
          <p:cNvSpPr>
            <a:spLocks noGrp="1"/>
          </p:cNvSpPr>
          <p:nvPr>
            <p:ph type="body" idx="1"/>
          </p:nvPr>
        </p:nvSpPr>
        <p:spPr/>
        <p:txBody>
          <a:bodyPr/>
          <a:lstStyle/>
          <a:p>
            <a:r>
              <a:rPr lang="en-US" dirty="0"/>
              <a:t> </a:t>
            </a:r>
            <a:r>
              <a:rPr lang="en-US" dirty="0" err="1"/>
              <a:t>CoT</a:t>
            </a:r>
            <a:r>
              <a:rPr lang="en-US" dirty="0"/>
              <a:t> prompts guide the model to break down a complex question into manageable steps.</a:t>
            </a:r>
          </a:p>
        </p:txBody>
      </p:sp>
      <p:sp>
        <p:nvSpPr>
          <p:cNvPr id="4" name="Slide Number Placeholder 3">
            <a:extLst>
              <a:ext uri="{FF2B5EF4-FFF2-40B4-BE49-F238E27FC236}">
                <a16:creationId xmlns:a16="http://schemas.microsoft.com/office/drawing/2014/main" id="{EF7E9961-E080-7866-0D23-7C23AC3B2407}"/>
              </a:ext>
            </a:extLst>
          </p:cNvPr>
          <p:cNvSpPr>
            <a:spLocks noGrp="1"/>
          </p:cNvSpPr>
          <p:nvPr>
            <p:ph type="sldNum" sz="quarter" idx="5"/>
          </p:nvPr>
        </p:nvSpPr>
        <p:spPr/>
        <p:txBody>
          <a:bodyPr/>
          <a:lstStyle/>
          <a:p>
            <a:fld id="{BA6DC459-E9CA-43E2-A682-4DB96D4408F1}" type="slidenum">
              <a:rPr lang="en-US"/>
              <a:t>7</a:t>
            </a:fld>
            <a:endParaRPr lang="en-US"/>
          </a:p>
        </p:txBody>
      </p:sp>
    </p:spTree>
    <p:extLst>
      <p:ext uri="{BB962C8B-B14F-4D97-AF65-F5344CB8AC3E}">
        <p14:creationId xmlns:p14="http://schemas.microsoft.com/office/powerpoint/2010/main" val="251173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CoT</a:t>
            </a:r>
            <a:r>
              <a:rPr lang="en-US" dirty="0"/>
              <a:t> prompts guide the model to break down a complex question into manageable steps.</a:t>
            </a:r>
          </a:p>
        </p:txBody>
      </p:sp>
      <p:sp>
        <p:nvSpPr>
          <p:cNvPr id="4" name="Slide Number Placeholder 3"/>
          <p:cNvSpPr>
            <a:spLocks noGrp="1"/>
          </p:cNvSpPr>
          <p:nvPr>
            <p:ph type="sldNum" sz="quarter" idx="5"/>
          </p:nvPr>
        </p:nvSpPr>
        <p:spPr/>
        <p:txBody>
          <a:bodyPr/>
          <a:lstStyle/>
          <a:p>
            <a:fld id="{BA6DC459-E9CA-43E2-A682-4DB96D4408F1}" type="slidenum">
              <a:rPr lang="en-US"/>
              <a:t>8</a:t>
            </a:fld>
            <a:endParaRPr lang="en-US"/>
          </a:p>
        </p:txBody>
      </p:sp>
    </p:spTree>
    <p:extLst>
      <p:ext uri="{BB962C8B-B14F-4D97-AF65-F5344CB8AC3E}">
        <p14:creationId xmlns:p14="http://schemas.microsoft.com/office/powerpoint/2010/main" val="210470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A6DC459-E9CA-43E2-A682-4DB96D4408F1}" type="slidenum">
              <a:rPr lang="en-GB" smtClean="0"/>
              <a:t>9</a:t>
            </a:fld>
            <a:endParaRPr lang="en-GB"/>
          </a:p>
        </p:txBody>
      </p:sp>
    </p:spTree>
    <p:extLst>
      <p:ext uri="{BB962C8B-B14F-4D97-AF65-F5344CB8AC3E}">
        <p14:creationId xmlns:p14="http://schemas.microsoft.com/office/powerpoint/2010/main" val="283493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common rule-based method is Fixed-Size Character Chunking, where text is divided into chunks of equal size based on a predetermined number of characters or words. This method can also allow overlap between chunks to maintain context between segments. It is simple, computationally efficient, and ideal for structured data where chunk size matters more than context, such as standardized surveys or genetic data analysis. Another rule-based approach, Recursive Chunking, splits the text until an optimal size and structure are achieved, prioritizing paragraph and line breaks to keep semantic meaning. It is slower but better for general, unstructured text, useful in applications like summarizing long documents or processing large collections of customer support records.</a:t>
            </a:r>
          </a:p>
        </p:txBody>
      </p:sp>
      <p:sp>
        <p:nvSpPr>
          <p:cNvPr id="4" name="Slide Number Placeholder 3"/>
          <p:cNvSpPr>
            <a:spLocks noGrp="1"/>
          </p:cNvSpPr>
          <p:nvPr>
            <p:ph type="sldNum" sz="quarter" idx="5"/>
          </p:nvPr>
        </p:nvSpPr>
        <p:spPr/>
        <p:txBody>
          <a:bodyPr/>
          <a:lstStyle/>
          <a:p>
            <a:fld id="{BA6DC459-E9CA-43E2-A682-4DB96D4408F1}" type="slidenum">
              <a:rPr lang="en-GB" smtClean="0"/>
              <a:t>12</a:t>
            </a:fld>
            <a:endParaRPr lang="en-GB"/>
          </a:p>
        </p:txBody>
      </p:sp>
    </p:spTree>
    <p:extLst>
      <p:ext uri="{BB962C8B-B14F-4D97-AF65-F5344CB8AC3E}">
        <p14:creationId xmlns:p14="http://schemas.microsoft.com/office/powerpoint/2010/main" val="372376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word embeddings each individual word is presented as a vector. Different methods are used to create these word embeddings. One popular method is called Word2Vec, which focuses on how words appear together in text.</a:t>
            </a:r>
          </a:p>
          <a:p>
            <a:endParaRPr lang="en-GB" dirty="0"/>
          </a:p>
          <a:p>
            <a:r>
              <a:rPr lang="en-GB" dirty="0"/>
              <a:t>In sentence embeddings, the complete sentence is represented as a vector. The goal is to capture the overall meaning of the sentence. Example Sentence-BERT</a:t>
            </a:r>
          </a:p>
          <a:p>
            <a:endParaRPr lang="en-GB" dirty="0"/>
          </a:p>
          <a:p>
            <a:r>
              <a:rPr lang="en-GB" dirty="0"/>
              <a:t>In document embeddings entire documents are represented as vectors. One example is Doc2Vec.</a:t>
            </a:r>
          </a:p>
        </p:txBody>
      </p:sp>
      <p:sp>
        <p:nvSpPr>
          <p:cNvPr id="4" name="Slide Number Placeholder 3"/>
          <p:cNvSpPr>
            <a:spLocks noGrp="1"/>
          </p:cNvSpPr>
          <p:nvPr>
            <p:ph type="sldNum" sz="quarter" idx="5"/>
          </p:nvPr>
        </p:nvSpPr>
        <p:spPr/>
        <p:txBody>
          <a:bodyPr/>
          <a:lstStyle/>
          <a:p>
            <a:fld id="{BA6DC459-E9CA-43E2-A682-4DB96D4408F1}" type="slidenum">
              <a:rPr lang="en-GB" smtClean="0"/>
              <a:t>14</a:t>
            </a:fld>
            <a:endParaRPr lang="en-GB"/>
          </a:p>
        </p:txBody>
      </p:sp>
    </p:spTree>
    <p:extLst>
      <p:ext uri="{BB962C8B-B14F-4D97-AF65-F5344CB8AC3E}">
        <p14:creationId xmlns:p14="http://schemas.microsoft.com/office/powerpoint/2010/main" val="245759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 – vector U</a:t>
            </a:r>
          </a:p>
          <a:p>
            <a:r>
              <a:rPr lang="en-GB" dirty="0"/>
              <a:t>V- vector v</a:t>
            </a:r>
          </a:p>
          <a:p>
            <a:r>
              <a:rPr lang="en-GB" dirty="0"/>
              <a:t>Pooling = After BERT </a:t>
            </a:r>
            <a:r>
              <a:rPr lang="en-GB" dirty="0" err="1"/>
              <a:t>Ecndoers</a:t>
            </a:r>
            <a:r>
              <a:rPr lang="en-GB" dirty="0"/>
              <a:t> one applies a pooling operation (average for example) to get a fixed-size vector representation</a:t>
            </a:r>
          </a:p>
        </p:txBody>
      </p:sp>
      <p:sp>
        <p:nvSpPr>
          <p:cNvPr id="4" name="Slide Number Placeholder 3"/>
          <p:cNvSpPr>
            <a:spLocks noGrp="1"/>
          </p:cNvSpPr>
          <p:nvPr>
            <p:ph type="sldNum" sz="quarter" idx="5"/>
          </p:nvPr>
        </p:nvSpPr>
        <p:spPr/>
        <p:txBody>
          <a:bodyPr/>
          <a:lstStyle/>
          <a:p>
            <a:fld id="{BA6DC459-E9CA-43E2-A682-4DB96D4408F1}" type="slidenum">
              <a:rPr lang="en-GB" smtClean="0"/>
              <a:t>17</a:t>
            </a:fld>
            <a:endParaRPr lang="en-GB"/>
          </a:p>
        </p:txBody>
      </p:sp>
    </p:spTree>
    <p:extLst>
      <p:ext uri="{BB962C8B-B14F-4D97-AF65-F5344CB8AC3E}">
        <p14:creationId xmlns:p14="http://schemas.microsoft.com/office/powerpoint/2010/main" val="177277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04575A-B153-40FB-B7FA-DC14785CFCB8}"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481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50C8F-F244-4289-8FB8-E99D3B74DF87}"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159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05220D-48C3-4A35-AC52-2D778DEEEF32}"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547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283BA-C208-4E7F-8EF9-7F4210D48EAB}"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5277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13ABD-A7AA-471A-99C4-0CAF22DCD192}"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843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7EC58-420D-42FF-9CCF-5B629C74F1E0}"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935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A9FA42-7170-4FF0-AC5C-59274FFA3647}" type="datetime1">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995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3458C4-D28C-4D69-BFFD-B34FAA2593F0}" type="datetime1">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159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BD438-9C55-430C-BE0F-80A0693FF9B1}" type="datetime1">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1429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5A725-E882-4314-BF74-6FAD6B3A7157}"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693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9E7BD-4E82-4AA2-9AA7-08FCF2DEF815}"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490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5EAB1-89ED-4D7A-825B-A1B440AFFDE0}" type="datetime1">
              <a:rPr lang="en-US" smtClean="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598003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image" Target="../media/image28.jpe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5" Type="http://schemas.openxmlformats.org/officeDocument/2006/relationships/image" Target="../media/image30.png"/><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19.png"/><Relationship Id="rId14" Type="http://schemas.microsoft.com/office/2007/relationships/diagramDrawing" Target="../diagrams/drawing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9.jpeg"/><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odsc.com/blog/getting-started-with-vector-based-search/" TargetMode="External"/><Relationship Id="rId7" Type="http://schemas.openxmlformats.org/officeDocument/2006/relationships/hyperlink" Target="https://hamel.dev/blog/posts/prompt/" TargetMode="External"/><Relationship Id="rId2" Type="http://schemas.openxmlformats.org/officeDocument/2006/relationships/hyperlink" Target="https://ai.gopubby.com/unleashing-the-power-of-semantic-chunking-a-journey-with-llamaindex-767e3499ca73" TargetMode="External"/><Relationship Id="rId1" Type="http://schemas.openxmlformats.org/officeDocument/2006/relationships/slideLayout" Target="../slideLayouts/slideLayout2.xml"/><Relationship Id="rId6" Type="http://schemas.openxmlformats.org/officeDocument/2006/relationships/hyperlink" Target="https://www.sbert.net/examples/applications/cross-encoder/README.html" TargetMode="External"/><Relationship Id="rId5" Type="http://schemas.openxmlformats.org/officeDocument/2006/relationships/hyperlink" Target="https://weaviate.io/blog/cross-encoders-as-reranker" TargetMode="External"/><Relationship Id="rId4" Type="http://schemas.openxmlformats.org/officeDocument/2006/relationships/hyperlink" Target="https://steemit.com/programming/@oddpotato/word2vec-introducti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9.jpeg"/><Relationship Id="rId18" Type="http://schemas.openxmlformats.org/officeDocument/2006/relationships/image" Target="../media/image53.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43.png"/><Relationship Id="rId17" Type="http://schemas.openxmlformats.org/officeDocument/2006/relationships/image" Target="../media/image52.png"/><Relationship Id="rId2" Type="http://schemas.openxmlformats.org/officeDocument/2006/relationships/image" Target="../media/image28.jpeg"/><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4.jpeg"/><Relationship Id="rId11" Type="http://schemas.openxmlformats.org/officeDocument/2006/relationships/image" Target="../media/image48.png"/><Relationship Id="rId5" Type="http://schemas.openxmlformats.org/officeDocument/2006/relationships/image" Target="../media/image19.png"/><Relationship Id="rId15" Type="http://schemas.openxmlformats.org/officeDocument/2006/relationships/image" Target="../media/image50.png"/><Relationship Id="rId10" Type="http://schemas.openxmlformats.org/officeDocument/2006/relationships/image" Target="../media/image47.png"/><Relationship Id="rId4" Type="http://schemas.openxmlformats.org/officeDocument/2006/relationships/image" Target="../media/image10.jpeg"/><Relationship Id="rId9" Type="http://schemas.openxmlformats.org/officeDocument/2006/relationships/image" Target="../media/image30.png"/><Relationship Id="rId1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vert="horz" lIns="91440" tIns="45720" rIns="91440" bIns="45720" rtlCol="0" anchor="b">
            <a:noAutofit/>
          </a:bodyPr>
          <a:lstStyle/>
          <a:p>
            <a:r>
              <a:rPr lang="de-DE" sz="3200" dirty="0">
                <a:ea typeface="+mj-lt"/>
                <a:cs typeface="+mj-lt"/>
              </a:rPr>
              <a:t>Using a Local Language Model together with</a:t>
            </a:r>
            <a:endParaRPr lang="en-US" sz="3200" dirty="0"/>
          </a:p>
          <a:p>
            <a:r>
              <a:rPr lang="de-DE" sz="3200" dirty="0">
                <a:ea typeface="+mj-lt"/>
                <a:cs typeface="+mj-lt"/>
              </a:rPr>
              <a:t>Retrieval-Augmented Generation (RAG) for answering</a:t>
            </a:r>
            <a:endParaRPr lang="de-DE" sz="3200" dirty="0"/>
          </a:p>
          <a:p>
            <a:r>
              <a:rPr lang="de-DE" sz="3200" dirty="0">
                <a:ea typeface="+mj-lt"/>
                <a:cs typeface="+mj-lt"/>
              </a:rPr>
              <a:t>questions on custom data</a:t>
            </a:r>
            <a:endParaRPr lang="de-DE" sz="3200" dirty="0"/>
          </a:p>
        </p:txBody>
      </p:sp>
      <p:sp>
        <p:nvSpPr>
          <p:cNvPr id="3" name="Untertitel 2"/>
          <p:cNvSpPr>
            <a:spLocks noGrp="1"/>
          </p:cNvSpPr>
          <p:nvPr>
            <p:ph type="subTitle" idx="1"/>
          </p:nvPr>
        </p:nvSpPr>
        <p:spPr>
          <a:xfrm>
            <a:off x="1524000" y="4652111"/>
            <a:ext cx="9144000" cy="605689"/>
          </a:xfrm>
        </p:spPr>
        <p:txBody>
          <a:bodyPr vert="horz" lIns="91440" tIns="45720" rIns="91440" bIns="45720" rtlCol="0" anchor="t">
            <a:normAutofit/>
          </a:bodyPr>
          <a:lstStyle/>
          <a:p>
            <a:r>
              <a:rPr lang="de-DE" dirty="0"/>
              <a:t>By Alexander Pintsuk</a:t>
            </a:r>
          </a:p>
        </p:txBody>
      </p:sp>
      <p:pic>
        <p:nvPicPr>
          <p:cNvPr id="4" name="Picture 3" descr="UNI Wien - alle Studiengänge der ...">
            <a:extLst>
              <a:ext uri="{FF2B5EF4-FFF2-40B4-BE49-F238E27FC236}">
                <a16:creationId xmlns:a16="http://schemas.microsoft.com/office/drawing/2014/main" id="{A3C407EA-1EFB-A516-267C-19DA9583FBFB}"/>
              </a:ext>
            </a:extLst>
          </p:cNvPr>
          <p:cNvPicPr>
            <a:picLocks noChangeAspect="1"/>
          </p:cNvPicPr>
          <p:nvPr/>
        </p:nvPicPr>
        <p:blipFill>
          <a:blip r:embed="rId2"/>
          <a:stretch>
            <a:fillRect/>
          </a:stretch>
        </p:blipFill>
        <p:spPr>
          <a:xfrm>
            <a:off x="9922532" y="5746274"/>
            <a:ext cx="1802316" cy="901158"/>
          </a:xfrm>
          <a:prstGeom prst="rect">
            <a:avLst/>
          </a:prstGeom>
        </p:spPr>
      </p:pic>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68956-E2A6-2103-642E-15386408E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6006B-4953-D11F-1F80-0D5F643D90E2}"/>
              </a:ext>
            </a:extLst>
          </p:cNvPr>
          <p:cNvSpPr>
            <a:spLocks noGrp="1"/>
          </p:cNvSpPr>
          <p:nvPr>
            <p:ph type="title"/>
          </p:nvPr>
        </p:nvSpPr>
        <p:spPr/>
        <p:txBody>
          <a:bodyPr/>
          <a:lstStyle/>
          <a:p>
            <a:r>
              <a:rPr lang="en-US" dirty="0">
                <a:ea typeface="Calibri Light"/>
                <a:cs typeface="Calibri Light"/>
              </a:rPr>
              <a:t>Introduction – Retrieval Augmented Generation - RAG</a:t>
            </a:r>
            <a:endParaRPr lang="en-US" dirty="0"/>
          </a:p>
        </p:txBody>
      </p:sp>
      <p:sp>
        <p:nvSpPr>
          <p:cNvPr id="3" name="Text Placeholder 2">
            <a:extLst>
              <a:ext uri="{FF2B5EF4-FFF2-40B4-BE49-F238E27FC236}">
                <a16:creationId xmlns:a16="http://schemas.microsoft.com/office/drawing/2014/main" id="{84C14994-FF7E-6656-815B-350F6FA7FFDE}"/>
              </a:ext>
            </a:extLst>
          </p:cNvPr>
          <p:cNvSpPr>
            <a:spLocks noGrp="1"/>
          </p:cNvSpPr>
          <p:nvPr>
            <p:ph idx="1"/>
          </p:nvPr>
        </p:nvSpPr>
        <p:spPr>
          <a:xfrm>
            <a:off x="838200" y="1825625"/>
            <a:ext cx="10584872" cy="1081667"/>
          </a:xfrm>
        </p:spPr>
        <p:txBody>
          <a:bodyPr vert="horz" lIns="91440" tIns="45720" rIns="91440" bIns="45720" rtlCol="0" anchor="t">
            <a:normAutofit/>
          </a:bodyPr>
          <a:lstStyle/>
          <a:p>
            <a:r>
              <a:rPr lang="en-US" dirty="0">
                <a:ea typeface="Calibri"/>
                <a:cs typeface="Calibri"/>
              </a:rPr>
              <a:t>Process of combining information retrieval with language models </a:t>
            </a:r>
            <a:r>
              <a:rPr lang="en-US" dirty="0">
                <a:solidFill>
                  <a:schemeClr val="bg1">
                    <a:lumMod val="65000"/>
                  </a:schemeClr>
                </a:solidFill>
                <a:ea typeface="Calibri"/>
                <a:cs typeface="Calibri"/>
              </a:rPr>
              <a:t>[6]</a:t>
            </a:r>
          </a:p>
          <a:p>
            <a:r>
              <a:rPr lang="en-US" dirty="0">
                <a:ea typeface="Calibri"/>
                <a:cs typeface="Calibri"/>
              </a:rPr>
              <a:t>Information retrieval includes local docs and the web</a:t>
            </a:r>
          </a:p>
        </p:txBody>
      </p:sp>
      <p:pic>
        <p:nvPicPr>
          <p:cNvPr id="4" name="Picture 3" descr="retrieval Vector Icons free download in ...">
            <a:extLst>
              <a:ext uri="{FF2B5EF4-FFF2-40B4-BE49-F238E27FC236}">
                <a16:creationId xmlns:a16="http://schemas.microsoft.com/office/drawing/2014/main" id="{C5385347-1767-28B6-3B59-7D6992981861}"/>
              </a:ext>
            </a:extLst>
          </p:cNvPr>
          <p:cNvPicPr>
            <a:picLocks noChangeAspect="1"/>
          </p:cNvPicPr>
          <p:nvPr/>
        </p:nvPicPr>
        <p:blipFill>
          <a:blip r:embed="rId2"/>
          <a:stretch>
            <a:fillRect/>
          </a:stretch>
        </p:blipFill>
        <p:spPr>
          <a:xfrm>
            <a:off x="9347057" y="500929"/>
            <a:ext cx="1076325" cy="1062471"/>
          </a:xfrm>
          <a:prstGeom prst="rect">
            <a:avLst/>
          </a:prstGeom>
        </p:spPr>
      </p:pic>
      <p:grpSp>
        <p:nvGrpSpPr>
          <p:cNvPr id="23" name="Group 22">
            <a:extLst>
              <a:ext uri="{FF2B5EF4-FFF2-40B4-BE49-F238E27FC236}">
                <a16:creationId xmlns:a16="http://schemas.microsoft.com/office/drawing/2014/main" id="{206EDE2D-A205-006D-5FD3-D13970BE4750}"/>
              </a:ext>
            </a:extLst>
          </p:cNvPr>
          <p:cNvGrpSpPr/>
          <p:nvPr/>
        </p:nvGrpSpPr>
        <p:grpSpPr>
          <a:xfrm>
            <a:off x="894615" y="3317036"/>
            <a:ext cx="2706255" cy="1073643"/>
            <a:chOff x="443511" y="4490851"/>
            <a:chExt cx="3302000" cy="1350733"/>
          </a:xfrm>
        </p:grpSpPr>
        <p:grpSp>
          <p:nvGrpSpPr>
            <p:cNvPr id="20" name="Group 19">
              <a:extLst>
                <a:ext uri="{FF2B5EF4-FFF2-40B4-BE49-F238E27FC236}">
                  <a16:creationId xmlns:a16="http://schemas.microsoft.com/office/drawing/2014/main" id="{CB5F4C26-8F3A-5023-1317-E8A12E3042FC}"/>
                </a:ext>
              </a:extLst>
            </p:cNvPr>
            <p:cNvGrpSpPr/>
            <p:nvPr/>
          </p:nvGrpSpPr>
          <p:grpSpPr>
            <a:xfrm>
              <a:off x="704603" y="5308455"/>
              <a:ext cx="560924" cy="533129"/>
              <a:chOff x="6094022" y="4615729"/>
              <a:chExt cx="1018124" cy="976474"/>
            </a:xfrm>
          </p:grpSpPr>
          <p:pic>
            <p:nvPicPr>
              <p:cNvPr id="18" name="Picture 17" descr="User icon on transparent background ...">
                <a:extLst>
                  <a:ext uri="{FF2B5EF4-FFF2-40B4-BE49-F238E27FC236}">
                    <a16:creationId xmlns:a16="http://schemas.microsoft.com/office/drawing/2014/main" id="{3D3F8044-E4CE-F430-3FC3-A0DA0E352691}"/>
                  </a:ext>
                </a:extLst>
              </p:cNvPr>
              <p:cNvPicPr>
                <a:picLocks noChangeAspect="1"/>
              </p:cNvPicPr>
              <p:nvPr/>
            </p:nvPicPr>
            <p:blipFill>
              <a:blip r:embed="rId3"/>
              <a:srcRect l="18367" r="18878" b="-800"/>
              <a:stretch/>
            </p:blipFill>
            <p:spPr>
              <a:xfrm>
                <a:off x="6094022" y="4670281"/>
                <a:ext cx="879966" cy="921922"/>
              </a:xfrm>
              <a:prstGeom prst="rect">
                <a:avLst/>
              </a:prstGeom>
            </p:spPr>
          </p:pic>
          <p:pic>
            <p:nvPicPr>
              <p:cNvPr id="19" name="Picture 18" descr="Question Mark Icon PNG Images, Vectors ...">
                <a:extLst>
                  <a:ext uri="{FF2B5EF4-FFF2-40B4-BE49-F238E27FC236}">
                    <a16:creationId xmlns:a16="http://schemas.microsoft.com/office/drawing/2014/main" id="{A5C72136-85B4-57F1-6C2B-E537ADBF03D9}"/>
                  </a:ext>
                </a:extLst>
              </p:cNvPr>
              <p:cNvPicPr>
                <a:picLocks noChangeAspect="1"/>
              </p:cNvPicPr>
              <p:nvPr/>
            </p:nvPicPr>
            <p:blipFill>
              <a:blip r:embed="rId4"/>
              <a:stretch>
                <a:fillRect/>
              </a:stretch>
            </p:blipFill>
            <p:spPr>
              <a:xfrm>
                <a:off x="6714692" y="4615729"/>
                <a:ext cx="397454" cy="397453"/>
              </a:xfrm>
              <a:prstGeom prst="rect">
                <a:avLst/>
              </a:prstGeom>
            </p:spPr>
          </p:pic>
        </p:grpSp>
        <p:sp>
          <p:nvSpPr>
            <p:cNvPr id="22" name="Speech Bubble: Rectangle with Corners Rounded 21">
              <a:extLst>
                <a:ext uri="{FF2B5EF4-FFF2-40B4-BE49-F238E27FC236}">
                  <a16:creationId xmlns:a16="http://schemas.microsoft.com/office/drawing/2014/main" id="{E42336DE-AB14-5E41-3BC7-24D7E922F27D}"/>
                </a:ext>
              </a:extLst>
            </p:cNvPr>
            <p:cNvSpPr/>
            <p:nvPr/>
          </p:nvSpPr>
          <p:spPr>
            <a:xfrm>
              <a:off x="443511" y="4490851"/>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me places to visit"</a:t>
              </a:r>
            </a:p>
          </p:txBody>
        </p:sp>
      </p:grpSp>
      <p:cxnSp>
        <p:nvCxnSpPr>
          <p:cNvPr id="24" name="Straight Arrow Connector 23">
            <a:extLst>
              <a:ext uri="{FF2B5EF4-FFF2-40B4-BE49-F238E27FC236}">
                <a16:creationId xmlns:a16="http://schemas.microsoft.com/office/drawing/2014/main" id="{7738FFCD-8927-6277-118A-C2317D8F7C66}"/>
              </a:ext>
            </a:extLst>
          </p:cNvPr>
          <p:cNvCxnSpPr>
            <a:cxnSpLocks/>
          </p:cNvCxnSpPr>
          <p:nvPr/>
        </p:nvCxnSpPr>
        <p:spPr>
          <a:xfrm flipH="1">
            <a:off x="8085093" y="5328838"/>
            <a:ext cx="3593091" cy="0"/>
          </a:xfrm>
          <a:prstGeom prst="straightConnector1">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descr="Internet Knowledge Icons - Free SVG ...">
            <a:extLst>
              <a:ext uri="{FF2B5EF4-FFF2-40B4-BE49-F238E27FC236}">
                <a16:creationId xmlns:a16="http://schemas.microsoft.com/office/drawing/2014/main" id="{66EE2C3B-EC3C-5C6D-6AC6-27E806C083A3}"/>
              </a:ext>
            </a:extLst>
          </p:cNvPr>
          <p:cNvPicPr>
            <a:picLocks noChangeAspect="1"/>
          </p:cNvPicPr>
          <p:nvPr/>
        </p:nvPicPr>
        <p:blipFill>
          <a:blip r:embed="rId5"/>
          <a:srcRect l="8029" t="10326" r="7299" b="12138"/>
          <a:stretch/>
        </p:blipFill>
        <p:spPr>
          <a:xfrm>
            <a:off x="10374421" y="4007783"/>
            <a:ext cx="1322051" cy="1199977"/>
          </a:xfrm>
          <a:prstGeom prst="rect">
            <a:avLst/>
          </a:prstGeom>
        </p:spPr>
      </p:pic>
      <p:pic>
        <p:nvPicPr>
          <p:cNvPr id="25" name="Picture 24" descr="Free Opened Book SVG, PNG Icon, Symbol ...">
            <a:extLst>
              <a:ext uri="{FF2B5EF4-FFF2-40B4-BE49-F238E27FC236}">
                <a16:creationId xmlns:a16="http://schemas.microsoft.com/office/drawing/2014/main" id="{6897DFB2-C557-8332-1D98-62D522387E9E}"/>
              </a:ext>
            </a:extLst>
          </p:cNvPr>
          <p:cNvPicPr>
            <a:picLocks noChangeAspect="1"/>
          </p:cNvPicPr>
          <p:nvPr/>
        </p:nvPicPr>
        <p:blipFill>
          <a:blip r:embed="rId6"/>
          <a:stretch>
            <a:fillRect/>
          </a:stretch>
        </p:blipFill>
        <p:spPr>
          <a:xfrm>
            <a:off x="10449324" y="5478533"/>
            <a:ext cx="1214870" cy="1062472"/>
          </a:xfrm>
          <a:prstGeom prst="rect">
            <a:avLst/>
          </a:prstGeom>
        </p:spPr>
      </p:pic>
      <p:cxnSp>
        <p:nvCxnSpPr>
          <p:cNvPr id="27" name="Straight Arrow Connector 26">
            <a:extLst>
              <a:ext uri="{FF2B5EF4-FFF2-40B4-BE49-F238E27FC236}">
                <a16:creationId xmlns:a16="http://schemas.microsoft.com/office/drawing/2014/main" id="{48067DE1-2639-EA85-3F1C-693F32E04465}"/>
              </a:ext>
            </a:extLst>
          </p:cNvPr>
          <p:cNvCxnSpPr/>
          <p:nvPr/>
        </p:nvCxnSpPr>
        <p:spPr>
          <a:xfrm flipH="1">
            <a:off x="9207175" y="6099821"/>
            <a:ext cx="1011381"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517503C-7F95-AC00-4312-79EBC6049140}"/>
              </a:ext>
            </a:extLst>
          </p:cNvPr>
          <p:cNvSpPr txBox="1"/>
          <p:nvPr/>
        </p:nvSpPr>
        <p:spPr>
          <a:xfrm>
            <a:off x="9276449" y="5795022"/>
            <a:ext cx="103909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A5A5A5"/>
                </a:solidFill>
                <a:ea typeface="Calibri"/>
                <a:cs typeface="Calibri"/>
              </a:rPr>
              <a:t>Converted</a:t>
            </a:r>
          </a:p>
        </p:txBody>
      </p:sp>
      <p:sp>
        <p:nvSpPr>
          <p:cNvPr id="16" name="Rectangle 15">
            <a:extLst>
              <a:ext uri="{FF2B5EF4-FFF2-40B4-BE49-F238E27FC236}">
                <a16:creationId xmlns:a16="http://schemas.microsoft.com/office/drawing/2014/main" id="{CC347184-AFDB-2BF3-C9DD-14A2434E1C5B}"/>
              </a:ext>
            </a:extLst>
          </p:cNvPr>
          <p:cNvSpPr/>
          <p:nvPr/>
        </p:nvSpPr>
        <p:spPr>
          <a:xfrm>
            <a:off x="8071103" y="3855385"/>
            <a:ext cx="3629892" cy="2660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Knowledge</a:t>
            </a:r>
          </a:p>
        </p:txBody>
      </p:sp>
      <p:grpSp>
        <p:nvGrpSpPr>
          <p:cNvPr id="42" name="Group 41">
            <a:extLst>
              <a:ext uri="{FF2B5EF4-FFF2-40B4-BE49-F238E27FC236}">
                <a16:creationId xmlns:a16="http://schemas.microsoft.com/office/drawing/2014/main" id="{CC9340E5-51C9-15B2-BA32-8AF7E850CB6E}"/>
              </a:ext>
            </a:extLst>
          </p:cNvPr>
          <p:cNvGrpSpPr/>
          <p:nvPr/>
        </p:nvGrpSpPr>
        <p:grpSpPr>
          <a:xfrm>
            <a:off x="8299702" y="5506240"/>
            <a:ext cx="732194" cy="892324"/>
            <a:chOff x="3567543" y="3174855"/>
            <a:chExt cx="1314084" cy="1501923"/>
          </a:xfrm>
        </p:grpSpPr>
        <p:pic>
          <p:nvPicPr>
            <p:cNvPr id="39" name="Picture 38" descr="paragraph tool icon or logo design ...">
              <a:extLst>
                <a:ext uri="{FF2B5EF4-FFF2-40B4-BE49-F238E27FC236}">
                  <a16:creationId xmlns:a16="http://schemas.microsoft.com/office/drawing/2014/main" id="{E082BB5B-5AAE-9A58-CCF2-998881F15143}"/>
                </a:ext>
              </a:extLst>
            </p:cNvPr>
            <p:cNvPicPr>
              <a:picLocks noChangeAspect="1"/>
            </p:cNvPicPr>
            <p:nvPr/>
          </p:nvPicPr>
          <p:blipFill>
            <a:blip r:embed="rId7"/>
            <a:srcRect l="27742" t="20645" r="23871" b="22203"/>
            <a:stretch/>
          </p:blipFill>
          <p:spPr>
            <a:xfrm>
              <a:off x="3567543" y="3174855"/>
              <a:ext cx="1036994" cy="1224833"/>
            </a:xfrm>
            <a:prstGeom prst="rect">
              <a:avLst/>
            </a:prstGeom>
          </p:spPr>
        </p:pic>
        <p:pic>
          <p:nvPicPr>
            <p:cNvPr id="40" name="Picture 39" descr="paragraph tool icon or logo design ...">
              <a:extLst>
                <a:ext uri="{FF2B5EF4-FFF2-40B4-BE49-F238E27FC236}">
                  <a16:creationId xmlns:a16="http://schemas.microsoft.com/office/drawing/2014/main" id="{EEC01930-B028-5759-51A7-D36340BAA335}"/>
                </a:ext>
              </a:extLst>
            </p:cNvPr>
            <p:cNvPicPr>
              <a:picLocks noChangeAspect="1"/>
            </p:cNvPicPr>
            <p:nvPr/>
          </p:nvPicPr>
          <p:blipFill>
            <a:blip r:embed="rId7"/>
            <a:srcRect l="27742" t="20645" r="23871" b="22203"/>
            <a:stretch/>
          </p:blipFill>
          <p:spPr>
            <a:xfrm>
              <a:off x="3706088" y="3313400"/>
              <a:ext cx="1036994" cy="1224833"/>
            </a:xfrm>
            <a:prstGeom prst="rect">
              <a:avLst/>
            </a:prstGeom>
          </p:spPr>
        </p:pic>
        <p:pic>
          <p:nvPicPr>
            <p:cNvPr id="41" name="Picture 40" descr="paragraph tool icon or logo design ...">
              <a:extLst>
                <a:ext uri="{FF2B5EF4-FFF2-40B4-BE49-F238E27FC236}">
                  <a16:creationId xmlns:a16="http://schemas.microsoft.com/office/drawing/2014/main" id="{9C18D7A6-F1C4-F42F-398E-D129E1560654}"/>
                </a:ext>
              </a:extLst>
            </p:cNvPr>
            <p:cNvPicPr>
              <a:picLocks noChangeAspect="1"/>
            </p:cNvPicPr>
            <p:nvPr/>
          </p:nvPicPr>
          <p:blipFill>
            <a:blip r:embed="rId7"/>
            <a:srcRect l="27742" t="20645" r="23871" b="22203"/>
            <a:stretch/>
          </p:blipFill>
          <p:spPr>
            <a:xfrm>
              <a:off x="3844633" y="3451945"/>
              <a:ext cx="1036994" cy="1224833"/>
            </a:xfrm>
            <a:prstGeom prst="rect">
              <a:avLst/>
            </a:prstGeom>
          </p:spPr>
        </p:pic>
      </p:grpSp>
      <p:sp>
        <p:nvSpPr>
          <p:cNvPr id="51" name="Arrow: Left 50">
            <a:extLst>
              <a:ext uri="{FF2B5EF4-FFF2-40B4-BE49-F238E27FC236}">
                <a16:creationId xmlns:a16="http://schemas.microsoft.com/office/drawing/2014/main" id="{8530114D-98C0-1766-083B-26AB3B0AD8FC}"/>
              </a:ext>
            </a:extLst>
          </p:cNvPr>
          <p:cNvSpPr/>
          <p:nvPr/>
        </p:nvSpPr>
        <p:spPr>
          <a:xfrm>
            <a:off x="7364523" y="4866767"/>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sp>
        <p:nvSpPr>
          <p:cNvPr id="52" name="Arrow: Left 51">
            <a:extLst>
              <a:ext uri="{FF2B5EF4-FFF2-40B4-BE49-F238E27FC236}">
                <a16:creationId xmlns:a16="http://schemas.microsoft.com/office/drawing/2014/main" id="{DF708620-4D9B-E382-4AF3-6A162C12CD10}"/>
              </a:ext>
            </a:extLst>
          </p:cNvPr>
          <p:cNvSpPr/>
          <p:nvPr/>
        </p:nvSpPr>
        <p:spPr>
          <a:xfrm>
            <a:off x="4621322" y="4908331"/>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pic>
        <p:nvPicPr>
          <p:cNvPr id="54" name="Picture 53" descr="paragraph tool icon or logo design ...">
            <a:extLst>
              <a:ext uri="{FF2B5EF4-FFF2-40B4-BE49-F238E27FC236}">
                <a16:creationId xmlns:a16="http://schemas.microsoft.com/office/drawing/2014/main" id="{910F44DB-E32C-D024-1AAE-8FD2DC8D545C}"/>
              </a:ext>
            </a:extLst>
          </p:cNvPr>
          <p:cNvPicPr>
            <a:picLocks noChangeAspect="1"/>
          </p:cNvPicPr>
          <p:nvPr/>
        </p:nvPicPr>
        <p:blipFill>
          <a:blip r:embed="rId7"/>
          <a:srcRect l="27742" t="20645" r="23871" b="22203"/>
          <a:stretch/>
        </p:blipFill>
        <p:spPr>
          <a:xfrm>
            <a:off x="3120093" y="4908863"/>
            <a:ext cx="480821" cy="603007"/>
          </a:xfrm>
          <a:prstGeom prst="rect">
            <a:avLst/>
          </a:prstGeom>
        </p:spPr>
      </p:pic>
      <p:grpSp>
        <p:nvGrpSpPr>
          <p:cNvPr id="59" name="Group 58">
            <a:extLst>
              <a:ext uri="{FF2B5EF4-FFF2-40B4-BE49-F238E27FC236}">
                <a16:creationId xmlns:a16="http://schemas.microsoft.com/office/drawing/2014/main" id="{4C464094-F95C-18B3-76BA-129EBF2F536B}"/>
              </a:ext>
            </a:extLst>
          </p:cNvPr>
          <p:cNvGrpSpPr/>
          <p:nvPr/>
        </p:nvGrpSpPr>
        <p:grpSpPr>
          <a:xfrm>
            <a:off x="839397" y="4997927"/>
            <a:ext cx="464682" cy="423351"/>
            <a:chOff x="3394729" y="4356795"/>
            <a:chExt cx="644792" cy="548042"/>
          </a:xfrm>
        </p:grpSpPr>
        <p:pic>
          <p:nvPicPr>
            <p:cNvPr id="56" name="Picture 55" descr="831 Large Language Model Icon Images ...">
              <a:extLst>
                <a:ext uri="{FF2B5EF4-FFF2-40B4-BE49-F238E27FC236}">
                  <a16:creationId xmlns:a16="http://schemas.microsoft.com/office/drawing/2014/main" id="{47D3947A-AB4D-4B6B-B9A5-48A6939778D1}"/>
                </a:ext>
              </a:extLst>
            </p:cNvPr>
            <p:cNvPicPr>
              <a:picLocks noChangeAspect="1"/>
            </p:cNvPicPr>
            <p:nvPr/>
          </p:nvPicPr>
          <p:blipFill>
            <a:blip r:embed="rId8"/>
            <a:srcRect l="8145" t="8787" r="8145" b="17361"/>
            <a:stretch/>
          </p:blipFill>
          <p:spPr>
            <a:xfrm>
              <a:off x="3394729" y="4356795"/>
              <a:ext cx="644792" cy="548042"/>
            </a:xfrm>
            <a:prstGeom prst="rect">
              <a:avLst/>
            </a:prstGeom>
          </p:spPr>
        </p:pic>
        <p:sp>
          <p:nvSpPr>
            <p:cNvPr id="58" name="Rectangle 57">
              <a:extLst>
                <a:ext uri="{FF2B5EF4-FFF2-40B4-BE49-F238E27FC236}">
                  <a16:creationId xmlns:a16="http://schemas.microsoft.com/office/drawing/2014/main" id="{4D1274BF-4CCB-1788-2F6A-B16BB366E20D}"/>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1" name="Arrow: Left 60">
            <a:extLst>
              <a:ext uri="{FF2B5EF4-FFF2-40B4-BE49-F238E27FC236}">
                <a16:creationId xmlns:a16="http://schemas.microsoft.com/office/drawing/2014/main" id="{E2A408FB-0941-08DC-9D7C-963001CA9DBA}"/>
              </a:ext>
            </a:extLst>
          </p:cNvPr>
          <p:cNvSpPr/>
          <p:nvPr/>
        </p:nvSpPr>
        <p:spPr>
          <a:xfrm>
            <a:off x="2030522" y="4894475"/>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grpSp>
        <p:nvGrpSpPr>
          <p:cNvPr id="66" name="Group 65">
            <a:extLst>
              <a:ext uri="{FF2B5EF4-FFF2-40B4-BE49-F238E27FC236}">
                <a16:creationId xmlns:a16="http://schemas.microsoft.com/office/drawing/2014/main" id="{9EF5B78C-8CC0-FFE1-1CCA-C68B3076D7DA}"/>
              </a:ext>
            </a:extLst>
          </p:cNvPr>
          <p:cNvGrpSpPr/>
          <p:nvPr/>
        </p:nvGrpSpPr>
        <p:grpSpPr>
          <a:xfrm>
            <a:off x="5327904" y="3855384"/>
            <a:ext cx="1565563" cy="2687782"/>
            <a:chOff x="6262254" y="3435926"/>
            <a:chExt cx="1565563" cy="2687782"/>
          </a:xfrm>
        </p:grpSpPr>
        <p:sp>
          <p:nvSpPr>
            <p:cNvPr id="29" name="Rectangle 28">
              <a:extLst>
                <a:ext uri="{FF2B5EF4-FFF2-40B4-BE49-F238E27FC236}">
                  <a16:creationId xmlns:a16="http://schemas.microsoft.com/office/drawing/2014/main" id="{C27D291A-CAB4-1897-42ED-4653F7DCDA87}"/>
                </a:ext>
              </a:extLst>
            </p:cNvPr>
            <p:cNvSpPr/>
            <p:nvPr/>
          </p:nvSpPr>
          <p:spPr>
            <a:xfrm>
              <a:off x="6262254" y="3435926"/>
              <a:ext cx="1565563" cy="2687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Retrieving</a:t>
              </a:r>
            </a:p>
          </p:txBody>
        </p:sp>
        <p:grpSp>
          <p:nvGrpSpPr>
            <p:cNvPr id="43" name="Group 42">
              <a:extLst>
                <a:ext uri="{FF2B5EF4-FFF2-40B4-BE49-F238E27FC236}">
                  <a16:creationId xmlns:a16="http://schemas.microsoft.com/office/drawing/2014/main" id="{A2B2EE78-4FC2-00DD-45F8-C5B18782BD7E}"/>
                </a:ext>
              </a:extLst>
            </p:cNvPr>
            <p:cNvGrpSpPr/>
            <p:nvPr/>
          </p:nvGrpSpPr>
          <p:grpSpPr>
            <a:xfrm>
              <a:off x="6698669" y="4241652"/>
              <a:ext cx="621357" cy="892323"/>
              <a:chOff x="3567543" y="3174855"/>
              <a:chExt cx="1314084" cy="1501923"/>
            </a:xfrm>
          </p:grpSpPr>
          <p:pic>
            <p:nvPicPr>
              <p:cNvPr id="44" name="Picture 43" descr="paragraph tool icon or logo design ...">
                <a:extLst>
                  <a:ext uri="{FF2B5EF4-FFF2-40B4-BE49-F238E27FC236}">
                    <a16:creationId xmlns:a16="http://schemas.microsoft.com/office/drawing/2014/main" id="{386DA7B1-046C-B975-E76C-BC60ADE74863}"/>
                  </a:ext>
                </a:extLst>
              </p:cNvPr>
              <p:cNvPicPr>
                <a:picLocks noChangeAspect="1"/>
              </p:cNvPicPr>
              <p:nvPr/>
            </p:nvPicPr>
            <p:blipFill>
              <a:blip r:embed="rId7"/>
              <a:srcRect l="27742" t="20645" r="23871" b="22203"/>
              <a:stretch/>
            </p:blipFill>
            <p:spPr>
              <a:xfrm>
                <a:off x="3567543" y="3174855"/>
                <a:ext cx="1036994" cy="1224833"/>
              </a:xfrm>
              <a:prstGeom prst="rect">
                <a:avLst/>
              </a:prstGeom>
            </p:spPr>
          </p:pic>
          <p:pic>
            <p:nvPicPr>
              <p:cNvPr id="45" name="Picture 44" descr="paragraph tool icon or logo design ...">
                <a:extLst>
                  <a:ext uri="{FF2B5EF4-FFF2-40B4-BE49-F238E27FC236}">
                    <a16:creationId xmlns:a16="http://schemas.microsoft.com/office/drawing/2014/main" id="{A374C1F9-34A2-D7AC-5ADB-95EA87377DAA}"/>
                  </a:ext>
                </a:extLst>
              </p:cNvPr>
              <p:cNvPicPr>
                <a:picLocks noChangeAspect="1"/>
              </p:cNvPicPr>
              <p:nvPr/>
            </p:nvPicPr>
            <p:blipFill>
              <a:blip r:embed="rId7"/>
              <a:srcRect l="27742" t="20645" r="23871" b="22203"/>
              <a:stretch/>
            </p:blipFill>
            <p:spPr>
              <a:xfrm>
                <a:off x="3706088" y="3313400"/>
                <a:ext cx="1036994" cy="1224833"/>
              </a:xfrm>
              <a:prstGeom prst="rect">
                <a:avLst/>
              </a:prstGeom>
            </p:spPr>
          </p:pic>
          <p:pic>
            <p:nvPicPr>
              <p:cNvPr id="46" name="Picture 45" descr="paragraph tool icon or logo design ...">
                <a:extLst>
                  <a:ext uri="{FF2B5EF4-FFF2-40B4-BE49-F238E27FC236}">
                    <a16:creationId xmlns:a16="http://schemas.microsoft.com/office/drawing/2014/main" id="{323FB96C-837C-396F-B278-2AA81CB3D130}"/>
                  </a:ext>
                </a:extLst>
              </p:cNvPr>
              <p:cNvPicPr>
                <a:picLocks noChangeAspect="1"/>
              </p:cNvPicPr>
              <p:nvPr/>
            </p:nvPicPr>
            <p:blipFill>
              <a:blip r:embed="rId7"/>
              <a:srcRect l="27742" t="20645" r="23871" b="22203"/>
              <a:stretch/>
            </p:blipFill>
            <p:spPr>
              <a:xfrm>
                <a:off x="3844633" y="3451945"/>
                <a:ext cx="1036994" cy="1224833"/>
              </a:xfrm>
              <a:prstGeom prst="rect">
                <a:avLst/>
              </a:prstGeom>
            </p:spPr>
          </p:pic>
        </p:grpSp>
        <p:pic>
          <p:nvPicPr>
            <p:cNvPr id="65" name="Picture 64" descr="message question&quot; Icon - Download for ...">
              <a:extLst>
                <a:ext uri="{FF2B5EF4-FFF2-40B4-BE49-F238E27FC236}">
                  <a16:creationId xmlns:a16="http://schemas.microsoft.com/office/drawing/2014/main" id="{4084400C-B519-D3F8-8788-C68B39AFE967}"/>
                </a:ext>
              </a:extLst>
            </p:cNvPr>
            <p:cNvPicPr>
              <a:picLocks noChangeAspect="1"/>
            </p:cNvPicPr>
            <p:nvPr/>
          </p:nvPicPr>
          <p:blipFill>
            <a:blip r:embed="rId9"/>
            <a:stretch>
              <a:fillRect/>
            </a:stretch>
          </p:blipFill>
          <p:spPr>
            <a:xfrm>
              <a:off x="6778769" y="5429249"/>
              <a:ext cx="532535" cy="557645"/>
            </a:xfrm>
            <a:prstGeom prst="rect">
              <a:avLst/>
            </a:prstGeom>
          </p:spPr>
        </p:pic>
      </p:grpSp>
      <p:sp>
        <p:nvSpPr>
          <p:cNvPr id="67" name="Rectangle 66">
            <a:extLst>
              <a:ext uri="{FF2B5EF4-FFF2-40B4-BE49-F238E27FC236}">
                <a16:creationId xmlns:a16="http://schemas.microsoft.com/office/drawing/2014/main" id="{3C9AE7AB-923C-74AB-44A3-6AE2EA0A8896}"/>
              </a:ext>
            </a:extLst>
          </p:cNvPr>
          <p:cNvSpPr/>
          <p:nvPr/>
        </p:nvSpPr>
        <p:spPr>
          <a:xfrm>
            <a:off x="443644" y="3042229"/>
            <a:ext cx="11436393" cy="36810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C23AD2E-EF24-3D3F-FCB3-CCF6B49FF3D7}"/>
              </a:ext>
            </a:extLst>
          </p:cNvPr>
          <p:cNvSpPr/>
          <p:nvPr/>
        </p:nvSpPr>
        <p:spPr>
          <a:xfrm>
            <a:off x="651462" y="4607792"/>
            <a:ext cx="3511594" cy="14181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B12E0A-8B43-09C2-B258-304A894103C0}"/>
              </a:ext>
            </a:extLst>
          </p:cNvPr>
          <p:cNvSpPr txBox="1"/>
          <p:nvPr/>
        </p:nvSpPr>
        <p:spPr>
          <a:xfrm>
            <a:off x="693700" y="5421278"/>
            <a:ext cx="1640483" cy="646331"/>
          </a:xfrm>
          <a:prstGeom prst="rect">
            <a:avLst/>
          </a:prstGeom>
          <a:noFill/>
        </p:spPr>
        <p:txBody>
          <a:bodyPr wrap="square" rtlCol="0">
            <a:spAutoFit/>
          </a:bodyPr>
          <a:lstStyle/>
          <a:p>
            <a:r>
              <a:rPr lang="en-GB" dirty="0"/>
              <a:t>Language Model</a:t>
            </a:r>
          </a:p>
        </p:txBody>
      </p:sp>
      <p:sp>
        <p:nvSpPr>
          <p:cNvPr id="5" name="Rectangle 4">
            <a:extLst>
              <a:ext uri="{FF2B5EF4-FFF2-40B4-BE49-F238E27FC236}">
                <a16:creationId xmlns:a16="http://schemas.microsoft.com/office/drawing/2014/main" id="{E1919897-EFAC-C97F-E028-6FE6E4976EB8}"/>
              </a:ext>
            </a:extLst>
          </p:cNvPr>
          <p:cNvSpPr/>
          <p:nvPr/>
        </p:nvSpPr>
        <p:spPr>
          <a:xfrm>
            <a:off x="530352" y="4825735"/>
            <a:ext cx="1284327" cy="12740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C8EEDF2-0425-752B-3272-7C737AC17F52}"/>
              </a:ext>
            </a:extLst>
          </p:cNvPr>
          <p:cNvSpPr/>
          <p:nvPr/>
        </p:nvSpPr>
        <p:spPr>
          <a:xfrm>
            <a:off x="9165681" y="5463776"/>
            <a:ext cx="1052875" cy="10821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9433F95-5FBA-ADEE-B0D3-8AA30BA54167}"/>
              </a:ext>
            </a:extLst>
          </p:cNvPr>
          <p:cNvSpPr/>
          <p:nvPr/>
        </p:nvSpPr>
        <p:spPr>
          <a:xfrm>
            <a:off x="5144010" y="3702809"/>
            <a:ext cx="2041471" cy="30204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E78644E-E443-0F3C-7372-E38645A41842}"/>
              </a:ext>
            </a:extLst>
          </p:cNvPr>
          <p:cNvSpPr/>
          <p:nvPr/>
        </p:nvSpPr>
        <p:spPr>
          <a:xfrm>
            <a:off x="7996045" y="5243462"/>
            <a:ext cx="1155746" cy="12975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ECCD819-1049-F081-83D4-F52F620CF93E}"/>
              </a:ext>
            </a:extLst>
          </p:cNvPr>
          <p:cNvSpPr txBox="1"/>
          <p:nvPr/>
        </p:nvSpPr>
        <p:spPr>
          <a:xfrm>
            <a:off x="9207175" y="4997927"/>
            <a:ext cx="1108364" cy="369332"/>
          </a:xfrm>
          <a:prstGeom prst="rect">
            <a:avLst/>
          </a:prstGeom>
          <a:noFill/>
        </p:spPr>
        <p:txBody>
          <a:bodyPr wrap="square" rtlCol="0">
            <a:spAutoFit/>
          </a:bodyPr>
          <a:lstStyle/>
          <a:p>
            <a:r>
              <a:rPr lang="en-GB" dirty="0"/>
              <a:t>Chunking</a:t>
            </a:r>
          </a:p>
        </p:txBody>
      </p:sp>
      <p:sp>
        <p:nvSpPr>
          <p:cNvPr id="12" name="TextBox 11">
            <a:extLst>
              <a:ext uri="{FF2B5EF4-FFF2-40B4-BE49-F238E27FC236}">
                <a16:creationId xmlns:a16="http://schemas.microsoft.com/office/drawing/2014/main" id="{5A52C1C4-5AD1-5275-7AF4-E4F527895678}"/>
              </a:ext>
            </a:extLst>
          </p:cNvPr>
          <p:cNvSpPr txBox="1"/>
          <p:nvPr/>
        </p:nvSpPr>
        <p:spPr>
          <a:xfrm>
            <a:off x="5458775" y="3273499"/>
            <a:ext cx="1836358" cy="369332"/>
          </a:xfrm>
          <a:prstGeom prst="rect">
            <a:avLst/>
          </a:prstGeom>
          <a:noFill/>
        </p:spPr>
        <p:txBody>
          <a:bodyPr wrap="square" rtlCol="0">
            <a:spAutoFit/>
          </a:bodyPr>
          <a:lstStyle/>
          <a:p>
            <a:r>
              <a:rPr lang="en-US" dirty="0"/>
              <a:t>Finding chunks</a:t>
            </a:r>
            <a:endParaRPr lang="en-GB" dirty="0"/>
          </a:p>
        </p:txBody>
      </p:sp>
      <p:sp>
        <p:nvSpPr>
          <p:cNvPr id="13" name="TextBox 12">
            <a:extLst>
              <a:ext uri="{FF2B5EF4-FFF2-40B4-BE49-F238E27FC236}">
                <a16:creationId xmlns:a16="http://schemas.microsoft.com/office/drawing/2014/main" id="{1EE23226-4A48-755C-6A02-0F0F1D195EE3}"/>
              </a:ext>
            </a:extLst>
          </p:cNvPr>
          <p:cNvSpPr txBox="1"/>
          <p:nvPr/>
        </p:nvSpPr>
        <p:spPr>
          <a:xfrm>
            <a:off x="8134812" y="4858732"/>
            <a:ext cx="1108364" cy="369332"/>
          </a:xfrm>
          <a:prstGeom prst="rect">
            <a:avLst/>
          </a:prstGeom>
          <a:noFill/>
        </p:spPr>
        <p:txBody>
          <a:bodyPr wrap="square" rtlCol="0">
            <a:spAutoFit/>
          </a:bodyPr>
          <a:lstStyle/>
          <a:p>
            <a:r>
              <a:rPr lang="en-GB" dirty="0" err="1"/>
              <a:t>Vectordb</a:t>
            </a:r>
            <a:endParaRPr lang="en-GB" dirty="0"/>
          </a:p>
        </p:txBody>
      </p:sp>
      <p:sp>
        <p:nvSpPr>
          <p:cNvPr id="14" name="Slide Number Placeholder 13">
            <a:extLst>
              <a:ext uri="{FF2B5EF4-FFF2-40B4-BE49-F238E27FC236}">
                <a16:creationId xmlns:a16="http://schemas.microsoft.com/office/drawing/2014/main" id="{57CDE5D2-1A58-CBE7-19B3-8A5C2EC46725}"/>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359927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492D2-F6A9-F873-1A87-5CBFC95BF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68439-8031-8528-6BF5-B9159B5978F8}"/>
              </a:ext>
            </a:extLst>
          </p:cNvPr>
          <p:cNvSpPr>
            <a:spLocks noGrp="1"/>
          </p:cNvSpPr>
          <p:nvPr>
            <p:ph type="title"/>
          </p:nvPr>
        </p:nvSpPr>
        <p:spPr/>
        <p:txBody>
          <a:bodyPr/>
          <a:lstStyle/>
          <a:p>
            <a:r>
              <a:rPr lang="en-US" dirty="0"/>
              <a:t>Chunking</a:t>
            </a:r>
          </a:p>
        </p:txBody>
      </p:sp>
      <p:sp>
        <p:nvSpPr>
          <p:cNvPr id="3" name="Text Placeholder 2">
            <a:extLst>
              <a:ext uri="{FF2B5EF4-FFF2-40B4-BE49-F238E27FC236}">
                <a16:creationId xmlns:a16="http://schemas.microsoft.com/office/drawing/2014/main" id="{90EFE6B0-843E-2CB2-6C21-DA293E140F91}"/>
              </a:ext>
            </a:extLst>
          </p:cNvPr>
          <p:cNvSpPr>
            <a:spLocks noGrp="1"/>
          </p:cNvSpPr>
          <p:nvPr>
            <p:ph idx="1"/>
          </p:nvPr>
        </p:nvSpPr>
        <p:spPr>
          <a:xfrm>
            <a:off x="838200" y="1825625"/>
            <a:ext cx="10584872" cy="1081667"/>
          </a:xfrm>
        </p:spPr>
        <p:txBody>
          <a:bodyPr vert="horz" lIns="91440" tIns="45720" rIns="91440" bIns="45720" rtlCol="0" anchor="t">
            <a:normAutofit/>
          </a:bodyPr>
          <a:lstStyle/>
          <a:p>
            <a:endParaRPr lang="en-US" dirty="0">
              <a:ea typeface="Calibri"/>
              <a:cs typeface="Calibri"/>
            </a:endParaRPr>
          </a:p>
        </p:txBody>
      </p:sp>
      <p:grpSp>
        <p:nvGrpSpPr>
          <p:cNvPr id="23" name="Group 22">
            <a:extLst>
              <a:ext uri="{FF2B5EF4-FFF2-40B4-BE49-F238E27FC236}">
                <a16:creationId xmlns:a16="http://schemas.microsoft.com/office/drawing/2014/main" id="{DB381BED-0853-7C27-6737-23B1D9605E7F}"/>
              </a:ext>
            </a:extLst>
          </p:cNvPr>
          <p:cNvGrpSpPr/>
          <p:nvPr/>
        </p:nvGrpSpPr>
        <p:grpSpPr>
          <a:xfrm>
            <a:off x="894615" y="3317036"/>
            <a:ext cx="2706255" cy="1073643"/>
            <a:chOff x="443511" y="4490851"/>
            <a:chExt cx="3302000" cy="1350733"/>
          </a:xfrm>
        </p:grpSpPr>
        <p:grpSp>
          <p:nvGrpSpPr>
            <p:cNvPr id="20" name="Group 19">
              <a:extLst>
                <a:ext uri="{FF2B5EF4-FFF2-40B4-BE49-F238E27FC236}">
                  <a16:creationId xmlns:a16="http://schemas.microsoft.com/office/drawing/2014/main" id="{779821FF-85CE-7876-5609-92432CBD09CB}"/>
                </a:ext>
              </a:extLst>
            </p:cNvPr>
            <p:cNvGrpSpPr/>
            <p:nvPr/>
          </p:nvGrpSpPr>
          <p:grpSpPr>
            <a:xfrm>
              <a:off x="704603" y="5308455"/>
              <a:ext cx="560924" cy="533129"/>
              <a:chOff x="6094022" y="4615729"/>
              <a:chExt cx="1018124" cy="976474"/>
            </a:xfrm>
          </p:grpSpPr>
          <p:pic>
            <p:nvPicPr>
              <p:cNvPr id="18" name="Picture 17" descr="User icon on transparent background ...">
                <a:extLst>
                  <a:ext uri="{FF2B5EF4-FFF2-40B4-BE49-F238E27FC236}">
                    <a16:creationId xmlns:a16="http://schemas.microsoft.com/office/drawing/2014/main" id="{247CFB09-1FCA-F905-60B0-AC73248BA6B8}"/>
                  </a:ext>
                </a:extLst>
              </p:cNvPr>
              <p:cNvPicPr>
                <a:picLocks noChangeAspect="1"/>
              </p:cNvPicPr>
              <p:nvPr/>
            </p:nvPicPr>
            <p:blipFill>
              <a:blip r:embed="rId2"/>
              <a:srcRect l="18367" r="18878" b="-800"/>
              <a:stretch/>
            </p:blipFill>
            <p:spPr>
              <a:xfrm>
                <a:off x="6094022" y="4670281"/>
                <a:ext cx="879966" cy="921922"/>
              </a:xfrm>
              <a:prstGeom prst="rect">
                <a:avLst/>
              </a:prstGeom>
            </p:spPr>
          </p:pic>
          <p:pic>
            <p:nvPicPr>
              <p:cNvPr id="19" name="Picture 18" descr="Question Mark Icon PNG Images, Vectors ...">
                <a:extLst>
                  <a:ext uri="{FF2B5EF4-FFF2-40B4-BE49-F238E27FC236}">
                    <a16:creationId xmlns:a16="http://schemas.microsoft.com/office/drawing/2014/main" id="{4B20FA46-F784-069D-85E2-9125B8EFDE83}"/>
                  </a:ext>
                </a:extLst>
              </p:cNvPr>
              <p:cNvPicPr>
                <a:picLocks noChangeAspect="1"/>
              </p:cNvPicPr>
              <p:nvPr/>
            </p:nvPicPr>
            <p:blipFill>
              <a:blip r:embed="rId3"/>
              <a:stretch>
                <a:fillRect/>
              </a:stretch>
            </p:blipFill>
            <p:spPr>
              <a:xfrm>
                <a:off x="6714692" y="4615729"/>
                <a:ext cx="397454" cy="397453"/>
              </a:xfrm>
              <a:prstGeom prst="rect">
                <a:avLst/>
              </a:prstGeom>
            </p:spPr>
          </p:pic>
        </p:grpSp>
        <p:sp>
          <p:nvSpPr>
            <p:cNvPr id="22" name="Speech Bubble: Rectangle with Corners Rounded 21">
              <a:extLst>
                <a:ext uri="{FF2B5EF4-FFF2-40B4-BE49-F238E27FC236}">
                  <a16:creationId xmlns:a16="http://schemas.microsoft.com/office/drawing/2014/main" id="{80D20F85-D1DD-8F79-0052-7D3E0E105693}"/>
                </a:ext>
              </a:extLst>
            </p:cNvPr>
            <p:cNvSpPr/>
            <p:nvPr/>
          </p:nvSpPr>
          <p:spPr>
            <a:xfrm>
              <a:off x="443511" y="4490851"/>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me places to visit"</a:t>
              </a:r>
            </a:p>
          </p:txBody>
        </p:sp>
      </p:grpSp>
      <p:cxnSp>
        <p:nvCxnSpPr>
          <p:cNvPr id="24" name="Straight Arrow Connector 23">
            <a:extLst>
              <a:ext uri="{FF2B5EF4-FFF2-40B4-BE49-F238E27FC236}">
                <a16:creationId xmlns:a16="http://schemas.microsoft.com/office/drawing/2014/main" id="{DDDDDFFB-D85B-4033-28BF-4D80D14F6375}"/>
              </a:ext>
            </a:extLst>
          </p:cNvPr>
          <p:cNvCxnSpPr>
            <a:cxnSpLocks/>
          </p:cNvCxnSpPr>
          <p:nvPr/>
        </p:nvCxnSpPr>
        <p:spPr>
          <a:xfrm flipH="1">
            <a:off x="8085093" y="5328838"/>
            <a:ext cx="3593091" cy="0"/>
          </a:xfrm>
          <a:prstGeom prst="straightConnector1">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descr="Internet Knowledge Icons - Free SVG ...">
            <a:extLst>
              <a:ext uri="{FF2B5EF4-FFF2-40B4-BE49-F238E27FC236}">
                <a16:creationId xmlns:a16="http://schemas.microsoft.com/office/drawing/2014/main" id="{AA465AC2-A04A-41FB-02B5-FB0F18CC6AB7}"/>
              </a:ext>
            </a:extLst>
          </p:cNvPr>
          <p:cNvPicPr>
            <a:picLocks noChangeAspect="1"/>
          </p:cNvPicPr>
          <p:nvPr/>
        </p:nvPicPr>
        <p:blipFill>
          <a:blip r:embed="rId4"/>
          <a:srcRect l="8029" t="10326" r="7299" b="12138"/>
          <a:stretch/>
        </p:blipFill>
        <p:spPr>
          <a:xfrm>
            <a:off x="10374421" y="4007783"/>
            <a:ext cx="1322051" cy="1199977"/>
          </a:xfrm>
          <a:prstGeom prst="rect">
            <a:avLst/>
          </a:prstGeom>
        </p:spPr>
      </p:pic>
      <p:pic>
        <p:nvPicPr>
          <p:cNvPr id="25" name="Picture 24" descr="Free Opened Book SVG, PNG Icon, Symbol ...">
            <a:extLst>
              <a:ext uri="{FF2B5EF4-FFF2-40B4-BE49-F238E27FC236}">
                <a16:creationId xmlns:a16="http://schemas.microsoft.com/office/drawing/2014/main" id="{1315CAF8-8D83-7D59-6C1C-E44CE7CB8C3E}"/>
              </a:ext>
            </a:extLst>
          </p:cNvPr>
          <p:cNvPicPr>
            <a:picLocks noChangeAspect="1"/>
          </p:cNvPicPr>
          <p:nvPr/>
        </p:nvPicPr>
        <p:blipFill>
          <a:blip r:embed="rId5"/>
          <a:stretch>
            <a:fillRect/>
          </a:stretch>
        </p:blipFill>
        <p:spPr>
          <a:xfrm>
            <a:off x="10449324" y="5478533"/>
            <a:ext cx="1214870" cy="1062472"/>
          </a:xfrm>
          <a:prstGeom prst="rect">
            <a:avLst/>
          </a:prstGeom>
        </p:spPr>
      </p:pic>
      <p:cxnSp>
        <p:nvCxnSpPr>
          <p:cNvPr id="27" name="Straight Arrow Connector 26">
            <a:extLst>
              <a:ext uri="{FF2B5EF4-FFF2-40B4-BE49-F238E27FC236}">
                <a16:creationId xmlns:a16="http://schemas.microsoft.com/office/drawing/2014/main" id="{00577F09-5432-F1D0-D9D5-51519018915F}"/>
              </a:ext>
            </a:extLst>
          </p:cNvPr>
          <p:cNvCxnSpPr/>
          <p:nvPr/>
        </p:nvCxnSpPr>
        <p:spPr>
          <a:xfrm flipH="1">
            <a:off x="9207175" y="6099821"/>
            <a:ext cx="1011381"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F1A1A26-5FA8-552F-9B72-21CED0633BAE}"/>
              </a:ext>
            </a:extLst>
          </p:cNvPr>
          <p:cNvSpPr txBox="1"/>
          <p:nvPr/>
        </p:nvSpPr>
        <p:spPr>
          <a:xfrm>
            <a:off x="9276449" y="5795022"/>
            <a:ext cx="103909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A5A5A5"/>
                </a:solidFill>
                <a:ea typeface="Calibri"/>
                <a:cs typeface="Calibri"/>
              </a:rPr>
              <a:t>Converted</a:t>
            </a:r>
          </a:p>
        </p:txBody>
      </p:sp>
      <p:sp>
        <p:nvSpPr>
          <p:cNvPr id="16" name="Rectangle 15">
            <a:extLst>
              <a:ext uri="{FF2B5EF4-FFF2-40B4-BE49-F238E27FC236}">
                <a16:creationId xmlns:a16="http://schemas.microsoft.com/office/drawing/2014/main" id="{570CEF17-0DBD-4B67-C4D2-D865C21B0D40}"/>
              </a:ext>
            </a:extLst>
          </p:cNvPr>
          <p:cNvSpPr/>
          <p:nvPr/>
        </p:nvSpPr>
        <p:spPr>
          <a:xfrm>
            <a:off x="8071103" y="3855385"/>
            <a:ext cx="3629892" cy="2660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Knowledge</a:t>
            </a:r>
          </a:p>
        </p:txBody>
      </p:sp>
      <p:grpSp>
        <p:nvGrpSpPr>
          <p:cNvPr id="42" name="Group 41">
            <a:extLst>
              <a:ext uri="{FF2B5EF4-FFF2-40B4-BE49-F238E27FC236}">
                <a16:creationId xmlns:a16="http://schemas.microsoft.com/office/drawing/2014/main" id="{5F46258A-D3BB-0297-B7F5-4BF44EEE1FFD}"/>
              </a:ext>
            </a:extLst>
          </p:cNvPr>
          <p:cNvGrpSpPr/>
          <p:nvPr/>
        </p:nvGrpSpPr>
        <p:grpSpPr>
          <a:xfrm>
            <a:off x="8299702" y="5506240"/>
            <a:ext cx="732194" cy="892324"/>
            <a:chOff x="3567543" y="3174855"/>
            <a:chExt cx="1314084" cy="1501923"/>
          </a:xfrm>
        </p:grpSpPr>
        <p:pic>
          <p:nvPicPr>
            <p:cNvPr id="39" name="Picture 38" descr="paragraph tool icon or logo design ...">
              <a:extLst>
                <a:ext uri="{FF2B5EF4-FFF2-40B4-BE49-F238E27FC236}">
                  <a16:creationId xmlns:a16="http://schemas.microsoft.com/office/drawing/2014/main" id="{C55F812D-5092-60C7-1C34-CA81ECD0AC0D}"/>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0" name="Picture 39" descr="paragraph tool icon or logo design ...">
              <a:extLst>
                <a:ext uri="{FF2B5EF4-FFF2-40B4-BE49-F238E27FC236}">
                  <a16:creationId xmlns:a16="http://schemas.microsoft.com/office/drawing/2014/main" id="{A07ABB85-EEAE-A10E-18BB-DCF088C34369}"/>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1" name="Picture 40" descr="paragraph tool icon or logo design ...">
              <a:extLst>
                <a:ext uri="{FF2B5EF4-FFF2-40B4-BE49-F238E27FC236}">
                  <a16:creationId xmlns:a16="http://schemas.microsoft.com/office/drawing/2014/main" id="{184ABDAE-5767-8FFB-DD96-EFB34C7F755F}"/>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sp>
        <p:nvSpPr>
          <p:cNvPr id="51" name="Arrow: Left 50">
            <a:extLst>
              <a:ext uri="{FF2B5EF4-FFF2-40B4-BE49-F238E27FC236}">
                <a16:creationId xmlns:a16="http://schemas.microsoft.com/office/drawing/2014/main" id="{B81F07B3-FB9A-049C-29E6-288D69BB641E}"/>
              </a:ext>
            </a:extLst>
          </p:cNvPr>
          <p:cNvSpPr/>
          <p:nvPr/>
        </p:nvSpPr>
        <p:spPr>
          <a:xfrm>
            <a:off x="7364523" y="4866767"/>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sp>
        <p:nvSpPr>
          <p:cNvPr id="52" name="Arrow: Left 51">
            <a:extLst>
              <a:ext uri="{FF2B5EF4-FFF2-40B4-BE49-F238E27FC236}">
                <a16:creationId xmlns:a16="http://schemas.microsoft.com/office/drawing/2014/main" id="{6DC9AFCC-ACB1-A154-76E2-BD0578A8D66A}"/>
              </a:ext>
            </a:extLst>
          </p:cNvPr>
          <p:cNvSpPr/>
          <p:nvPr/>
        </p:nvSpPr>
        <p:spPr>
          <a:xfrm>
            <a:off x="4621322" y="4908331"/>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pic>
        <p:nvPicPr>
          <p:cNvPr id="54" name="Picture 53" descr="paragraph tool icon or logo design ...">
            <a:extLst>
              <a:ext uri="{FF2B5EF4-FFF2-40B4-BE49-F238E27FC236}">
                <a16:creationId xmlns:a16="http://schemas.microsoft.com/office/drawing/2014/main" id="{245EF1ED-70CF-841D-0AC5-1B745BE2BF11}"/>
              </a:ext>
            </a:extLst>
          </p:cNvPr>
          <p:cNvPicPr>
            <a:picLocks noChangeAspect="1"/>
          </p:cNvPicPr>
          <p:nvPr/>
        </p:nvPicPr>
        <p:blipFill>
          <a:blip r:embed="rId6"/>
          <a:srcRect l="27742" t="20645" r="23871" b="22203"/>
          <a:stretch/>
        </p:blipFill>
        <p:spPr>
          <a:xfrm>
            <a:off x="3120093" y="4908863"/>
            <a:ext cx="480821" cy="603007"/>
          </a:xfrm>
          <a:prstGeom prst="rect">
            <a:avLst/>
          </a:prstGeom>
        </p:spPr>
      </p:pic>
      <p:grpSp>
        <p:nvGrpSpPr>
          <p:cNvPr id="59" name="Group 58">
            <a:extLst>
              <a:ext uri="{FF2B5EF4-FFF2-40B4-BE49-F238E27FC236}">
                <a16:creationId xmlns:a16="http://schemas.microsoft.com/office/drawing/2014/main" id="{B8E5572F-D9C2-3C3A-334B-92A3CF997F5E}"/>
              </a:ext>
            </a:extLst>
          </p:cNvPr>
          <p:cNvGrpSpPr/>
          <p:nvPr/>
        </p:nvGrpSpPr>
        <p:grpSpPr>
          <a:xfrm>
            <a:off x="839397" y="4997927"/>
            <a:ext cx="464682" cy="423351"/>
            <a:chOff x="3394729" y="4356795"/>
            <a:chExt cx="644792" cy="548042"/>
          </a:xfrm>
        </p:grpSpPr>
        <p:pic>
          <p:nvPicPr>
            <p:cNvPr id="56" name="Picture 55" descr="831 Large Language Model Icon Images ...">
              <a:extLst>
                <a:ext uri="{FF2B5EF4-FFF2-40B4-BE49-F238E27FC236}">
                  <a16:creationId xmlns:a16="http://schemas.microsoft.com/office/drawing/2014/main" id="{CD858535-169D-A7E5-90F2-AD946DAE7C1E}"/>
                </a:ext>
              </a:extLst>
            </p:cNvPr>
            <p:cNvPicPr>
              <a:picLocks noChangeAspect="1"/>
            </p:cNvPicPr>
            <p:nvPr/>
          </p:nvPicPr>
          <p:blipFill>
            <a:blip r:embed="rId7"/>
            <a:srcRect l="8145" t="8787" r="8145" b="17361"/>
            <a:stretch/>
          </p:blipFill>
          <p:spPr>
            <a:xfrm>
              <a:off x="3394729" y="4356795"/>
              <a:ext cx="644792" cy="548042"/>
            </a:xfrm>
            <a:prstGeom prst="rect">
              <a:avLst/>
            </a:prstGeom>
          </p:spPr>
        </p:pic>
        <p:sp>
          <p:nvSpPr>
            <p:cNvPr id="58" name="Rectangle 57">
              <a:extLst>
                <a:ext uri="{FF2B5EF4-FFF2-40B4-BE49-F238E27FC236}">
                  <a16:creationId xmlns:a16="http://schemas.microsoft.com/office/drawing/2014/main" id="{02DEBF62-69B9-7151-EAE9-A9AC33F79061}"/>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1" name="Arrow: Left 60">
            <a:extLst>
              <a:ext uri="{FF2B5EF4-FFF2-40B4-BE49-F238E27FC236}">
                <a16:creationId xmlns:a16="http://schemas.microsoft.com/office/drawing/2014/main" id="{5B0D833F-2AEB-6821-F5AB-C1E432187E91}"/>
              </a:ext>
            </a:extLst>
          </p:cNvPr>
          <p:cNvSpPr/>
          <p:nvPr/>
        </p:nvSpPr>
        <p:spPr>
          <a:xfrm>
            <a:off x="2030522" y="4894475"/>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grpSp>
        <p:nvGrpSpPr>
          <p:cNvPr id="66" name="Group 65">
            <a:extLst>
              <a:ext uri="{FF2B5EF4-FFF2-40B4-BE49-F238E27FC236}">
                <a16:creationId xmlns:a16="http://schemas.microsoft.com/office/drawing/2014/main" id="{A9D7FB77-38D3-ED54-005B-5DCAFF93AC94}"/>
              </a:ext>
            </a:extLst>
          </p:cNvPr>
          <p:cNvGrpSpPr/>
          <p:nvPr/>
        </p:nvGrpSpPr>
        <p:grpSpPr>
          <a:xfrm>
            <a:off x="5327904" y="3855384"/>
            <a:ext cx="1565563" cy="2687782"/>
            <a:chOff x="6262254" y="3435926"/>
            <a:chExt cx="1565563" cy="2687782"/>
          </a:xfrm>
        </p:grpSpPr>
        <p:sp>
          <p:nvSpPr>
            <p:cNvPr id="29" name="Rectangle 28">
              <a:extLst>
                <a:ext uri="{FF2B5EF4-FFF2-40B4-BE49-F238E27FC236}">
                  <a16:creationId xmlns:a16="http://schemas.microsoft.com/office/drawing/2014/main" id="{17698AAE-4C8A-4D8C-D752-1532CAB3FEFF}"/>
                </a:ext>
              </a:extLst>
            </p:cNvPr>
            <p:cNvSpPr/>
            <p:nvPr/>
          </p:nvSpPr>
          <p:spPr>
            <a:xfrm>
              <a:off x="6262254" y="3435926"/>
              <a:ext cx="1565563" cy="2687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Retrieving</a:t>
              </a:r>
            </a:p>
          </p:txBody>
        </p:sp>
        <p:grpSp>
          <p:nvGrpSpPr>
            <p:cNvPr id="43" name="Group 42">
              <a:extLst>
                <a:ext uri="{FF2B5EF4-FFF2-40B4-BE49-F238E27FC236}">
                  <a16:creationId xmlns:a16="http://schemas.microsoft.com/office/drawing/2014/main" id="{59202A6A-FC08-136C-7998-B7B642C11B42}"/>
                </a:ext>
              </a:extLst>
            </p:cNvPr>
            <p:cNvGrpSpPr/>
            <p:nvPr/>
          </p:nvGrpSpPr>
          <p:grpSpPr>
            <a:xfrm>
              <a:off x="6698669" y="4241652"/>
              <a:ext cx="621357" cy="892323"/>
              <a:chOff x="3567543" y="3174855"/>
              <a:chExt cx="1314084" cy="1501923"/>
            </a:xfrm>
          </p:grpSpPr>
          <p:pic>
            <p:nvPicPr>
              <p:cNvPr id="44" name="Picture 43" descr="paragraph tool icon or logo design ...">
                <a:extLst>
                  <a:ext uri="{FF2B5EF4-FFF2-40B4-BE49-F238E27FC236}">
                    <a16:creationId xmlns:a16="http://schemas.microsoft.com/office/drawing/2014/main" id="{331E3232-91AE-38D2-FD49-3FA1079FD16A}"/>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5" name="Picture 44" descr="paragraph tool icon or logo design ...">
                <a:extLst>
                  <a:ext uri="{FF2B5EF4-FFF2-40B4-BE49-F238E27FC236}">
                    <a16:creationId xmlns:a16="http://schemas.microsoft.com/office/drawing/2014/main" id="{C9D37F8A-6223-138B-946F-990622A98E17}"/>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6" name="Picture 45" descr="paragraph tool icon or logo design ...">
                <a:extLst>
                  <a:ext uri="{FF2B5EF4-FFF2-40B4-BE49-F238E27FC236}">
                    <a16:creationId xmlns:a16="http://schemas.microsoft.com/office/drawing/2014/main" id="{177634B9-7B76-6337-2D5D-D43B88559349}"/>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pic>
          <p:nvPicPr>
            <p:cNvPr id="65" name="Picture 64" descr="message question&quot; Icon - Download for ...">
              <a:extLst>
                <a:ext uri="{FF2B5EF4-FFF2-40B4-BE49-F238E27FC236}">
                  <a16:creationId xmlns:a16="http://schemas.microsoft.com/office/drawing/2014/main" id="{9F1E5A1C-506A-B5AB-338E-9CB49C7323D2}"/>
                </a:ext>
              </a:extLst>
            </p:cNvPr>
            <p:cNvPicPr>
              <a:picLocks noChangeAspect="1"/>
            </p:cNvPicPr>
            <p:nvPr/>
          </p:nvPicPr>
          <p:blipFill>
            <a:blip r:embed="rId8"/>
            <a:stretch>
              <a:fillRect/>
            </a:stretch>
          </p:blipFill>
          <p:spPr>
            <a:xfrm>
              <a:off x="6778769" y="5429249"/>
              <a:ext cx="532535" cy="557645"/>
            </a:xfrm>
            <a:prstGeom prst="rect">
              <a:avLst/>
            </a:prstGeom>
          </p:spPr>
        </p:pic>
      </p:grpSp>
      <p:sp>
        <p:nvSpPr>
          <p:cNvPr id="67" name="Rectangle 66">
            <a:extLst>
              <a:ext uri="{FF2B5EF4-FFF2-40B4-BE49-F238E27FC236}">
                <a16:creationId xmlns:a16="http://schemas.microsoft.com/office/drawing/2014/main" id="{57A85DEE-AD5B-2D84-6813-AD7448091DE6}"/>
              </a:ext>
            </a:extLst>
          </p:cNvPr>
          <p:cNvSpPr/>
          <p:nvPr/>
        </p:nvSpPr>
        <p:spPr>
          <a:xfrm>
            <a:off x="443644" y="3042229"/>
            <a:ext cx="11436393" cy="36810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A89A556-1774-DF70-8855-CEEA60A4C826}"/>
              </a:ext>
            </a:extLst>
          </p:cNvPr>
          <p:cNvSpPr/>
          <p:nvPr/>
        </p:nvSpPr>
        <p:spPr>
          <a:xfrm>
            <a:off x="651462" y="4607792"/>
            <a:ext cx="3511594" cy="14181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0E201E-344C-4B49-468A-7C9A0F3580FF}"/>
              </a:ext>
            </a:extLst>
          </p:cNvPr>
          <p:cNvSpPr txBox="1"/>
          <p:nvPr/>
        </p:nvSpPr>
        <p:spPr>
          <a:xfrm>
            <a:off x="693700" y="5421278"/>
            <a:ext cx="1640483" cy="646331"/>
          </a:xfrm>
          <a:prstGeom prst="rect">
            <a:avLst/>
          </a:prstGeom>
          <a:noFill/>
        </p:spPr>
        <p:txBody>
          <a:bodyPr wrap="square" rtlCol="0">
            <a:spAutoFit/>
          </a:bodyPr>
          <a:lstStyle/>
          <a:p>
            <a:r>
              <a:rPr lang="en-GB" dirty="0"/>
              <a:t>Language Model</a:t>
            </a:r>
          </a:p>
        </p:txBody>
      </p:sp>
      <p:sp>
        <p:nvSpPr>
          <p:cNvPr id="5" name="Rectangle 4">
            <a:extLst>
              <a:ext uri="{FF2B5EF4-FFF2-40B4-BE49-F238E27FC236}">
                <a16:creationId xmlns:a16="http://schemas.microsoft.com/office/drawing/2014/main" id="{23BD4C36-72B2-74F9-E759-C63A1CDCB404}"/>
              </a:ext>
            </a:extLst>
          </p:cNvPr>
          <p:cNvSpPr/>
          <p:nvPr/>
        </p:nvSpPr>
        <p:spPr>
          <a:xfrm>
            <a:off x="530352" y="4825735"/>
            <a:ext cx="1284327" cy="12740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BA20249-407F-4D7A-4E12-8FF139E6CA67}"/>
              </a:ext>
            </a:extLst>
          </p:cNvPr>
          <p:cNvSpPr/>
          <p:nvPr/>
        </p:nvSpPr>
        <p:spPr>
          <a:xfrm>
            <a:off x="9165681" y="5463776"/>
            <a:ext cx="1052875" cy="10821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7299120-0459-B887-69F5-110101A97536}"/>
              </a:ext>
            </a:extLst>
          </p:cNvPr>
          <p:cNvSpPr/>
          <p:nvPr/>
        </p:nvSpPr>
        <p:spPr>
          <a:xfrm>
            <a:off x="5144010" y="3702809"/>
            <a:ext cx="2041471" cy="30204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F595A8F-0D01-CE5C-3072-727DC4C6D0B5}"/>
              </a:ext>
            </a:extLst>
          </p:cNvPr>
          <p:cNvSpPr/>
          <p:nvPr/>
        </p:nvSpPr>
        <p:spPr>
          <a:xfrm>
            <a:off x="7996045" y="5243462"/>
            <a:ext cx="1155746" cy="12975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D1672C7-2592-BDFD-3EE0-3DFC99451456}"/>
              </a:ext>
            </a:extLst>
          </p:cNvPr>
          <p:cNvSpPr txBox="1"/>
          <p:nvPr/>
        </p:nvSpPr>
        <p:spPr>
          <a:xfrm>
            <a:off x="9207175" y="4997927"/>
            <a:ext cx="1108364" cy="369332"/>
          </a:xfrm>
          <a:prstGeom prst="rect">
            <a:avLst/>
          </a:prstGeom>
          <a:noFill/>
        </p:spPr>
        <p:txBody>
          <a:bodyPr wrap="square" rtlCol="0">
            <a:spAutoFit/>
          </a:bodyPr>
          <a:lstStyle/>
          <a:p>
            <a:r>
              <a:rPr lang="en-GB" dirty="0"/>
              <a:t>Chunking</a:t>
            </a:r>
          </a:p>
        </p:txBody>
      </p:sp>
      <p:sp>
        <p:nvSpPr>
          <p:cNvPr id="12" name="TextBox 11">
            <a:extLst>
              <a:ext uri="{FF2B5EF4-FFF2-40B4-BE49-F238E27FC236}">
                <a16:creationId xmlns:a16="http://schemas.microsoft.com/office/drawing/2014/main" id="{08EC0F8A-90D5-6054-7918-B06BCE4A0A72}"/>
              </a:ext>
            </a:extLst>
          </p:cNvPr>
          <p:cNvSpPr txBox="1"/>
          <p:nvPr/>
        </p:nvSpPr>
        <p:spPr>
          <a:xfrm>
            <a:off x="5458775" y="3273499"/>
            <a:ext cx="1836358" cy="369332"/>
          </a:xfrm>
          <a:prstGeom prst="rect">
            <a:avLst/>
          </a:prstGeom>
          <a:noFill/>
        </p:spPr>
        <p:txBody>
          <a:bodyPr wrap="square" rtlCol="0">
            <a:spAutoFit/>
          </a:bodyPr>
          <a:lstStyle/>
          <a:p>
            <a:r>
              <a:rPr lang="en-US" dirty="0"/>
              <a:t>Finding chunks</a:t>
            </a:r>
            <a:endParaRPr lang="en-GB" dirty="0"/>
          </a:p>
        </p:txBody>
      </p:sp>
      <p:sp>
        <p:nvSpPr>
          <p:cNvPr id="13" name="TextBox 12">
            <a:extLst>
              <a:ext uri="{FF2B5EF4-FFF2-40B4-BE49-F238E27FC236}">
                <a16:creationId xmlns:a16="http://schemas.microsoft.com/office/drawing/2014/main" id="{D4653278-C8A5-AB66-B017-86FBA3042F8D}"/>
              </a:ext>
            </a:extLst>
          </p:cNvPr>
          <p:cNvSpPr txBox="1"/>
          <p:nvPr/>
        </p:nvSpPr>
        <p:spPr>
          <a:xfrm>
            <a:off x="8134812" y="4858732"/>
            <a:ext cx="1108364" cy="369332"/>
          </a:xfrm>
          <a:prstGeom prst="rect">
            <a:avLst/>
          </a:prstGeom>
          <a:noFill/>
        </p:spPr>
        <p:txBody>
          <a:bodyPr wrap="square" rtlCol="0">
            <a:spAutoFit/>
          </a:bodyPr>
          <a:lstStyle/>
          <a:p>
            <a:r>
              <a:rPr lang="en-GB" dirty="0" err="1"/>
              <a:t>Vectordb</a:t>
            </a:r>
            <a:endParaRPr lang="en-GB" dirty="0"/>
          </a:p>
        </p:txBody>
      </p:sp>
      <p:pic>
        <p:nvPicPr>
          <p:cNvPr id="10" name="Picture 9" descr="Document Vector Art, Icons, and ...">
            <a:extLst>
              <a:ext uri="{FF2B5EF4-FFF2-40B4-BE49-F238E27FC236}">
                <a16:creationId xmlns:a16="http://schemas.microsoft.com/office/drawing/2014/main" id="{AD6771CE-0281-FAF6-54EC-93FCFE264FE6}"/>
              </a:ext>
            </a:extLst>
          </p:cNvPr>
          <p:cNvPicPr>
            <a:picLocks noChangeAspect="1"/>
          </p:cNvPicPr>
          <p:nvPr/>
        </p:nvPicPr>
        <p:blipFill>
          <a:blip r:embed="rId9"/>
          <a:stretch>
            <a:fillRect/>
          </a:stretch>
        </p:blipFill>
        <p:spPr>
          <a:xfrm>
            <a:off x="3417469" y="517444"/>
            <a:ext cx="1028700" cy="1038225"/>
          </a:xfrm>
          <a:prstGeom prst="rect">
            <a:avLst/>
          </a:prstGeom>
        </p:spPr>
      </p:pic>
      <p:sp>
        <p:nvSpPr>
          <p:cNvPr id="14" name="Slide Number Placeholder 13">
            <a:extLst>
              <a:ext uri="{FF2B5EF4-FFF2-40B4-BE49-F238E27FC236}">
                <a16:creationId xmlns:a16="http://schemas.microsoft.com/office/drawing/2014/main" id="{03FB2478-B807-F4DC-A639-257E6BC504AF}"/>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60521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B2B9C-93C3-2F83-0EC7-52278A34A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16D9B-1FE4-FBC6-167A-01ECEAB13A3E}"/>
              </a:ext>
            </a:extLst>
          </p:cNvPr>
          <p:cNvSpPr>
            <a:spLocks noGrp="1"/>
          </p:cNvSpPr>
          <p:nvPr>
            <p:ph type="title"/>
          </p:nvPr>
        </p:nvSpPr>
        <p:spPr>
          <a:xfrm>
            <a:off x="838200" y="365125"/>
            <a:ext cx="9707137" cy="1344148"/>
          </a:xfrm>
        </p:spPr>
        <p:txBody>
          <a:bodyPr/>
          <a:lstStyle/>
          <a:p>
            <a:r>
              <a:rPr lang="en-US" dirty="0"/>
              <a:t>Chunking</a:t>
            </a:r>
          </a:p>
        </p:txBody>
      </p:sp>
      <p:sp>
        <p:nvSpPr>
          <p:cNvPr id="3" name="Content Placeholder 2">
            <a:extLst>
              <a:ext uri="{FF2B5EF4-FFF2-40B4-BE49-F238E27FC236}">
                <a16:creationId xmlns:a16="http://schemas.microsoft.com/office/drawing/2014/main" id="{2BF04A9B-2B26-5D3A-180F-35D7B4710F61}"/>
              </a:ext>
            </a:extLst>
          </p:cNvPr>
          <p:cNvSpPr>
            <a:spLocks noGrp="1"/>
          </p:cNvSpPr>
          <p:nvPr>
            <p:ph idx="1"/>
          </p:nvPr>
        </p:nvSpPr>
        <p:spPr>
          <a:xfrm>
            <a:off x="852054" y="1825625"/>
            <a:ext cx="4675181" cy="1843666"/>
          </a:xfrm>
        </p:spPr>
        <p:txBody>
          <a:bodyPr vert="horz" lIns="91440" tIns="45720" rIns="91440" bIns="45720" rtlCol="0" anchor="t">
            <a:normAutofit fontScale="85000" lnSpcReduction="10000"/>
          </a:bodyPr>
          <a:lstStyle/>
          <a:p>
            <a:r>
              <a:rPr lang="en-US" dirty="0">
                <a:ea typeface="Calibri"/>
                <a:cs typeface="Calibri"/>
              </a:rPr>
              <a:t>Fixed-Size Character Splitting </a:t>
            </a:r>
            <a:r>
              <a:rPr lang="en-US" dirty="0">
                <a:solidFill>
                  <a:schemeClr val="bg1">
                    <a:lumMod val="65000"/>
                  </a:schemeClr>
                </a:solidFill>
                <a:ea typeface="Calibri"/>
                <a:cs typeface="Calibri"/>
              </a:rPr>
              <a:t>[10]</a:t>
            </a:r>
          </a:p>
          <a:p>
            <a:r>
              <a:rPr lang="en-US" dirty="0">
                <a:ea typeface="Calibri"/>
                <a:cs typeface="Calibri"/>
              </a:rPr>
              <a:t>Recursive Chunking </a:t>
            </a:r>
            <a:r>
              <a:rPr lang="en-US" dirty="0">
                <a:solidFill>
                  <a:schemeClr val="bg1">
                    <a:lumMod val="65000"/>
                  </a:schemeClr>
                </a:solidFill>
                <a:ea typeface="Calibri"/>
                <a:cs typeface="Calibri"/>
              </a:rPr>
              <a:t>[10]</a:t>
            </a:r>
          </a:p>
          <a:p>
            <a:r>
              <a:rPr lang="en-US" dirty="0"/>
              <a:t>Semantic Chunking </a:t>
            </a:r>
            <a:r>
              <a:rPr lang="en-US" dirty="0">
                <a:solidFill>
                  <a:schemeClr val="bg1">
                    <a:lumMod val="65000"/>
                  </a:schemeClr>
                </a:solidFill>
              </a:rPr>
              <a:t>[10]</a:t>
            </a:r>
          </a:p>
          <a:p>
            <a:r>
              <a:rPr lang="en-US" dirty="0">
                <a:ea typeface="Calibri"/>
                <a:cs typeface="Calibri"/>
              </a:rPr>
              <a:t>Overlap? Context?</a:t>
            </a:r>
          </a:p>
          <a:p>
            <a:endParaRPr lang="en-US" dirty="0"/>
          </a:p>
        </p:txBody>
      </p:sp>
      <p:sp>
        <p:nvSpPr>
          <p:cNvPr id="4" name="Slide Number Placeholder 3">
            <a:extLst>
              <a:ext uri="{FF2B5EF4-FFF2-40B4-BE49-F238E27FC236}">
                <a16:creationId xmlns:a16="http://schemas.microsoft.com/office/drawing/2014/main" id="{B383347F-0362-FC38-4DDC-68D99DF4C991}"/>
              </a:ext>
            </a:extLst>
          </p:cNvPr>
          <p:cNvSpPr>
            <a:spLocks noGrp="1"/>
          </p:cNvSpPr>
          <p:nvPr>
            <p:ph type="sldNum" sz="quarter" idx="12"/>
          </p:nvPr>
        </p:nvSpPr>
        <p:spPr/>
        <p:txBody>
          <a:bodyPr/>
          <a:lstStyle/>
          <a:p>
            <a:fld id="{802006FE-6571-4354-8775-F8708372C227}" type="slidenum">
              <a:rPr lang="de-DE" smtClean="0"/>
              <a:t>12</a:t>
            </a:fld>
            <a:endParaRPr lang="de-DE"/>
          </a:p>
        </p:txBody>
      </p:sp>
      <p:pic>
        <p:nvPicPr>
          <p:cNvPr id="11" name="Picture 10" descr="Document Vector Art, Icons, and ...">
            <a:extLst>
              <a:ext uri="{FF2B5EF4-FFF2-40B4-BE49-F238E27FC236}">
                <a16:creationId xmlns:a16="http://schemas.microsoft.com/office/drawing/2014/main" id="{2820B987-78C5-50E2-0448-35E29995C60C}"/>
              </a:ext>
            </a:extLst>
          </p:cNvPr>
          <p:cNvPicPr>
            <a:picLocks noChangeAspect="1"/>
          </p:cNvPicPr>
          <p:nvPr/>
        </p:nvPicPr>
        <p:blipFill>
          <a:blip r:embed="rId4"/>
          <a:stretch>
            <a:fillRect/>
          </a:stretch>
        </p:blipFill>
        <p:spPr>
          <a:xfrm>
            <a:off x="3417469" y="517444"/>
            <a:ext cx="1028700" cy="1038225"/>
          </a:xfrm>
          <a:prstGeom prst="rect">
            <a:avLst/>
          </a:prstGeom>
        </p:spPr>
      </p:pic>
      <p:grpSp>
        <p:nvGrpSpPr>
          <p:cNvPr id="6" name="Group 5">
            <a:extLst>
              <a:ext uri="{FF2B5EF4-FFF2-40B4-BE49-F238E27FC236}">
                <a16:creationId xmlns:a16="http://schemas.microsoft.com/office/drawing/2014/main" id="{871CA12D-4AEC-0120-975A-F5544D864134}"/>
              </a:ext>
            </a:extLst>
          </p:cNvPr>
          <p:cNvGrpSpPr/>
          <p:nvPr/>
        </p:nvGrpSpPr>
        <p:grpSpPr>
          <a:xfrm>
            <a:off x="5458619" y="1711147"/>
            <a:ext cx="6550309" cy="1849392"/>
            <a:chOff x="3565407" y="4008129"/>
            <a:chExt cx="6550309" cy="1862092"/>
          </a:xfrm>
        </p:grpSpPr>
        <p:grpSp>
          <p:nvGrpSpPr>
            <p:cNvPr id="21" name="Group 20">
              <a:extLst>
                <a:ext uri="{FF2B5EF4-FFF2-40B4-BE49-F238E27FC236}">
                  <a16:creationId xmlns:a16="http://schemas.microsoft.com/office/drawing/2014/main" id="{29DE77BA-54D5-4964-5DBD-3DC474258BA5}"/>
                </a:ext>
              </a:extLst>
            </p:cNvPr>
            <p:cNvGrpSpPr/>
            <p:nvPr/>
          </p:nvGrpSpPr>
          <p:grpSpPr>
            <a:xfrm>
              <a:off x="8779685" y="4206682"/>
              <a:ext cx="1044970" cy="1367922"/>
              <a:chOff x="8305758" y="4206682"/>
              <a:chExt cx="1044970" cy="1367922"/>
            </a:xfrm>
          </p:grpSpPr>
          <p:pic>
            <p:nvPicPr>
              <p:cNvPr id="14" name="Picture 13" descr="Text document - Free interface icons">
                <a:extLst>
                  <a:ext uri="{FF2B5EF4-FFF2-40B4-BE49-F238E27FC236}">
                    <a16:creationId xmlns:a16="http://schemas.microsoft.com/office/drawing/2014/main" id="{B4FB199E-91A0-A31A-EF9D-E9EA74A8B7B3}"/>
                  </a:ext>
                </a:extLst>
              </p:cNvPr>
              <p:cNvPicPr>
                <a:picLocks noChangeAspect="1"/>
              </p:cNvPicPr>
              <p:nvPr/>
            </p:nvPicPr>
            <p:blipFill>
              <a:blip r:embed="rId5"/>
              <a:srcRect l="13344" r="13316" b="746"/>
              <a:stretch/>
            </p:blipFill>
            <p:spPr>
              <a:xfrm>
                <a:off x="8305758" y="4206682"/>
                <a:ext cx="766190" cy="1089142"/>
              </a:xfrm>
              <a:prstGeom prst="rect">
                <a:avLst/>
              </a:prstGeom>
            </p:spPr>
          </p:pic>
          <p:pic>
            <p:nvPicPr>
              <p:cNvPr id="17" name="Picture 16" descr="Text document - Free interface icons">
                <a:extLst>
                  <a:ext uri="{FF2B5EF4-FFF2-40B4-BE49-F238E27FC236}">
                    <a16:creationId xmlns:a16="http://schemas.microsoft.com/office/drawing/2014/main" id="{D014EEAC-87AA-6E4B-E51E-4828990C1C28}"/>
                  </a:ext>
                </a:extLst>
              </p:cNvPr>
              <p:cNvPicPr>
                <a:picLocks noChangeAspect="1"/>
              </p:cNvPicPr>
              <p:nvPr/>
            </p:nvPicPr>
            <p:blipFill>
              <a:blip r:embed="rId5"/>
              <a:srcRect l="13344" r="13316" b="746"/>
              <a:stretch/>
            </p:blipFill>
            <p:spPr>
              <a:xfrm>
                <a:off x="8445149" y="4346072"/>
                <a:ext cx="766190" cy="1089142"/>
              </a:xfrm>
              <a:prstGeom prst="rect">
                <a:avLst/>
              </a:prstGeom>
            </p:spPr>
          </p:pic>
          <p:pic>
            <p:nvPicPr>
              <p:cNvPr id="18" name="Picture 17" descr="Text document - Free interface icons">
                <a:extLst>
                  <a:ext uri="{FF2B5EF4-FFF2-40B4-BE49-F238E27FC236}">
                    <a16:creationId xmlns:a16="http://schemas.microsoft.com/office/drawing/2014/main" id="{E6A15948-AF7D-F5C5-4A63-C45F61CFE704}"/>
                  </a:ext>
                </a:extLst>
              </p:cNvPr>
              <p:cNvPicPr>
                <a:picLocks noChangeAspect="1"/>
              </p:cNvPicPr>
              <p:nvPr/>
            </p:nvPicPr>
            <p:blipFill>
              <a:blip r:embed="rId5"/>
              <a:srcRect l="13344" r="13316" b="746"/>
              <a:stretch/>
            </p:blipFill>
            <p:spPr>
              <a:xfrm>
                <a:off x="8584538" y="4485462"/>
                <a:ext cx="766190" cy="1089142"/>
              </a:xfrm>
              <a:prstGeom prst="rect">
                <a:avLst/>
              </a:prstGeom>
            </p:spPr>
          </p:pic>
        </p:grpSp>
        <p:pic>
          <p:nvPicPr>
            <p:cNvPr id="19" name="Picture 18" descr="Text document - Free interface icons">
              <a:extLst>
                <a:ext uri="{FF2B5EF4-FFF2-40B4-BE49-F238E27FC236}">
                  <a16:creationId xmlns:a16="http://schemas.microsoft.com/office/drawing/2014/main" id="{C6F574FA-B940-7975-572C-53D294FC03DD}"/>
                </a:ext>
              </a:extLst>
            </p:cNvPr>
            <p:cNvPicPr>
              <a:picLocks noChangeAspect="1"/>
            </p:cNvPicPr>
            <p:nvPr/>
          </p:nvPicPr>
          <p:blipFill>
            <a:blip r:embed="rId5"/>
            <a:srcRect l="13344" r="13316" b="746"/>
            <a:stretch/>
          </p:blipFill>
          <p:spPr>
            <a:xfrm>
              <a:off x="3761636" y="4206681"/>
              <a:ext cx="998507" cy="1367922"/>
            </a:xfrm>
            <a:prstGeom prst="rect">
              <a:avLst/>
            </a:prstGeom>
          </p:spPr>
        </p:pic>
        <p:sp>
          <p:nvSpPr>
            <p:cNvPr id="20" name="Rectangle: Rounded Corners 19">
              <a:extLst>
                <a:ext uri="{FF2B5EF4-FFF2-40B4-BE49-F238E27FC236}">
                  <a16:creationId xmlns:a16="http://schemas.microsoft.com/office/drawing/2014/main" id="{ABA41071-7439-AE78-05FA-12BB5D7D98F1}"/>
                </a:ext>
              </a:extLst>
            </p:cNvPr>
            <p:cNvSpPr/>
            <p:nvPr/>
          </p:nvSpPr>
          <p:spPr>
            <a:xfrm>
              <a:off x="5973704" y="4449704"/>
              <a:ext cx="1476962" cy="71496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Chunking</a:t>
              </a:r>
            </a:p>
          </p:txBody>
        </p:sp>
        <p:sp>
          <p:nvSpPr>
            <p:cNvPr id="23" name="Arrow: Right 22">
              <a:extLst>
                <a:ext uri="{FF2B5EF4-FFF2-40B4-BE49-F238E27FC236}">
                  <a16:creationId xmlns:a16="http://schemas.microsoft.com/office/drawing/2014/main" id="{AB2B5C16-71CD-7CFD-BFFA-FE54F394D905}"/>
                </a:ext>
              </a:extLst>
            </p:cNvPr>
            <p:cNvSpPr/>
            <p:nvPr/>
          </p:nvSpPr>
          <p:spPr>
            <a:xfrm>
              <a:off x="5080000" y="4760148"/>
              <a:ext cx="564444" cy="159925"/>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B713F9D-1727-1D51-B986-9919D3198280}"/>
                </a:ext>
              </a:extLst>
            </p:cNvPr>
            <p:cNvSpPr/>
            <p:nvPr/>
          </p:nvSpPr>
          <p:spPr>
            <a:xfrm>
              <a:off x="7812049" y="4760148"/>
              <a:ext cx="564444" cy="159925"/>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3EA925-D47A-8448-8BE4-3370351DD0A8}"/>
                </a:ext>
              </a:extLst>
            </p:cNvPr>
            <p:cNvSpPr/>
            <p:nvPr/>
          </p:nvSpPr>
          <p:spPr>
            <a:xfrm>
              <a:off x="3565407" y="4008129"/>
              <a:ext cx="6550309" cy="18620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Unleashing the Power of Semantic Chunking: A Journey with ...">
            <a:extLst>
              <a:ext uri="{FF2B5EF4-FFF2-40B4-BE49-F238E27FC236}">
                <a16:creationId xmlns:a16="http://schemas.microsoft.com/office/drawing/2014/main" id="{31A79D1A-5F4C-2732-9ABE-47860C263C1F}"/>
              </a:ext>
            </a:extLst>
          </p:cNvPr>
          <p:cNvPicPr>
            <a:picLocks noChangeAspect="1"/>
          </p:cNvPicPr>
          <p:nvPr/>
        </p:nvPicPr>
        <p:blipFill>
          <a:blip r:embed="rId6"/>
          <a:stretch>
            <a:fillRect/>
          </a:stretch>
        </p:blipFill>
        <p:spPr>
          <a:xfrm>
            <a:off x="7368983" y="3845785"/>
            <a:ext cx="3242167" cy="2510565"/>
          </a:xfrm>
          <a:prstGeom prst="rect">
            <a:avLst/>
          </a:prstGeom>
        </p:spPr>
      </p:pic>
      <p:sp>
        <p:nvSpPr>
          <p:cNvPr id="8" name="TextBox 7">
            <a:extLst>
              <a:ext uri="{FF2B5EF4-FFF2-40B4-BE49-F238E27FC236}">
                <a16:creationId xmlns:a16="http://schemas.microsoft.com/office/drawing/2014/main" id="{9C8F0363-CA3D-08A5-B059-48479A04B3AD}"/>
              </a:ext>
            </a:extLst>
          </p:cNvPr>
          <p:cNvSpPr txBox="1"/>
          <p:nvPr/>
        </p:nvSpPr>
        <p:spPr>
          <a:xfrm>
            <a:off x="7420698" y="6352143"/>
            <a:ext cx="3274632" cy="369332"/>
          </a:xfrm>
          <a:prstGeom prst="rect">
            <a:avLst/>
          </a:prstGeom>
          <a:noFill/>
        </p:spPr>
        <p:txBody>
          <a:bodyPr wrap="square" rtlCol="0">
            <a:spAutoFit/>
          </a:bodyPr>
          <a:lstStyle/>
          <a:p>
            <a:r>
              <a:rPr lang="en-GB" dirty="0"/>
              <a:t>Figure 1. Semantic Chunking</a:t>
            </a:r>
          </a:p>
        </p:txBody>
      </p:sp>
    </p:spTree>
    <p:custDataLst>
      <p:tags r:id="rId1"/>
    </p:custDataLst>
    <p:extLst>
      <p:ext uri="{BB962C8B-B14F-4D97-AF65-F5344CB8AC3E}">
        <p14:creationId xmlns:p14="http://schemas.microsoft.com/office/powerpoint/2010/main" val="31086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6400A-2477-26DC-B0DA-8C8ADAB4D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4CBB3-5B68-C761-04ED-BF16BCF9D753}"/>
              </a:ext>
            </a:extLst>
          </p:cNvPr>
          <p:cNvSpPr>
            <a:spLocks noGrp="1"/>
          </p:cNvSpPr>
          <p:nvPr>
            <p:ph type="title"/>
          </p:nvPr>
        </p:nvSpPr>
        <p:spPr/>
        <p:txBody>
          <a:bodyPr/>
          <a:lstStyle/>
          <a:p>
            <a:r>
              <a:rPr lang="en-US" dirty="0"/>
              <a:t>Embeddings</a:t>
            </a:r>
          </a:p>
        </p:txBody>
      </p:sp>
      <p:sp>
        <p:nvSpPr>
          <p:cNvPr id="3" name="Text Placeholder 2">
            <a:extLst>
              <a:ext uri="{FF2B5EF4-FFF2-40B4-BE49-F238E27FC236}">
                <a16:creationId xmlns:a16="http://schemas.microsoft.com/office/drawing/2014/main" id="{C9571160-4951-DC58-EC93-4124EED0D2D1}"/>
              </a:ext>
            </a:extLst>
          </p:cNvPr>
          <p:cNvSpPr>
            <a:spLocks noGrp="1"/>
          </p:cNvSpPr>
          <p:nvPr>
            <p:ph idx="1"/>
          </p:nvPr>
        </p:nvSpPr>
        <p:spPr>
          <a:xfrm>
            <a:off x="838200" y="1825625"/>
            <a:ext cx="10584872" cy="1081667"/>
          </a:xfrm>
        </p:spPr>
        <p:txBody>
          <a:bodyPr vert="horz" lIns="91440" tIns="45720" rIns="91440" bIns="45720" rtlCol="0" anchor="t">
            <a:normAutofit/>
          </a:bodyPr>
          <a:lstStyle/>
          <a:p>
            <a:endParaRPr lang="en-US" dirty="0">
              <a:ea typeface="Calibri"/>
              <a:cs typeface="Calibri"/>
            </a:endParaRPr>
          </a:p>
        </p:txBody>
      </p:sp>
      <p:grpSp>
        <p:nvGrpSpPr>
          <p:cNvPr id="23" name="Group 22">
            <a:extLst>
              <a:ext uri="{FF2B5EF4-FFF2-40B4-BE49-F238E27FC236}">
                <a16:creationId xmlns:a16="http://schemas.microsoft.com/office/drawing/2014/main" id="{4CD4B984-001B-5475-2972-AD64B1F14CB5}"/>
              </a:ext>
            </a:extLst>
          </p:cNvPr>
          <p:cNvGrpSpPr/>
          <p:nvPr/>
        </p:nvGrpSpPr>
        <p:grpSpPr>
          <a:xfrm>
            <a:off x="894615" y="3317036"/>
            <a:ext cx="2706255" cy="1073643"/>
            <a:chOff x="443511" y="4490851"/>
            <a:chExt cx="3302000" cy="1350733"/>
          </a:xfrm>
        </p:grpSpPr>
        <p:grpSp>
          <p:nvGrpSpPr>
            <p:cNvPr id="20" name="Group 19">
              <a:extLst>
                <a:ext uri="{FF2B5EF4-FFF2-40B4-BE49-F238E27FC236}">
                  <a16:creationId xmlns:a16="http://schemas.microsoft.com/office/drawing/2014/main" id="{85E45625-92C7-4079-AAD0-1B253B3CAF6D}"/>
                </a:ext>
              </a:extLst>
            </p:cNvPr>
            <p:cNvGrpSpPr/>
            <p:nvPr/>
          </p:nvGrpSpPr>
          <p:grpSpPr>
            <a:xfrm>
              <a:off x="704603" y="5308455"/>
              <a:ext cx="560924" cy="533129"/>
              <a:chOff x="6094022" y="4615729"/>
              <a:chExt cx="1018124" cy="976474"/>
            </a:xfrm>
          </p:grpSpPr>
          <p:pic>
            <p:nvPicPr>
              <p:cNvPr id="18" name="Picture 17" descr="User icon on transparent background ...">
                <a:extLst>
                  <a:ext uri="{FF2B5EF4-FFF2-40B4-BE49-F238E27FC236}">
                    <a16:creationId xmlns:a16="http://schemas.microsoft.com/office/drawing/2014/main" id="{EC8C7A21-7176-E55A-13DC-22C7B93BC2DB}"/>
                  </a:ext>
                </a:extLst>
              </p:cNvPr>
              <p:cNvPicPr>
                <a:picLocks noChangeAspect="1"/>
              </p:cNvPicPr>
              <p:nvPr/>
            </p:nvPicPr>
            <p:blipFill>
              <a:blip r:embed="rId2"/>
              <a:srcRect l="18367" r="18878" b="-800"/>
              <a:stretch/>
            </p:blipFill>
            <p:spPr>
              <a:xfrm>
                <a:off x="6094022" y="4670281"/>
                <a:ext cx="879966" cy="921922"/>
              </a:xfrm>
              <a:prstGeom prst="rect">
                <a:avLst/>
              </a:prstGeom>
            </p:spPr>
          </p:pic>
          <p:pic>
            <p:nvPicPr>
              <p:cNvPr id="19" name="Picture 18" descr="Question Mark Icon PNG Images, Vectors ...">
                <a:extLst>
                  <a:ext uri="{FF2B5EF4-FFF2-40B4-BE49-F238E27FC236}">
                    <a16:creationId xmlns:a16="http://schemas.microsoft.com/office/drawing/2014/main" id="{F5ADBD4A-2965-DFAB-FA71-946731A7517E}"/>
                  </a:ext>
                </a:extLst>
              </p:cNvPr>
              <p:cNvPicPr>
                <a:picLocks noChangeAspect="1"/>
              </p:cNvPicPr>
              <p:nvPr/>
            </p:nvPicPr>
            <p:blipFill>
              <a:blip r:embed="rId3"/>
              <a:stretch>
                <a:fillRect/>
              </a:stretch>
            </p:blipFill>
            <p:spPr>
              <a:xfrm>
                <a:off x="6714692" y="4615729"/>
                <a:ext cx="397454" cy="397453"/>
              </a:xfrm>
              <a:prstGeom prst="rect">
                <a:avLst/>
              </a:prstGeom>
            </p:spPr>
          </p:pic>
        </p:grpSp>
        <p:sp>
          <p:nvSpPr>
            <p:cNvPr id="22" name="Speech Bubble: Rectangle with Corners Rounded 21">
              <a:extLst>
                <a:ext uri="{FF2B5EF4-FFF2-40B4-BE49-F238E27FC236}">
                  <a16:creationId xmlns:a16="http://schemas.microsoft.com/office/drawing/2014/main" id="{9C6926A6-3ABC-2070-F12A-86CBCF5EB971}"/>
                </a:ext>
              </a:extLst>
            </p:cNvPr>
            <p:cNvSpPr/>
            <p:nvPr/>
          </p:nvSpPr>
          <p:spPr>
            <a:xfrm>
              <a:off x="443511" y="4490851"/>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me places to visit"</a:t>
              </a:r>
            </a:p>
          </p:txBody>
        </p:sp>
      </p:grpSp>
      <p:cxnSp>
        <p:nvCxnSpPr>
          <p:cNvPr id="24" name="Straight Arrow Connector 23">
            <a:extLst>
              <a:ext uri="{FF2B5EF4-FFF2-40B4-BE49-F238E27FC236}">
                <a16:creationId xmlns:a16="http://schemas.microsoft.com/office/drawing/2014/main" id="{5F40B512-8C9B-58D7-6B00-1FE6FB45652E}"/>
              </a:ext>
            </a:extLst>
          </p:cNvPr>
          <p:cNvCxnSpPr>
            <a:cxnSpLocks/>
          </p:cNvCxnSpPr>
          <p:nvPr/>
        </p:nvCxnSpPr>
        <p:spPr>
          <a:xfrm flipH="1">
            <a:off x="8085093" y="5328838"/>
            <a:ext cx="3593091" cy="0"/>
          </a:xfrm>
          <a:prstGeom prst="straightConnector1">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descr="Internet Knowledge Icons - Free SVG ...">
            <a:extLst>
              <a:ext uri="{FF2B5EF4-FFF2-40B4-BE49-F238E27FC236}">
                <a16:creationId xmlns:a16="http://schemas.microsoft.com/office/drawing/2014/main" id="{EA2B247B-382D-DE85-5C5E-CE9C42847F76}"/>
              </a:ext>
            </a:extLst>
          </p:cNvPr>
          <p:cNvPicPr>
            <a:picLocks noChangeAspect="1"/>
          </p:cNvPicPr>
          <p:nvPr/>
        </p:nvPicPr>
        <p:blipFill>
          <a:blip r:embed="rId4"/>
          <a:srcRect l="8029" t="10326" r="7299" b="12138"/>
          <a:stretch/>
        </p:blipFill>
        <p:spPr>
          <a:xfrm>
            <a:off x="10374421" y="4007783"/>
            <a:ext cx="1322051" cy="1199977"/>
          </a:xfrm>
          <a:prstGeom prst="rect">
            <a:avLst/>
          </a:prstGeom>
        </p:spPr>
      </p:pic>
      <p:pic>
        <p:nvPicPr>
          <p:cNvPr id="25" name="Picture 24" descr="Free Opened Book SVG, PNG Icon, Symbol ...">
            <a:extLst>
              <a:ext uri="{FF2B5EF4-FFF2-40B4-BE49-F238E27FC236}">
                <a16:creationId xmlns:a16="http://schemas.microsoft.com/office/drawing/2014/main" id="{244DB576-2474-5C3F-F953-26145309A7C1}"/>
              </a:ext>
            </a:extLst>
          </p:cNvPr>
          <p:cNvPicPr>
            <a:picLocks noChangeAspect="1"/>
          </p:cNvPicPr>
          <p:nvPr/>
        </p:nvPicPr>
        <p:blipFill>
          <a:blip r:embed="rId5"/>
          <a:stretch>
            <a:fillRect/>
          </a:stretch>
        </p:blipFill>
        <p:spPr>
          <a:xfrm>
            <a:off x="10449324" y="5478533"/>
            <a:ext cx="1214870" cy="1062472"/>
          </a:xfrm>
          <a:prstGeom prst="rect">
            <a:avLst/>
          </a:prstGeom>
        </p:spPr>
      </p:pic>
      <p:cxnSp>
        <p:nvCxnSpPr>
          <p:cNvPr id="27" name="Straight Arrow Connector 26">
            <a:extLst>
              <a:ext uri="{FF2B5EF4-FFF2-40B4-BE49-F238E27FC236}">
                <a16:creationId xmlns:a16="http://schemas.microsoft.com/office/drawing/2014/main" id="{346FFE75-307C-386A-60F5-A3B6FDD3BB78}"/>
              </a:ext>
            </a:extLst>
          </p:cNvPr>
          <p:cNvCxnSpPr/>
          <p:nvPr/>
        </p:nvCxnSpPr>
        <p:spPr>
          <a:xfrm flipH="1">
            <a:off x="9207175" y="6099821"/>
            <a:ext cx="1011381"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85D007-CB84-58A3-1ABA-B2457E2A1B42}"/>
              </a:ext>
            </a:extLst>
          </p:cNvPr>
          <p:cNvSpPr txBox="1"/>
          <p:nvPr/>
        </p:nvSpPr>
        <p:spPr>
          <a:xfrm>
            <a:off x="9276449" y="5795022"/>
            <a:ext cx="103909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A5A5A5"/>
                </a:solidFill>
                <a:ea typeface="Calibri"/>
                <a:cs typeface="Calibri"/>
              </a:rPr>
              <a:t>Converted</a:t>
            </a:r>
          </a:p>
        </p:txBody>
      </p:sp>
      <p:sp>
        <p:nvSpPr>
          <p:cNvPr id="16" name="Rectangle 15">
            <a:extLst>
              <a:ext uri="{FF2B5EF4-FFF2-40B4-BE49-F238E27FC236}">
                <a16:creationId xmlns:a16="http://schemas.microsoft.com/office/drawing/2014/main" id="{43BF467D-C2EC-D7B1-D12E-44D985F10763}"/>
              </a:ext>
            </a:extLst>
          </p:cNvPr>
          <p:cNvSpPr/>
          <p:nvPr/>
        </p:nvSpPr>
        <p:spPr>
          <a:xfrm>
            <a:off x="8071103" y="3855385"/>
            <a:ext cx="3629892" cy="2660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Knowledge</a:t>
            </a:r>
          </a:p>
        </p:txBody>
      </p:sp>
      <p:grpSp>
        <p:nvGrpSpPr>
          <p:cNvPr id="42" name="Group 41">
            <a:extLst>
              <a:ext uri="{FF2B5EF4-FFF2-40B4-BE49-F238E27FC236}">
                <a16:creationId xmlns:a16="http://schemas.microsoft.com/office/drawing/2014/main" id="{432ABC24-588C-2D02-286D-18B8C5A7AC51}"/>
              </a:ext>
            </a:extLst>
          </p:cNvPr>
          <p:cNvGrpSpPr/>
          <p:nvPr/>
        </p:nvGrpSpPr>
        <p:grpSpPr>
          <a:xfrm>
            <a:off x="8299702" y="5506240"/>
            <a:ext cx="732194" cy="892324"/>
            <a:chOff x="3567543" y="3174855"/>
            <a:chExt cx="1314084" cy="1501923"/>
          </a:xfrm>
        </p:grpSpPr>
        <p:pic>
          <p:nvPicPr>
            <p:cNvPr id="39" name="Picture 38" descr="paragraph tool icon or logo design ...">
              <a:extLst>
                <a:ext uri="{FF2B5EF4-FFF2-40B4-BE49-F238E27FC236}">
                  <a16:creationId xmlns:a16="http://schemas.microsoft.com/office/drawing/2014/main" id="{CDCB9AF6-729A-DBDB-03A6-B4FC8F076802}"/>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0" name="Picture 39" descr="paragraph tool icon or logo design ...">
              <a:extLst>
                <a:ext uri="{FF2B5EF4-FFF2-40B4-BE49-F238E27FC236}">
                  <a16:creationId xmlns:a16="http://schemas.microsoft.com/office/drawing/2014/main" id="{FCFC1DD3-ACAF-F8B5-BB80-289BF73F590F}"/>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1" name="Picture 40" descr="paragraph tool icon or logo design ...">
              <a:extLst>
                <a:ext uri="{FF2B5EF4-FFF2-40B4-BE49-F238E27FC236}">
                  <a16:creationId xmlns:a16="http://schemas.microsoft.com/office/drawing/2014/main" id="{5B4186BC-C894-63E6-D468-F4F90CD61675}"/>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sp>
        <p:nvSpPr>
          <p:cNvPr id="51" name="Arrow: Left 50">
            <a:extLst>
              <a:ext uri="{FF2B5EF4-FFF2-40B4-BE49-F238E27FC236}">
                <a16:creationId xmlns:a16="http://schemas.microsoft.com/office/drawing/2014/main" id="{2C94C610-8267-70D7-ECE6-23219BDD0B7D}"/>
              </a:ext>
            </a:extLst>
          </p:cNvPr>
          <p:cNvSpPr/>
          <p:nvPr/>
        </p:nvSpPr>
        <p:spPr>
          <a:xfrm>
            <a:off x="7364523" y="4866767"/>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sp>
        <p:nvSpPr>
          <p:cNvPr id="52" name="Arrow: Left 51">
            <a:extLst>
              <a:ext uri="{FF2B5EF4-FFF2-40B4-BE49-F238E27FC236}">
                <a16:creationId xmlns:a16="http://schemas.microsoft.com/office/drawing/2014/main" id="{9F940ED3-86AE-3330-81FF-30406A2BD17E}"/>
              </a:ext>
            </a:extLst>
          </p:cNvPr>
          <p:cNvSpPr/>
          <p:nvPr/>
        </p:nvSpPr>
        <p:spPr>
          <a:xfrm>
            <a:off x="4621322" y="4908331"/>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pic>
        <p:nvPicPr>
          <p:cNvPr id="54" name="Picture 53" descr="paragraph tool icon or logo design ...">
            <a:extLst>
              <a:ext uri="{FF2B5EF4-FFF2-40B4-BE49-F238E27FC236}">
                <a16:creationId xmlns:a16="http://schemas.microsoft.com/office/drawing/2014/main" id="{0D07A34C-D023-7197-B5B9-F2491508EEC5}"/>
              </a:ext>
            </a:extLst>
          </p:cNvPr>
          <p:cNvPicPr>
            <a:picLocks noChangeAspect="1"/>
          </p:cNvPicPr>
          <p:nvPr/>
        </p:nvPicPr>
        <p:blipFill>
          <a:blip r:embed="rId6"/>
          <a:srcRect l="27742" t="20645" r="23871" b="22203"/>
          <a:stretch/>
        </p:blipFill>
        <p:spPr>
          <a:xfrm>
            <a:off x="3120093" y="4908863"/>
            <a:ext cx="480821" cy="603007"/>
          </a:xfrm>
          <a:prstGeom prst="rect">
            <a:avLst/>
          </a:prstGeom>
        </p:spPr>
      </p:pic>
      <p:grpSp>
        <p:nvGrpSpPr>
          <p:cNvPr id="59" name="Group 58">
            <a:extLst>
              <a:ext uri="{FF2B5EF4-FFF2-40B4-BE49-F238E27FC236}">
                <a16:creationId xmlns:a16="http://schemas.microsoft.com/office/drawing/2014/main" id="{43DE5A35-210A-DF3B-B435-21B730BC7C8A}"/>
              </a:ext>
            </a:extLst>
          </p:cNvPr>
          <p:cNvGrpSpPr/>
          <p:nvPr/>
        </p:nvGrpSpPr>
        <p:grpSpPr>
          <a:xfrm>
            <a:off x="839397" y="4997927"/>
            <a:ext cx="464682" cy="423351"/>
            <a:chOff x="3394729" y="4356795"/>
            <a:chExt cx="644792" cy="548042"/>
          </a:xfrm>
        </p:grpSpPr>
        <p:pic>
          <p:nvPicPr>
            <p:cNvPr id="56" name="Picture 55" descr="831 Large Language Model Icon Images ...">
              <a:extLst>
                <a:ext uri="{FF2B5EF4-FFF2-40B4-BE49-F238E27FC236}">
                  <a16:creationId xmlns:a16="http://schemas.microsoft.com/office/drawing/2014/main" id="{95EC95ED-FBF6-7654-688F-A13167AA10EF}"/>
                </a:ext>
              </a:extLst>
            </p:cNvPr>
            <p:cNvPicPr>
              <a:picLocks noChangeAspect="1"/>
            </p:cNvPicPr>
            <p:nvPr/>
          </p:nvPicPr>
          <p:blipFill>
            <a:blip r:embed="rId7"/>
            <a:srcRect l="8145" t="8787" r="8145" b="17361"/>
            <a:stretch/>
          </p:blipFill>
          <p:spPr>
            <a:xfrm>
              <a:off x="3394729" y="4356795"/>
              <a:ext cx="644792" cy="548042"/>
            </a:xfrm>
            <a:prstGeom prst="rect">
              <a:avLst/>
            </a:prstGeom>
          </p:spPr>
        </p:pic>
        <p:sp>
          <p:nvSpPr>
            <p:cNvPr id="58" name="Rectangle 57">
              <a:extLst>
                <a:ext uri="{FF2B5EF4-FFF2-40B4-BE49-F238E27FC236}">
                  <a16:creationId xmlns:a16="http://schemas.microsoft.com/office/drawing/2014/main" id="{6EF1E353-1F67-3403-F0E2-777E895EF6D5}"/>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1" name="Arrow: Left 60">
            <a:extLst>
              <a:ext uri="{FF2B5EF4-FFF2-40B4-BE49-F238E27FC236}">
                <a16:creationId xmlns:a16="http://schemas.microsoft.com/office/drawing/2014/main" id="{D709133F-B89F-7B5B-58CC-02D621F0C83A}"/>
              </a:ext>
            </a:extLst>
          </p:cNvPr>
          <p:cNvSpPr/>
          <p:nvPr/>
        </p:nvSpPr>
        <p:spPr>
          <a:xfrm>
            <a:off x="2030522" y="4894475"/>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grpSp>
        <p:nvGrpSpPr>
          <p:cNvPr id="66" name="Group 65">
            <a:extLst>
              <a:ext uri="{FF2B5EF4-FFF2-40B4-BE49-F238E27FC236}">
                <a16:creationId xmlns:a16="http://schemas.microsoft.com/office/drawing/2014/main" id="{7CBD3D6A-159F-9860-9BF4-19F66E661CD4}"/>
              </a:ext>
            </a:extLst>
          </p:cNvPr>
          <p:cNvGrpSpPr/>
          <p:nvPr/>
        </p:nvGrpSpPr>
        <p:grpSpPr>
          <a:xfrm>
            <a:off x="5327904" y="3855384"/>
            <a:ext cx="1565563" cy="2687782"/>
            <a:chOff x="6262254" y="3435926"/>
            <a:chExt cx="1565563" cy="2687782"/>
          </a:xfrm>
        </p:grpSpPr>
        <p:sp>
          <p:nvSpPr>
            <p:cNvPr id="29" name="Rectangle 28">
              <a:extLst>
                <a:ext uri="{FF2B5EF4-FFF2-40B4-BE49-F238E27FC236}">
                  <a16:creationId xmlns:a16="http://schemas.microsoft.com/office/drawing/2014/main" id="{365C4FE4-D21C-1ED4-476F-CADF9A70A653}"/>
                </a:ext>
              </a:extLst>
            </p:cNvPr>
            <p:cNvSpPr/>
            <p:nvPr/>
          </p:nvSpPr>
          <p:spPr>
            <a:xfrm>
              <a:off x="6262254" y="3435926"/>
              <a:ext cx="1565563" cy="2687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Retrieving</a:t>
              </a:r>
            </a:p>
          </p:txBody>
        </p:sp>
        <p:grpSp>
          <p:nvGrpSpPr>
            <p:cNvPr id="43" name="Group 42">
              <a:extLst>
                <a:ext uri="{FF2B5EF4-FFF2-40B4-BE49-F238E27FC236}">
                  <a16:creationId xmlns:a16="http://schemas.microsoft.com/office/drawing/2014/main" id="{CED5FE60-D463-AEF7-43DD-36491B644B16}"/>
                </a:ext>
              </a:extLst>
            </p:cNvPr>
            <p:cNvGrpSpPr/>
            <p:nvPr/>
          </p:nvGrpSpPr>
          <p:grpSpPr>
            <a:xfrm>
              <a:off x="6698669" y="4241652"/>
              <a:ext cx="621357" cy="892323"/>
              <a:chOff x="3567543" y="3174855"/>
              <a:chExt cx="1314084" cy="1501923"/>
            </a:xfrm>
          </p:grpSpPr>
          <p:pic>
            <p:nvPicPr>
              <p:cNvPr id="44" name="Picture 43" descr="paragraph tool icon or logo design ...">
                <a:extLst>
                  <a:ext uri="{FF2B5EF4-FFF2-40B4-BE49-F238E27FC236}">
                    <a16:creationId xmlns:a16="http://schemas.microsoft.com/office/drawing/2014/main" id="{A9106D16-CEA2-860A-596F-745963621F77}"/>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5" name="Picture 44" descr="paragraph tool icon or logo design ...">
                <a:extLst>
                  <a:ext uri="{FF2B5EF4-FFF2-40B4-BE49-F238E27FC236}">
                    <a16:creationId xmlns:a16="http://schemas.microsoft.com/office/drawing/2014/main" id="{B2F535D6-81D5-CBC6-05BB-25059284F6C9}"/>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6" name="Picture 45" descr="paragraph tool icon or logo design ...">
                <a:extLst>
                  <a:ext uri="{FF2B5EF4-FFF2-40B4-BE49-F238E27FC236}">
                    <a16:creationId xmlns:a16="http://schemas.microsoft.com/office/drawing/2014/main" id="{D031C1EA-A7E7-BAB4-93CC-BE829148E1D7}"/>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pic>
          <p:nvPicPr>
            <p:cNvPr id="65" name="Picture 64" descr="message question&quot; Icon - Download for ...">
              <a:extLst>
                <a:ext uri="{FF2B5EF4-FFF2-40B4-BE49-F238E27FC236}">
                  <a16:creationId xmlns:a16="http://schemas.microsoft.com/office/drawing/2014/main" id="{66B10D6C-5918-F9DA-AAB0-9AF32E13A119}"/>
                </a:ext>
              </a:extLst>
            </p:cNvPr>
            <p:cNvPicPr>
              <a:picLocks noChangeAspect="1"/>
            </p:cNvPicPr>
            <p:nvPr/>
          </p:nvPicPr>
          <p:blipFill>
            <a:blip r:embed="rId8"/>
            <a:stretch>
              <a:fillRect/>
            </a:stretch>
          </p:blipFill>
          <p:spPr>
            <a:xfrm>
              <a:off x="6778769" y="5429249"/>
              <a:ext cx="532535" cy="557645"/>
            </a:xfrm>
            <a:prstGeom prst="rect">
              <a:avLst/>
            </a:prstGeom>
          </p:spPr>
        </p:pic>
      </p:grpSp>
      <p:sp>
        <p:nvSpPr>
          <p:cNvPr id="67" name="Rectangle 66">
            <a:extLst>
              <a:ext uri="{FF2B5EF4-FFF2-40B4-BE49-F238E27FC236}">
                <a16:creationId xmlns:a16="http://schemas.microsoft.com/office/drawing/2014/main" id="{376268BE-7395-DC8C-3E46-FF1BE21777C6}"/>
              </a:ext>
            </a:extLst>
          </p:cNvPr>
          <p:cNvSpPr/>
          <p:nvPr/>
        </p:nvSpPr>
        <p:spPr>
          <a:xfrm>
            <a:off x="443644" y="3042229"/>
            <a:ext cx="11436393" cy="36810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E751C2E-3259-E7DC-572C-6F5A297DADE4}"/>
              </a:ext>
            </a:extLst>
          </p:cNvPr>
          <p:cNvSpPr/>
          <p:nvPr/>
        </p:nvSpPr>
        <p:spPr>
          <a:xfrm>
            <a:off x="651462" y="4607792"/>
            <a:ext cx="3511594" cy="14181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2A3623D-8DFE-3009-C7B6-401431ADD6FB}"/>
              </a:ext>
            </a:extLst>
          </p:cNvPr>
          <p:cNvSpPr txBox="1"/>
          <p:nvPr/>
        </p:nvSpPr>
        <p:spPr>
          <a:xfrm>
            <a:off x="693700" y="5421278"/>
            <a:ext cx="1640483" cy="646331"/>
          </a:xfrm>
          <a:prstGeom prst="rect">
            <a:avLst/>
          </a:prstGeom>
          <a:noFill/>
        </p:spPr>
        <p:txBody>
          <a:bodyPr wrap="square" rtlCol="0">
            <a:spAutoFit/>
          </a:bodyPr>
          <a:lstStyle/>
          <a:p>
            <a:r>
              <a:rPr lang="en-GB" dirty="0"/>
              <a:t>Language Model</a:t>
            </a:r>
          </a:p>
        </p:txBody>
      </p:sp>
      <p:sp>
        <p:nvSpPr>
          <p:cNvPr id="5" name="Rectangle 4">
            <a:extLst>
              <a:ext uri="{FF2B5EF4-FFF2-40B4-BE49-F238E27FC236}">
                <a16:creationId xmlns:a16="http://schemas.microsoft.com/office/drawing/2014/main" id="{4971CBB3-ECF2-4863-ADF5-E2DF7A1F681A}"/>
              </a:ext>
            </a:extLst>
          </p:cNvPr>
          <p:cNvSpPr/>
          <p:nvPr/>
        </p:nvSpPr>
        <p:spPr>
          <a:xfrm>
            <a:off x="530352" y="4825735"/>
            <a:ext cx="1284327" cy="12740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A414BE8-3480-7EB4-6709-4014FD953811}"/>
              </a:ext>
            </a:extLst>
          </p:cNvPr>
          <p:cNvSpPr/>
          <p:nvPr/>
        </p:nvSpPr>
        <p:spPr>
          <a:xfrm>
            <a:off x="9165681" y="5463776"/>
            <a:ext cx="1052875" cy="10821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02EDB27-AA3D-1A3E-495F-BD6568363B69}"/>
              </a:ext>
            </a:extLst>
          </p:cNvPr>
          <p:cNvSpPr/>
          <p:nvPr/>
        </p:nvSpPr>
        <p:spPr>
          <a:xfrm>
            <a:off x="5144010" y="3702809"/>
            <a:ext cx="2041471" cy="30204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7A35F9A-9E07-DBAF-A908-E9F787545D53}"/>
              </a:ext>
            </a:extLst>
          </p:cNvPr>
          <p:cNvSpPr/>
          <p:nvPr/>
        </p:nvSpPr>
        <p:spPr>
          <a:xfrm>
            <a:off x="7996045" y="5243462"/>
            <a:ext cx="1155746" cy="12975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7F629B-0EF0-A0BC-D83D-7FDCB8FBF93B}"/>
              </a:ext>
            </a:extLst>
          </p:cNvPr>
          <p:cNvSpPr txBox="1"/>
          <p:nvPr/>
        </p:nvSpPr>
        <p:spPr>
          <a:xfrm>
            <a:off x="9207175" y="4997927"/>
            <a:ext cx="1108364" cy="369332"/>
          </a:xfrm>
          <a:prstGeom prst="rect">
            <a:avLst/>
          </a:prstGeom>
          <a:noFill/>
        </p:spPr>
        <p:txBody>
          <a:bodyPr wrap="square" rtlCol="0">
            <a:spAutoFit/>
          </a:bodyPr>
          <a:lstStyle/>
          <a:p>
            <a:r>
              <a:rPr lang="en-GB" dirty="0"/>
              <a:t>Chunking</a:t>
            </a:r>
          </a:p>
        </p:txBody>
      </p:sp>
      <p:sp>
        <p:nvSpPr>
          <p:cNvPr id="12" name="TextBox 11">
            <a:extLst>
              <a:ext uri="{FF2B5EF4-FFF2-40B4-BE49-F238E27FC236}">
                <a16:creationId xmlns:a16="http://schemas.microsoft.com/office/drawing/2014/main" id="{55454D8D-6F78-AA7E-E5B6-66F27553FA8E}"/>
              </a:ext>
            </a:extLst>
          </p:cNvPr>
          <p:cNvSpPr txBox="1"/>
          <p:nvPr/>
        </p:nvSpPr>
        <p:spPr>
          <a:xfrm>
            <a:off x="5458775" y="3273499"/>
            <a:ext cx="1836358" cy="369332"/>
          </a:xfrm>
          <a:prstGeom prst="rect">
            <a:avLst/>
          </a:prstGeom>
          <a:noFill/>
        </p:spPr>
        <p:txBody>
          <a:bodyPr wrap="square" rtlCol="0">
            <a:spAutoFit/>
          </a:bodyPr>
          <a:lstStyle/>
          <a:p>
            <a:r>
              <a:rPr lang="en-US" dirty="0"/>
              <a:t>Finding chunks</a:t>
            </a:r>
            <a:endParaRPr lang="en-GB" dirty="0"/>
          </a:p>
        </p:txBody>
      </p:sp>
      <p:sp>
        <p:nvSpPr>
          <p:cNvPr id="13" name="TextBox 12">
            <a:extLst>
              <a:ext uri="{FF2B5EF4-FFF2-40B4-BE49-F238E27FC236}">
                <a16:creationId xmlns:a16="http://schemas.microsoft.com/office/drawing/2014/main" id="{AB250F5B-F30A-A3E8-2502-0FFD54E75621}"/>
              </a:ext>
            </a:extLst>
          </p:cNvPr>
          <p:cNvSpPr txBox="1"/>
          <p:nvPr/>
        </p:nvSpPr>
        <p:spPr>
          <a:xfrm>
            <a:off x="8134812" y="4858732"/>
            <a:ext cx="1108364" cy="369332"/>
          </a:xfrm>
          <a:prstGeom prst="rect">
            <a:avLst/>
          </a:prstGeom>
          <a:noFill/>
        </p:spPr>
        <p:txBody>
          <a:bodyPr wrap="square" rtlCol="0">
            <a:spAutoFit/>
          </a:bodyPr>
          <a:lstStyle/>
          <a:p>
            <a:r>
              <a:rPr lang="en-GB" dirty="0" err="1"/>
              <a:t>Vectordb</a:t>
            </a:r>
            <a:endParaRPr lang="en-GB" dirty="0"/>
          </a:p>
        </p:txBody>
      </p:sp>
      <p:grpSp>
        <p:nvGrpSpPr>
          <p:cNvPr id="4" name="Group 3">
            <a:extLst>
              <a:ext uri="{FF2B5EF4-FFF2-40B4-BE49-F238E27FC236}">
                <a16:creationId xmlns:a16="http://schemas.microsoft.com/office/drawing/2014/main" id="{89A66E4E-5BBC-F956-45FF-A404F2BF45FE}"/>
              </a:ext>
            </a:extLst>
          </p:cNvPr>
          <p:cNvGrpSpPr/>
          <p:nvPr/>
        </p:nvGrpSpPr>
        <p:grpSpPr>
          <a:xfrm>
            <a:off x="3930316" y="739421"/>
            <a:ext cx="294233" cy="576970"/>
            <a:chOff x="2958138" y="5342487"/>
            <a:chExt cx="294233" cy="576970"/>
          </a:xfrm>
        </p:grpSpPr>
        <p:sp>
          <p:nvSpPr>
            <p:cNvPr id="14" name="Freeform: Shape 13">
              <a:extLst>
                <a:ext uri="{FF2B5EF4-FFF2-40B4-BE49-F238E27FC236}">
                  <a16:creationId xmlns:a16="http://schemas.microsoft.com/office/drawing/2014/main" id="{7A33ACA3-9BC5-4371-3557-8AB61FA695A2}"/>
                </a:ext>
              </a:extLst>
            </p:cNvPr>
            <p:cNvSpPr/>
            <p:nvPr/>
          </p:nvSpPr>
          <p:spPr>
            <a:xfrm>
              <a:off x="2958138" y="5342487"/>
              <a:ext cx="57373" cy="576970"/>
            </a:xfrm>
            <a:custGeom>
              <a:avLst/>
              <a:gdLst/>
              <a:ahLst/>
              <a:cxnLst/>
              <a:rect l="l" t="t" r="r" b="b"/>
              <a:pathLst>
                <a:path w="57373" h="576970">
                  <a:moveTo>
                    <a:pt x="0" y="0"/>
                  </a:moveTo>
                  <a:lnTo>
                    <a:pt x="57373" y="0"/>
                  </a:lnTo>
                  <a:lnTo>
                    <a:pt x="57373" y="10716"/>
                  </a:lnTo>
                  <a:lnTo>
                    <a:pt x="21766" y="10716"/>
                  </a:lnTo>
                  <a:lnTo>
                    <a:pt x="21766" y="566254"/>
                  </a:lnTo>
                  <a:lnTo>
                    <a:pt x="57373" y="566254"/>
                  </a:lnTo>
                  <a:lnTo>
                    <a:pt x="57373" y="576970"/>
                  </a:lnTo>
                  <a:lnTo>
                    <a:pt x="0" y="576970"/>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15" name="Freeform: Shape 14">
              <a:extLst>
                <a:ext uri="{FF2B5EF4-FFF2-40B4-BE49-F238E27FC236}">
                  <a16:creationId xmlns:a16="http://schemas.microsoft.com/office/drawing/2014/main" id="{2EC18538-0884-5BDD-FBBB-257BBA6E550D}"/>
                </a:ext>
              </a:extLst>
            </p:cNvPr>
            <p:cNvSpPr/>
            <p:nvPr/>
          </p:nvSpPr>
          <p:spPr>
            <a:xfrm>
              <a:off x="3194998" y="5342487"/>
              <a:ext cx="57373" cy="576970"/>
            </a:xfrm>
            <a:custGeom>
              <a:avLst/>
              <a:gdLst/>
              <a:ahLst/>
              <a:cxnLst/>
              <a:rect l="l" t="t" r="r" b="b"/>
              <a:pathLst>
                <a:path w="57373" h="576970">
                  <a:moveTo>
                    <a:pt x="0" y="0"/>
                  </a:moveTo>
                  <a:lnTo>
                    <a:pt x="57373" y="0"/>
                  </a:lnTo>
                  <a:lnTo>
                    <a:pt x="57373" y="576970"/>
                  </a:lnTo>
                  <a:lnTo>
                    <a:pt x="0" y="576970"/>
                  </a:lnTo>
                  <a:lnTo>
                    <a:pt x="0" y="566254"/>
                  </a:lnTo>
                  <a:lnTo>
                    <a:pt x="35607" y="566254"/>
                  </a:lnTo>
                  <a:lnTo>
                    <a:pt x="35607" y="10716"/>
                  </a:lnTo>
                  <a:lnTo>
                    <a:pt x="0" y="1071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17" name="Freeform: Shape 16">
              <a:extLst>
                <a:ext uri="{FF2B5EF4-FFF2-40B4-BE49-F238E27FC236}">
                  <a16:creationId xmlns:a16="http://schemas.microsoft.com/office/drawing/2014/main" id="{939FE2A0-95FC-7D4D-8EF7-4EEB1DDC4939}"/>
                </a:ext>
              </a:extLst>
            </p:cNvPr>
            <p:cNvSpPr/>
            <p:nvPr/>
          </p:nvSpPr>
          <p:spPr>
            <a:xfrm>
              <a:off x="3046319" y="5346580"/>
              <a:ext cx="22547" cy="25896"/>
            </a:xfrm>
            <a:custGeom>
              <a:avLst/>
              <a:gdLst/>
              <a:ahLst/>
              <a:cxnLst/>
              <a:rect l="l" t="t" r="r" b="b"/>
              <a:pathLst>
                <a:path w="22547" h="25896">
                  <a:moveTo>
                    <a:pt x="0" y="0"/>
                  </a:moveTo>
                  <a:lnTo>
                    <a:pt x="22547" y="0"/>
                  </a:lnTo>
                  <a:lnTo>
                    <a:pt x="22547"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21" name="Freeform: Shape 20">
              <a:extLst>
                <a:ext uri="{FF2B5EF4-FFF2-40B4-BE49-F238E27FC236}">
                  <a16:creationId xmlns:a16="http://schemas.microsoft.com/office/drawing/2014/main" id="{B7184A38-1CA8-36D4-3CE0-D9468297CE10}"/>
                </a:ext>
              </a:extLst>
            </p:cNvPr>
            <p:cNvSpPr/>
            <p:nvPr/>
          </p:nvSpPr>
          <p:spPr>
            <a:xfrm>
              <a:off x="3101012" y="5346580"/>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0" name="Freeform: Shape 29">
              <a:extLst>
                <a:ext uri="{FF2B5EF4-FFF2-40B4-BE49-F238E27FC236}">
                  <a16:creationId xmlns:a16="http://schemas.microsoft.com/office/drawing/2014/main" id="{B9351480-D16E-DD44-232E-C410FC45FCCD}"/>
                </a:ext>
              </a:extLst>
            </p:cNvPr>
            <p:cNvSpPr/>
            <p:nvPr/>
          </p:nvSpPr>
          <p:spPr>
            <a:xfrm>
              <a:off x="3155706" y="5346580"/>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1" name="Freeform: Shape 30">
              <a:extLst>
                <a:ext uri="{FF2B5EF4-FFF2-40B4-BE49-F238E27FC236}">
                  <a16:creationId xmlns:a16="http://schemas.microsoft.com/office/drawing/2014/main" id="{5B1862A1-403B-DD44-749B-6B86EA1F2E63}"/>
                </a:ext>
              </a:extLst>
            </p:cNvPr>
            <p:cNvSpPr/>
            <p:nvPr/>
          </p:nvSpPr>
          <p:spPr>
            <a:xfrm>
              <a:off x="3046319" y="5622805"/>
              <a:ext cx="22547" cy="25896"/>
            </a:xfrm>
            <a:custGeom>
              <a:avLst/>
              <a:gdLst/>
              <a:ahLst/>
              <a:cxnLst/>
              <a:rect l="l" t="t" r="r" b="b"/>
              <a:pathLst>
                <a:path w="22547" h="25896">
                  <a:moveTo>
                    <a:pt x="0" y="0"/>
                  </a:moveTo>
                  <a:lnTo>
                    <a:pt x="22547" y="0"/>
                  </a:lnTo>
                  <a:lnTo>
                    <a:pt x="22547"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2" name="Freeform: Shape 31">
              <a:extLst>
                <a:ext uri="{FF2B5EF4-FFF2-40B4-BE49-F238E27FC236}">
                  <a16:creationId xmlns:a16="http://schemas.microsoft.com/office/drawing/2014/main" id="{30B316D7-224A-0B46-25A6-7B2C32EFC34B}"/>
                </a:ext>
              </a:extLst>
            </p:cNvPr>
            <p:cNvSpPr/>
            <p:nvPr/>
          </p:nvSpPr>
          <p:spPr>
            <a:xfrm>
              <a:off x="3101012" y="56228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3" name="Freeform: Shape 32">
              <a:extLst>
                <a:ext uri="{FF2B5EF4-FFF2-40B4-BE49-F238E27FC236}">
                  <a16:creationId xmlns:a16="http://schemas.microsoft.com/office/drawing/2014/main" id="{0C200163-7F3F-7A55-349C-79417556629B}"/>
                </a:ext>
              </a:extLst>
            </p:cNvPr>
            <p:cNvSpPr/>
            <p:nvPr/>
          </p:nvSpPr>
          <p:spPr>
            <a:xfrm>
              <a:off x="3155706" y="56228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4" name="Freeform: Shape 33">
              <a:extLst>
                <a:ext uri="{FF2B5EF4-FFF2-40B4-BE49-F238E27FC236}">
                  <a16:creationId xmlns:a16="http://schemas.microsoft.com/office/drawing/2014/main" id="{AA81BBDD-6EAF-6E4E-E07D-2C25CD5C6DA7}"/>
                </a:ext>
              </a:extLst>
            </p:cNvPr>
            <p:cNvSpPr/>
            <p:nvPr/>
          </p:nvSpPr>
          <p:spPr>
            <a:xfrm>
              <a:off x="3046319" y="5889505"/>
              <a:ext cx="22547" cy="25896"/>
            </a:xfrm>
            <a:custGeom>
              <a:avLst/>
              <a:gdLst/>
              <a:ahLst/>
              <a:cxnLst/>
              <a:rect l="l" t="t" r="r" b="b"/>
              <a:pathLst>
                <a:path w="22547" h="25896">
                  <a:moveTo>
                    <a:pt x="0" y="0"/>
                  </a:moveTo>
                  <a:lnTo>
                    <a:pt x="22547" y="0"/>
                  </a:lnTo>
                  <a:lnTo>
                    <a:pt x="22547"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5" name="Freeform: Shape 34">
              <a:extLst>
                <a:ext uri="{FF2B5EF4-FFF2-40B4-BE49-F238E27FC236}">
                  <a16:creationId xmlns:a16="http://schemas.microsoft.com/office/drawing/2014/main" id="{5AC508D7-3DC6-AE9B-15ED-4BFACBECDB81}"/>
                </a:ext>
              </a:extLst>
            </p:cNvPr>
            <p:cNvSpPr/>
            <p:nvPr/>
          </p:nvSpPr>
          <p:spPr>
            <a:xfrm>
              <a:off x="3101012" y="58895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6" name="Freeform: Shape 35">
              <a:extLst>
                <a:ext uri="{FF2B5EF4-FFF2-40B4-BE49-F238E27FC236}">
                  <a16:creationId xmlns:a16="http://schemas.microsoft.com/office/drawing/2014/main" id="{6D39D500-FD0E-ADB5-928F-E437D32FDE7E}"/>
                </a:ext>
              </a:extLst>
            </p:cNvPr>
            <p:cNvSpPr/>
            <p:nvPr/>
          </p:nvSpPr>
          <p:spPr>
            <a:xfrm>
              <a:off x="3155706" y="58895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grpSp>
      <p:sp>
        <p:nvSpPr>
          <p:cNvPr id="37" name="Slide Number Placeholder 36">
            <a:extLst>
              <a:ext uri="{FF2B5EF4-FFF2-40B4-BE49-F238E27FC236}">
                <a16:creationId xmlns:a16="http://schemas.microsoft.com/office/drawing/2014/main" id="{935214A0-DA3A-19B9-7188-1CF77FDC7874}"/>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48270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D00C-B20B-87B8-F97E-1F341B35E9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51B8C-8F7B-58FF-6609-3FA3AA30DE27}"/>
              </a:ext>
            </a:extLst>
          </p:cNvPr>
          <p:cNvSpPr>
            <a:spLocks noGrp="1"/>
          </p:cNvSpPr>
          <p:nvPr>
            <p:ph type="title"/>
          </p:nvPr>
        </p:nvSpPr>
        <p:spPr>
          <a:xfrm>
            <a:off x="838200" y="365125"/>
            <a:ext cx="3092116" cy="1325563"/>
          </a:xfrm>
        </p:spPr>
        <p:txBody>
          <a:bodyPr/>
          <a:lstStyle/>
          <a:p>
            <a:r>
              <a:rPr lang="en-US" dirty="0"/>
              <a:t>Embeddings</a:t>
            </a:r>
          </a:p>
        </p:txBody>
      </p:sp>
      <p:sp>
        <p:nvSpPr>
          <p:cNvPr id="3" name="Content Placeholder 2">
            <a:extLst>
              <a:ext uri="{FF2B5EF4-FFF2-40B4-BE49-F238E27FC236}">
                <a16:creationId xmlns:a16="http://schemas.microsoft.com/office/drawing/2014/main" id="{720F29E9-3814-C5C5-8216-5A1A3A285DA5}"/>
              </a:ext>
            </a:extLst>
          </p:cNvPr>
          <p:cNvSpPr>
            <a:spLocks noGrp="1"/>
          </p:cNvSpPr>
          <p:nvPr>
            <p:ph idx="1"/>
          </p:nvPr>
        </p:nvSpPr>
        <p:spPr>
          <a:xfrm>
            <a:off x="838200" y="1825625"/>
            <a:ext cx="5105400" cy="1936038"/>
          </a:xfrm>
        </p:spPr>
        <p:txBody>
          <a:bodyPr vert="horz" lIns="91440" tIns="45720" rIns="91440" bIns="45720" rtlCol="0" anchor="t">
            <a:normAutofit fontScale="92500"/>
          </a:bodyPr>
          <a:lstStyle/>
          <a:p>
            <a:r>
              <a:rPr lang="en-US" dirty="0">
                <a:ea typeface="Calibri" panose="020F0502020204030204"/>
                <a:cs typeface="Calibri" panose="020F0502020204030204"/>
              </a:rPr>
              <a:t>Represent data as a vector</a:t>
            </a:r>
          </a:p>
          <a:p>
            <a:r>
              <a:rPr lang="en-US" dirty="0">
                <a:ea typeface="Calibri" panose="020F0502020204030204"/>
                <a:cs typeface="Calibri" panose="020F0502020204030204"/>
              </a:rPr>
              <a:t>Word Embeddings </a:t>
            </a:r>
            <a:r>
              <a:rPr lang="en-US" dirty="0">
                <a:solidFill>
                  <a:schemeClr val="bg1">
                    <a:lumMod val="65000"/>
                  </a:schemeClr>
                </a:solidFill>
                <a:ea typeface="Calibri" panose="020F0502020204030204"/>
                <a:cs typeface="Calibri" panose="020F0502020204030204"/>
              </a:rPr>
              <a:t>(Word2Vec) [7]</a:t>
            </a:r>
          </a:p>
          <a:p>
            <a:r>
              <a:rPr lang="en-US" dirty="0">
                <a:ea typeface="Calibri" panose="020F0502020204030204"/>
                <a:cs typeface="Calibri" panose="020F0502020204030204"/>
              </a:rPr>
              <a:t>Sentence Embeddings </a:t>
            </a:r>
            <a:r>
              <a:rPr lang="en-US" dirty="0">
                <a:solidFill>
                  <a:schemeClr val="bg1">
                    <a:lumMod val="65000"/>
                  </a:schemeClr>
                </a:solidFill>
                <a:ea typeface="Calibri" panose="020F0502020204030204"/>
                <a:cs typeface="Calibri" panose="020F0502020204030204"/>
              </a:rPr>
              <a:t>[8]</a:t>
            </a:r>
          </a:p>
          <a:p>
            <a:r>
              <a:rPr lang="en-US" dirty="0">
                <a:ea typeface="Calibri" panose="020F0502020204030204"/>
                <a:cs typeface="Calibri" panose="020F0502020204030204"/>
              </a:rPr>
              <a:t>Document Embeddings </a:t>
            </a:r>
            <a:r>
              <a:rPr lang="en-US" dirty="0">
                <a:solidFill>
                  <a:schemeClr val="bg1">
                    <a:lumMod val="65000"/>
                  </a:schemeClr>
                </a:solidFill>
                <a:ea typeface="Calibri" panose="020F0502020204030204"/>
                <a:cs typeface="Calibri" panose="020F0502020204030204"/>
              </a:rPr>
              <a:t>[9]</a:t>
            </a:r>
          </a:p>
        </p:txBody>
      </p:sp>
      <p:sp>
        <p:nvSpPr>
          <p:cNvPr id="4" name="Slide Number Placeholder 3">
            <a:extLst>
              <a:ext uri="{FF2B5EF4-FFF2-40B4-BE49-F238E27FC236}">
                <a16:creationId xmlns:a16="http://schemas.microsoft.com/office/drawing/2014/main" id="{126ED9CC-4617-12B7-D10B-7D1C248BDB63}"/>
              </a:ext>
            </a:extLst>
          </p:cNvPr>
          <p:cNvSpPr>
            <a:spLocks noGrp="1"/>
          </p:cNvSpPr>
          <p:nvPr>
            <p:ph type="sldNum" sz="quarter" idx="12"/>
          </p:nvPr>
        </p:nvSpPr>
        <p:spPr/>
        <p:txBody>
          <a:bodyPr/>
          <a:lstStyle/>
          <a:p>
            <a:fld id="{802006FE-6571-4354-8775-F8708372C227}" type="slidenum">
              <a:rPr lang="de-DE" smtClean="0"/>
              <a:t>14</a:t>
            </a:fld>
            <a:endParaRPr lang="de-DE"/>
          </a:p>
        </p:txBody>
      </p:sp>
      <p:pic>
        <p:nvPicPr>
          <p:cNvPr id="8" name="Picture 7">
            <a:extLst>
              <a:ext uri="{FF2B5EF4-FFF2-40B4-BE49-F238E27FC236}">
                <a16:creationId xmlns:a16="http://schemas.microsoft.com/office/drawing/2014/main" id="{B3458A46-652E-65C3-1F4F-79CDC3A6F70C}"/>
              </a:ext>
            </a:extLst>
          </p:cNvPr>
          <p:cNvPicPr>
            <a:picLocks noChangeAspect="1"/>
          </p:cNvPicPr>
          <p:nvPr/>
        </p:nvPicPr>
        <p:blipFill>
          <a:blip r:embed="rId3"/>
          <a:stretch>
            <a:fillRect/>
          </a:stretch>
        </p:blipFill>
        <p:spPr>
          <a:xfrm>
            <a:off x="7903794" y="769410"/>
            <a:ext cx="2743200" cy="2523157"/>
          </a:xfrm>
          <a:prstGeom prst="rect">
            <a:avLst/>
          </a:prstGeom>
        </p:spPr>
      </p:pic>
      <p:grpSp>
        <p:nvGrpSpPr>
          <p:cNvPr id="40" name="Group 39">
            <a:extLst>
              <a:ext uri="{FF2B5EF4-FFF2-40B4-BE49-F238E27FC236}">
                <a16:creationId xmlns:a16="http://schemas.microsoft.com/office/drawing/2014/main" id="{C53E6362-6E75-1EC3-1498-B5FD3F525C20}"/>
              </a:ext>
            </a:extLst>
          </p:cNvPr>
          <p:cNvGrpSpPr/>
          <p:nvPr/>
        </p:nvGrpSpPr>
        <p:grpSpPr>
          <a:xfrm>
            <a:off x="3930316" y="739421"/>
            <a:ext cx="294233" cy="576970"/>
            <a:chOff x="2958138" y="5342487"/>
            <a:chExt cx="294233" cy="576970"/>
          </a:xfrm>
        </p:grpSpPr>
        <p:sp>
          <p:nvSpPr>
            <p:cNvPr id="39" name="Freeform: Shape 38">
              <a:extLst>
                <a:ext uri="{FF2B5EF4-FFF2-40B4-BE49-F238E27FC236}">
                  <a16:creationId xmlns:a16="http://schemas.microsoft.com/office/drawing/2014/main" id="{61427968-7A01-0D8D-F195-50A5B1F172EE}"/>
                </a:ext>
              </a:extLst>
            </p:cNvPr>
            <p:cNvSpPr/>
            <p:nvPr/>
          </p:nvSpPr>
          <p:spPr>
            <a:xfrm>
              <a:off x="2958138" y="5342487"/>
              <a:ext cx="57373" cy="576970"/>
            </a:xfrm>
            <a:custGeom>
              <a:avLst/>
              <a:gdLst/>
              <a:ahLst/>
              <a:cxnLst/>
              <a:rect l="l" t="t" r="r" b="b"/>
              <a:pathLst>
                <a:path w="57373" h="576970">
                  <a:moveTo>
                    <a:pt x="0" y="0"/>
                  </a:moveTo>
                  <a:lnTo>
                    <a:pt x="57373" y="0"/>
                  </a:lnTo>
                  <a:lnTo>
                    <a:pt x="57373" y="10716"/>
                  </a:lnTo>
                  <a:lnTo>
                    <a:pt x="21766" y="10716"/>
                  </a:lnTo>
                  <a:lnTo>
                    <a:pt x="21766" y="566254"/>
                  </a:lnTo>
                  <a:lnTo>
                    <a:pt x="57373" y="566254"/>
                  </a:lnTo>
                  <a:lnTo>
                    <a:pt x="57373" y="576970"/>
                  </a:lnTo>
                  <a:lnTo>
                    <a:pt x="0" y="576970"/>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8" name="Freeform: Shape 37">
              <a:extLst>
                <a:ext uri="{FF2B5EF4-FFF2-40B4-BE49-F238E27FC236}">
                  <a16:creationId xmlns:a16="http://schemas.microsoft.com/office/drawing/2014/main" id="{55ECD5BA-AD99-40FA-39FA-7A132A781962}"/>
                </a:ext>
              </a:extLst>
            </p:cNvPr>
            <p:cNvSpPr/>
            <p:nvPr/>
          </p:nvSpPr>
          <p:spPr>
            <a:xfrm>
              <a:off x="3194998" y="5342487"/>
              <a:ext cx="57373" cy="576970"/>
            </a:xfrm>
            <a:custGeom>
              <a:avLst/>
              <a:gdLst/>
              <a:ahLst/>
              <a:cxnLst/>
              <a:rect l="l" t="t" r="r" b="b"/>
              <a:pathLst>
                <a:path w="57373" h="576970">
                  <a:moveTo>
                    <a:pt x="0" y="0"/>
                  </a:moveTo>
                  <a:lnTo>
                    <a:pt x="57373" y="0"/>
                  </a:lnTo>
                  <a:lnTo>
                    <a:pt x="57373" y="576970"/>
                  </a:lnTo>
                  <a:lnTo>
                    <a:pt x="0" y="576970"/>
                  </a:lnTo>
                  <a:lnTo>
                    <a:pt x="0" y="566254"/>
                  </a:lnTo>
                  <a:lnTo>
                    <a:pt x="35607" y="566254"/>
                  </a:lnTo>
                  <a:lnTo>
                    <a:pt x="35607" y="10716"/>
                  </a:lnTo>
                  <a:lnTo>
                    <a:pt x="0" y="1071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7" name="Freeform: Shape 36">
              <a:extLst>
                <a:ext uri="{FF2B5EF4-FFF2-40B4-BE49-F238E27FC236}">
                  <a16:creationId xmlns:a16="http://schemas.microsoft.com/office/drawing/2014/main" id="{F16F279C-2A85-0AD3-B1C7-7E891D9AB95E}"/>
                </a:ext>
              </a:extLst>
            </p:cNvPr>
            <p:cNvSpPr/>
            <p:nvPr/>
          </p:nvSpPr>
          <p:spPr>
            <a:xfrm>
              <a:off x="3046319" y="5346580"/>
              <a:ext cx="22547" cy="25896"/>
            </a:xfrm>
            <a:custGeom>
              <a:avLst/>
              <a:gdLst/>
              <a:ahLst/>
              <a:cxnLst/>
              <a:rect l="l" t="t" r="r" b="b"/>
              <a:pathLst>
                <a:path w="22547" h="25896">
                  <a:moveTo>
                    <a:pt x="0" y="0"/>
                  </a:moveTo>
                  <a:lnTo>
                    <a:pt x="22547" y="0"/>
                  </a:lnTo>
                  <a:lnTo>
                    <a:pt x="22547"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6" name="Freeform: Shape 35">
              <a:extLst>
                <a:ext uri="{FF2B5EF4-FFF2-40B4-BE49-F238E27FC236}">
                  <a16:creationId xmlns:a16="http://schemas.microsoft.com/office/drawing/2014/main" id="{29F9C05E-ACA2-94EA-9125-1936AF42E469}"/>
                </a:ext>
              </a:extLst>
            </p:cNvPr>
            <p:cNvSpPr/>
            <p:nvPr/>
          </p:nvSpPr>
          <p:spPr>
            <a:xfrm>
              <a:off x="3101012" y="5346580"/>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5" name="Freeform: Shape 34">
              <a:extLst>
                <a:ext uri="{FF2B5EF4-FFF2-40B4-BE49-F238E27FC236}">
                  <a16:creationId xmlns:a16="http://schemas.microsoft.com/office/drawing/2014/main" id="{86274832-DCE5-4BD0-5B1C-9789DC6496DE}"/>
                </a:ext>
              </a:extLst>
            </p:cNvPr>
            <p:cNvSpPr/>
            <p:nvPr/>
          </p:nvSpPr>
          <p:spPr>
            <a:xfrm>
              <a:off x="3155706" y="5346580"/>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4" name="Freeform: Shape 33">
              <a:extLst>
                <a:ext uri="{FF2B5EF4-FFF2-40B4-BE49-F238E27FC236}">
                  <a16:creationId xmlns:a16="http://schemas.microsoft.com/office/drawing/2014/main" id="{29D46706-AB11-EF02-482E-E5F2170180BF}"/>
                </a:ext>
              </a:extLst>
            </p:cNvPr>
            <p:cNvSpPr/>
            <p:nvPr/>
          </p:nvSpPr>
          <p:spPr>
            <a:xfrm>
              <a:off x="3046319" y="5622805"/>
              <a:ext cx="22547" cy="25896"/>
            </a:xfrm>
            <a:custGeom>
              <a:avLst/>
              <a:gdLst/>
              <a:ahLst/>
              <a:cxnLst/>
              <a:rect l="l" t="t" r="r" b="b"/>
              <a:pathLst>
                <a:path w="22547" h="25896">
                  <a:moveTo>
                    <a:pt x="0" y="0"/>
                  </a:moveTo>
                  <a:lnTo>
                    <a:pt x="22547" y="0"/>
                  </a:lnTo>
                  <a:lnTo>
                    <a:pt x="22547"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3" name="Freeform: Shape 32">
              <a:extLst>
                <a:ext uri="{FF2B5EF4-FFF2-40B4-BE49-F238E27FC236}">
                  <a16:creationId xmlns:a16="http://schemas.microsoft.com/office/drawing/2014/main" id="{B71275C6-B35C-F31D-7B24-26C5FE18A227}"/>
                </a:ext>
              </a:extLst>
            </p:cNvPr>
            <p:cNvSpPr/>
            <p:nvPr/>
          </p:nvSpPr>
          <p:spPr>
            <a:xfrm>
              <a:off x="3101012" y="56228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2" name="Freeform: Shape 31">
              <a:extLst>
                <a:ext uri="{FF2B5EF4-FFF2-40B4-BE49-F238E27FC236}">
                  <a16:creationId xmlns:a16="http://schemas.microsoft.com/office/drawing/2014/main" id="{EF3785EB-727F-6F89-F681-0F2C8550163C}"/>
                </a:ext>
              </a:extLst>
            </p:cNvPr>
            <p:cNvSpPr/>
            <p:nvPr/>
          </p:nvSpPr>
          <p:spPr>
            <a:xfrm>
              <a:off x="3155706" y="56228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1" name="Freeform: Shape 30">
              <a:extLst>
                <a:ext uri="{FF2B5EF4-FFF2-40B4-BE49-F238E27FC236}">
                  <a16:creationId xmlns:a16="http://schemas.microsoft.com/office/drawing/2014/main" id="{28BE71A5-0088-F289-FC8F-862C26C529AE}"/>
                </a:ext>
              </a:extLst>
            </p:cNvPr>
            <p:cNvSpPr/>
            <p:nvPr/>
          </p:nvSpPr>
          <p:spPr>
            <a:xfrm>
              <a:off x="3046319" y="5889505"/>
              <a:ext cx="22547" cy="25896"/>
            </a:xfrm>
            <a:custGeom>
              <a:avLst/>
              <a:gdLst/>
              <a:ahLst/>
              <a:cxnLst/>
              <a:rect l="l" t="t" r="r" b="b"/>
              <a:pathLst>
                <a:path w="22547" h="25896">
                  <a:moveTo>
                    <a:pt x="0" y="0"/>
                  </a:moveTo>
                  <a:lnTo>
                    <a:pt x="22547" y="0"/>
                  </a:lnTo>
                  <a:lnTo>
                    <a:pt x="22547"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30" name="Freeform: Shape 29">
              <a:extLst>
                <a:ext uri="{FF2B5EF4-FFF2-40B4-BE49-F238E27FC236}">
                  <a16:creationId xmlns:a16="http://schemas.microsoft.com/office/drawing/2014/main" id="{9B48B3DA-51C3-B523-346F-4D71E98EAAC8}"/>
                </a:ext>
              </a:extLst>
            </p:cNvPr>
            <p:cNvSpPr/>
            <p:nvPr/>
          </p:nvSpPr>
          <p:spPr>
            <a:xfrm>
              <a:off x="3101012" y="58895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sp>
          <p:nvSpPr>
            <p:cNvPr id="29" name="Freeform: Shape 28">
              <a:extLst>
                <a:ext uri="{FF2B5EF4-FFF2-40B4-BE49-F238E27FC236}">
                  <a16:creationId xmlns:a16="http://schemas.microsoft.com/office/drawing/2014/main" id="{8743C535-BCFF-F6E9-74CA-458A09A17667}"/>
                </a:ext>
              </a:extLst>
            </p:cNvPr>
            <p:cNvSpPr/>
            <p:nvPr/>
          </p:nvSpPr>
          <p:spPr>
            <a:xfrm>
              <a:off x="3155706" y="5889505"/>
              <a:ext cx="22548" cy="25896"/>
            </a:xfrm>
            <a:custGeom>
              <a:avLst/>
              <a:gdLst/>
              <a:ahLst/>
              <a:cxnLst/>
              <a:rect l="l" t="t" r="r" b="b"/>
              <a:pathLst>
                <a:path w="22548" h="25896">
                  <a:moveTo>
                    <a:pt x="0" y="0"/>
                  </a:moveTo>
                  <a:lnTo>
                    <a:pt x="22548" y="0"/>
                  </a:lnTo>
                  <a:lnTo>
                    <a:pt x="22548" y="25896"/>
                  </a:lnTo>
                  <a:lnTo>
                    <a:pt x="0" y="25896"/>
                  </a:lnTo>
                  <a:lnTo>
                    <a:pt x="0" y="0"/>
                  </a:lnTo>
                  <a:close/>
                </a:path>
              </a:pathLst>
            </a:cu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dirty="0">
                <a:solidFill>
                  <a:schemeClr val="tx1"/>
                </a:solidFill>
              </a:endParaRPr>
            </a:p>
          </p:txBody>
        </p:sp>
      </p:gr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B4A4BF8C-BB81-F19D-75B5-71D0B8A19DB0}"/>
                  </a:ext>
                </a:extLst>
              </p:cNvPr>
              <p:cNvSpPr txBox="1"/>
              <p:nvPr/>
            </p:nvSpPr>
            <p:spPr>
              <a:xfrm>
                <a:off x="7022432" y="1717456"/>
                <a:ext cx="753979"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chemeClr val="tx1"/>
                              </a:solidFill>
                              <a:latin typeface="Cambria Math" panose="02040503050406030204" pitchFamily="18" charset="0"/>
                            </a:rPr>
                          </m:ctrlPr>
                        </m:dPr>
                        <m:e>
                          <m:eqArr>
                            <m:eqArrPr>
                              <m:ctrlPr>
                                <a:rPr lang="en-GB" b="0" i="1" smtClean="0">
                                  <a:solidFill>
                                    <a:schemeClr val="tx1"/>
                                  </a:solidFill>
                                  <a:latin typeface="Cambria Math" panose="02040503050406030204" pitchFamily="18" charset="0"/>
                                </a:rPr>
                              </m:ctrlPr>
                            </m:eqArrPr>
                            <m:e>
                              <m:r>
                                <a:rPr lang="en-GB" b="0" i="1" smtClean="0">
                                  <a:solidFill>
                                    <a:schemeClr val="tx1"/>
                                  </a:solidFill>
                                  <a:latin typeface="Cambria Math" panose="02040503050406030204" pitchFamily="18" charset="0"/>
                                </a:rPr>
                                <m:t>0.24</m:t>
                              </m:r>
                            </m:e>
                            <m:e>
                              <m:r>
                                <a:rPr lang="en-GB" b="0" i="1" smtClean="0">
                                  <a:solidFill>
                                    <a:schemeClr val="tx1"/>
                                  </a:solidFill>
                                  <a:latin typeface="Cambria Math" panose="02040503050406030204" pitchFamily="18" charset="0"/>
                                </a:rPr>
                                <m:t>0.94</m:t>
                              </m:r>
                            </m:e>
                            <m:e>
                              <m:r>
                                <a:rPr lang="en-GB" b="0" i="1" smtClean="0">
                                  <a:solidFill>
                                    <a:schemeClr val="tx1"/>
                                  </a:solidFill>
                                  <a:latin typeface="Cambria Math" panose="02040503050406030204" pitchFamily="18" charset="0"/>
                                </a:rPr>
                                <m:t>0.12</m:t>
                              </m:r>
                            </m:e>
                          </m:eqArr>
                        </m:e>
                      </m:d>
                    </m:oMath>
                  </m:oMathPara>
                </a14:m>
                <a:endParaRPr lang="en-GB" dirty="0"/>
              </a:p>
            </p:txBody>
          </p:sp>
        </mc:Choice>
        <mc:Fallback>
          <p:sp>
            <p:nvSpPr>
              <p:cNvPr id="42" name="TextBox 41">
                <a:extLst>
                  <a:ext uri="{FF2B5EF4-FFF2-40B4-BE49-F238E27FC236}">
                    <a16:creationId xmlns:a16="http://schemas.microsoft.com/office/drawing/2014/main" id="{B4A4BF8C-BB81-F19D-75B5-71D0B8A19DB0}"/>
                  </a:ext>
                </a:extLst>
              </p:cNvPr>
              <p:cNvSpPr txBox="1">
                <a:spLocks noRot="1" noChangeAspect="1" noMove="1" noResize="1" noEditPoints="1" noAdjustHandles="1" noChangeArrowheads="1" noChangeShapeType="1" noTextEdit="1"/>
              </p:cNvSpPr>
              <p:nvPr/>
            </p:nvSpPr>
            <p:spPr>
              <a:xfrm>
                <a:off x="7022432" y="1717456"/>
                <a:ext cx="753979" cy="824906"/>
              </a:xfrm>
              <a:prstGeom prst="rect">
                <a:avLst/>
              </a:prstGeom>
              <a:blipFill>
                <a:blip r:embed="rId4"/>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1FE790C9-D06E-A9F8-2953-2C36A7B9508A}"/>
              </a:ext>
            </a:extLst>
          </p:cNvPr>
          <p:cNvSpPr txBox="1"/>
          <p:nvPr/>
        </p:nvSpPr>
        <p:spPr>
          <a:xfrm>
            <a:off x="8114267" y="3292567"/>
            <a:ext cx="2817091" cy="369332"/>
          </a:xfrm>
          <a:prstGeom prst="rect">
            <a:avLst/>
          </a:prstGeom>
          <a:noFill/>
        </p:spPr>
        <p:txBody>
          <a:bodyPr wrap="square" rtlCol="0">
            <a:spAutoFit/>
          </a:bodyPr>
          <a:lstStyle/>
          <a:p>
            <a:r>
              <a:rPr lang="en-GB" dirty="0"/>
              <a:t>Figure 2. Embedding space</a:t>
            </a:r>
          </a:p>
        </p:txBody>
      </p:sp>
      <p:pic>
        <p:nvPicPr>
          <p:cNvPr id="1026" name="Picture 2">
            <a:extLst>
              <a:ext uri="{FF2B5EF4-FFF2-40B4-BE49-F238E27FC236}">
                <a16:creationId xmlns:a16="http://schemas.microsoft.com/office/drawing/2014/main" id="{C8BB8AE6-7EBF-AA77-BB87-09E82B3016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5467" y="3833193"/>
            <a:ext cx="4783472" cy="252315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96728583-6855-D721-9A33-F310B5AEDC3E}"/>
              </a:ext>
            </a:extLst>
          </p:cNvPr>
          <p:cNvSpPr txBox="1"/>
          <p:nvPr/>
        </p:nvSpPr>
        <p:spPr>
          <a:xfrm>
            <a:off x="6925896" y="6284472"/>
            <a:ext cx="2817091" cy="369332"/>
          </a:xfrm>
          <a:prstGeom prst="rect">
            <a:avLst/>
          </a:prstGeom>
          <a:noFill/>
        </p:spPr>
        <p:txBody>
          <a:bodyPr wrap="square" rtlCol="0">
            <a:spAutoFit/>
          </a:bodyPr>
          <a:lstStyle/>
          <a:p>
            <a:r>
              <a:rPr lang="en-GB" dirty="0"/>
              <a:t>Figure 3. Vector arithmetic</a:t>
            </a:r>
          </a:p>
        </p:txBody>
      </p:sp>
      <p:sp>
        <p:nvSpPr>
          <p:cNvPr id="49" name="TextBox 48">
            <a:extLst>
              <a:ext uri="{FF2B5EF4-FFF2-40B4-BE49-F238E27FC236}">
                <a16:creationId xmlns:a16="http://schemas.microsoft.com/office/drawing/2014/main" id="{22AD183B-BB75-33A8-43AC-40C15AA12638}"/>
              </a:ext>
            </a:extLst>
          </p:cNvPr>
          <p:cNvSpPr txBox="1"/>
          <p:nvPr/>
        </p:nvSpPr>
        <p:spPr>
          <a:xfrm>
            <a:off x="3246522" y="5639666"/>
            <a:ext cx="3092116" cy="369332"/>
          </a:xfrm>
          <a:prstGeom prst="rect">
            <a:avLst/>
          </a:prstGeom>
          <a:noFill/>
        </p:spPr>
        <p:txBody>
          <a:bodyPr wrap="square" rtlCol="0">
            <a:spAutoFit/>
          </a:bodyPr>
          <a:lstStyle/>
          <a:p>
            <a:r>
              <a:rPr lang="en-GB" dirty="0"/>
              <a:t>King - Man + Women = Queen</a:t>
            </a:r>
          </a:p>
        </p:txBody>
      </p:sp>
    </p:spTree>
    <p:extLst>
      <p:ext uri="{BB962C8B-B14F-4D97-AF65-F5344CB8AC3E}">
        <p14:creationId xmlns:p14="http://schemas.microsoft.com/office/powerpoint/2010/main" val="224546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FD47-A5DA-95F3-82C4-76E6709FF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055A8-4A9F-9C28-45CA-A6326D4563AE}"/>
              </a:ext>
            </a:extLst>
          </p:cNvPr>
          <p:cNvSpPr>
            <a:spLocks noGrp="1"/>
          </p:cNvSpPr>
          <p:nvPr>
            <p:ph type="title"/>
          </p:nvPr>
        </p:nvSpPr>
        <p:spPr>
          <a:xfrm>
            <a:off x="838200" y="365125"/>
            <a:ext cx="4657436" cy="1325563"/>
          </a:xfrm>
        </p:spPr>
        <p:txBody>
          <a:bodyPr/>
          <a:lstStyle/>
          <a:p>
            <a:r>
              <a:rPr lang="en-US" dirty="0"/>
              <a:t>Vector Databases</a:t>
            </a:r>
          </a:p>
        </p:txBody>
      </p:sp>
      <p:sp>
        <p:nvSpPr>
          <p:cNvPr id="3" name="Content Placeholder 2">
            <a:extLst>
              <a:ext uri="{FF2B5EF4-FFF2-40B4-BE49-F238E27FC236}">
                <a16:creationId xmlns:a16="http://schemas.microsoft.com/office/drawing/2014/main" id="{31D25D99-56F0-D4FB-73F6-A47853326023}"/>
              </a:ext>
            </a:extLst>
          </p:cNvPr>
          <p:cNvSpPr>
            <a:spLocks noGrp="1"/>
          </p:cNvSpPr>
          <p:nvPr>
            <p:ph idx="1"/>
          </p:nvPr>
        </p:nvSpPr>
        <p:spPr>
          <a:xfrm>
            <a:off x="838200" y="1825625"/>
            <a:ext cx="5105400" cy="1936038"/>
          </a:xfrm>
        </p:spPr>
        <p:txBody>
          <a:bodyPr vert="horz" lIns="91440" tIns="45720" rIns="91440" bIns="45720" rtlCol="0" anchor="t">
            <a:normAutofit fontScale="92500"/>
          </a:bodyPr>
          <a:lstStyle/>
          <a:p>
            <a:r>
              <a:rPr lang="en-US" dirty="0">
                <a:ea typeface="Calibri"/>
                <a:cs typeface="Calibri"/>
              </a:rPr>
              <a:t>Stores all embeddings</a:t>
            </a:r>
          </a:p>
          <a:p>
            <a:r>
              <a:rPr lang="en-US" dirty="0">
                <a:ea typeface="Calibri"/>
                <a:cs typeface="Calibri"/>
              </a:rPr>
              <a:t>Leverages the power of semantics</a:t>
            </a:r>
          </a:p>
          <a:p>
            <a:r>
              <a:rPr lang="en-US" dirty="0">
                <a:ea typeface="Calibri"/>
                <a:cs typeface="Calibri"/>
              </a:rPr>
              <a:t>Offers efficient search via indexing</a:t>
            </a:r>
          </a:p>
          <a:p>
            <a:r>
              <a:rPr lang="en-US" dirty="0">
                <a:ea typeface="Calibri"/>
                <a:cs typeface="Calibri"/>
              </a:rPr>
              <a:t>Best of both worlds: Hybrid Search</a:t>
            </a:r>
          </a:p>
        </p:txBody>
      </p:sp>
      <p:sp>
        <p:nvSpPr>
          <p:cNvPr id="4" name="Slide Number Placeholder 3">
            <a:extLst>
              <a:ext uri="{FF2B5EF4-FFF2-40B4-BE49-F238E27FC236}">
                <a16:creationId xmlns:a16="http://schemas.microsoft.com/office/drawing/2014/main" id="{594B6FE7-B7C4-A406-FD41-877092B959E7}"/>
              </a:ext>
            </a:extLst>
          </p:cNvPr>
          <p:cNvSpPr>
            <a:spLocks noGrp="1"/>
          </p:cNvSpPr>
          <p:nvPr>
            <p:ph type="sldNum" sz="quarter" idx="12"/>
          </p:nvPr>
        </p:nvSpPr>
        <p:spPr/>
        <p:txBody>
          <a:bodyPr/>
          <a:lstStyle/>
          <a:p>
            <a:fld id="{802006FE-6571-4354-8775-F8708372C227}" type="slidenum">
              <a:rPr lang="de-DE" smtClean="0"/>
              <a:t>15</a:t>
            </a:fld>
            <a:endParaRPr lang="de-DE"/>
          </a:p>
        </p:txBody>
      </p:sp>
      <p:sp>
        <p:nvSpPr>
          <p:cNvPr id="43" name="Speech Bubble: Rectangle with Corners Rounded 42">
            <a:extLst>
              <a:ext uri="{FF2B5EF4-FFF2-40B4-BE49-F238E27FC236}">
                <a16:creationId xmlns:a16="http://schemas.microsoft.com/office/drawing/2014/main" id="{7720016B-1B8B-34D7-9A3F-71F51DC716A7}"/>
              </a:ext>
            </a:extLst>
          </p:cNvPr>
          <p:cNvSpPr/>
          <p:nvPr/>
        </p:nvSpPr>
        <p:spPr>
          <a:xfrm>
            <a:off x="5070929" y="4615542"/>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"Recommend me places to visit"</a:t>
            </a:r>
          </a:p>
        </p:txBody>
      </p:sp>
      <p:pic>
        <p:nvPicPr>
          <p:cNvPr id="44" name="Picture 43" descr="User icon on transparent background ...">
            <a:extLst>
              <a:ext uri="{FF2B5EF4-FFF2-40B4-BE49-F238E27FC236}">
                <a16:creationId xmlns:a16="http://schemas.microsoft.com/office/drawing/2014/main" id="{51D63364-D90D-9B73-ADE4-FD17C240BD67}"/>
              </a:ext>
            </a:extLst>
          </p:cNvPr>
          <p:cNvPicPr>
            <a:picLocks noChangeAspect="1"/>
          </p:cNvPicPr>
          <p:nvPr/>
        </p:nvPicPr>
        <p:blipFill>
          <a:blip r:embed="rId2"/>
          <a:stretch>
            <a:fillRect/>
          </a:stretch>
        </p:blipFill>
        <p:spPr>
          <a:xfrm>
            <a:off x="5595258" y="5529262"/>
            <a:ext cx="792843" cy="478518"/>
          </a:xfrm>
          <a:prstGeom prst="rect">
            <a:avLst/>
          </a:prstGeom>
        </p:spPr>
      </p:pic>
      <p:pic>
        <p:nvPicPr>
          <p:cNvPr id="45" name="Picture 44" descr="computer science,circuit vector line ...">
            <a:extLst>
              <a:ext uri="{FF2B5EF4-FFF2-40B4-BE49-F238E27FC236}">
                <a16:creationId xmlns:a16="http://schemas.microsoft.com/office/drawing/2014/main" id="{FDD6F27E-BB09-02DC-FA27-9788D89C3568}"/>
              </a:ext>
            </a:extLst>
          </p:cNvPr>
          <p:cNvPicPr>
            <a:picLocks noChangeAspect="1"/>
          </p:cNvPicPr>
          <p:nvPr/>
        </p:nvPicPr>
        <p:blipFill>
          <a:blip r:embed="rId3"/>
          <a:srcRect l="15602" t="11814" r="15612" b="10970"/>
          <a:stretch/>
        </p:blipFill>
        <p:spPr>
          <a:xfrm>
            <a:off x="10586835" y="6200094"/>
            <a:ext cx="539809" cy="584393"/>
          </a:xfrm>
          <a:prstGeom prst="rect">
            <a:avLst/>
          </a:prstGeom>
        </p:spPr>
      </p:pic>
      <p:sp>
        <p:nvSpPr>
          <p:cNvPr id="46" name="Speech Bubble: Rectangle with Corners Rounded 45">
            <a:extLst>
              <a:ext uri="{FF2B5EF4-FFF2-40B4-BE49-F238E27FC236}">
                <a16:creationId xmlns:a16="http://schemas.microsoft.com/office/drawing/2014/main" id="{7E3BCABD-56AE-1056-79EE-C56C3F41A56A}"/>
              </a:ext>
            </a:extLst>
          </p:cNvPr>
          <p:cNvSpPr/>
          <p:nvPr/>
        </p:nvSpPr>
        <p:spPr>
          <a:xfrm flipH="1">
            <a:off x="8608785" y="5096328"/>
            <a:ext cx="3122386" cy="82368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Search: </a:t>
            </a:r>
            <a:r>
              <a:rPr lang="en-US" dirty="0">
                <a:solidFill>
                  <a:schemeClr val="tx1"/>
                </a:solidFill>
                <a:ea typeface="+mn-lt"/>
                <a:cs typeface="+mn-lt"/>
              </a:rPr>
              <a:t>"tourist attractions", as [ 0.94,0.43 , ..] and</a:t>
            </a:r>
            <a:br>
              <a:rPr lang="en-US" dirty="0">
                <a:solidFill>
                  <a:schemeClr val="tx1"/>
                </a:solidFill>
                <a:ea typeface="+mn-lt"/>
                <a:cs typeface="+mn-lt"/>
              </a:rPr>
            </a:br>
            <a:r>
              <a:rPr lang="en-US" dirty="0">
                <a:solidFill>
                  <a:schemeClr val="tx1"/>
                </a:solidFill>
                <a:ea typeface="+mn-lt"/>
                <a:cs typeface="+mn-lt"/>
              </a:rPr>
              <a:t>“places” keyword</a:t>
            </a:r>
          </a:p>
        </p:txBody>
      </p:sp>
      <p:pic>
        <p:nvPicPr>
          <p:cNvPr id="5" name="Picture 4" descr="Database Icon or Logo Isolated Sign ...">
            <a:extLst>
              <a:ext uri="{FF2B5EF4-FFF2-40B4-BE49-F238E27FC236}">
                <a16:creationId xmlns:a16="http://schemas.microsoft.com/office/drawing/2014/main" id="{21AB9EF1-B093-ECD2-4670-58B4D500AF78}"/>
              </a:ext>
            </a:extLst>
          </p:cNvPr>
          <p:cNvPicPr>
            <a:picLocks noChangeAspect="1"/>
          </p:cNvPicPr>
          <p:nvPr/>
        </p:nvPicPr>
        <p:blipFill>
          <a:blip r:embed="rId4"/>
          <a:srcRect l="14832" t="10811" r="13508" b="16684"/>
          <a:stretch/>
        </p:blipFill>
        <p:spPr>
          <a:xfrm>
            <a:off x="5070034" y="662810"/>
            <a:ext cx="686392" cy="734351"/>
          </a:xfrm>
          <a:prstGeom prst="rect">
            <a:avLst/>
          </a:prstGeom>
          <a:ln>
            <a:solidFill>
              <a:schemeClr val="bg1"/>
            </a:solidFill>
          </a:ln>
        </p:spPr>
      </p:pic>
      <p:pic>
        <p:nvPicPr>
          <p:cNvPr id="7" name="Picture 6">
            <a:extLst>
              <a:ext uri="{FF2B5EF4-FFF2-40B4-BE49-F238E27FC236}">
                <a16:creationId xmlns:a16="http://schemas.microsoft.com/office/drawing/2014/main" id="{4973B531-82CB-F094-3160-4E55E38F0211}"/>
              </a:ext>
            </a:extLst>
          </p:cNvPr>
          <p:cNvPicPr>
            <a:picLocks noChangeAspect="1"/>
          </p:cNvPicPr>
          <p:nvPr/>
        </p:nvPicPr>
        <p:blipFill>
          <a:blip r:embed="rId5"/>
          <a:stretch>
            <a:fillRect/>
          </a:stretch>
        </p:blipFill>
        <p:spPr>
          <a:xfrm>
            <a:off x="7903794" y="769410"/>
            <a:ext cx="2743200" cy="2523157"/>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9EC78C9-D1B7-582D-1449-7CAC6D0D65D3}"/>
                  </a:ext>
                </a:extLst>
              </p:cNvPr>
              <p:cNvSpPr txBox="1"/>
              <p:nvPr/>
            </p:nvSpPr>
            <p:spPr>
              <a:xfrm>
                <a:off x="7022432" y="1717456"/>
                <a:ext cx="753979"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solidFill>
                                <a:schemeClr val="tx1"/>
                              </a:solidFill>
                              <a:latin typeface="Cambria Math" panose="02040503050406030204" pitchFamily="18" charset="0"/>
                            </a:rPr>
                          </m:ctrlPr>
                        </m:dPr>
                        <m:e>
                          <m:eqArr>
                            <m:eqArrPr>
                              <m:ctrlPr>
                                <a:rPr lang="en-GB" b="0" i="1" smtClean="0">
                                  <a:solidFill>
                                    <a:schemeClr val="tx1"/>
                                  </a:solidFill>
                                  <a:latin typeface="Cambria Math" panose="02040503050406030204" pitchFamily="18" charset="0"/>
                                </a:rPr>
                              </m:ctrlPr>
                            </m:eqArrPr>
                            <m:e>
                              <m:r>
                                <a:rPr lang="en-GB" b="0" i="1" smtClean="0">
                                  <a:solidFill>
                                    <a:schemeClr val="tx1"/>
                                  </a:solidFill>
                                  <a:latin typeface="Cambria Math" panose="02040503050406030204" pitchFamily="18" charset="0"/>
                                </a:rPr>
                                <m:t>0.24</m:t>
                              </m:r>
                            </m:e>
                            <m:e>
                              <m:r>
                                <a:rPr lang="en-GB" b="0" i="1" smtClean="0">
                                  <a:solidFill>
                                    <a:schemeClr val="tx1"/>
                                  </a:solidFill>
                                  <a:latin typeface="Cambria Math" panose="02040503050406030204" pitchFamily="18" charset="0"/>
                                </a:rPr>
                                <m:t>0.94</m:t>
                              </m:r>
                            </m:e>
                            <m:e>
                              <m:r>
                                <a:rPr lang="en-GB" b="0" i="1" smtClean="0">
                                  <a:solidFill>
                                    <a:schemeClr val="tx1"/>
                                  </a:solidFill>
                                  <a:latin typeface="Cambria Math" panose="02040503050406030204" pitchFamily="18" charset="0"/>
                                </a:rPr>
                                <m:t>0.12</m:t>
                              </m:r>
                            </m:e>
                          </m:eqArr>
                        </m:e>
                      </m:d>
                    </m:oMath>
                  </m:oMathPara>
                </a14:m>
                <a:endParaRPr lang="en-GB" dirty="0"/>
              </a:p>
            </p:txBody>
          </p:sp>
        </mc:Choice>
        <mc:Fallback>
          <p:sp>
            <p:nvSpPr>
              <p:cNvPr id="9" name="TextBox 8">
                <a:extLst>
                  <a:ext uri="{FF2B5EF4-FFF2-40B4-BE49-F238E27FC236}">
                    <a16:creationId xmlns:a16="http://schemas.microsoft.com/office/drawing/2014/main" id="{99EC78C9-D1B7-582D-1449-7CAC6D0D65D3}"/>
                  </a:ext>
                </a:extLst>
              </p:cNvPr>
              <p:cNvSpPr txBox="1">
                <a:spLocks noRot="1" noChangeAspect="1" noMove="1" noResize="1" noEditPoints="1" noAdjustHandles="1" noChangeArrowheads="1" noChangeShapeType="1" noTextEdit="1"/>
              </p:cNvSpPr>
              <p:nvPr/>
            </p:nvSpPr>
            <p:spPr>
              <a:xfrm>
                <a:off x="7022432" y="1717456"/>
                <a:ext cx="753979" cy="824906"/>
              </a:xfrm>
              <a:prstGeom prst="rect">
                <a:avLst/>
              </a:prstGeom>
              <a:blipFill>
                <a:blip r:embed="rId6"/>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EC90CF45-4244-4F58-609B-A0F0C0E78AEF}"/>
              </a:ext>
            </a:extLst>
          </p:cNvPr>
          <p:cNvSpPr txBox="1"/>
          <p:nvPr/>
        </p:nvSpPr>
        <p:spPr>
          <a:xfrm>
            <a:off x="8114267" y="3292567"/>
            <a:ext cx="2817091" cy="369332"/>
          </a:xfrm>
          <a:prstGeom prst="rect">
            <a:avLst/>
          </a:prstGeom>
          <a:noFill/>
        </p:spPr>
        <p:txBody>
          <a:bodyPr wrap="square" rtlCol="0">
            <a:spAutoFit/>
          </a:bodyPr>
          <a:lstStyle/>
          <a:p>
            <a:r>
              <a:rPr lang="en-GB" dirty="0"/>
              <a:t>Figure 2. Embedding space</a:t>
            </a:r>
          </a:p>
        </p:txBody>
      </p:sp>
    </p:spTree>
    <p:extLst>
      <p:ext uri="{BB962C8B-B14F-4D97-AF65-F5344CB8AC3E}">
        <p14:creationId xmlns:p14="http://schemas.microsoft.com/office/powerpoint/2010/main" val="327156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F5259-02AC-4786-FA9E-A900882475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C6CCB-6E4A-E8D8-1CEC-EAB55651DAA8}"/>
              </a:ext>
            </a:extLst>
          </p:cNvPr>
          <p:cNvSpPr>
            <a:spLocks noGrp="1"/>
          </p:cNvSpPr>
          <p:nvPr>
            <p:ph type="title"/>
          </p:nvPr>
        </p:nvSpPr>
        <p:spPr/>
        <p:txBody>
          <a:bodyPr/>
          <a:lstStyle/>
          <a:p>
            <a:r>
              <a:rPr lang="en-US" dirty="0"/>
              <a:t>Finding relevant chunks</a:t>
            </a:r>
          </a:p>
        </p:txBody>
      </p:sp>
      <p:sp>
        <p:nvSpPr>
          <p:cNvPr id="3" name="Text Placeholder 2">
            <a:extLst>
              <a:ext uri="{FF2B5EF4-FFF2-40B4-BE49-F238E27FC236}">
                <a16:creationId xmlns:a16="http://schemas.microsoft.com/office/drawing/2014/main" id="{E8564D83-E540-F1DC-1E76-450D3BAA9041}"/>
              </a:ext>
            </a:extLst>
          </p:cNvPr>
          <p:cNvSpPr>
            <a:spLocks noGrp="1"/>
          </p:cNvSpPr>
          <p:nvPr>
            <p:ph idx="1"/>
          </p:nvPr>
        </p:nvSpPr>
        <p:spPr>
          <a:xfrm>
            <a:off x="838200" y="1825625"/>
            <a:ext cx="10584872" cy="1081667"/>
          </a:xfrm>
        </p:spPr>
        <p:txBody>
          <a:bodyPr vert="horz" lIns="91440" tIns="45720" rIns="91440" bIns="45720" rtlCol="0" anchor="t">
            <a:normAutofit/>
          </a:bodyPr>
          <a:lstStyle/>
          <a:p>
            <a:endParaRPr lang="en-US" dirty="0">
              <a:ea typeface="Calibri"/>
              <a:cs typeface="Calibri"/>
            </a:endParaRPr>
          </a:p>
        </p:txBody>
      </p:sp>
      <p:grpSp>
        <p:nvGrpSpPr>
          <p:cNvPr id="23" name="Group 22">
            <a:extLst>
              <a:ext uri="{FF2B5EF4-FFF2-40B4-BE49-F238E27FC236}">
                <a16:creationId xmlns:a16="http://schemas.microsoft.com/office/drawing/2014/main" id="{4A34DABF-4106-CC62-C3CD-E90832509BD0}"/>
              </a:ext>
            </a:extLst>
          </p:cNvPr>
          <p:cNvGrpSpPr/>
          <p:nvPr/>
        </p:nvGrpSpPr>
        <p:grpSpPr>
          <a:xfrm>
            <a:off x="894615" y="3317036"/>
            <a:ext cx="2706255" cy="1073643"/>
            <a:chOff x="443511" y="4490851"/>
            <a:chExt cx="3302000" cy="1350733"/>
          </a:xfrm>
        </p:grpSpPr>
        <p:grpSp>
          <p:nvGrpSpPr>
            <p:cNvPr id="20" name="Group 19">
              <a:extLst>
                <a:ext uri="{FF2B5EF4-FFF2-40B4-BE49-F238E27FC236}">
                  <a16:creationId xmlns:a16="http://schemas.microsoft.com/office/drawing/2014/main" id="{130939E3-36DD-0BCC-0ADE-B2804700458B}"/>
                </a:ext>
              </a:extLst>
            </p:cNvPr>
            <p:cNvGrpSpPr/>
            <p:nvPr/>
          </p:nvGrpSpPr>
          <p:grpSpPr>
            <a:xfrm>
              <a:off x="704603" y="5308455"/>
              <a:ext cx="560924" cy="533129"/>
              <a:chOff x="6094022" y="4615729"/>
              <a:chExt cx="1018124" cy="976474"/>
            </a:xfrm>
          </p:grpSpPr>
          <p:pic>
            <p:nvPicPr>
              <p:cNvPr id="18" name="Picture 17" descr="User icon on transparent background ...">
                <a:extLst>
                  <a:ext uri="{FF2B5EF4-FFF2-40B4-BE49-F238E27FC236}">
                    <a16:creationId xmlns:a16="http://schemas.microsoft.com/office/drawing/2014/main" id="{CCE656CC-E32B-B720-60EF-9129C21E49DD}"/>
                  </a:ext>
                </a:extLst>
              </p:cNvPr>
              <p:cNvPicPr>
                <a:picLocks noChangeAspect="1"/>
              </p:cNvPicPr>
              <p:nvPr/>
            </p:nvPicPr>
            <p:blipFill>
              <a:blip r:embed="rId2"/>
              <a:srcRect l="18367" r="18878" b="-800"/>
              <a:stretch/>
            </p:blipFill>
            <p:spPr>
              <a:xfrm>
                <a:off x="6094022" y="4670281"/>
                <a:ext cx="879966" cy="921922"/>
              </a:xfrm>
              <a:prstGeom prst="rect">
                <a:avLst/>
              </a:prstGeom>
            </p:spPr>
          </p:pic>
          <p:pic>
            <p:nvPicPr>
              <p:cNvPr id="19" name="Picture 18" descr="Question Mark Icon PNG Images, Vectors ...">
                <a:extLst>
                  <a:ext uri="{FF2B5EF4-FFF2-40B4-BE49-F238E27FC236}">
                    <a16:creationId xmlns:a16="http://schemas.microsoft.com/office/drawing/2014/main" id="{25C6791B-9AB8-F3DC-8CD2-34C3261712CB}"/>
                  </a:ext>
                </a:extLst>
              </p:cNvPr>
              <p:cNvPicPr>
                <a:picLocks noChangeAspect="1"/>
              </p:cNvPicPr>
              <p:nvPr/>
            </p:nvPicPr>
            <p:blipFill>
              <a:blip r:embed="rId3"/>
              <a:stretch>
                <a:fillRect/>
              </a:stretch>
            </p:blipFill>
            <p:spPr>
              <a:xfrm>
                <a:off x="6714692" y="4615729"/>
                <a:ext cx="397454" cy="397453"/>
              </a:xfrm>
              <a:prstGeom prst="rect">
                <a:avLst/>
              </a:prstGeom>
            </p:spPr>
          </p:pic>
        </p:grpSp>
        <p:sp>
          <p:nvSpPr>
            <p:cNvPr id="22" name="Speech Bubble: Rectangle with Corners Rounded 21">
              <a:extLst>
                <a:ext uri="{FF2B5EF4-FFF2-40B4-BE49-F238E27FC236}">
                  <a16:creationId xmlns:a16="http://schemas.microsoft.com/office/drawing/2014/main" id="{EF565C75-D798-4572-3CE8-C3177E6E5215}"/>
                </a:ext>
              </a:extLst>
            </p:cNvPr>
            <p:cNvSpPr/>
            <p:nvPr/>
          </p:nvSpPr>
          <p:spPr>
            <a:xfrm>
              <a:off x="443511" y="4490851"/>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me places to visit"</a:t>
              </a:r>
            </a:p>
          </p:txBody>
        </p:sp>
      </p:grpSp>
      <p:cxnSp>
        <p:nvCxnSpPr>
          <p:cNvPr id="24" name="Straight Arrow Connector 23">
            <a:extLst>
              <a:ext uri="{FF2B5EF4-FFF2-40B4-BE49-F238E27FC236}">
                <a16:creationId xmlns:a16="http://schemas.microsoft.com/office/drawing/2014/main" id="{4D60D884-4BFB-C045-AB16-9378CDEB982D}"/>
              </a:ext>
            </a:extLst>
          </p:cNvPr>
          <p:cNvCxnSpPr>
            <a:cxnSpLocks/>
          </p:cNvCxnSpPr>
          <p:nvPr/>
        </p:nvCxnSpPr>
        <p:spPr>
          <a:xfrm flipH="1">
            <a:off x="8085093" y="5328838"/>
            <a:ext cx="3593091" cy="0"/>
          </a:xfrm>
          <a:prstGeom prst="straightConnector1">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descr="Internet Knowledge Icons - Free SVG ...">
            <a:extLst>
              <a:ext uri="{FF2B5EF4-FFF2-40B4-BE49-F238E27FC236}">
                <a16:creationId xmlns:a16="http://schemas.microsoft.com/office/drawing/2014/main" id="{C11EDB57-6316-A79B-B59C-0569F5A6272A}"/>
              </a:ext>
            </a:extLst>
          </p:cNvPr>
          <p:cNvPicPr>
            <a:picLocks noChangeAspect="1"/>
          </p:cNvPicPr>
          <p:nvPr/>
        </p:nvPicPr>
        <p:blipFill>
          <a:blip r:embed="rId4"/>
          <a:srcRect l="8029" t="10326" r="7299" b="12138"/>
          <a:stretch/>
        </p:blipFill>
        <p:spPr>
          <a:xfrm>
            <a:off x="10374421" y="4007783"/>
            <a:ext cx="1322051" cy="1199977"/>
          </a:xfrm>
          <a:prstGeom prst="rect">
            <a:avLst/>
          </a:prstGeom>
        </p:spPr>
      </p:pic>
      <p:pic>
        <p:nvPicPr>
          <p:cNvPr id="25" name="Picture 24" descr="Free Opened Book SVG, PNG Icon, Symbol ...">
            <a:extLst>
              <a:ext uri="{FF2B5EF4-FFF2-40B4-BE49-F238E27FC236}">
                <a16:creationId xmlns:a16="http://schemas.microsoft.com/office/drawing/2014/main" id="{3918933A-E59C-569F-7DEE-F5A0932EA482}"/>
              </a:ext>
            </a:extLst>
          </p:cNvPr>
          <p:cNvPicPr>
            <a:picLocks noChangeAspect="1"/>
          </p:cNvPicPr>
          <p:nvPr/>
        </p:nvPicPr>
        <p:blipFill>
          <a:blip r:embed="rId5"/>
          <a:stretch>
            <a:fillRect/>
          </a:stretch>
        </p:blipFill>
        <p:spPr>
          <a:xfrm>
            <a:off x="10449324" y="5478533"/>
            <a:ext cx="1214870" cy="1062472"/>
          </a:xfrm>
          <a:prstGeom prst="rect">
            <a:avLst/>
          </a:prstGeom>
        </p:spPr>
      </p:pic>
      <p:cxnSp>
        <p:nvCxnSpPr>
          <p:cNvPr id="27" name="Straight Arrow Connector 26">
            <a:extLst>
              <a:ext uri="{FF2B5EF4-FFF2-40B4-BE49-F238E27FC236}">
                <a16:creationId xmlns:a16="http://schemas.microsoft.com/office/drawing/2014/main" id="{E8084667-A9C0-ABE4-AA24-CD7598B7EC59}"/>
              </a:ext>
            </a:extLst>
          </p:cNvPr>
          <p:cNvCxnSpPr/>
          <p:nvPr/>
        </p:nvCxnSpPr>
        <p:spPr>
          <a:xfrm flipH="1">
            <a:off x="9207175" y="6099821"/>
            <a:ext cx="1011381"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AB85604-CF72-3FBA-5364-9F4225B21E6A}"/>
              </a:ext>
            </a:extLst>
          </p:cNvPr>
          <p:cNvSpPr txBox="1"/>
          <p:nvPr/>
        </p:nvSpPr>
        <p:spPr>
          <a:xfrm>
            <a:off x="9276449" y="5795022"/>
            <a:ext cx="103909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A5A5A5"/>
                </a:solidFill>
                <a:ea typeface="Calibri"/>
                <a:cs typeface="Calibri"/>
              </a:rPr>
              <a:t>Converted</a:t>
            </a:r>
          </a:p>
        </p:txBody>
      </p:sp>
      <p:sp>
        <p:nvSpPr>
          <p:cNvPr id="16" name="Rectangle 15">
            <a:extLst>
              <a:ext uri="{FF2B5EF4-FFF2-40B4-BE49-F238E27FC236}">
                <a16:creationId xmlns:a16="http://schemas.microsoft.com/office/drawing/2014/main" id="{556EECDF-C35C-3286-AB45-3CD8597756F1}"/>
              </a:ext>
            </a:extLst>
          </p:cNvPr>
          <p:cNvSpPr/>
          <p:nvPr/>
        </p:nvSpPr>
        <p:spPr>
          <a:xfrm>
            <a:off x="8071103" y="3855385"/>
            <a:ext cx="3629892" cy="2660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Knowledge</a:t>
            </a:r>
          </a:p>
        </p:txBody>
      </p:sp>
      <p:grpSp>
        <p:nvGrpSpPr>
          <p:cNvPr id="42" name="Group 41">
            <a:extLst>
              <a:ext uri="{FF2B5EF4-FFF2-40B4-BE49-F238E27FC236}">
                <a16:creationId xmlns:a16="http://schemas.microsoft.com/office/drawing/2014/main" id="{9C2DF7DF-EAF8-6A83-4690-8668B1845FA9}"/>
              </a:ext>
            </a:extLst>
          </p:cNvPr>
          <p:cNvGrpSpPr/>
          <p:nvPr/>
        </p:nvGrpSpPr>
        <p:grpSpPr>
          <a:xfrm>
            <a:off x="8299702" y="5506240"/>
            <a:ext cx="732194" cy="892324"/>
            <a:chOff x="3567543" y="3174855"/>
            <a:chExt cx="1314084" cy="1501923"/>
          </a:xfrm>
        </p:grpSpPr>
        <p:pic>
          <p:nvPicPr>
            <p:cNvPr id="39" name="Picture 38" descr="paragraph tool icon or logo design ...">
              <a:extLst>
                <a:ext uri="{FF2B5EF4-FFF2-40B4-BE49-F238E27FC236}">
                  <a16:creationId xmlns:a16="http://schemas.microsoft.com/office/drawing/2014/main" id="{6690757C-D017-A5D8-8FBF-9D5025521371}"/>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0" name="Picture 39" descr="paragraph tool icon or logo design ...">
              <a:extLst>
                <a:ext uri="{FF2B5EF4-FFF2-40B4-BE49-F238E27FC236}">
                  <a16:creationId xmlns:a16="http://schemas.microsoft.com/office/drawing/2014/main" id="{76E65BF3-FA79-6971-5280-9A4516AAD1DC}"/>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1" name="Picture 40" descr="paragraph tool icon or logo design ...">
              <a:extLst>
                <a:ext uri="{FF2B5EF4-FFF2-40B4-BE49-F238E27FC236}">
                  <a16:creationId xmlns:a16="http://schemas.microsoft.com/office/drawing/2014/main" id="{DE0B0A8E-827B-ED4B-15B0-7611AB50C64E}"/>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sp>
        <p:nvSpPr>
          <p:cNvPr id="51" name="Arrow: Left 50">
            <a:extLst>
              <a:ext uri="{FF2B5EF4-FFF2-40B4-BE49-F238E27FC236}">
                <a16:creationId xmlns:a16="http://schemas.microsoft.com/office/drawing/2014/main" id="{3F76A0EA-ADF0-48EC-7282-1E122466824B}"/>
              </a:ext>
            </a:extLst>
          </p:cNvPr>
          <p:cNvSpPr/>
          <p:nvPr/>
        </p:nvSpPr>
        <p:spPr>
          <a:xfrm>
            <a:off x="7364523" y="4866767"/>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sp>
        <p:nvSpPr>
          <p:cNvPr id="52" name="Arrow: Left 51">
            <a:extLst>
              <a:ext uri="{FF2B5EF4-FFF2-40B4-BE49-F238E27FC236}">
                <a16:creationId xmlns:a16="http://schemas.microsoft.com/office/drawing/2014/main" id="{0EDD43EF-98B8-C1C1-71C6-D5CDB88DDAC5}"/>
              </a:ext>
            </a:extLst>
          </p:cNvPr>
          <p:cNvSpPr/>
          <p:nvPr/>
        </p:nvSpPr>
        <p:spPr>
          <a:xfrm>
            <a:off x="4621322" y="4908331"/>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pic>
        <p:nvPicPr>
          <p:cNvPr id="54" name="Picture 53" descr="paragraph tool icon or logo design ...">
            <a:extLst>
              <a:ext uri="{FF2B5EF4-FFF2-40B4-BE49-F238E27FC236}">
                <a16:creationId xmlns:a16="http://schemas.microsoft.com/office/drawing/2014/main" id="{8B9AF6D1-E025-61C9-B09B-0DB77E3188AF}"/>
              </a:ext>
            </a:extLst>
          </p:cNvPr>
          <p:cNvPicPr>
            <a:picLocks noChangeAspect="1"/>
          </p:cNvPicPr>
          <p:nvPr/>
        </p:nvPicPr>
        <p:blipFill>
          <a:blip r:embed="rId6"/>
          <a:srcRect l="27742" t="20645" r="23871" b="22203"/>
          <a:stretch/>
        </p:blipFill>
        <p:spPr>
          <a:xfrm>
            <a:off x="3120093" y="4908863"/>
            <a:ext cx="480821" cy="603007"/>
          </a:xfrm>
          <a:prstGeom prst="rect">
            <a:avLst/>
          </a:prstGeom>
        </p:spPr>
      </p:pic>
      <p:grpSp>
        <p:nvGrpSpPr>
          <p:cNvPr id="59" name="Group 58">
            <a:extLst>
              <a:ext uri="{FF2B5EF4-FFF2-40B4-BE49-F238E27FC236}">
                <a16:creationId xmlns:a16="http://schemas.microsoft.com/office/drawing/2014/main" id="{DA0A3CE3-BD87-65BC-273D-32DD36F58006}"/>
              </a:ext>
            </a:extLst>
          </p:cNvPr>
          <p:cNvGrpSpPr/>
          <p:nvPr/>
        </p:nvGrpSpPr>
        <p:grpSpPr>
          <a:xfrm>
            <a:off x="839397" y="4997927"/>
            <a:ext cx="464682" cy="423351"/>
            <a:chOff x="3394729" y="4356795"/>
            <a:chExt cx="644792" cy="548042"/>
          </a:xfrm>
        </p:grpSpPr>
        <p:pic>
          <p:nvPicPr>
            <p:cNvPr id="56" name="Picture 55" descr="831 Large Language Model Icon Images ...">
              <a:extLst>
                <a:ext uri="{FF2B5EF4-FFF2-40B4-BE49-F238E27FC236}">
                  <a16:creationId xmlns:a16="http://schemas.microsoft.com/office/drawing/2014/main" id="{D444B75E-25CA-49DA-2BCB-7C24FF123E6E}"/>
                </a:ext>
              </a:extLst>
            </p:cNvPr>
            <p:cNvPicPr>
              <a:picLocks noChangeAspect="1"/>
            </p:cNvPicPr>
            <p:nvPr/>
          </p:nvPicPr>
          <p:blipFill>
            <a:blip r:embed="rId7"/>
            <a:srcRect l="8145" t="8787" r="8145" b="17361"/>
            <a:stretch/>
          </p:blipFill>
          <p:spPr>
            <a:xfrm>
              <a:off x="3394729" y="4356795"/>
              <a:ext cx="644792" cy="548042"/>
            </a:xfrm>
            <a:prstGeom prst="rect">
              <a:avLst/>
            </a:prstGeom>
          </p:spPr>
        </p:pic>
        <p:sp>
          <p:nvSpPr>
            <p:cNvPr id="58" name="Rectangle 57">
              <a:extLst>
                <a:ext uri="{FF2B5EF4-FFF2-40B4-BE49-F238E27FC236}">
                  <a16:creationId xmlns:a16="http://schemas.microsoft.com/office/drawing/2014/main" id="{42B9CA52-D6A7-9830-BC2E-4F936211983A}"/>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1" name="Arrow: Left 60">
            <a:extLst>
              <a:ext uri="{FF2B5EF4-FFF2-40B4-BE49-F238E27FC236}">
                <a16:creationId xmlns:a16="http://schemas.microsoft.com/office/drawing/2014/main" id="{9D939022-947E-C898-083F-686AD357FE24}"/>
              </a:ext>
            </a:extLst>
          </p:cNvPr>
          <p:cNvSpPr/>
          <p:nvPr/>
        </p:nvSpPr>
        <p:spPr>
          <a:xfrm>
            <a:off x="2030522" y="4894475"/>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grpSp>
        <p:nvGrpSpPr>
          <p:cNvPr id="66" name="Group 65">
            <a:extLst>
              <a:ext uri="{FF2B5EF4-FFF2-40B4-BE49-F238E27FC236}">
                <a16:creationId xmlns:a16="http://schemas.microsoft.com/office/drawing/2014/main" id="{B6183F58-C3B8-FD77-5D57-FCD228B027E0}"/>
              </a:ext>
            </a:extLst>
          </p:cNvPr>
          <p:cNvGrpSpPr/>
          <p:nvPr/>
        </p:nvGrpSpPr>
        <p:grpSpPr>
          <a:xfrm>
            <a:off x="5327904" y="3855384"/>
            <a:ext cx="1565563" cy="2687782"/>
            <a:chOff x="6262254" y="3435926"/>
            <a:chExt cx="1565563" cy="2687782"/>
          </a:xfrm>
        </p:grpSpPr>
        <p:sp>
          <p:nvSpPr>
            <p:cNvPr id="29" name="Rectangle 28">
              <a:extLst>
                <a:ext uri="{FF2B5EF4-FFF2-40B4-BE49-F238E27FC236}">
                  <a16:creationId xmlns:a16="http://schemas.microsoft.com/office/drawing/2014/main" id="{365B5463-538A-05EB-D1FF-30A04FF9A9C0}"/>
                </a:ext>
              </a:extLst>
            </p:cNvPr>
            <p:cNvSpPr/>
            <p:nvPr/>
          </p:nvSpPr>
          <p:spPr>
            <a:xfrm>
              <a:off x="6262254" y="3435926"/>
              <a:ext cx="1565563" cy="2687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Retrieving</a:t>
              </a:r>
            </a:p>
          </p:txBody>
        </p:sp>
        <p:grpSp>
          <p:nvGrpSpPr>
            <p:cNvPr id="43" name="Group 42">
              <a:extLst>
                <a:ext uri="{FF2B5EF4-FFF2-40B4-BE49-F238E27FC236}">
                  <a16:creationId xmlns:a16="http://schemas.microsoft.com/office/drawing/2014/main" id="{683647FC-A714-1216-56EE-417D46BB93AE}"/>
                </a:ext>
              </a:extLst>
            </p:cNvPr>
            <p:cNvGrpSpPr/>
            <p:nvPr/>
          </p:nvGrpSpPr>
          <p:grpSpPr>
            <a:xfrm>
              <a:off x="6698669" y="4241652"/>
              <a:ext cx="621357" cy="892323"/>
              <a:chOff x="3567543" y="3174855"/>
              <a:chExt cx="1314084" cy="1501923"/>
            </a:xfrm>
          </p:grpSpPr>
          <p:pic>
            <p:nvPicPr>
              <p:cNvPr id="44" name="Picture 43" descr="paragraph tool icon or logo design ...">
                <a:extLst>
                  <a:ext uri="{FF2B5EF4-FFF2-40B4-BE49-F238E27FC236}">
                    <a16:creationId xmlns:a16="http://schemas.microsoft.com/office/drawing/2014/main" id="{4E2D14D4-EA27-7D6F-0086-8F58B1DEA7C9}"/>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5" name="Picture 44" descr="paragraph tool icon or logo design ...">
                <a:extLst>
                  <a:ext uri="{FF2B5EF4-FFF2-40B4-BE49-F238E27FC236}">
                    <a16:creationId xmlns:a16="http://schemas.microsoft.com/office/drawing/2014/main" id="{6571517C-B1CD-7938-D046-7A9B38CA6F1D}"/>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6" name="Picture 45" descr="paragraph tool icon or logo design ...">
                <a:extLst>
                  <a:ext uri="{FF2B5EF4-FFF2-40B4-BE49-F238E27FC236}">
                    <a16:creationId xmlns:a16="http://schemas.microsoft.com/office/drawing/2014/main" id="{327EC958-888A-AF03-3731-47405111A55B}"/>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pic>
          <p:nvPicPr>
            <p:cNvPr id="65" name="Picture 64" descr="message question&quot; Icon - Download for ...">
              <a:extLst>
                <a:ext uri="{FF2B5EF4-FFF2-40B4-BE49-F238E27FC236}">
                  <a16:creationId xmlns:a16="http://schemas.microsoft.com/office/drawing/2014/main" id="{063EEED5-0ECB-6178-1F3F-E96D33EA90DF}"/>
                </a:ext>
              </a:extLst>
            </p:cNvPr>
            <p:cNvPicPr>
              <a:picLocks noChangeAspect="1"/>
            </p:cNvPicPr>
            <p:nvPr/>
          </p:nvPicPr>
          <p:blipFill>
            <a:blip r:embed="rId8"/>
            <a:stretch>
              <a:fillRect/>
            </a:stretch>
          </p:blipFill>
          <p:spPr>
            <a:xfrm>
              <a:off x="6778769" y="5429249"/>
              <a:ext cx="532535" cy="557645"/>
            </a:xfrm>
            <a:prstGeom prst="rect">
              <a:avLst/>
            </a:prstGeom>
          </p:spPr>
        </p:pic>
      </p:grpSp>
      <p:sp>
        <p:nvSpPr>
          <p:cNvPr id="67" name="Rectangle 66">
            <a:extLst>
              <a:ext uri="{FF2B5EF4-FFF2-40B4-BE49-F238E27FC236}">
                <a16:creationId xmlns:a16="http://schemas.microsoft.com/office/drawing/2014/main" id="{08373895-3A10-91E6-1277-E9FD18ADF88E}"/>
              </a:ext>
            </a:extLst>
          </p:cNvPr>
          <p:cNvSpPr/>
          <p:nvPr/>
        </p:nvSpPr>
        <p:spPr>
          <a:xfrm>
            <a:off x="443644" y="3042229"/>
            <a:ext cx="11436393" cy="36810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BB229C-B283-0BDE-3527-499C2C0632B8}"/>
              </a:ext>
            </a:extLst>
          </p:cNvPr>
          <p:cNvSpPr/>
          <p:nvPr/>
        </p:nvSpPr>
        <p:spPr>
          <a:xfrm>
            <a:off x="651462" y="4607792"/>
            <a:ext cx="3511594" cy="14181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C2D255-AA33-D7D7-60F8-18AB28515055}"/>
              </a:ext>
            </a:extLst>
          </p:cNvPr>
          <p:cNvSpPr txBox="1"/>
          <p:nvPr/>
        </p:nvSpPr>
        <p:spPr>
          <a:xfrm>
            <a:off x="693700" y="5421278"/>
            <a:ext cx="1640483" cy="646331"/>
          </a:xfrm>
          <a:prstGeom prst="rect">
            <a:avLst/>
          </a:prstGeom>
          <a:noFill/>
        </p:spPr>
        <p:txBody>
          <a:bodyPr wrap="square" rtlCol="0">
            <a:spAutoFit/>
          </a:bodyPr>
          <a:lstStyle/>
          <a:p>
            <a:r>
              <a:rPr lang="en-GB" dirty="0"/>
              <a:t>Language Model</a:t>
            </a:r>
          </a:p>
        </p:txBody>
      </p:sp>
      <p:sp>
        <p:nvSpPr>
          <p:cNvPr id="5" name="Rectangle 4">
            <a:extLst>
              <a:ext uri="{FF2B5EF4-FFF2-40B4-BE49-F238E27FC236}">
                <a16:creationId xmlns:a16="http://schemas.microsoft.com/office/drawing/2014/main" id="{A01C0B92-4DA4-C591-B6A6-8D96D57457AA}"/>
              </a:ext>
            </a:extLst>
          </p:cNvPr>
          <p:cNvSpPr/>
          <p:nvPr/>
        </p:nvSpPr>
        <p:spPr>
          <a:xfrm>
            <a:off x="530352" y="4825735"/>
            <a:ext cx="1284327" cy="12740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98C3BDA6-391C-40E5-EC0A-CD1A89C90F7A}"/>
              </a:ext>
            </a:extLst>
          </p:cNvPr>
          <p:cNvSpPr/>
          <p:nvPr/>
        </p:nvSpPr>
        <p:spPr>
          <a:xfrm>
            <a:off x="9165681" y="5463776"/>
            <a:ext cx="1052875" cy="10821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4141BC5-1C15-92DF-984D-4D64A56B1608}"/>
              </a:ext>
            </a:extLst>
          </p:cNvPr>
          <p:cNvSpPr/>
          <p:nvPr/>
        </p:nvSpPr>
        <p:spPr>
          <a:xfrm>
            <a:off x="5144010" y="3702809"/>
            <a:ext cx="2041471" cy="30204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5988316-F58D-F2EA-E968-BA50AF838478}"/>
              </a:ext>
            </a:extLst>
          </p:cNvPr>
          <p:cNvSpPr/>
          <p:nvPr/>
        </p:nvSpPr>
        <p:spPr>
          <a:xfrm>
            <a:off x="7996045" y="5243462"/>
            <a:ext cx="1155746" cy="12975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2702C0E4-BC7D-6726-5712-14A8708AB7C7}"/>
              </a:ext>
            </a:extLst>
          </p:cNvPr>
          <p:cNvSpPr txBox="1"/>
          <p:nvPr/>
        </p:nvSpPr>
        <p:spPr>
          <a:xfrm>
            <a:off x="9207175" y="4997927"/>
            <a:ext cx="1108364" cy="369332"/>
          </a:xfrm>
          <a:prstGeom prst="rect">
            <a:avLst/>
          </a:prstGeom>
          <a:noFill/>
        </p:spPr>
        <p:txBody>
          <a:bodyPr wrap="square" rtlCol="0">
            <a:spAutoFit/>
          </a:bodyPr>
          <a:lstStyle/>
          <a:p>
            <a:r>
              <a:rPr lang="en-GB" dirty="0"/>
              <a:t>Chunking</a:t>
            </a:r>
          </a:p>
        </p:txBody>
      </p:sp>
      <p:sp>
        <p:nvSpPr>
          <p:cNvPr id="12" name="TextBox 11">
            <a:extLst>
              <a:ext uri="{FF2B5EF4-FFF2-40B4-BE49-F238E27FC236}">
                <a16:creationId xmlns:a16="http://schemas.microsoft.com/office/drawing/2014/main" id="{A5BBF499-31C7-D7A7-0F99-2DD3231C7760}"/>
              </a:ext>
            </a:extLst>
          </p:cNvPr>
          <p:cNvSpPr txBox="1"/>
          <p:nvPr/>
        </p:nvSpPr>
        <p:spPr>
          <a:xfrm>
            <a:off x="5458775" y="3273499"/>
            <a:ext cx="1836358" cy="369332"/>
          </a:xfrm>
          <a:prstGeom prst="rect">
            <a:avLst/>
          </a:prstGeom>
          <a:noFill/>
        </p:spPr>
        <p:txBody>
          <a:bodyPr wrap="square" rtlCol="0">
            <a:spAutoFit/>
          </a:bodyPr>
          <a:lstStyle/>
          <a:p>
            <a:r>
              <a:rPr lang="en-US" dirty="0"/>
              <a:t>Finding chunks</a:t>
            </a:r>
            <a:endParaRPr lang="en-GB" dirty="0"/>
          </a:p>
        </p:txBody>
      </p:sp>
      <p:sp>
        <p:nvSpPr>
          <p:cNvPr id="13" name="TextBox 12">
            <a:extLst>
              <a:ext uri="{FF2B5EF4-FFF2-40B4-BE49-F238E27FC236}">
                <a16:creationId xmlns:a16="http://schemas.microsoft.com/office/drawing/2014/main" id="{BA1753D6-1391-56A6-360E-E8F8D5E48062}"/>
              </a:ext>
            </a:extLst>
          </p:cNvPr>
          <p:cNvSpPr txBox="1"/>
          <p:nvPr/>
        </p:nvSpPr>
        <p:spPr>
          <a:xfrm>
            <a:off x="8134812" y="4858732"/>
            <a:ext cx="1108364" cy="369332"/>
          </a:xfrm>
          <a:prstGeom prst="rect">
            <a:avLst/>
          </a:prstGeom>
          <a:noFill/>
        </p:spPr>
        <p:txBody>
          <a:bodyPr wrap="square" rtlCol="0">
            <a:spAutoFit/>
          </a:bodyPr>
          <a:lstStyle/>
          <a:p>
            <a:r>
              <a:rPr lang="en-GB" dirty="0" err="1"/>
              <a:t>Vectordb</a:t>
            </a:r>
            <a:endParaRPr lang="en-GB" dirty="0"/>
          </a:p>
        </p:txBody>
      </p:sp>
      <p:pic>
        <p:nvPicPr>
          <p:cNvPr id="10" name="Picture 9" descr="Searching data in database - Free ...">
            <a:extLst>
              <a:ext uri="{FF2B5EF4-FFF2-40B4-BE49-F238E27FC236}">
                <a16:creationId xmlns:a16="http://schemas.microsoft.com/office/drawing/2014/main" id="{88BEBFF3-2DF4-C63B-31E2-DAD1E66CD4AD}"/>
              </a:ext>
            </a:extLst>
          </p:cNvPr>
          <p:cNvPicPr>
            <a:picLocks noChangeAspect="1"/>
          </p:cNvPicPr>
          <p:nvPr/>
        </p:nvPicPr>
        <p:blipFill>
          <a:blip r:embed="rId9"/>
          <a:stretch>
            <a:fillRect/>
          </a:stretch>
        </p:blipFill>
        <p:spPr>
          <a:xfrm>
            <a:off x="6305385" y="610224"/>
            <a:ext cx="677306" cy="685292"/>
          </a:xfrm>
          <a:prstGeom prst="rect">
            <a:avLst/>
          </a:prstGeom>
        </p:spPr>
      </p:pic>
      <p:sp>
        <p:nvSpPr>
          <p:cNvPr id="37" name="Slide Number Placeholder 36">
            <a:extLst>
              <a:ext uri="{FF2B5EF4-FFF2-40B4-BE49-F238E27FC236}">
                <a16:creationId xmlns:a16="http://schemas.microsoft.com/office/drawing/2014/main" id="{525A5607-2891-557E-B29A-93C1FBDF1CBD}"/>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191010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FEE3-98DA-DFE1-8CF1-E999A93378E9}"/>
              </a:ext>
            </a:extLst>
          </p:cNvPr>
          <p:cNvSpPr>
            <a:spLocks noGrp="1"/>
          </p:cNvSpPr>
          <p:nvPr>
            <p:ph type="title"/>
          </p:nvPr>
        </p:nvSpPr>
        <p:spPr/>
        <p:txBody>
          <a:bodyPr/>
          <a:lstStyle/>
          <a:p>
            <a:r>
              <a:rPr lang="en-US" dirty="0"/>
              <a:t>Finding relevant chunks</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F9BA6485-D7CC-C94E-AC29-FDD45EABBC78}"/>
              </a:ext>
            </a:extLst>
          </p:cNvPr>
          <p:cNvSpPr>
            <a:spLocks noGrp="1"/>
          </p:cNvSpPr>
          <p:nvPr>
            <p:ph idx="1"/>
          </p:nvPr>
        </p:nvSpPr>
        <p:spPr>
          <a:xfrm>
            <a:off x="838200" y="1825625"/>
            <a:ext cx="4501243" cy="4351338"/>
          </a:xfrm>
        </p:spPr>
        <p:txBody>
          <a:bodyPr vert="horz" lIns="91440" tIns="45720" rIns="91440" bIns="45720" rtlCol="0" anchor="t">
            <a:normAutofit/>
          </a:bodyPr>
          <a:lstStyle/>
          <a:p>
            <a:pPr marL="514350" indent="-514350"/>
            <a:r>
              <a:rPr lang="en-US" dirty="0"/>
              <a:t>Keyword, vector search</a:t>
            </a:r>
          </a:p>
          <a:p>
            <a:pPr marL="514350" indent="-514350"/>
            <a:r>
              <a:rPr lang="en-US" dirty="0" err="1"/>
              <a:t>Rerank</a:t>
            </a:r>
            <a:r>
              <a:rPr lang="en-US" dirty="0"/>
              <a:t> all results</a:t>
            </a:r>
            <a:endParaRPr lang="en-US" dirty="0">
              <a:solidFill>
                <a:schemeClr val="bg1">
                  <a:lumMod val="65000"/>
                </a:schemeClr>
              </a:solidFill>
              <a:latin typeface="Aptos"/>
            </a:endParaRPr>
          </a:p>
          <a:p>
            <a:pPr marL="514350" indent="-514350"/>
            <a:r>
              <a:rPr lang="en-US" dirty="0">
                <a:solidFill>
                  <a:srgbClr val="000000"/>
                </a:solidFill>
                <a:latin typeface="Aptos"/>
              </a:rPr>
              <a:t>Give the best results as answer</a:t>
            </a:r>
          </a:p>
          <a:p>
            <a:pPr marL="514350" indent="-514350"/>
            <a:r>
              <a:rPr lang="en-US" dirty="0">
                <a:solidFill>
                  <a:srgbClr val="000000"/>
                </a:solidFill>
                <a:latin typeface="Aptos"/>
              </a:rPr>
              <a:t>Bi-Encoder </a:t>
            </a:r>
            <a:r>
              <a:rPr lang="en-US" dirty="0">
                <a:solidFill>
                  <a:schemeClr val="bg1">
                    <a:lumMod val="65000"/>
                  </a:schemeClr>
                </a:solidFill>
                <a:latin typeface="Aptos"/>
              </a:rPr>
              <a:t>[11]</a:t>
            </a:r>
          </a:p>
          <a:p>
            <a:pPr marL="514350" indent="-514350"/>
            <a:r>
              <a:rPr lang="en-US" dirty="0">
                <a:solidFill>
                  <a:srgbClr val="000000"/>
                </a:solidFill>
                <a:latin typeface="Aptos"/>
              </a:rPr>
              <a:t>Cross Encoder </a:t>
            </a:r>
            <a:r>
              <a:rPr lang="en-US" dirty="0">
                <a:solidFill>
                  <a:schemeClr val="bg1">
                    <a:lumMod val="65000"/>
                  </a:schemeClr>
                </a:solidFill>
                <a:latin typeface="Aptos"/>
              </a:rPr>
              <a:t>[12]</a:t>
            </a:r>
          </a:p>
          <a:p>
            <a:pPr marL="514350" indent="-514350"/>
            <a:r>
              <a:rPr lang="en-US" dirty="0">
                <a:latin typeface="Aptos"/>
              </a:rPr>
              <a:t>Similarity -&gt; Symmetric Encoder</a:t>
            </a:r>
          </a:p>
        </p:txBody>
      </p:sp>
      <p:sp>
        <p:nvSpPr>
          <p:cNvPr id="4" name="Slide Number Placeholder 3">
            <a:extLst>
              <a:ext uri="{FF2B5EF4-FFF2-40B4-BE49-F238E27FC236}">
                <a16:creationId xmlns:a16="http://schemas.microsoft.com/office/drawing/2014/main" id="{2A4015AD-D101-563D-1577-5F11D89C54A7}"/>
              </a:ext>
            </a:extLst>
          </p:cNvPr>
          <p:cNvSpPr>
            <a:spLocks noGrp="1"/>
          </p:cNvSpPr>
          <p:nvPr>
            <p:ph type="sldNum" sz="quarter" idx="12"/>
          </p:nvPr>
        </p:nvSpPr>
        <p:spPr/>
        <p:txBody>
          <a:bodyPr/>
          <a:lstStyle/>
          <a:p>
            <a:fld id="{802006FE-6571-4354-8775-F8708372C227}" type="slidenum">
              <a:rPr lang="de-DE" smtClean="0"/>
              <a:t>17</a:t>
            </a:fld>
            <a:endParaRPr lang="de-DE"/>
          </a:p>
        </p:txBody>
      </p:sp>
      <p:pic>
        <p:nvPicPr>
          <p:cNvPr id="9" name="Picture 8" descr="Using Cross-Encoders as reranker in multistage vector search | Weaviate">
            <a:extLst>
              <a:ext uri="{FF2B5EF4-FFF2-40B4-BE49-F238E27FC236}">
                <a16:creationId xmlns:a16="http://schemas.microsoft.com/office/drawing/2014/main" id="{1FCFD91F-45DA-5314-7D56-1592077492AD}"/>
              </a:ext>
            </a:extLst>
          </p:cNvPr>
          <p:cNvPicPr>
            <a:picLocks noChangeAspect="1"/>
          </p:cNvPicPr>
          <p:nvPr/>
        </p:nvPicPr>
        <p:blipFill>
          <a:blip r:embed="rId3"/>
          <a:stretch>
            <a:fillRect/>
          </a:stretch>
        </p:blipFill>
        <p:spPr>
          <a:xfrm>
            <a:off x="5339442" y="1297172"/>
            <a:ext cx="5655601" cy="2478181"/>
          </a:xfrm>
          <a:prstGeom prst="rect">
            <a:avLst/>
          </a:prstGeom>
          <a:ln>
            <a:noFill/>
          </a:ln>
        </p:spPr>
      </p:pic>
      <p:pic>
        <p:nvPicPr>
          <p:cNvPr id="11" name="Picture 10" descr="Cross-Encoders — Sentence Transformers documentation">
            <a:extLst>
              <a:ext uri="{FF2B5EF4-FFF2-40B4-BE49-F238E27FC236}">
                <a16:creationId xmlns:a16="http://schemas.microsoft.com/office/drawing/2014/main" id="{C142D2F4-320A-55EA-AC4D-650F08839B31}"/>
              </a:ext>
            </a:extLst>
          </p:cNvPr>
          <p:cNvPicPr>
            <a:picLocks noChangeAspect="1"/>
          </p:cNvPicPr>
          <p:nvPr/>
        </p:nvPicPr>
        <p:blipFill>
          <a:blip r:embed="rId4"/>
          <a:stretch>
            <a:fillRect/>
          </a:stretch>
        </p:blipFill>
        <p:spPr>
          <a:xfrm>
            <a:off x="5697213" y="4210130"/>
            <a:ext cx="4089843" cy="2282745"/>
          </a:xfrm>
          <a:prstGeom prst="rect">
            <a:avLst/>
          </a:prstGeom>
          <a:ln>
            <a:noFill/>
          </a:ln>
        </p:spPr>
      </p:pic>
      <p:pic>
        <p:nvPicPr>
          <p:cNvPr id="5" name="Picture 4" descr="Searching data in database - Free ...">
            <a:extLst>
              <a:ext uri="{FF2B5EF4-FFF2-40B4-BE49-F238E27FC236}">
                <a16:creationId xmlns:a16="http://schemas.microsoft.com/office/drawing/2014/main" id="{D54B7BA3-1D87-CD11-A478-509683130501}"/>
              </a:ext>
            </a:extLst>
          </p:cNvPr>
          <p:cNvPicPr>
            <a:picLocks noChangeAspect="1"/>
          </p:cNvPicPr>
          <p:nvPr/>
        </p:nvPicPr>
        <p:blipFill>
          <a:blip r:embed="rId5"/>
          <a:stretch>
            <a:fillRect/>
          </a:stretch>
        </p:blipFill>
        <p:spPr>
          <a:xfrm>
            <a:off x="6305385" y="610224"/>
            <a:ext cx="677306" cy="685292"/>
          </a:xfrm>
          <a:prstGeom prst="rect">
            <a:avLst/>
          </a:prstGeom>
        </p:spPr>
      </p:pic>
      <p:sp>
        <p:nvSpPr>
          <p:cNvPr id="6" name="TextBox 5">
            <a:extLst>
              <a:ext uri="{FF2B5EF4-FFF2-40B4-BE49-F238E27FC236}">
                <a16:creationId xmlns:a16="http://schemas.microsoft.com/office/drawing/2014/main" id="{ADB84FC4-3B99-2695-8C9B-BDBEAC5F9764}"/>
              </a:ext>
            </a:extLst>
          </p:cNvPr>
          <p:cNvSpPr txBox="1"/>
          <p:nvPr/>
        </p:nvSpPr>
        <p:spPr>
          <a:xfrm>
            <a:off x="5755079" y="3775353"/>
            <a:ext cx="2983346" cy="369332"/>
          </a:xfrm>
          <a:prstGeom prst="rect">
            <a:avLst/>
          </a:prstGeom>
          <a:noFill/>
        </p:spPr>
        <p:txBody>
          <a:bodyPr wrap="square" rtlCol="0">
            <a:spAutoFit/>
          </a:bodyPr>
          <a:lstStyle/>
          <a:p>
            <a:r>
              <a:rPr lang="en-GB" dirty="0"/>
              <a:t>Figure 4. RAG pipeline</a:t>
            </a:r>
          </a:p>
        </p:txBody>
      </p:sp>
      <p:sp>
        <p:nvSpPr>
          <p:cNvPr id="7" name="TextBox 6">
            <a:extLst>
              <a:ext uri="{FF2B5EF4-FFF2-40B4-BE49-F238E27FC236}">
                <a16:creationId xmlns:a16="http://schemas.microsoft.com/office/drawing/2014/main" id="{63CDE742-D8A6-C960-BB79-3118B13425E9}"/>
              </a:ext>
            </a:extLst>
          </p:cNvPr>
          <p:cNvSpPr txBox="1"/>
          <p:nvPr/>
        </p:nvSpPr>
        <p:spPr>
          <a:xfrm>
            <a:off x="5688198" y="6483350"/>
            <a:ext cx="2983346" cy="369332"/>
          </a:xfrm>
          <a:prstGeom prst="rect">
            <a:avLst/>
          </a:prstGeom>
          <a:noFill/>
        </p:spPr>
        <p:txBody>
          <a:bodyPr wrap="square" rtlCol="0">
            <a:spAutoFit/>
          </a:bodyPr>
          <a:lstStyle/>
          <a:p>
            <a:r>
              <a:rPr lang="en-GB" dirty="0"/>
              <a:t>Figure 5. Encoders</a:t>
            </a:r>
          </a:p>
        </p:txBody>
      </p:sp>
    </p:spTree>
    <p:extLst>
      <p:ext uri="{BB962C8B-B14F-4D97-AF65-F5344CB8AC3E}">
        <p14:creationId xmlns:p14="http://schemas.microsoft.com/office/powerpoint/2010/main" val="372637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3D417-5A48-F01E-4826-C58042319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194B2-01B3-5D0F-B536-716C33AD00F5}"/>
              </a:ext>
            </a:extLst>
          </p:cNvPr>
          <p:cNvSpPr>
            <a:spLocks noGrp="1"/>
          </p:cNvSpPr>
          <p:nvPr>
            <p:ph type="title"/>
          </p:nvPr>
        </p:nvSpPr>
        <p:spPr/>
        <p:txBody>
          <a:bodyPr/>
          <a:lstStyle/>
          <a:p>
            <a:r>
              <a:rPr lang="en-GB" dirty="0"/>
              <a:t>Language Model</a:t>
            </a:r>
            <a:endParaRPr lang="en-US" dirty="0"/>
          </a:p>
        </p:txBody>
      </p:sp>
      <p:sp>
        <p:nvSpPr>
          <p:cNvPr id="3" name="Text Placeholder 2">
            <a:extLst>
              <a:ext uri="{FF2B5EF4-FFF2-40B4-BE49-F238E27FC236}">
                <a16:creationId xmlns:a16="http://schemas.microsoft.com/office/drawing/2014/main" id="{391694AD-1265-8E58-E952-DE5252FFFF54}"/>
              </a:ext>
            </a:extLst>
          </p:cNvPr>
          <p:cNvSpPr>
            <a:spLocks noGrp="1"/>
          </p:cNvSpPr>
          <p:nvPr>
            <p:ph idx="1"/>
          </p:nvPr>
        </p:nvSpPr>
        <p:spPr>
          <a:xfrm>
            <a:off x="838200" y="1825625"/>
            <a:ext cx="10584872" cy="1081667"/>
          </a:xfrm>
        </p:spPr>
        <p:txBody>
          <a:bodyPr vert="horz" lIns="91440" tIns="45720" rIns="91440" bIns="45720" rtlCol="0" anchor="t">
            <a:normAutofit/>
          </a:bodyPr>
          <a:lstStyle/>
          <a:p>
            <a:endParaRPr lang="en-US" dirty="0">
              <a:ea typeface="Calibri"/>
              <a:cs typeface="Calibri"/>
            </a:endParaRPr>
          </a:p>
        </p:txBody>
      </p:sp>
      <p:grpSp>
        <p:nvGrpSpPr>
          <p:cNvPr id="23" name="Group 22">
            <a:extLst>
              <a:ext uri="{FF2B5EF4-FFF2-40B4-BE49-F238E27FC236}">
                <a16:creationId xmlns:a16="http://schemas.microsoft.com/office/drawing/2014/main" id="{2C4BC2B4-7C8E-1B51-34FD-9D9F08F6A57B}"/>
              </a:ext>
            </a:extLst>
          </p:cNvPr>
          <p:cNvGrpSpPr/>
          <p:nvPr/>
        </p:nvGrpSpPr>
        <p:grpSpPr>
          <a:xfrm>
            <a:off x="894615" y="3317036"/>
            <a:ext cx="2706255" cy="1073643"/>
            <a:chOff x="443511" y="4490851"/>
            <a:chExt cx="3302000" cy="1350733"/>
          </a:xfrm>
        </p:grpSpPr>
        <p:grpSp>
          <p:nvGrpSpPr>
            <p:cNvPr id="20" name="Group 19">
              <a:extLst>
                <a:ext uri="{FF2B5EF4-FFF2-40B4-BE49-F238E27FC236}">
                  <a16:creationId xmlns:a16="http://schemas.microsoft.com/office/drawing/2014/main" id="{3F6864B2-525A-BF5B-44A5-72AAE5908AEB}"/>
                </a:ext>
              </a:extLst>
            </p:cNvPr>
            <p:cNvGrpSpPr/>
            <p:nvPr/>
          </p:nvGrpSpPr>
          <p:grpSpPr>
            <a:xfrm>
              <a:off x="704603" y="5308455"/>
              <a:ext cx="560924" cy="533129"/>
              <a:chOff x="6094022" y="4615729"/>
              <a:chExt cx="1018124" cy="976474"/>
            </a:xfrm>
          </p:grpSpPr>
          <p:pic>
            <p:nvPicPr>
              <p:cNvPr id="18" name="Picture 17" descr="User icon on transparent background ...">
                <a:extLst>
                  <a:ext uri="{FF2B5EF4-FFF2-40B4-BE49-F238E27FC236}">
                    <a16:creationId xmlns:a16="http://schemas.microsoft.com/office/drawing/2014/main" id="{D6C15F49-4DCC-F741-C0D9-A91C2AEB6D76}"/>
                  </a:ext>
                </a:extLst>
              </p:cNvPr>
              <p:cNvPicPr>
                <a:picLocks noChangeAspect="1"/>
              </p:cNvPicPr>
              <p:nvPr/>
            </p:nvPicPr>
            <p:blipFill>
              <a:blip r:embed="rId2"/>
              <a:srcRect l="18367" r="18878" b="-800"/>
              <a:stretch/>
            </p:blipFill>
            <p:spPr>
              <a:xfrm>
                <a:off x="6094022" y="4670281"/>
                <a:ext cx="879966" cy="921922"/>
              </a:xfrm>
              <a:prstGeom prst="rect">
                <a:avLst/>
              </a:prstGeom>
            </p:spPr>
          </p:pic>
          <p:pic>
            <p:nvPicPr>
              <p:cNvPr id="19" name="Picture 18" descr="Question Mark Icon PNG Images, Vectors ...">
                <a:extLst>
                  <a:ext uri="{FF2B5EF4-FFF2-40B4-BE49-F238E27FC236}">
                    <a16:creationId xmlns:a16="http://schemas.microsoft.com/office/drawing/2014/main" id="{01915910-4404-1019-9578-9C435FD5D6C6}"/>
                  </a:ext>
                </a:extLst>
              </p:cNvPr>
              <p:cNvPicPr>
                <a:picLocks noChangeAspect="1"/>
              </p:cNvPicPr>
              <p:nvPr/>
            </p:nvPicPr>
            <p:blipFill>
              <a:blip r:embed="rId3"/>
              <a:stretch>
                <a:fillRect/>
              </a:stretch>
            </p:blipFill>
            <p:spPr>
              <a:xfrm>
                <a:off x="6714692" y="4615729"/>
                <a:ext cx="397454" cy="397453"/>
              </a:xfrm>
              <a:prstGeom prst="rect">
                <a:avLst/>
              </a:prstGeom>
            </p:spPr>
          </p:pic>
        </p:grpSp>
        <p:sp>
          <p:nvSpPr>
            <p:cNvPr id="22" name="Speech Bubble: Rectangle with Corners Rounded 21">
              <a:extLst>
                <a:ext uri="{FF2B5EF4-FFF2-40B4-BE49-F238E27FC236}">
                  <a16:creationId xmlns:a16="http://schemas.microsoft.com/office/drawing/2014/main" id="{5411B06B-A79F-ABC5-013F-A062ABF264FC}"/>
                </a:ext>
              </a:extLst>
            </p:cNvPr>
            <p:cNvSpPr/>
            <p:nvPr/>
          </p:nvSpPr>
          <p:spPr>
            <a:xfrm>
              <a:off x="443511" y="4490851"/>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me places to visit"</a:t>
              </a:r>
            </a:p>
          </p:txBody>
        </p:sp>
      </p:grpSp>
      <p:cxnSp>
        <p:nvCxnSpPr>
          <p:cNvPr id="24" name="Straight Arrow Connector 23">
            <a:extLst>
              <a:ext uri="{FF2B5EF4-FFF2-40B4-BE49-F238E27FC236}">
                <a16:creationId xmlns:a16="http://schemas.microsoft.com/office/drawing/2014/main" id="{325D3D3A-DB49-C438-44EF-919D8DD01E51}"/>
              </a:ext>
            </a:extLst>
          </p:cNvPr>
          <p:cNvCxnSpPr>
            <a:cxnSpLocks/>
          </p:cNvCxnSpPr>
          <p:nvPr/>
        </p:nvCxnSpPr>
        <p:spPr>
          <a:xfrm flipH="1">
            <a:off x="8085093" y="5328838"/>
            <a:ext cx="3593091" cy="0"/>
          </a:xfrm>
          <a:prstGeom prst="straightConnector1">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descr="Internet Knowledge Icons - Free SVG ...">
            <a:extLst>
              <a:ext uri="{FF2B5EF4-FFF2-40B4-BE49-F238E27FC236}">
                <a16:creationId xmlns:a16="http://schemas.microsoft.com/office/drawing/2014/main" id="{B2EC9A23-1729-224E-3DBC-C98D75FE9471}"/>
              </a:ext>
            </a:extLst>
          </p:cNvPr>
          <p:cNvPicPr>
            <a:picLocks noChangeAspect="1"/>
          </p:cNvPicPr>
          <p:nvPr/>
        </p:nvPicPr>
        <p:blipFill>
          <a:blip r:embed="rId4"/>
          <a:srcRect l="8029" t="10326" r="7299" b="12138"/>
          <a:stretch/>
        </p:blipFill>
        <p:spPr>
          <a:xfrm>
            <a:off x="10374421" y="4007783"/>
            <a:ext cx="1322051" cy="1199977"/>
          </a:xfrm>
          <a:prstGeom prst="rect">
            <a:avLst/>
          </a:prstGeom>
        </p:spPr>
      </p:pic>
      <p:pic>
        <p:nvPicPr>
          <p:cNvPr id="25" name="Picture 24" descr="Free Opened Book SVG, PNG Icon, Symbol ...">
            <a:extLst>
              <a:ext uri="{FF2B5EF4-FFF2-40B4-BE49-F238E27FC236}">
                <a16:creationId xmlns:a16="http://schemas.microsoft.com/office/drawing/2014/main" id="{1C6F1B8C-C8D2-98A7-A91D-306FC9E42FC1}"/>
              </a:ext>
            </a:extLst>
          </p:cNvPr>
          <p:cNvPicPr>
            <a:picLocks noChangeAspect="1"/>
          </p:cNvPicPr>
          <p:nvPr/>
        </p:nvPicPr>
        <p:blipFill>
          <a:blip r:embed="rId5"/>
          <a:stretch>
            <a:fillRect/>
          </a:stretch>
        </p:blipFill>
        <p:spPr>
          <a:xfrm>
            <a:off x="10449324" y="5478533"/>
            <a:ext cx="1214870" cy="1062472"/>
          </a:xfrm>
          <a:prstGeom prst="rect">
            <a:avLst/>
          </a:prstGeom>
        </p:spPr>
      </p:pic>
      <p:cxnSp>
        <p:nvCxnSpPr>
          <p:cNvPr id="27" name="Straight Arrow Connector 26">
            <a:extLst>
              <a:ext uri="{FF2B5EF4-FFF2-40B4-BE49-F238E27FC236}">
                <a16:creationId xmlns:a16="http://schemas.microsoft.com/office/drawing/2014/main" id="{DB483717-45DB-76BC-BA9A-420DEBE5331A}"/>
              </a:ext>
            </a:extLst>
          </p:cNvPr>
          <p:cNvCxnSpPr/>
          <p:nvPr/>
        </p:nvCxnSpPr>
        <p:spPr>
          <a:xfrm flipH="1">
            <a:off x="9207175" y="6099821"/>
            <a:ext cx="1011381"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8FB57A-0E71-1C1F-6F88-A5409112E61F}"/>
              </a:ext>
            </a:extLst>
          </p:cNvPr>
          <p:cNvSpPr txBox="1"/>
          <p:nvPr/>
        </p:nvSpPr>
        <p:spPr>
          <a:xfrm>
            <a:off x="9276449" y="5795022"/>
            <a:ext cx="103909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A5A5A5"/>
                </a:solidFill>
                <a:ea typeface="Calibri"/>
                <a:cs typeface="Calibri"/>
              </a:rPr>
              <a:t>Converted</a:t>
            </a:r>
          </a:p>
        </p:txBody>
      </p:sp>
      <p:sp>
        <p:nvSpPr>
          <p:cNvPr id="16" name="Rectangle 15">
            <a:extLst>
              <a:ext uri="{FF2B5EF4-FFF2-40B4-BE49-F238E27FC236}">
                <a16:creationId xmlns:a16="http://schemas.microsoft.com/office/drawing/2014/main" id="{A95E9EDA-9A21-2E33-B61C-8B55929B91C3}"/>
              </a:ext>
            </a:extLst>
          </p:cNvPr>
          <p:cNvSpPr/>
          <p:nvPr/>
        </p:nvSpPr>
        <p:spPr>
          <a:xfrm>
            <a:off x="8071103" y="3855385"/>
            <a:ext cx="3629892" cy="2660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Knowledge</a:t>
            </a:r>
          </a:p>
        </p:txBody>
      </p:sp>
      <p:grpSp>
        <p:nvGrpSpPr>
          <p:cNvPr id="42" name="Group 41">
            <a:extLst>
              <a:ext uri="{FF2B5EF4-FFF2-40B4-BE49-F238E27FC236}">
                <a16:creationId xmlns:a16="http://schemas.microsoft.com/office/drawing/2014/main" id="{B0F4B0A8-3E1F-6B65-2811-DE23E0D40EE6}"/>
              </a:ext>
            </a:extLst>
          </p:cNvPr>
          <p:cNvGrpSpPr/>
          <p:nvPr/>
        </p:nvGrpSpPr>
        <p:grpSpPr>
          <a:xfrm>
            <a:off x="8299702" y="5506240"/>
            <a:ext cx="732194" cy="892324"/>
            <a:chOff x="3567543" y="3174855"/>
            <a:chExt cx="1314084" cy="1501923"/>
          </a:xfrm>
        </p:grpSpPr>
        <p:pic>
          <p:nvPicPr>
            <p:cNvPr id="39" name="Picture 38" descr="paragraph tool icon or logo design ...">
              <a:extLst>
                <a:ext uri="{FF2B5EF4-FFF2-40B4-BE49-F238E27FC236}">
                  <a16:creationId xmlns:a16="http://schemas.microsoft.com/office/drawing/2014/main" id="{9F4F53BF-46CF-EB6C-24C6-6A83DF285288}"/>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0" name="Picture 39" descr="paragraph tool icon or logo design ...">
              <a:extLst>
                <a:ext uri="{FF2B5EF4-FFF2-40B4-BE49-F238E27FC236}">
                  <a16:creationId xmlns:a16="http://schemas.microsoft.com/office/drawing/2014/main" id="{993C8812-802E-B3A3-6F17-324683717D1F}"/>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1" name="Picture 40" descr="paragraph tool icon or logo design ...">
              <a:extLst>
                <a:ext uri="{FF2B5EF4-FFF2-40B4-BE49-F238E27FC236}">
                  <a16:creationId xmlns:a16="http://schemas.microsoft.com/office/drawing/2014/main" id="{1D8C21EF-B47D-0692-0388-42EC52922D84}"/>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sp>
        <p:nvSpPr>
          <p:cNvPr id="51" name="Arrow: Left 50">
            <a:extLst>
              <a:ext uri="{FF2B5EF4-FFF2-40B4-BE49-F238E27FC236}">
                <a16:creationId xmlns:a16="http://schemas.microsoft.com/office/drawing/2014/main" id="{91A43074-D44A-5DCC-B634-867F681B4886}"/>
              </a:ext>
            </a:extLst>
          </p:cNvPr>
          <p:cNvSpPr/>
          <p:nvPr/>
        </p:nvSpPr>
        <p:spPr>
          <a:xfrm>
            <a:off x="7364523" y="4866767"/>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sp>
        <p:nvSpPr>
          <p:cNvPr id="52" name="Arrow: Left 51">
            <a:extLst>
              <a:ext uri="{FF2B5EF4-FFF2-40B4-BE49-F238E27FC236}">
                <a16:creationId xmlns:a16="http://schemas.microsoft.com/office/drawing/2014/main" id="{63DD9C1D-4BFA-0BAF-78AE-57BF0CC45080}"/>
              </a:ext>
            </a:extLst>
          </p:cNvPr>
          <p:cNvSpPr/>
          <p:nvPr/>
        </p:nvSpPr>
        <p:spPr>
          <a:xfrm>
            <a:off x="4621322" y="4908331"/>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pic>
        <p:nvPicPr>
          <p:cNvPr id="54" name="Picture 53" descr="paragraph tool icon or logo design ...">
            <a:extLst>
              <a:ext uri="{FF2B5EF4-FFF2-40B4-BE49-F238E27FC236}">
                <a16:creationId xmlns:a16="http://schemas.microsoft.com/office/drawing/2014/main" id="{D4B50923-0D59-730C-C717-1B396AAE6EF2}"/>
              </a:ext>
            </a:extLst>
          </p:cNvPr>
          <p:cNvPicPr>
            <a:picLocks noChangeAspect="1"/>
          </p:cNvPicPr>
          <p:nvPr/>
        </p:nvPicPr>
        <p:blipFill>
          <a:blip r:embed="rId6"/>
          <a:srcRect l="27742" t="20645" r="23871" b="22203"/>
          <a:stretch/>
        </p:blipFill>
        <p:spPr>
          <a:xfrm>
            <a:off x="3120093" y="4908863"/>
            <a:ext cx="480821" cy="603007"/>
          </a:xfrm>
          <a:prstGeom prst="rect">
            <a:avLst/>
          </a:prstGeom>
        </p:spPr>
      </p:pic>
      <p:grpSp>
        <p:nvGrpSpPr>
          <p:cNvPr id="59" name="Group 58">
            <a:extLst>
              <a:ext uri="{FF2B5EF4-FFF2-40B4-BE49-F238E27FC236}">
                <a16:creationId xmlns:a16="http://schemas.microsoft.com/office/drawing/2014/main" id="{66A9E991-AACD-A6AE-562E-F7DE19ABBF99}"/>
              </a:ext>
            </a:extLst>
          </p:cNvPr>
          <p:cNvGrpSpPr/>
          <p:nvPr/>
        </p:nvGrpSpPr>
        <p:grpSpPr>
          <a:xfrm>
            <a:off x="839397" y="4997927"/>
            <a:ext cx="464682" cy="423351"/>
            <a:chOff x="3394729" y="4356795"/>
            <a:chExt cx="644792" cy="548042"/>
          </a:xfrm>
        </p:grpSpPr>
        <p:pic>
          <p:nvPicPr>
            <p:cNvPr id="56" name="Picture 55" descr="831 Large Language Model Icon Images ...">
              <a:extLst>
                <a:ext uri="{FF2B5EF4-FFF2-40B4-BE49-F238E27FC236}">
                  <a16:creationId xmlns:a16="http://schemas.microsoft.com/office/drawing/2014/main" id="{D4F820AD-D1DC-E19A-506C-62DC277D4F5C}"/>
                </a:ext>
              </a:extLst>
            </p:cNvPr>
            <p:cNvPicPr>
              <a:picLocks noChangeAspect="1"/>
            </p:cNvPicPr>
            <p:nvPr/>
          </p:nvPicPr>
          <p:blipFill>
            <a:blip r:embed="rId7"/>
            <a:srcRect l="8145" t="8787" r="8145" b="17361"/>
            <a:stretch/>
          </p:blipFill>
          <p:spPr>
            <a:xfrm>
              <a:off x="3394729" y="4356795"/>
              <a:ext cx="644792" cy="548042"/>
            </a:xfrm>
            <a:prstGeom prst="rect">
              <a:avLst/>
            </a:prstGeom>
          </p:spPr>
        </p:pic>
        <p:sp>
          <p:nvSpPr>
            <p:cNvPr id="58" name="Rectangle 57">
              <a:extLst>
                <a:ext uri="{FF2B5EF4-FFF2-40B4-BE49-F238E27FC236}">
                  <a16:creationId xmlns:a16="http://schemas.microsoft.com/office/drawing/2014/main" id="{D49923BD-78CE-D4FB-8212-82641F08BFE7}"/>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1" name="Arrow: Left 60">
            <a:extLst>
              <a:ext uri="{FF2B5EF4-FFF2-40B4-BE49-F238E27FC236}">
                <a16:creationId xmlns:a16="http://schemas.microsoft.com/office/drawing/2014/main" id="{C19F6687-C8E5-D8D3-F275-C2221A6CDA32}"/>
              </a:ext>
            </a:extLst>
          </p:cNvPr>
          <p:cNvSpPr/>
          <p:nvPr/>
        </p:nvSpPr>
        <p:spPr>
          <a:xfrm>
            <a:off x="2030522" y="4894475"/>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grpSp>
        <p:nvGrpSpPr>
          <p:cNvPr id="66" name="Group 65">
            <a:extLst>
              <a:ext uri="{FF2B5EF4-FFF2-40B4-BE49-F238E27FC236}">
                <a16:creationId xmlns:a16="http://schemas.microsoft.com/office/drawing/2014/main" id="{6DEB9EB6-2631-D1BB-4430-506467D5F15E}"/>
              </a:ext>
            </a:extLst>
          </p:cNvPr>
          <p:cNvGrpSpPr/>
          <p:nvPr/>
        </p:nvGrpSpPr>
        <p:grpSpPr>
          <a:xfrm>
            <a:off x="5327904" y="3855384"/>
            <a:ext cx="1565563" cy="2687782"/>
            <a:chOff x="6262254" y="3435926"/>
            <a:chExt cx="1565563" cy="2687782"/>
          </a:xfrm>
        </p:grpSpPr>
        <p:sp>
          <p:nvSpPr>
            <p:cNvPr id="29" name="Rectangle 28">
              <a:extLst>
                <a:ext uri="{FF2B5EF4-FFF2-40B4-BE49-F238E27FC236}">
                  <a16:creationId xmlns:a16="http://schemas.microsoft.com/office/drawing/2014/main" id="{BA7719C2-86FC-A2C0-3831-2CB96944BC27}"/>
                </a:ext>
              </a:extLst>
            </p:cNvPr>
            <p:cNvSpPr/>
            <p:nvPr/>
          </p:nvSpPr>
          <p:spPr>
            <a:xfrm>
              <a:off x="6262254" y="3435926"/>
              <a:ext cx="1565563" cy="2687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Retrieving</a:t>
              </a:r>
            </a:p>
          </p:txBody>
        </p:sp>
        <p:grpSp>
          <p:nvGrpSpPr>
            <p:cNvPr id="43" name="Group 42">
              <a:extLst>
                <a:ext uri="{FF2B5EF4-FFF2-40B4-BE49-F238E27FC236}">
                  <a16:creationId xmlns:a16="http://schemas.microsoft.com/office/drawing/2014/main" id="{D1FF7F6E-77A5-D732-E82A-CD5CFB822BA3}"/>
                </a:ext>
              </a:extLst>
            </p:cNvPr>
            <p:cNvGrpSpPr/>
            <p:nvPr/>
          </p:nvGrpSpPr>
          <p:grpSpPr>
            <a:xfrm>
              <a:off x="6698669" y="4241652"/>
              <a:ext cx="621357" cy="892323"/>
              <a:chOff x="3567543" y="3174855"/>
              <a:chExt cx="1314084" cy="1501923"/>
            </a:xfrm>
          </p:grpSpPr>
          <p:pic>
            <p:nvPicPr>
              <p:cNvPr id="44" name="Picture 43" descr="paragraph tool icon or logo design ...">
                <a:extLst>
                  <a:ext uri="{FF2B5EF4-FFF2-40B4-BE49-F238E27FC236}">
                    <a16:creationId xmlns:a16="http://schemas.microsoft.com/office/drawing/2014/main" id="{4E9D225F-91B2-5F88-A97F-F4AF107D9905}"/>
                  </a:ext>
                </a:extLst>
              </p:cNvPr>
              <p:cNvPicPr>
                <a:picLocks noChangeAspect="1"/>
              </p:cNvPicPr>
              <p:nvPr/>
            </p:nvPicPr>
            <p:blipFill>
              <a:blip r:embed="rId6"/>
              <a:srcRect l="27742" t="20645" r="23871" b="22203"/>
              <a:stretch/>
            </p:blipFill>
            <p:spPr>
              <a:xfrm>
                <a:off x="3567543" y="3174855"/>
                <a:ext cx="1036994" cy="1224833"/>
              </a:xfrm>
              <a:prstGeom prst="rect">
                <a:avLst/>
              </a:prstGeom>
            </p:spPr>
          </p:pic>
          <p:pic>
            <p:nvPicPr>
              <p:cNvPr id="45" name="Picture 44" descr="paragraph tool icon or logo design ...">
                <a:extLst>
                  <a:ext uri="{FF2B5EF4-FFF2-40B4-BE49-F238E27FC236}">
                    <a16:creationId xmlns:a16="http://schemas.microsoft.com/office/drawing/2014/main" id="{4D5BF10F-C467-9726-C34C-E7690AA84EB2}"/>
                  </a:ext>
                </a:extLst>
              </p:cNvPr>
              <p:cNvPicPr>
                <a:picLocks noChangeAspect="1"/>
              </p:cNvPicPr>
              <p:nvPr/>
            </p:nvPicPr>
            <p:blipFill>
              <a:blip r:embed="rId6"/>
              <a:srcRect l="27742" t="20645" r="23871" b="22203"/>
              <a:stretch/>
            </p:blipFill>
            <p:spPr>
              <a:xfrm>
                <a:off x="3706088" y="3313400"/>
                <a:ext cx="1036994" cy="1224833"/>
              </a:xfrm>
              <a:prstGeom prst="rect">
                <a:avLst/>
              </a:prstGeom>
            </p:spPr>
          </p:pic>
          <p:pic>
            <p:nvPicPr>
              <p:cNvPr id="46" name="Picture 45" descr="paragraph tool icon or logo design ...">
                <a:extLst>
                  <a:ext uri="{FF2B5EF4-FFF2-40B4-BE49-F238E27FC236}">
                    <a16:creationId xmlns:a16="http://schemas.microsoft.com/office/drawing/2014/main" id="{57D6ACB5-2869-46E7-C236-11980D59C66B}"/>
                  </a:ext>
                </a:extLst>
              </p:cNvPr>
              <p:cNvPicPr>
                <a:picLocks noChangeAspect="1"/>
              </p:cNvPicPr>
              <p:nvPr/>
            </p:nvPicPr>
            <p:blipFill>
              <a:blip r:embed="rId6"/>
              <a:srcRect l="27742" t="20645" r="23871" b="22203"/>
              <a:stretch/>
            </p:blipFill>
            <p:spPr>
              <a:xfrm>
                <a:off x="3844633" y="3451945"/>
                <a:ext cx="1036994" cy="1224833"/>
              </a:xfrm>
              <a:prstGeom prst="rect">
                <a:avLst/>
              </a:prstGeom>
            </p:spPr>
          </p:pic>
        </p:grpSp>
        <p:pic>
          <p:nvPicPr>
            <p:cNvPr id="65" name="Picture 64" descr="message question&quot; Icon - Download for ...">
              <a:extLst>
                <a:ext uri="{FF2B5EF4-FFF2-40B4-BE49-F238E27FC236}">
                  <a16:creationId xmlns:a16="http://schemas.microsoft.com/office/drawing/2014/main" id="{F3606014-23E9-B2A7-4D2D-BDCD5FCC9244}"/>
                </a:ext>
              </a:extLst>
            </p:cNvPr>
            <p:cNvPicPr>
              <a:picLocks noChangeAspect="1"/>
            </p:cNvPicPr>
            <p:nvPr/>
          </p:nvPicPr>
          <p:blipFill>
            <a:blip r:embed="rId8"/>
            <a:stretch>
              <a:fillRect/>
            </a:stretch>
          </p:blipFill>
          <p:spPr>
            <a:xfrm>
              <a:off x="6778769" y="5429249"/>
              <a:ext cx="532535" cy="557645"/>
            </a:xfrm>
            <a:prstGeom prst="rect">
              <a:avLst/>
            </a:prstGeom>
          </p:spPr>
        </p:pic>
      </p:grpSp>
      <p:sp>
        <p:nvSpPr>
          <p:cNvPr id="67" name="Rectangle 66">
            <a:extLst>
              <a:ext uri="{FF2B5EF4-FFF2-40B4-BE49-F238E27FC236}">
                <a16:creationId xmlns:a16="http://schemas.microsoft.com/office/drawing/2014/main" id="{3C174124-1D58-E2F3-D898-30E6F58073A8}"/>
              </a:ext>
            </a:extLst>
          </p:cNvPr>
          <p:cNvSpPr/>
          <p:nvPr/>
        </p:nvSpPr>
        <p:spPr>
          <a:xfrm>
            <a:off x="443644" y="3042229"/>
            <a:ext cx="11436393" cy="36810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CF1F7FB-49DF-F46F-8AD8-76065177BAB5}"/>
              </a:ext>
            </a:extLst>
          </p:cNvPr>
          <p:cNvSpPr/>
          <p:nvPr/>
        </p:nvSpPr>
        <p:spPr>
          <a:xfrm>
            <a:off x="651462" y="4607792"/>
            <a:ext cx="3511594" cy="14181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E7FFD49-94D3-810E-0056-C5450177EB7E}"/>
              </a:ext>
            </a:extLst>
          </p:cNvPr>
          <p:cNvSpPr txBox="1"/>
          <p:nvPr/>
        </p:nvSpPr>
        <p:spPr>
          <a:xfrm>
            <a:off x="693700" y="5421278"/>
            <a:ext cx="1640483" cy="646331"/>
          </a:xfrm>
          <a:prstGeom prst="rect">
            <a:avLst/>
          </a:prstGeom>
          <a:noFill/>
        </p:spPr>
        <p:txBody>
          <a:bodyPr wrap="square" rtlCol="0">
            <a:spAutoFit/>
          </a:bodyPr>
          <a:lstStyle/>
          <a:p>
            <a:r>
              <a:rPr lang="en-GB" dirty="0"/>
              <a:t>Language Model</a:t>
            </a:r>
          </a:p>
        </p:txBody>
      </p:sp>
      <p:sp>
        <p:nvSpPr>
          <p:cNvPr id="5" name="Rectangle 4">
            <a:extLst>
              <a:ext uri="{FF2B5EF4-FFF2-40B4-BE49-F238E27FC236}">
                <a16:creationId xmlns:a16="http://schemas.microsoft.com/office/drawing/2014/main" id="{51E53086-6096-2276-F28B-B191EC286E39}"/>
              </a:ext>
            </a:extLst>
          </p:cNvPr>
          <p:cNvSpPr/>
          <p:nvPr/>
        </p:nvSpPr>
        <p:spPr>
          <a:xfrm>
            <a:off x="530352" y="4825735"/>
            <a:ext cx="1284327" cy="12740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06487BC-A2CE-AACA-CC4D-730AE0FF3B93}"/>
              </a:ext>
            </a:extLst>
          </p:cNvPr>
          <p:cNvSpPr/>
          <p:nvPr/>
        </p:nvSpPr>
        <p:spPr>
          <a:xfrm>
            <a:off x="9165681" y="5463776"/>
            <a:ext cx="1052875" cy="10821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28A737C-C30E-ADD8-6489-75448F3F142E}"/>
              </a:ext>
            </a:extLst>
          </p:cNvPr>
          <p:cNvSpPr/>
          <p:nvPr/>
        </p:nvSpPr>
        <p:spPr>
          <a:xfrm>
            <a:off x="5144010" y="3702809"/>
            <a:ext cx="2041471" cy="30204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A8C0ED5-EE51-AEEA-330D-50EF4C170EA9}"/>
              </a:ext>
            </a:extLst>
          </p:cNvPr>
          <p:cNvSpPr/>
          <p:nvPr/>
        </p:nvSpPr>
        <p:spPr>
          <a:xfrm>
            <a:off x="7996045" y="5243462"/>
            <a:ext cx="1155746" cy="12975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150AE975-2286-E1EF-AB82-A88B15E41446}"/>
              </a:ext>
            </a:extLst>
          </p:cNvPr>
          <p:cNvSpPr txBox="1"/>
          <p:nvPr/>
        </p:nvSpPr>
        <p:spPr>
          <a:xfrm>
            <a:off x="9207175" y="4997927"/>
            <a:ext cx="1108364" cy="369332"/>
          </a:xfrm>
          <a:prstGeom prst="rect">
            <a:avLst/>
          </a:prstGeom>
          <a:noFill/>
        </p:spPr>
        <p:txBody>
          <a:bodyPr wrap="square" rtlCol="0">
            <a:spAutoFit/>
          </a:bodyPr>
          <a:lstStyle/>
          <a:p>
            <a:r>
              <a:rPr lang="en-GB" dirty="0"/>
              <a:t>Chunking</a:t>
            </a:r>
          </a:p>
        </p:txBody>
      </p:sp>
      <p:sp>
        <p:nvSpPr>
          <p:cNvPr id="12" name="TextBox 11">
            <a:extLst>
              <a:ext uri="{FF2B5EF4-FFF2-40B4-BE49-F238E27FC236}">
                <a16:creationId xmlns:a16="http://schemas.microsoft.com/office/drawing/2014/main" id="{0E93FE7D-E174-30C5-ADF3-206EBEC23768}"/>
              </a:ext>
            </a:extLst>
          </p:cNvPr>
          <p:cNvSpPr txBox="1"/>
          <p:nvPr/>
        </p:nvSpPr>
        <p:spPr>
          <a:xfrm>
            <a:off x="5458775" y="3273499"/>
            <a:ext cx="1836358" cy="369332"/>
          </a:xfrm>
          <a:prstGeom prst="rect">
            <a:avLst/>
          </a:prstGeom>
          <a:noFill/>
        </p:spPr>
        <p:txBody>
          <a:bodyPr wrap="square" rtlCol="0">
            <a:spAutoFit/>
          </a:bodyPr>
          <a:lstStyle/>
          <a:p>
            <a:r>
              <a:rPr lang="en-US" dirty="0"/>
              <a:t>Finding chunks</a:t>
            </a:r>
            <a:endParaRPr lang="en-GB" dirty="0"/>
          </a:p>
        </p:txBody>
      </p:sp>
      <p:sp>
        <p:nvSpPr>
          <p:cNvPr id="13" name="TextBox 12">
            <a:extLst>
              <a:ext uri="{FF2B5EF4-FFF2-40B4-BE49-F238E27FC236}">
                <a16:creationId xmlns:a16="http://schemas.microsoft.com/office/drawing/2014/main" id="{E81EC17C-9949-259B-EA50-D4D6196BFC5C}"/>
              </a:ext>
            </a:extLst>
          </p:cNvPr>
          <p:cNvSpPr txBox="1"/>
          <p:nvPr/>
        </p:nvSpPr>
        <p:spPr>
          <a:xfrm>
            <a:off x="8134812" y="4858732"/>
            <a:ext cx="1108364" cy="369332"/>
          </a:xfrm>
          <a:prstGeom prst="rect">
            <a:avLst/>
          </a:prstGeom>
          <a:noFill/>
        </p:spPr>
        <p:txBody>
          <a:bodyPr wrap="square" rtlCol="0">
            <a:spAutoFit/>
          </a:bodyPr>
          <a:lstStyle/>
          <a:p>
            <a:r>
              <a:rPr lang="en-GB" dirty="0" err="1"/>
              <a:t>Vectordb</a:t>
            </a:r>
            <a:endParaRPr lang="en-GB" dirty="0"/>
          </a:p>
        </p:txBody>
      </p:sp>
      <p:grpSp>
        <p:nvGrpSpPr>
          <p:cNvPr id="4" name="Group 3">
            <a:extLst>
              <a:ext uri="{FF2B5EF4-FFF2-40B4-BE49-F238E27FC236}">
                <a16:creationId xmlns:a16="http://schemas.microsoft.com/office/drawing/2014/main" id="{C56AA058-A27A-7834-2323-2E84D87C9F8A}"/>
              </a:ext>
            </a:extLst>
          </p:cNvPr>
          <p:cNvGrpSpPr/>
          <p:nvPr/>
        </p:nvGrpSpPr>
        <p:grpSpPr>
          <a:xfrm>
            <a:off x="10951652" y="510933"/>
            <a:ext cx="804296" cy="669913"/>
            <a:chOff x="3394729" y="4356795"/>
            <a:chExt cx="644792" cy="548042"/>
          </a:xfrm>
        </p:grpSpPr>
        <p:pic>
          <p:nvPicPr>
            <p:cNvPr id="14" name="Picture 13" descr="831 Large Language Model Icon Images ...">
              <a:extLst>
                <a:ext uri="{FF2B5EF4-FFF2-40B4-BE49-F238E27FC236}">
                  <a16:creationId xmlns:a16="http://schemas.microsoft.com/office/drawing/2014/main" id="{B3D7468D-F8CE-105A-2A62-FAA21C8BB533}"/>
                </a:ext>
              </a:extLst>
            </p:cNvPr>
            <p:cNvPicPr>
              <a:picLocks noChangeAspect="1"/>
            </p:cNvPicPr>
            <p:nvPr/>
          </p:nvPicPr>
          <p:blipFill>
            <a:blip r:embed="rId7"/>
            <a:srcRect l="8145" t="8787" r="8145" b="17361"/>
            <a:stretch/>
          </p:blipFill>
          <p:spPr>
            <a:xfrm>
              <a:off x="3394729" y="4356795"/>
              <a:ext cx="644792" cy="548042"/>
            </a:xfrm>
            <a:prstGeom prst="rect">
              <a:avLst/>
            </a:prstGeom>
          </p:spPr>
        </p:pic>
        <p:sp>
          <p:nvSpPr>
            <p:cNvPr id="15" name="Rectangle 14">
              <a:extLst>
                <a:ext uri="{FF2B5EF4-FFF2-40B4-BE49-F238E27FC236}">
                  <a16:creationId xmlns:a16="http://schemas.microsoft.com/office/drawing/2014/main" id="{969F9207-A978-9824-F293-D4564B6B0816}"/>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7" name="Slide Number Placeholder 16">
            <a:extLst>
              <a:ext uri="{FF2B5EF4-FFF2-40B4-BE49-F238E27FC236}">
                <a16:creationId xmlns:a16="http://schemas.microsoft.com/office/drawing/2014/main" id="{8F74C6F7-70E8-0677-2739-6FF60BCAA4B9}"/>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926491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B1D2-2C57-C2A1-6EB8-FC7A973DC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A7A02-C472-9DDE-5B0A-33B80063A9CF}"/>
              </a:ext>
            </a:extLst>
          </p:cNvPr>
          <p:cNvSpPr>
            <a:spLocks noGrp="1"/>
          </p:cNvSpPr>
          <p:nvPr>
            <p:ph type="title"/>
          </p:nvPr>
        </p:nvSpPr>
        <p:spPr/>
        <p:txBody>
          <a:bodyPr/>
          <a:lstStyle/>
          <a:p>
            <a:r>
              <a:rPr lang="en-GB" dirty="0"/>
              <a:t>Language Model</a:t>
            </a:r>
            <a:r>
              <a:rPr lang="en-US" dirty="0">
                <a:ea typeface="Calibri Light"/>
                <a:cs typeface="Calibri Light"/>
              </a:rPr>
              <a:t> – Transformer Architecture</a:t>
            </a:r>
          </a:p>
        </p:txBody>
      </p:sp>
      <p:sp>
        <p:nvSpPr>
          <p:cNvPr id="3" name="Text Placeholder 2">
            <a:extLst>
              <a:ext uri="{FF2B5EF4-FFF2-40B4-BE49-F238E27FC236}">
                <a16:creationId xmlns:a16="http://schemas.microsoft.com/office/drawing/2014/main" id="{BA6CE8DF-9716-1300-6AD3-02762D291D5F}"/>
              </a:ext>
            </a:extLst>
          </p:cNvPr>
          <p:cNvSpPr>
            <a:spLocks noGrp="1"/>
          </p:cNvSpPr>
          <p:nvPr>
            <p:ph idx="1"/>
          </p:nvPr>
        </p:nvSpPr>
        <p:spPr>
          <a:xfrm>
            <a:off x="838200" y="1825625"/>
            <a:ext cx="5145975" cy="4309775"/>
          </a:xfrm>
        </p:spPr>
        <p:txBody>
          <a:bodyPr vert="horz" lIns="91440" tIns="45720" rIns="91440" bIns="45720" rtlCol="0" anchor="t">
            <a:normAutofit lnSpcReduction="10000"/>
          </a:bodyPr>
          <a:lstStyle/>
          <a:p>
            <a:r>
              <a:rPr lang="en-US" dirty="0">
                <a:ea typeface="Calibri"/>
                <a:cs typeface="Calibri"/>
              </a:rPr>
              <a:t>Uses "Self-attention": Weighting the significance of each part the input </a:t>
            </a:r>
            <a:r>
              <a:rPr lang="en-US" dirty="0">
                <a:solidFill>
                  <a:schemeClr val="bg1">
                    <a:lumMod val="65000"/>
                  </a:schemeClr>
                </a:solidFill>
                <a:ea typeface="Calibri"/>
                <a:cs typeface="Calibri"/>
              </a:rPr>
              <a:t>[3]</a:t>
            </a:r>
          </a:p>
          <a:p>
            <a:r>
              <a:rPr lang="en-US" dirty="0">
                <a:ea typeface="Calibri"/>
                <a:cs typeface="Calibri"/>
              </a:rPr>
              <a:t>Quadratic complexity</a:t>
            </a:r>
          </a:p>
          <a:p>
            <a:r>
              <a:rPr lang="en-US" dirty="0">
                <a:ea typeface="Calibri"/>
                <a:cs typeface="Calibri"/>
              </a:rPr>
              <a:t>Transformer: abstractive summarisation</a:t>
            </a:r>
          </a:p>
          <a:p>
            <a:r>
              <a:rPr lang="en-US" dirty="0">
                <a:ea typeface="Calibri"/>
                <a:cs typeface="Calibri"/>
              </a:rPr>
              <a:t>Encoder: classification, Q&amp;A, extractive summarisation </a:t>
            </a:r>
            <a:r>
              <a:rPr lang="en-US" dirty="0">
                <a:solidFill>
                  <a:schemeClr val="bg1">
                    <a:lumMod val="65000"/>
                  </a:schemeClr>
                </a:solidFill>
                <a:ea typeface="Calibri"/>
                <a:cs typeface="Calibri"/>
              </a:rPr>
              <a:t>[4]</a:t>
            </a:r>
          </a:p>
          <a:p>
            <a:r>
              <a:rPr lang="en-US" dirty="0">
                <a:ea typeface="Calibri"/>
                <a:cs typeface="Calibri"/>
              </a:rPr>
              <a:t>Decoder: translation, generation </a:t>
            </a:r>
            <a:r>
              <a:rPr lang="en-US" dirty="0">
                <a:solidFill>
                  <a:schemeClr val="bg1">
                    <a:lumMod val="65000"/>
                  </a:schemeClr>
                </a:solidFill>
                <a:ea typeface="Calibri"/>
                <a:cs typeface="Calibri"/>
              </a:rPr>
              <a:t>[5]</a:t>
            </a:r>
            <a:endParaRPr lang="en-US" dirty="0">
              <a:solidFill>
                <a:schemeClr val="bg1">
                  <a:lumMod val="65000"/>
                </a:schemeClr>
              </a:solidFill>
            </a:endParaRPr>
          </a:p>
          <a:p>
            <a:endParaRPr lang="en-US" dirty="0">
              <a:ea typeface="Calibri"/>
              <a:cs typeface="Calibri"/>
            </a:endParaRPr>
          </a:p>
        </p:txBody>
      </p:sp>
      <p:pic>
        <p:nvPicPr>
          <p:cNvPr id="5" name="Content Placeholder 3" descr="The Transformer Model - MachineLearningMastery.com">
            <a:extLst>
              <a:ext uri="{FF2B5EF4-FFF2-40B4-BE49-F238E27FC236}">
                <a16:creationId xmlns:a16="http://schemas.microsoft.com/office/drawing/2014/main" id="{44FF3802-B5B4-4DDF-3DC3-FEAEDE46BEA0}"/>
              </a:ext>
            </a:extLst>
          </p:cNvPr>
          <p:cNvPicPr>
            <a:picLocks noChangeAspect="1"/>
          </p:cNvPicPr>
          <p:nvPr/>
        </p:nvPicPr>
        <p:blipFill>
          <a:blip r:embed="rId3"/>
          <a:stretch>
            <a:fillRect/>
          </a:stretch>
        </p:blipFill>
        <p:spPr>
          <a:xfrm>
            <a:off x="8556622" y="1814414"/>
            <a:ext cx="3335449" cy="4757078"/>
          </a:xfrm>
          <a:prstGeom prst="rect">
            <a:avLst/>
          </a:prstGeom>
        </p:spPr>
      </p:pic>
      <p:sp>
        <p:nvSpPr>
          <p:cNvPr id="7" name="Rectangle: Rounded Corners 6">
            <a:extLst>
              <a:ext uri="{FF2B5EF4-FFF2-40B4-BE49-F238E27FC236}">
                <a16:creationId xmlns:a16="http://schemas.microsoft.com/office/drawing/2014/main" id="{5EE6A941-3EBD-C1FC-C51F-E7EFEE9292D8}"/>
              </a:ext>
            </a:extLst>
          </p:cNvPr>
          <p:cNvSpPr/>
          <p:nvPr/>
        </p:nvSpPr>
        <p:spPr>
          <a:xfrm>
            <a:off x="8558976" y="2610103"/>
            <a:ext cx="1647537" cy="3971966"/>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ea typeface="Calibri"/>
                <a:cs typeface="Calibri"/>
              </a:rPr>
              <a:t>Encoder</a:t>
            </a:r>
            <a:br>
              <a:rPr lang="en-US">
                <a:solidFill>
                  <a:schemeClr val="tx1"/>
                </a:solidFill>
                <a:ea typeface="Calibri"/>
                <a:cs typeface="Calibri"/>
              </a:rPr>
            </a:br>
            <a:r>
              <a:rPr lang="en-US">
                <a:solidFill>
                  <a:schemeClr val="tx1"/>
                </a:solidFill>
                <a:ea typeface="Calibri"/>
                <a:cs typeface="Calibri"/>
              </a:rPr>
              <a:t>(BERT)</a:t>
            </a:r>
          </a:p>
        </p:txBody>
      </p:sp>
      <p:sp>
        <p:nvSpPr>
          <p:cNvPr id="9" name="Rectangle: Rounded Corners 8">
            <a:extLst>
              <a:ext uri="{FF2B5EF4-FFF2-40B4-BE49-F238E27FC236}">
                <a16:creationId xmlns:a16="http://schemas.microsoft.com/office/drawing/2014/main" id="{BEE5A3C7-4523-78CF-78E3-2F137C06EDF0}"/>
              </a:ext>
            </a:extLst>
          </p:cNvPr>
          <p:cNvSpPr/>
          <p:nvPr/>
        </p:nvSpPr>
        <p:spPr>
          <a:xfrm>
            <a:off x="10221521" y="1304572"/>
            <a:ext cx="1677225" cy="5277496"/>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dirty="0">
                <a:solidFill>
                  <a:schemeClr val="tx1"/>
                </a:solidFill>
                <a:ea typeface="Calibri"/>
                <a:cs typeface="Calibri"/>
              </a:rPr>
              <a:t>Decoder</a:t>
            </a:r>
            <a:br>
              <a:rPr lang="en-US" dirty="0">
                <a:solidFill>
                  <a:schemeClr val="tx1"/>
                </a:solidFill>
                <a:ea typeface="Calibri"/>
                <a:cs typeface="Calibri"/>
              </a:rPr>
            </a:br>
            <a:r>
              <a:rPr lang="en-US" dirty="0">
                <a:solidFill>
                  <a:schemeClr val="tx1"/>
                </a:solidFill>
                <a:ea typeface="Calibri"/>
                <a:cs typeface="Calibri"/>
              </a:rPr>
              <a:t>(GPT)</a:t>
            </a:r>
            <a:endParaRPr lang="en-US" dirty="0">
              <a:solidFill>
                <a:schemeClr val="tx1"/>
              </a:solidFill>
            </a:endParaRPr>
          </a:p>
        </p:txBody>
      </p:sp>
      <p:pic>
        <p:nvPicPr>
          <p:cNvPr id="10" name="Picture 9">
            <a:extLst>
              <a:ext uri="{FF2B5EF4-FFF2-40B4-BE49-F238E27FC236}">
                <a16:creationId xmlns:a16="http://schemas.microsoft.com/office/drawing/2014/main" id="{5A4B29D6-DC2B-DAF1-E3F6-B97AA4DBC9A5}"/>
              </a:ext>
            </a:extLst>
          </p:cNvPr>
          <p:cNvPicPr>
            <a:picLocks noChangeAspect="1"/>
          </p:cNvPicPr>
          <p:nvPr/>
        </p:nvPicPr>
        <p:blipFill>
          <a:blip r:embed="rId4"/>
          <a:srcRect l="5341" t="20640" r="53182" b="17595"/>
          <a:stretch/>
        </p:blipFill>
        <p:spPr>
          <a:xfrm>
            <a:off x="5825835" y="4270162"/>
            <a:ext cx="2528457" cy="2409458"/>
          </a:xfrm>
          <a:prstGeom prst="rect">
            <a:avLst/>
          </a:prstGeom>
        </p:spPr>
      </p:pic>
      <p:grpSp>
        <p:nvGrpSpPr>
          <p:cNvPr id="4" name="Group 3">
            <a:extLst>
              <a:ext uri="{FF2B5EF4-FFF2-40B4-BE49-F238E27FC236}">
                <a16:creationId xmlns:a16="http://schemas.microsoft.com/office/drawing/2014/main" id="{85B3005A-5300-1F6B-766F-F0A1E0095E69}"/>
              </a:ext>
            </a:extLst>
          </p:cNvPr>
          <p:cNvGrpSpPr/>
          <p:nvPr/>
        </p:nvGrpSpPr>
        <p:grpSpPr>
          <a:xfrm>
            <a:off x="10951652" y="510933"/>
            <a:ext cx="804296" cy="669913"/>
            <a:chOff x="3394729" y="4356795"/>
            <a:chExt cx="644792" cy="548042"/>
          </a:xfrm>
        </p:grpSpPr>
        <p:pic>
          <p:nvPicPr>
            <p:cNvPr id="6" name="Picture 5" descr="831 Large Language Model Icon Images ...">
              <a:extLst>
                <a:ext uri="{FF2B5EF4-FFF2-40B4-BE49-F238E27FC236}">
                  <a16:creationId xmlns:a16="http://schemas.microsoft.com/office/drawing/2014/main" id="{A6232D9A-A89C-C6E1-D18B-457F0E68BDEA}"/>
                </a:ext>
              </a:extLst>
            </p:cNvPr>
            <p:cNvPicPr>
              <a:picLocks noChangeAspect="1"/>
            </p:cNvPicPr>
            <p:nvPr/>
          </p:nvPicPr>
          <p:blipFill>
            <a:blip r:embed="rId5"/>
            <a:srcRect l="8145" t="8787" r="8145" b="17361"/>
            <a:stretch/>
          </p:blipFill>
          <p:spPr>
            <a:xfrm>
              <a:off x="3394729" y="4356795"/>
              <a:ext cx="644792" cy="548042"/>
            </a:xfrm>
            <a:prstGeom prst="rect">
              <a:avLst/>
            </a:prstGeom>
          </p:spPr>
        </p:pic>
        <p:sp>
          <p:nvSpPr>
            <p:cNvPr id="8" name="Rectangle 7">
              <a:extLst>
                <a:ext uri="{FF2B5EF4-FFF2-40B4-BE49-F238E27FC236}">
                  <a16:creationId xmlns:a16="http://schemas.microsoft.com/office/drawing/2014/main" id="{8D6D2798-5E10-5837-D0FA-8E5C1305D1B0}"/>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7B13E0D1-8994-02E4-9680-00B96D75BA5B}"/>
              </a:ext>
            </a:extLst>
          </p:cNvPr>
          <p:cNvSpPr txBox="1"/>
          <p:nvPr/>
        </p:nvSpPr>
        <p:spPr>
          <a:xfrm>
            <a:off x="8557490" y="6559552"/>
            <a:ext cx="3740109" cy="369332"/>
          </a:xfrm>
          <a:prstGeom prst="rect">
            <a:avLst/>
          </a:prstGeom>
          <a:noFill/>
        </p:spPr>
        <p:txBody>
          <a:bodyPr wrap="square" rtlCol="0">
            <a:spAutoFit/>
          </a:bodyPr>
          <a:lstStyle/>
          <a:p>
            <a:r>
              <a:rPr lang="en-GB" dirty="0"/>
              <a:t>Figure 6. Transformer Architecture</a:t>
            </a:r>
            <a:endParaRPr lang="en-GB" dirty="0">
              <a:solidFill>
                <a:schemeClr val="bg1">
                  <a:lumMod val="65000"/>
                </a:schemeClr>
              </a:solidFill>
            </a:endParaRPr>
          </a:p>
        </p:txBody>
      </p:sp>
      <p:sp>
        <p:nvSpPr>
          <p:cNvPr id="13" name="Slide Number Placeholder 12">
            <a:extLst>
              <a:ext uri="{FF2B5EF4-FFF2-40B4-BE49-F238E27FC236}">
                <a16:creationId xmlns:a16="http://schemas.microsoft.com/office/drawing/2014/main" id="{FB6FF4BB-2084-5180-DC88-17FDBA2F0BF9}"/>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381632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1AFD-58F5-BACF-8E12-90DFCBEEA7E8}"/>
              </a:ext>
            </a:extLst>
          </p:cNvPr>
          <p:cNvSpPr>
            <a:spLocks noGrp="1"/>
          </p:cNvSpPr>
          <p:nvPr>
            <p:ph type="title"/>
          </p:nvPr>
        </p:nvSpPr>
        <p:spPr/>
        <p:txBody>
          <a:bodyPr/>
          <a:lstStyle/>
          <a:p>
            <a:r>
              <a:rPr lang="en-US">
                <a:ea typeface="Calibri Light"/>
                <a:cs typeface="Calibri Light"/>
              </a:rPr>
              <a:t>Table of contents </a:t>
            </a:r>
            <a:endParaRPr lang="en-US"/>
          </a:p>
        </p:txBody>
      </p:sp>
      <p:sp>
        <p:nvSpPr>
          <p:cNvPr id="3" name="Content Placeholder 2">
            <a:extLst>
              <a:ext uri="{FF2B5EF4-FFF2-40B4-BE49-F238E27FC236}">
                <a16:creationId xmlns:a16="http://schemas.microsoft.com/office/drawing/2014/main" id="{A38CE464-49E3-4D5A-6B5C-1C7F0ECC5FE2}"/>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ea typeface="Calibri"/>
                <a:cs typeface="Calibri"/>
              </a:rPr>
              <a:t>Problem Statement</a:t>
            </a:r>
          </a:p>
          <a:p>
            <a:pPr marL="514350" indent="-514350">
              <a:buAutoNum type="arabicPeriod"/>
            </a:pPr>
            <a:r>
              <a:rPr lang="en-US">
                <a:ea typeface="Calibri"/>
                <a:cs typeface="Calibri"/>
              </a:rPr>
              <a:t>Introduction</a:t>
            </a:r>
          </a:p>
          <a:p>
            <a:pPr marL="514350" indent="-514350">
              <a:buAutoNum type="arabicPeriod"/>
            </a:pPr>
            <a:r>
              <a:rPr lang="en-US">
                <a:ea typeface="Calibri"/>
                <a:cs typeface="Calibri"/>
              </a:rPr>
              <a:t>Implementation</a:t>
            </a:r>
          </a:p>
          <a:p>
            <a:pPr marL="514350" indent="-514350">
              <a:buAutoNum type="arabicPeriod"/>
            </a:pPr>
            <a:r>
              <a:rPr lang="en-US">
                <a:ea typeface="Calibri"/>
                <a:cs typeface="Calibri"/>
              </a:rPr>
              <a:t>Demo</a:t>
            </a:r>
          </a:p>
          <a:p>
            <a:pPr marL="514350" indent="-514350">
              <a:buAutoNum type="arabicPeriod"/>
            </a:pPr>
            <a:r>
              <a:rPr lang="en-US">
                <a:ea typeface="Calibri"/>
                <a:cs typeface="Calibri"/>
              </a:rPr>
              <a:t>Evaluation</a:t>
            </a:r>
          </a:p>
          <a:p>
            <a:pPr marL="514350" indent="-514350">
              <a:buAutoNum type="arabicPeriod"/>
            </a:pPr>
            <a:r>
              <a:rPr lang="en-US">
                <a:ea typeface="Calibri"/>
                <a:cs typeface="Calibri"/>
              </a:rPr>
              <a:t>Summary</a:t>
            </a:r>
          </a:p>
          <a:p>
            <a:pPr marL="514350" indent="-514350">
              <a:buAutoNum type="arabicPeriod"/>
            </a:pPr>
            <a:r>
              <a:rPr lang="en-US">
                <a:ea typeface="Calibri"/>
                <a:cs typeface="Calibri"/>
              </a:rPr>
              <a:t>Literature</a:t>
            </a:r>
          </a:p>
        </p:txBody>
      </p:sp>
      <p:pic>
        <p:nvPicPr>
          <p:cNvPr id="4" name="Picture 3" descr="table of contents&quot; Icon - Download for ...">
            <a:extLst>
              <a:ext uri="{FF2B5EF4-FFF2-40B4-BE49-F238E27FC236}">
                <a16:creationId xmlns:a16="http://schemas.microsoft.com/office/drawing/2014/main" id="{AED82F91-8E09-2B27-75B8-748F7C0DA512}"/>
              </a:ext>
            </a:extLst>
          </p:cNvPr>
          <p:cNvPicPr>
            <a:picLocks noChangeAspect="1"/>
          </p:cNvPicPr>
          <p:nvPr/>
        </p:nvPicPr>
        <p:blipFill>
          <a:blip r:embed="rId2"/>
          <a:stretch>
            <a:fillRect/>
          </a:stretch>
        </p:blipFill>
        <p:spPr>
          <a:xfrm>
            <a:off x="5143934" y="601971"/>
            <a:ext cx="685924" cy="829047"/>
          </a:xfrm>
          <a:prstGeom prst="rect">
            <a:avLst/>
          </a:prstGeom>
        </p:spPr>
      </p:pic>
      <p:sp>
        <p:nvSpPr>
          <p:cNvPr id="5" name="Slide Number Placeholder 4">
            <a:extLst>
              <a:ext uri="{FF2B5EF4-FFF2-40B4-BE49-F238E27FC236}">
                <a16:creationId xmlns:a16="http://schemas.microsoft.com/office/drawing/2014/main" id="{6137AE14-092B-8F2F-E26E-A29F31DCA248}"/>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2432013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D515-036E-2369-F435-D0459810B302}"/>
              </a:ext>
            </a:extLst>
          </p:cNvPr>
          <p:cNvSpPr>
            <a:spLocks noGrp="1"/>
          </p:cNvSpPr>
          <p:nvPr>
            <p:ph type="title"/>
          </p:nvPr>
        </p:nvSpPr>
        <p:spPr/>
        <p:txBody>
          <a:bodyPr/>
          <a:lstStyle/>
          <a:p>
            <a:r>
              <a:rPr lang="en-US">
                <a:ea typeface="Calibri Light"/>
                <a:cs typeface="Calibri Light"/>
              </a:rPr>
              <a:t>3. Implementation</a:t>
            </a:r>
            <a:endParaRPr lang="en-US"/>
          </a:p>
        </p:txBody>
      </p:sp>
      <p:sp>
        <p:nvSpPr>
          <p:cNvPr id="3" name="Content Placeholder 2">
            <a:extLst>
              <a:ext uri="{FF2B5EF4-FFF2-40B4-BE49-F238E27FC236}">
                <a16:creationId xmlns:a16="http://schemas.microsoft.com/office/drawing/2014/main" id="{17A9EE5D-FA7A-1D83-44D6-46A890C2CC2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3F1340-FCB1-9D9A-5AF3-4953860D8677}"/>
              </a:ext>
            </a:extLst>
          </p:cNvPr>
          <p:cNvSpPr>
            <a:spLocks noGrp="1"/>
          </p:cNvSpPr>
          <p:nvPr>
            <p:ph type="sldNum" sz="quarter" idx="12"/>
          </p:nvPr>
        </p:nvSpPr>
        <p:spPr/>
        <p:txBody>
          <a:bodyPr/>
          <a:lstStyle/>
          <a:p>
            <a:fld id="{48F63A3B-78C7-47BE-AE5E-E10140E04643}" type="slidenum">
              <a:rPr lang="en-US" smtClean="0"/>
              <a:t>20</a:t>
            </a:fld>
            <a:endParaRPr lang="en-US"/>
          </a:p>
        </p:txBody>
      </p:sp>
    </p:spTree>
    <p:extLst>
      <p:ext uri="{BB962C8B-B14F-4D97-AF65-F5344CB8AC3E}">
        <p14:creationId xmlns:p14="http://schemas.microsoft.com/office/powerpoint/2010/main" val="1266155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2A02-41A6-B1AA-85E0-421FD8589487}"/>
              </a:ext>
            </a:extLst>
          </p:cNvPr>
          <p:cNvSpPr>
            <a:spLocks noGrp="1"/>
          </p:cNvSpPr>
          <p:nvPr>
            <p:ph type="title"/>
          </p:nvPr>
        </p:nvSpPr>
        <p:spPr/>
        <p:txBody>
          <a:bodyPr/>
          <a:lstStyle/>
          <a:p>
            <a:r>
              <a:rPr lang="en-US" dirty="0"/>
              <a:t>Implementation  - Application Features</a:t>
            </a:r>
          </a:p>
        </p:txBody>
      </p:sp>
      <p:sp>
        <p:nvSpPr>
          <p:cNvPr id="3" name="Content Placeholder 2">
            <a:extLst>
              <a:ext uri="{FF2B5EF4-FFF2-40B4-BE49-F238E27FC236}">
                <a16:creationId xmlns:a16="http://schemas.microsoft.com/office/drawing/2014/main" id="{3056C317-A087-8E54-A0ED-DF79010FF933}"/>
              </a:ext>
            </a:extLst>
          </p:cNvPr>
          <p:cNvSpPr>
            <a:spLocks noGrp="1"/>
          </p:cNvSpPr>
          <p:nvPr>
            <p:ph idx="1"/>
          </p:nvPr>
        </p:nvSpPr>
        <p:spPr>
          <a:xfrm>
            <a:off x="838200" y="1825625"/>
            <a:ext cx="5398490" cy="3515777"/>
          </a:xfrm>
        </p:spPr>
        <p:txBody>
          <a:bodyPr vert="horz" lIns="91440" tIns="45720" rIns="91440" bIns="45720" rtlCol="0" anchor="t">
            <a:normAutofit lnSpcReduction="10000"/>
          </a:bodyPr>
          <a:lstStyle/>
          <a:p>
            <a:r>
              <a:rPr lang="en-US" dirty="0"/>
              <a:t>Chat in a chat window </a:t>
            </a:r>
            <a:r>
              <a:rPr lang="en-US" dirty="0">
                <a:solidFill>
                  <a:schemeClr val="bg1">
                    <a:lumMod val="49000"/>
                  </a:schemeClr>
                </a:solidFill>
              </a:rPr>
              <a:t>(Foreign languages allowed)</a:t>
            </a:r>
          </a:p>
          <a:p>
            <a:r>
              <a:rPr lang="en-US" dirty="0"/>
              <a:t>Upload Documents</a:t>
            </a:r>
            <a:r>
              <a:rPr lang="en-US" dirty="0">
                <a:solidFill>
                  <a:schemeClr val="bg1">
                    <a:lumMod val="49000"/>
                  </a:schemeClr>
                </a:solidFill>
              </a:rPr>
              <a:t> (</a:t>
            </a:r>
            <a:r>
              <a:rPr lang="en-US" dirty="0" err="1">
                <a:solidFill>
                  <a:schemeClr val="bg1">
                    <a:lumMod val="49000"/>
                  </a:schemeClr>
                </a:solidFill>
              </a:rPr>
              <a:t>english</a:t>
            </a:r>
            <a:r>
              <a:rPr lang="en-US" dirty="0">
                <a:solidFill>
                  <a:schemeClr val="bg1">
                    <a:lumMod val="49000"/>
                  </a:schemeClr>
                </a:solidFill>
              </a:rPr>
              <a:t> only)</a:t>
            </a:r>
            <a:endParaRPr lang="en-US" dirty="0">
              <a:solidFill>
                <a:schemeClr val="bg1">
                  <a:lumMod val="49000"/>
                </a:schemeClr>
              </a:solidFill>
              <a:ea typeface="Calibri"/>
              <a:cs typeface="Calibri"/>
            </a:endParaRPr>
          </a:p>
          <a:p>
            <a:r>
              <a:rPr lang="en-US" dirty="0">
                <a:ea typeface="Calibri"/>
                <a:cs typeface="Calibri"/>
              </a:rPr>
              <a:t>Conversation Memory</a:t>
            </a:r>
          </a:p>
          <a:p>
            <a:r>
              <a:rPr lang="en-US" dirty="0">
                <a:ea typeface="Calibri"/>
                <a:cs typeface="Calibri"/>
              </a:rPr>
              <a:t>"Debug view"</a:t>
            </a:r>
            <a:endParaRPr lang="en-US" dirty="0"/>
          </a:p>
          <a:p>
            <a:pPr lvl="1">
              <a:buFont typeface="Courier New" panose="020B0604020202020204" pitchFamily="34" charset="0"/>
              <a:buChar char="o"/>
            </a:pPr>
            <a:r>
              <a:rPr lang="en-US" dirty="0">
                <a:ea typeface="Calibri"/>
                <a:cs typeface="Calibri"/>
              </a:rPr>
              <a:t>Agent state</a:t>
            </a:r>
            <a:endParaRPr lang="en-US" dirty="0"/>
          </a:p>
          <a:p>
            <a:pPr lvl="1">
              <a:buFont typeface="Courier New" panose="020B0604020202020204" pitchFamily="34" charset="0"/>
              <a:buChar char="o"/>
            </a:pPr>
            <a:r>
              <a:rPr lang="en-US" dirty="0"/>
              <a:t>Vector Database contents</a:t>
            </a:r>
            <a:endParaRPr lang="en-US" dirty="0">
              <a:ea typeface="Calibri"/>
              <a:cs typeface="Calibri"/>
            </a:endParaRPr>
          </a:p>
          <a:p>
            <a:r>
              <a:rPr lang="en-US" dirty="0"/>
              <a:t>Settings</a:t>
            </a:r>
            <a:endParaRPr lang="en-US" dirty="0">
              <a:ea typeface="Calibri"/>
              <a:cs typeface="Calibri"/>
            </a:endParaRPr>
          </a:p>
        </p:txBody>
      </p:sp>
      <p:sp>
        <p:nvSpPr>
          <p:cNvPr id="4" name="Slide Number Placeholder 3">
            <a:extLst>
              <a:ext uri="{FF2B5EF4-FFF2-40B4-BE49-F238E27FC236}">
                <a16:creationId xmlns:a16="http://schemas.microsoft.com/office/drawing/2014/main" id="{898051B9-A1B3-AF7F-1377-F81CC62490D9}"/>
              </a:ext>
            </a:extLst>
          </p:cNvPr>
          <p:cNvSpPr>
            <a:spLocks noGrp="1"/>
          </p:cNvSpPr>
          <p:nvPr>
            <p:ph type="sldNum" sz="quarter" idx="12"/>
          </p:nvPr>
        </p:nvSpPr>
        <p:spPr/>
        <p:txBody>
          <a:bodyPr/>
          <a:lstStyle/>
          <a:p>
            <a:fld id="{802006FE-6571-4354-8775-F8708372C227}" type="slidenum">
              <a:rPr lang="de-DE" smtClean="0"/>
              <a:t>21</a:t>
            </a:fld>
            <a:endParaRPr lang="de-DE"/>
          </a:p>
        </p:txBody>
      </p:sp>
      <p:pic>
        <p:nvPicPr>
          <p:cNvPr id="5" name="Picture 4" descr="New features - Free seo and web icons">
            <a:extLst>
              <a:ext uri="{FF2B5EF4-FFF2-40B4-BE49-F238E27FC236}">
                <a16:creationId xmlns:a16="http://schemas.microsoft.com/office/drawing/2014/main" id="{21C79234-DCC8-91F5-A0F8-CC0399D66EF1}"/>
              </a:ext>
            </a:extLst>
          </p:cNvPr>
          <p:cNvPicPr>
            <a:picLocks noChangeAspect="1"/>
          </p:cNvPicPr>
          <p:nvPr/>
        </p:nvPicPr>
        <p:blipFill>
          <a:blip r:embed="rId2"/>
          <a:stretch>
            <a:fillRect/>
          </a:stretch>
        </p:blipFill>
        <p:spPr>
          <a:xfrm>
            <a:off x="10277591" y="591828"/>
            <a:ext cx="888614" cy="879321"/>
          </a:xfrm>
          <a:prstGeom prst="rect">
            <a:avLst/>
          </a:prstGeom>
        </p:spPr>
      </p:pic>
      <p:pic>
        <p:nvPicPr>
          <p:cNvPr id="7" name="Picture 6">
            <a:extLst>
              <a:ext uri="{FF2B5EF4-FFF2-40B4-BE49-F238E27FC236}">
                <a16:creationId xmlns:a16="http://schemas.microsoft.com/office/drawing/2014/main" id="{ABCA478F-769C-8707-2A28-1EE5B281D4F7}"/>
              </a:ext>
            </a:extLst>
          </p:cNvPr>
          <p:cNvPicPr>
            <a:picLocks noChangeAspect="1"/>
          </p:cNvPicPr>
          <p:nvPr/>
        </p:nvPicPr>
        <p:blipFill>
          <a:blip r:embed="rId3"/>
          <a:stretch>
            <a:fillRect/>
          </a:stretch>
        </p:blipFill>
        <p:spPr>
          <a:xfrm>
            <a:off x="6096000" y="1606086"/>
            <a:ext cx="5377171" cy="3180112"/>
          </a:xfrm>
          <a:prstGeom prst="rect">
            <a:avLst/>
          </a:prstGeom>
        </p:spPr>
      </p:pic>
      <p:pic>
        <p:nvPicPr>
          <p:cNvPr id="8" name="Picture 7">
            <a:extLst>
              <a:ext uri="{FF2B5EF4-FFF2-40B4-BE49-F238E27FC236}">
                <a16:creationId xmlns:a16="http://schemas.microsoft.com/office/drawing/2014/main" id="{34E47F99-69EA-60A0-404E-7E655F6A1D1B}"/>
              </a:ext>
            </a:extLst>
          </p:cNvPr>
          <p:cNvPicPr>
            <a:picLocks noChangeAspect="1"/>
          </p:cNvPicPr>
          <p:nvPr/>
        </p:nvPicPr>
        <p:blipFill>
          <a:blip r:embed="rId4"/>
          <a:stretch>
            <a:fillRect/>
          </a:stretch>
        </p:blipFill>
        <p:spPr>
          <a:xfrm>
            <a:off x="6422571" y="3345416"/>
            <a:ext cx="5403272" cy="2492094"/>
          </a:xfrm>
          <a:prstGeom prst="rect">
            <a:avLst/>
          </a:prstGeom>
        </p:spPr>
      </p:pic>
      <p:sp>
        <p:nvSpPr>
          <p:cNvPr id="9" name="TextBox 8">
            <a:extLst>
              <a:ext uri="{FF2B5EF4-FFF2-40B4-BE49-F238E27FC236}">
                <a16:creationId xmlns:a16="http://schemas.microsoft.com/office/drawing/2014/main" id="{D5F65271-51A1-40A5-C0AC-E444986793F4}"/>
              </a:ext>
            </a:extLst>
          </p:cNvPr>
          <p:cNvSpPr txBox="1"/>
          <p:nvPr/>
        </p:nvSpPr>
        <p:spPr>
          <a:xfrm>
            <a:off x="7832436" y="5987018"/>
            <a:ext cx="2918691" cy="369332"/>
          </a:xfrm>
          <a:prstGeom prst="rect">
            <a:avLst/>
          </a:prstGeom>
          <a:noFill/>
        </p:spPr>
        <p:txBody>
          <a:bodyPr wrap="square">
            <a:spAutoFit/>
          </a:bodyPr>
          <a:lstStyle/>
          <a:p>
            <a:pPr algn="ctr"/>
            <a:r>
              <a:rPr lang="en-GB" dirty="0"/>
              <a:t>Figure 3. Application View </a:t>
            </a:r>
          </a:p>
        </p:txBody>
      </p:sp>
    </p:spTree>
    <p:extLst>
      <p:ext uri="{BB962C8B-B14F-4D97-AF65-F5344CB8AC3E}">
        <p14:creationId xmlns:p14="http://schemas.microsoft.com/office/powerpoint/2010/main" val="363461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90D06-016F-E3BA-04AA-DB7E7B0BC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CD87D-6502-1E40-F717-D1524F6C5337}"/>
              </a:ext>
            </a:extLst>
          </p:cNvPr>
          <p:cNvSpPr>
            <a:spLocks noGrp="1"/>
          </p:cNvSpPr>
          <p:nvPr>
            <p:ph type="title"/>
          </p:nvPr>
        </p:nvSpPr>
        <p:spPr/>
        <p:txBody>
          <a:bodyPr/>
          <a:lstStyle/>
          <a:p>
            <a:r>
              <a:rPr lang="en-US"/>
              <a:t>Implementation  - Application components</a:t>
            </a:r>
          </a:p>
        </p:txBody>
      </p:sp>
      <p:sp>
        <p:nvSpPr>
          <p:cNvPr id="4" name="Slide Number Placeholder 3">
            <a:extLst>
              <a:ext uri="{FF2B5EF4-FFF2-40B4-BE49-F238E27FC236}">
                <a16:creationId xmlns:a16="http://schemas.microsoft.com/office/drawing/2014/main" id="{17E7ED93-E3A7-F8C2-6D82-EF5E26549535}"/>
              </a:ext>
            </a:extLst>
          </p:cNvPr>
          <p:cNvSpPr>
            <a:spLocks noGrp="1"/>
          </p:cNvSpPr>
          <p:nvPr>
            <p:ph type="sldNum" sz="quarter" idx="12"/>
          </p:nvPr>
        </p:nvSpPr>
        <p:spPr/>
        <p:txBody>
          <a:bodyPr/>
          <a:lstStyle/>
          <a:p>
            <a:fld id="{802006FE-6571-4354-8775-F8708372C227}" type="slidenum">
              <a:rPr lang="de-DE" smtClean="0"/>
              <a:t>22</a:t>
            </a:fld>
            <a:endParaRPr lang="de-DE"/>
          </a:p>
        </p:txBody>
      </p:sp>
      <p:pic>
        <p:nvPicPr>
          <p:cNvPr id="5" name="Picture 4" descr="Computer Icon Images – Browse 101,130,283 Stock Photos ...">
            <a:extLst>
              <a:ext uri="{FF2B5EF4-FFF2-40B4-BE49-F238E27FC236}">
                <a16:creationId xmlns:a16="http://schemas.microsoft.com/office/drawing/2014/main" id="{C1568A47-F9AE-6BA6-130B-DABCC23ECF18}"/>
              </a:ext>
            </a:extLst>
          </p:cNvPr>
          <p:cNvPicPr>
            <a:picLocks noChangeAspect="1"/>
          </p:cNvPicPr>
          <p:nvPr/>
        </p:nvPicPr>
        <p:blipFill>
          <a:blip r:embed="rId2"/>
          <a:srcRect l="9349" t="10088" r="9669" b="9938"/>
          <a:stretch/>
        </p:blipFill>
        <p:spPr>
          <a:xfrm>
            <a:off x="1591993" y="3072369"/>
            <a:ext cx="2158157" cy="1537396"/>
          </a:xfrm>
          <a:prstGeom prst="rect">
            <a:avLst/>
          </a:prstGeom>
        </p:spPr>
      </p:pic>
      <p:grpSp>
        <p:nvGrpSpPr>
          <p:cNvPr id="337" name="Group 336">
            <a:extLst>
              <a:ext uri="{FF2B5EF4-FFF2-40B4-BE49-F238E27FC236}">
                <a16:creationId xmlns:a16="http://schemas.microsoft.com/office/drawing/2014/main" id="{52D39C9C-CF97-28CF-03DF-20BF1A3B5805}"/>
              </a:ext>
            </a:extLst>
          </p:cNvPr>
          <p:cNvGrpSpPr/>
          <p:nvPr/>
        </p:nvGrpSpPr>
        <p:grpSpPr>
          <a:xfrm>
            <a:off x="5462649" y="1619991"/>
            <a:ext cx="5650675" cy="4472358"/>
            <a:chOff x="2958935" y="1570511"/>
            <a:chExt cx="5650675" cy="4472358"/>
          </a:xfrm>
        </p:grpSpPr>
        <p:graphicFrame>
          <p:nvGraphicFramePr>
            <p:cNvPr id="3" name="Diagram 2">
              <a:extLst>
                <a:ext uri="{FF2B5EF4-FFF2-40B4-BE49-F238E27FC236}">
                  <a16:creationId xmlns:a16="http://schemas.microsoft.com/office/drawing/2014/main" id="{AC3D730B-B02B-21FA-C888-9E84B9163F49}"/>
                </a:ext>
              </a:extLst>
            </p:cNvPr>
            <p:cNvGraphicFramePr/>
            <p:nvPr>
              <p:extLst>
                <p:ext uri="{D42A27DB-BD31-4B8C-83A1-F6EECF244321}">
                  <p14:modId xmlns:p14="http://schemas.microsoft.com/office/powerpoint/2010/main" val="3673547995"/>
                </p:ext>
              </p:extLst>
            </p:nvPr>
          </p:nvGraphicFramePr>
          <p:xfrm>
            <a:off x="2958935" y="1570511"/>
            <a:ext cx="5650675" cy="4459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2" name="Picture 191" descr="IconExperience » I-Collection » Tools Icon">
              <a:extLst>
                <a:ext uri="{FF2B5EF4-FFF2-40B4-BE49-F238E27FC236}">
                  <a16:creationId xmlns:a16="http://schemas.microsoft.com/office/drawing/2014/main" id="{321F9BB1-D844-45C0-E875-E39859115A89}"/>
                </a:ext>
              </a:extLst>
            </p:cNvPr>
            <p:cNvPicPr>
              <a:picLocks noChangeAspect="1"/>
            </p:cNvPicPr>
            <p:nvPr/>
          </p:nvPicPr>
          <p:blipFill>
            <a:blip r:embed="rId8"/>
            <a:stretch>
              <a:fillRect/>
            </a:stretch>
          </p:blipFill>
          <p:spPr>
            <a:xfrm>
              <a:off x="7361402" y="5347544"/>
              <a:ext cx="715117" cy="695325"/>
            </a:xfrm>
            <a:prstGeom prst="rect">
              <a:avLst/>
            </a:prstGeom>
          </p:spPr>
        </p:pic>
        <p:pic>
          <p:nvPicPr>
            <p:cNvPr id="194" name="Picture 193" descr="Database Icon or Logo Isolated Sign ...">
              <a:extLst>
                <a:ext uri="{FF2B5EF4-FFF2-40B4-BE49-F238E27FC236}">
                  <a16:creationId xmlns:a16="http://schemas.microsoft.com/office/drawing/2014/main" id="{180DFD1A-6CBB-FE93-3ADB-87670D40A282}"/>
                </a:ext>
              </a:extLst>
            </p:cNvPr>
            <p:cNvPicPr>
              <a:picLocks noChangeAspect="1"/>
            </p:cNvPicPr>
            <p:nvPr/>
          </p:nvPicPr>
          <p:blipFill>
            <a:blip r:embed="rId9"/>
            <a:srcRect l="14832" t="10811" r="13508" b="16684"/>
            <a:stretch/>
          </p:blipFill>
          <p:spPr>
            <a:xfrm>
              <a:off x="3611844" y="5337278"/>
              <a:ext cx="666600" cy="694767"/>
            </a:xfrm>
            <a:prstGeom prst="rect">
              <a:avLst/>
            </a:prstGeom>
          </p:spPr>
        </p:pic>
      </p:grpSp>
      <p:graphicFrame>
        <p:nvGraphicFramePr>
          <p:cNvPr id="280" name="Diagram 279">
            <a:extLst>
              <a:ext uri="{FF2B5EF4-FFF2-40B4-BE49-F238E27FC236}">
                <a16:creationId xmlns:a16="http://schemas.microsoft.com/office/drawing/2014/main" id="{4D660633-EAB6-33A5-B287-606B18C94C38}"/>
              </a:ext>
            </a:extLst>
          </p:cNvPr>
          <p:cNvGraphicFramePr/>
          <p:nvPr>
            <p:extLst>
              <p:ext uri="{D42A27DB-BD31-4B8C-83A1-F6EECF244321}">
                <p14:modId xmlns:p14="http://schemas.microsoft.com/office/powerpoint/2010/main" val="1383772154"/>
              </p:ext>
            </p:extLst>
          </p:nvPr>
        </p:nvGraphicFramePr>
        <p:xfrm>
          <a:off x="2157351" y="3233054"/>
          <a:ext cx="1029195" cy="6788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368" name="Straight Arrow Connector 367">
            <a:extLst>
              <a:ext uri="{FF2B5EF4-FFF2-40B4-BE49-F238E27FC236}">
                <a16:creationId xmlns:a16="http://schemas.microsoft.com/office/drawing/2014/main" id="{D5F1D702-694A-F0EA-E72D-56FDC6D6F522}"/>
              </a:ext>
            </a:extLst>
          </p:cNvPr>
          <p:cNvCxnSpPr/>
          <p:nvPr/>
        </p:nvCxnSpPr>
        <p:spPr>
          <a:xfrm flipH="1" flipV="1">
            <a:off x="3947848" y="3797085"/>
            <a:ext cx="1719413" cy="4553"/>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pic>
        <p:nvPicPr>
          <p:cNvPr id="447" name="Picture 446" descr="Intelligent agent Vector Images ...">
            <a:extLst>
              <a:ext uri="{FF2B5EF4-FFF2-40B4-BE49-F238E27FC236}">
                <a16:creationId xmlns:a16="http://schemas.microsoft.com/office/drawing/2014/main" id="{1071CF64-EB2F-B03F-E2FD-EE9E1F9C6F73}"/>
              </a:ext>
            </a:extLst>
          </p:cNvPr>
          <p:cNvPicPr>
            <a:picLocks noChangeAspect="1"/>
          </p:cNvPicPr>
          <p:nvPr/>
        </p:nvPicPr>
        <p:blipFill>
          <a:blip r:embed="rId15"/>
          <a:srcRect l="19480" t="-866" r="19048" b="24941"/>
          <a:stretch/>
        </p:blipFill>
        <p:spPr>
          <a:xfrm>
            <a:off x="9134350" y="3851437"/>
            <a:ext cx="533830" cy="705846"/>
          </a:xfrm>
          <a:prstGeom prst="rect">
            <a:avLst/>
          </a:prstGeom>
          <a:ln>
            <a:solidFill>
              <a:schemeClr val="bg1"/>
            </a:solidFill>
          </a:ln>
        </p:spPr>
      </p:pic>
      <p:pic>
        <p:nvPicPr>
          <p:cNvPr id="30" name="Picture 29" descr="Application - Free professions and jobs ...">
            <a:extLst>
              <a:ext uri="{FF2B5EF4-FFF2-40B4-BE49-F238E27FC236}">
                <a16:creationId xmlns:a16="http://schemas.microsoft.com/office/drawing/2014/main" id="{328EC520-11E9-53B5-9380-2FE053E045A9}"/>
              </a:ext>
            </a:extLst>
          </p:cNvPr>
          <p:cNvPicPr>
            <a:picLocks noChangeAspect="1"/>
          </p:cNvPicPr>
          <p:nvPr/>
        </p:nvPicPr>
        <p:blipFill>
          <a:blip r:embed="rId16"/>
          <a:stretch>
            <a:fillRect/>
          </a:stretch>
        </p:blipFill>
        <p:spPr>
          <a:xfrm>
            <a:off x="10587038" y="642938"/>
            <a:ext cx="771525" cy="771525"/>
          </a:xfrm>
          <a:prstGeom prst="rect">
            <a:avLst/>
          </a:prstGeom>
        </p:spPr>
      </p:pic>
    </p:spTree>
    <p:extLst>
      <p:ext uri="{BB962C8B-B14F-4D97-AF65-F5344CB8AC3E}">
        <p14:creationId xmlns:p14="http://schemas.microsoft.com/office/powerpoint/2010/main" val="294969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561A-EF19-CC0F-98F5-705F0A2F6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00E6E-92DC-6198-8313-622C6F8C7FC9}"/>
              </a:ext>
            </a:extLst>
          </p:cNvPr>
          <p:cNvSpPr>
            <a:spLocks noGrp="1"/>
          </p:cNvSpPr>
          <p:nvPr>
            <p:ph type="title"/>
          </p:nvPr>
        </p:nvSpPr>
        <p:spPr>
          <a:xfrm>
            <a:off x="838200" y="422852"/>
            <a:ext cx="5793510" cy="1302472"/>
          </a:xfrm>
        </p:spPr>
        <p:txBody>
          <a:bodyPr/>
          <a:lstStyle/>
          <a:p>
            <a:r>
              <a:rPr lang="en-US"/>
              <a:t>Agent flow</a:t>
            </a:r>
          </a:p>
        </p:txBody>
      </p:sp>
      <p:pic>
        <p:nvPicPr>
          <p:cNvPr id="5" name="Content Placeholder 4">
            <a:extLst>
              <a:ext uri="{FF2B5EF4-FFF2-40B4-BE49-F238E27FC236}">
                <a16:creationId xmlns:a16="http://schemas.microsoft.com/office/drawing/2014/main" id="{12FF8E75-448F-BC92-B022-812D703E0C54}"/>
              </a:ext>
            </a:extLst>
          </p:cNvPr>
          <p:cNvPicPr>
            <a:picLocks noGrp="1" noChangeAspect="1"/>
          </p:cNvPicPr>
          <p:nvPr>
            <p:ph idx="1"/>
          </p:nvPr>
        </p:nvPicPr>
        <p:blipFill>
          <a:blip r:embed="rId2"/>
          <a:stretch>
            <a:fillRect/>
          </a:stretch>
        </p:blipFill>
        <p:spPr>
          <a:xfrm>
            <a:off x="6820243" y="422993"/>
            <a:ext cx="3593302" cy="6038865"/>
          </a:xfrm>
          <a:ln>
            <a:solidFill>
              <a:schemeClr val="bg1">
                <a:lumMod val="65000"/>
              </a:schemeClr>
            </a:solidFill>
          </a:ln>
        </p:spPr>
      </p:pic>
      <p:sp>
        <p:nvSpPr>
          <p:cNvPr id="4" name="Slide Number Placeholder 3">
            <a:extLst>
              <a:ext uri="{FF2B5EF4-FFF2-40B4-BE49-F238E27FC236}">
                <a16:creationId xmlns:a16="http://schemas.microsoft.com/office/drawing/2014/main" id="{44CBA79D-201E-7B09-1DC9-565367CC9D4A}"/>
              </a:ext>
            </a:extLst>
          </p:cNvPr>
          <p:cNvSpPr>
            <a:spLocks noGrp="1"/>
          </p:cNvSpPr>
          <p:nvPr>
            <p:ph type="sldNum" sz="quarter" idx="12"/>
          </p:nvPr>
        </p:nvSpPr>
        <p:spPr/>
        <p:txBody>
          <a:bodyPr/>
          <a:lstStyle/>
          <a:p>
            <a:fld id="{802006FE-6571-4354-8775-F8708372C227}" type="slidenum">
              <a:rPr lang="de-DE" smtClean="0"/>
              <a:t>23</a:t>
            </a:fld>
            <a:endParaRPr lang="de-DE"/>
          </a:p>
        </p:txBody>
      </p:sp>
      <p:sp>
        <p:nvSpPr>
          <p:cNvPr id="8" name="Content Placeholder 2">
            <a:extLst>
              <a:ext uri="{FF2B5EF4-FFF2-40B4-BE49-F238E27FC236}">
                <a16:creationId xmlns:a16="http://schemas.microsoft.com/office/drawing/2014/main" id="{DB1B4664-7951-30A6-A26F-1C2618F0643E}"/>
              </a:ext>
            </a:extLst>
          </p:cNvPr>
          <p:cNvSpPr txBox="1">
            <a:spLocks/>
          </p:cNvSpPr>
          <p:nvPr/>
        </p:nvSpPr>
        <p:spPr>
          <a:xfrm>
            <a:off x="838200" y="1825625"/>
            <a:ext cx="6073697" cy="26448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Calibri" panose="020F0502020204030204"/>
                <a:cs typeface="Calibri" panose="020F0502020204030204"/>
              </a:rPr>
              <a:t>Input: Conversation</a:t>
            </a:r>
          </a:p>
          <a:p>
            <a:pPr marL="514350" indent="-514350">
              <a:buAutoNum type="arabicPeriod"/>
            </a:pPr>
            <a:r>
              <a:rPr lang="en-US"/>
              <a:t>Translate user message </a:t>
            </a:r>
            <a:r>
              <a:rPr lang="en-US">
                <a:solidFill>
                  <a:schemeClr val="bg1">
                    <a:lumMod val="65000"/>
                  </a:schemeClr>
                </a:solidFill>
              </a:rPr>
              <a:t>(optional)</a:t>
            </a:r>
            <a:endParaRPr lang="en-US">
              <a:solidFill>
                <a:schemeClr val="bg1">
                  <a:lumMod val="65000"/>
                </a:schemeClr>
              </a:solidFill>
              <a:ea typeface="Calibri" panose="020F0502020204030204"/>
              <a:cs typeface="Calibri" panose="020F0502020204030204"/>
            </a:endParaRPr>
          </a:p>
          <a:p>
            <a:pPr marL="514350" indent="-514350">
              <a:buAutoNum type="arabicPeriod"/>
            </a:pPr>
            <a:r>
              <a:rPr lang="en-US"/>
              <a:t>Check for profanity </a:t>
            </a:r>
            <a:r>
              <a:rPr lang="en-US">
                <a:solidFill>
                  <a:schemeClr val="bg1">
                    <a:lumMod val="65000"/>
                  </a:schemeClr>
                </a:solidFill>
              </a:rPr>
              <a:t>(toggle)</a:t>
            </a:r>
            <a:endParaRPr lang="en-US">
              <a:solidFill>
                <a:schemeClr val="bg1">
                  <a:lumMod val="65000"/>
                </a:schemeClr>
              </a:solidFill>
              <a:ea typeface="Calibri" panose="020F0502020204030204"/>
              <a:cs typeface="Calibri" panose="020F0502020204030204"/>
            </a:endParaRPr>
          </a:p>
          <a:p>
            <a:pPr marL="514350" indent="-514350">
              <a:buAutoNum type="arabicPeriod"/>
            </a:pPr>
            <a:r>
              <a:rPr lang="en-US"/>
              <a:t>Call tools </a:t>
            </a:r>
            <a:r>
              <a:rPr lang="en-US">
                <a:solidFill>
                  <a:schemeClr val="bg1">
                    <a:lumMod val="65000"/>
                  </a:schemeClr>
                </a:solidFill>
              </a:rPr>
              <a:t>(optional)</a:t>
            </a:r>
            <a:endParaRPr lang="en-US">
              <a:solidFill>
                <a:schemeClr val="bg1">
                  <a:lumMod val="65000"/>
                </a:schemeClr>
              </a:solidFill>
              <a:ea typeface="Calibri" panose="020F0502020204030204"/>
              <a:cs typeface="Calibri" panose="020F0502020204030204"/>
            </a:endParaRPr>
          </a:p>
          <a:p>
            <a:pPr marL="514350" indent="-514350">
              <a:buAutoNum type="arabicPeriod"/>
            </a:pPr>
            <a:r>
              <a:rPr lang="en-US"/>
              <a:t>Translate back </a:t>
            </a:r>
            <a:r>
              <a:rPr lang="en-US">
                <a:solidFill>
                  <a:schemeClr val="bg1">
                    <a:lumMod val="65000"/>
                  </a:schemeClr>
                </a:solidFill>
              </a:rPr>
              <a:t>(optional)</a:t>
            </a:r>
            <a:endParaRPr lang="en-US">
              <a:solidFill>
                <a:schemeClr val="bg1">
                  <a:lumMod val="65000"/>
                </a:schemeClr>
              </a:solidFill>
              <a:ea typeface="Calibri" panose="020F0502020204030204"/>
              <a:cs typeface="Calibri" panose="020F0502020204030204"/>
            </a:endParaRPr>
          </a:p>
          <a:p>
            <a:pPr marL="0" indent="0">
              <a:buNone/>
            </a:pPr>
            <a:endParaRPr lang="en-US">
              <a:solidFill>
                <a:schemeClr val="bg1">
                  <a:lumMod val="65000"/>
                </a:schemeClr>
              </a:solidFill>
              <a:ea typeface="Calibri" panose="020F0502020204030204"/>
              <a:cs typeface="Calibri" panose="020F0502020204030204"/>
            </a:endParaRPr>
          </a:p>
        </p:txBody>
      </p:sp>
      <p:pic>
        <p:nvPicPr>
          <p:cNvPr id="34" name="Picture 33" descr="Intelligent agent Vector Images ...">
            <a:extLst>
              <a:ext uri="{FF2B5EF4-FFF2-40B4-BE49-F238E27FC236}">
                <a16:creationId xmlns:a16="http://schemas.microsoft.com/office/drawing/2014/main" id="{11A57A7E-FF07-E7C2-297E-D51F567D8E48}"/>
              </a:ext>
            </a:extLst>
          </p:cNvPr>
          <p:cNvPicPr>
            <a:picLocks noChangeAspect="1"/>
          </p:cNvPicPr>
          <p:nvPr/>
        </p:nvPicPr>
        <p:blipFill>
          <a:blip r:embed="rId3"/>
          <a:srcRect l="19480" t="-866" r="19048" b="24941"/>
          <a:stretch/>
        </p:blipFill>
        <p:spPr>
          <a:xfrm>
            <a:off x="3721108" y="653183"/>
            <a:ext cx="684084" cy="845367"/>
          </a:xfrm>
          <a:prstGeom prst="rect">
            <a:avLst/>
          </a:prstGeom>
          <a:ln>
            <a:solidFill>
              <a:schemeClr val="bg1"/>
            </a:solidFill>
          </a:ln>
        </p:spPr>
      </p:pic>
      <p:sp>
        <p:nvSpPr>
          <p:cNvPr id="35" name="TextBox 34">
            <a:extLst>
              <a:ext uri="{FF2B5EF4-FFF2-40B4-BE49-F238E27FC236}">
                <a16:creationId xmlns:a16="http://schemas.microsoft.com/office/drawing/2014/main" id="{4BFA7C47-B3FF-6222-D4C6-0E0598B43968}"/>
              </a:ext>
            </a:extLst>
          </p:cNvPr>
          <p:cNvSpPr txBox="1"/>
          <p:nvPr/>
        </p:nvSpPr>
        <p:spPr>
          <a:xfrm>
            <a:off x="869323" y="4700788"/>
            <a:ext cx="5698901" cy="1789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600">
                <a:ea typeface="Calibri"/>
                <a:cs typeface="Calibri"/>
              </a:rPr>
              <a:t>Properties</a:t>
            </a:r>
          </a:p>
          <a:p>
            <a:pPr marL="457200" indent="-457200">
              <a:lnSpc>
                <a:spcPct val="90000"/>
              </a:lnSpc>
              <a:spcBef>
                <a:spcPts val="1000"/>
              </a:spcBef>
              <a:buFont typeface="Arial"/>
              <a:buChar char="•"/>
            </a:pPr>
            <a:r>
              <a:rPr lang="en-US" sz="2600">
                <a:ea typeface="Calibri"/>
                <a:cs typeface="Calibri"/>
              </a:rPr>
              <a:t>Uses "global" state to access/modify variables</a:t>
            </a:r>
          </a:p>
          <a:p>
            <a:pPr marL="457200" indent="-457200">
              <a:lnSpc>
                <a:spcPct val="90000"/>
              </a:lnSpc>
              <a:spcBef>
                <a:spcPts val="1000"/>
              </a:spcBef>
              <a:buFont typeface="Arial"/>
              <a:buChar char="•"/>
            </a:pPr>
            <a:endParaRPr lang="en-US" sz="2600">
              <a:ea typeface="Calibri"/>
              <a:cs typeface="Calibri"/>
            </a:endParaRPr>
          </a:p>
        </p:txBody>
      </p:sp>
      <p:sp>
        <p:nvSpPr>
          <p:cNvPr id="3" name="TextBox 2">
            <a:extLst>
              <a:ext uri="{FF2B5EF4-FFF2-40B4-BE49-F238E27FC236}">
                <a16:creationId xmlns:a16="http://schemas.microsoft.com/office/drawing/2014/main" id="{83F388BE-4CED-C711-B2E1-E49B33F5C573}"/>
              </a:ext>
            </a:extLst>
          </p:cNvPr>
          <p:cNvSpPr txBox="1"/>
          <p:nvPr/>
        </p:nvSpPr>
        <p:spPr>
          <a:xfrm>
            <a:off x="6820243" y="6461858"/>
            <a:ext cx="3593302" cy="369332"/>
          </a:xfrm>
          <a:prstGeom prst="rect">
            <a:avLst/>
          </a:prstGeom>
          <a:noFill/>
        </p:spPr>
        <p:txBody>
          <a:bodyPr wrap="square" rtlCol="0">
            <a:spAutoFit/>
          </a:bodyPr>
          <a:lstStyle/>
          <a:p>
            <a:pPr algn="ctr"/>
            <a:r>
              <a:rPr lang="en-GB" dirty="0"/>
              <a:t>Figure 3. Agent graph</a:t>
            </a:r>
          </a:p>
        </p:txBody>
      </p:sp>
    </p:spTree>
    <p:extLst>
      <p:ext uri="{BB962C8B-B14F-4D97-AF65-F5344CB8AC3E}">
        <p14:creationId xmlns:p14="http://schemas.microsoft.com/office/powerpoint/2010/main" val="361358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C5EF6-54DB-950C-47EB-66526EDBD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44A08-A30E-A5CE-DE23-4E2175F73526}"/>
              </a:ext>
            </a:extLst>
          </p:cNvPr>
          <p:cNvSpPr>
            <a:spLocks noGrp="1"/>
          </p:cNvSpPr>
          <p:nvPr>
            <p:ph type="title"/>
          </p:nvPr>
        </p:nvSpPr>
        <p:spPr>
          <a:xfrm>
            <a:off x="838200" y="422852"/>
            <a:ext cx="5793510" cy="1302472"/>
          </a:xfrm>
        </p:spPr>
        <p:txBody>
          <a:bodyPr/>
          <a:lstStyle/>
          <a:p>
            <a:r>
              <a:rPr lang="en-US"/>
              <a:t>Agent flow</a:t>
            </a:r>
          </a:p>
        </p:txBody>
      </p:sp>
      <p:sp>
        <p:nvSpPr>
          <p:cNvPr id="4" name="Slide Number Placeholder 3">
            <a:extLst>
              <a:ext uri="{FF2B5EF4-FFF2-40B4-BE49-F238E27FC236}">
                <a16:creationId xmlns:a16="http://schemas.microsoft.com/office/drawing/2014/main" id="{2BD09838-7387-57B2-EB6E-079EE536ADBD}"/>
              </a:ext>
            </a:extLst>
          </p:cNvPr>
          <p:cNvSpPr>
            <a:spLocks noGrp="1"/>
          </p:cNvSpPr>
          <p:nvPr>
            <p:ph type="sldNum" sz="quarter" idx="12"/>
          </p:nvPr>
        </p:nvSpPr>
        <p:spPr/>
        <p:txBody>
          <a:bodyPr/>
          <a:lstStyle/>
          <a:p>
            <a:fld id="{802006FE-6571-4354-8775-F8708372C227}" type="slidenum">
              <a:rPr lang="de-DE" smtClean="0"/>
              <a:t>24</a:t>
            </a:fld>
            <a:endParaRPr lang="de-DE"/>
          </a:p>
        </p:txBody>
      </p:sp>
      <p:sp>
        <p:nvSpPr>
          <p:cNvPr id="8" name="Content Placeholder 2">
            <a:extLst>
              <a:ext uri="{FF2B5EF4-FFF2-40B4-BE49-F238E27FC236}">
                <a16:creationId xmlns:a16="http://schemas.microsoft.com/office/drawing/2014/main" id="{F689D8EC-2781-1BF6-5CC7-A8ED77D80078}"/>
              </a:ext>
            </a:extLst>
          </p:cNvPr>
          <p:cNvSpPr txBox="1">
            <a:spLocks/>
          </p:cNvSpPr>
          <p:nvPr/>
        </p:nvSpPr>
        <p:spPr>
          <a:xfrm>
            <a:off x="838200" y="1825625"/>
            <a:ext cx="6073697" cy="26448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Calibri" panose="020F0502020204030204"/>
                <a:cs typeface="Calibri" panose="020F0502020204030204"/>
              </a:rPr>
              <a:t>Input: Conversation</a:t>
            </a:r>
          </a:p>
          <a:p>
            <a:pPr marL="514350" indent="-514350">
              <a:buAutoNum type="arabicPeriod"/>
            </a:pPr>
            <a:r>
              <a:rPr lang="en-US"/>
              <a:t>Translate user message </a:t>
            </a:r>
            <a:r>
              <a:rPr lang="en-US">
                <a:solidFill>
                  <a:schemeClr val="bg1">
                    <a:lumMod val="65000"/>
                  </a:schemeClr>
                </a:solidFill>
              </a:rPr>
              <a:t>(optional)</a:t>
            </a:r>
            <a:endParaRPr lang="en-US">
              <a:solidFill>
                <a:schemeClr val="bg1">
                  <a:lumMod val="65000"/>
                </a:schemeClr>
              </a:solidFill>
              <a:ea typeface="Calibri" panose="020F0502020204030204"/>
              <a:cs typeface="Calibri" panose="020F0502020204030204"/>
            </a:endParaRPr>
          </a:p>
          <a:p>
            <a:pPr marL="514350" indent="-514350">
              <a:buAutoNum type="arabicPeriod"/>
            </a:pPr>
            <a:r>
              <a:rPr lang="en-US"/>
              <a:t>Check for profanity </a:t>
            </a:r>
            <a:r>
              <a:rPr lang="en-US">
                <a:solidFill>
                  <a:schemeClr val="bg1">
                    <a:lumMod val="65000"/>
                  </a:schemeClr>
                </a:solidFill>
              </a:rPr>
              <a:t>(toggle)</a:t>
            </a:r>
            <a:endParaRPr lang="en-US">
              <a:solidFill>
                <a:schemeClr val="bg1">
                  <a:lumMod val="65000"/>
                </a:schemeClr>
              </a:solidFill>
              <a:ea typeface="Calibri" panose="020F0502020204030204"/>
              <a:cs typeface="Calibri" panose="020F0502020204030204"/>
            </a:endParaRPr>
          </a:p>
          <a:p>
            <a:pPr marL="514350" indent="-514350">
              <a:buAutoNum type="arabicPeriod"/>
            </a:pPr>
            <a:r>
              <a:rPr lang="en-US"/>
              <a:t>Call tools </a:t>
            </a:r>
            <a:r>
              <a:rPr lang="en-US">
                <a:solidFill>
                  <a:schemeClr val="bg1">
                    <a:lumMod val="65000"/>
                  </a:schemeClr>
                </a:solidFill>
              </a:rPr>
              <a:t>(optional)</a:t>
            </a:r>
            <a:endParaRPr lang="en-US">
              <a:solidFill>
                <a:schemeClr val="bg1">
                  <a:lumMod val="65000"/>
                </a:schemeClr>
              </a:solidFill>
              <a:ea typeface="Calibri" panose="020F0502020204030204"/>
              <a:cs typeface="Calibri" panose="020F0502020204030204"/>
            </a:endParaRPr>
          </a:p>
          <a:p>
            <a:pPr marL="514350" indent="-514350">
              <a:buAutoNum type="arabicPeriod"/>
            </a:pPr>
            <a:r>
              <a:rPr lang="en-US"/>
              <a:t>Translate back </a:t>
            </a:r>
            <a:r>
              <a:rPr lang="en-US">
                <a:solidFill>
                  <a:schemeClr val="bg1">
                    <a:lumMod val="65000"/>
                  </a:schemeClr>
                </a:solidFill>
              </a:rPr>
              <a:t>(optional)</a:t>
            </a:r>
            <a:endParaRPr lang="en-US">
              <a:solidFill>
                <a:schemeClr val="bg1">
                  <a:lumMod val="65000"/>
                </a:schemeClr>
              </a:solidFill>
              <a:ea typeface="Calibri" panose="020F0502020204030204"/>
              <a:cs typeface="Calibri" panose="020F0502020204030204"/>
            </a:endParaRPr>
          </a:p>
          <a:p>
            <a:pPr marL="0" indent="0">
              <a:buNone/>
            </a:pPr>
            <a:endParaRPr lang="en-US">
              <a:solidFill>
                <a:schemeClr val="bg1">
                  <a:lumMod val="65000"/>
                </a:schemeClr>
              </a:solidFill>
              <a:ea typeface="Calibri" panose="020F0502020204030204"/>
              <a:cs typeface="Calibri" panose="020F0502020204030204"/>
            </a:endParaRPr>
          </a:p>
        </p:txBody>
      </p:sp>
      <p:pic>
        <p:nvPicPr>
          <p:cNvPr id="34" name="Picture 33" descr="Intelligent agent Vector Images ...">
            <a:extLst>
              <a:ext uri="{FF2B5EF4-FFF2-40B4-BE49-F238E27FC236}">
                <a16:creationId xmlns:a16="http://schemas.microsoft.com/office/drawing/2014/main" id="{B24C764E-8949-F136-E529-193B399EF9C4}"/>
              </a:ext>
            </a:extLst>
          </p:cNvPr>
          <p:cNvPicPr>
            <a:picLocks noChangeAspect="1"/>
          </p:cNvPicPr>
          <p:nvPr/>
        </p:nvPicPr>
        <p:blipFill>
          <a:blip r:embed="rId2"/>
          <a:srcRect l="19480" t="-866" r="19048" b="24941"/>
          <a:stretch/>
        </p:blipFill>
        <p:spPr>
          <a:xfrm>
            <a:off x="3717974" y="653183"/>
            <a:ext cx="684084" cy="845367"/>
          </a:xfrm>
          <a:prstGeom prst="rect">
            <a:avLst/>
          </a:prstGeom>
          <a:ln>
            <a:solidFill>
              <a:schemeClr val="bg1"/>
            </a:solidFill>
          </a:ln>
        </p:spPr>
      </p:pic>
      <p:sp>
        <p:nvSpPr>
          <p:cNvPr id="35" name="TextBox 34">
            <a:extLst>
              <a:ext uri="{FF2B5EF4-FFF2-40B4-BE49-F238E27FC236}">
                <a16:creationId xmlns:a16="http://schemas.microsoft.com/office/drawing/2014/main" id="{19FD655E-6A44-44D3-030A-2DC52114F13A}"/>
              </a:ext>
            </a:extLst>
          </p:cNvPr>
          <p:cNvSpPr txBox="1"/>
          <p:nvPr/>
        </p:nvSpPr>
        <p:spPr>
          <a:xfrm>
            <a:off x="869323" y="4700788"/>
            <a:ext cx="5698901" cy="1789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600">
                <a:ea typeface="Calibri"/>
                <a:cs typeface="Calibri"/>
              </a:rPr>
              <a:t>Properties</a:t>
            </a:r>
          </a:p>
          <a:p>
            <a:pPr marL="457200" indent="-457200">
              <a:lnSpc>
                <a:spcPct val="90000"/>
              </a:lnSpc>
              <a:spcBef>
                <a:spcPts val="1000"/>
              </a:spcBef>
              <a:buFont typeface="Arial"/>
              <a:buChar char="•"/>
            </a:pPr>
            <a:r>
              <a:rPr lang="en-US" sz="2600">
                <a:ea typeface="Calibri"/>
                <a:cs typeface="Calibri"/>
              </a:rPr>
              <a:t>Uses "global" state to access/modify variables</a:t>
            </a:r>
          </a:p>
          <a:p>
            <a:pPr marL="457200" indent="-457200">
              <a:lnSpc>
                <a:spcPct val="90000"/>
              </a:lnSpc>
              <a:spcBef>
                <a:spcPts val="1000"/>
              </a:spcBef>
              <a:buFont typeface="Arial"/>
              <a:buChar char="•"/>
            </a:pPr>
            <a:endParaRPr lang="en-US" sz="2600">
              <a:ea typeface="Calibri"/>
              <a:cs typeface="Calibri"/>
            </a:endParaRPr>
          </a:p>
        </p:txBody>
      </p:sp>
      <p:pic>
        <p:nvPicPr>
          <p:cNvPr id="27" name="Content Placeholder 4">
            <a:extLst>
              <a:ext uri="{FF2B5EF4-FFF2-40B4-BE49-F238E27FC236}">
                <a16:creationId xmlns:a16="http://schemas.microsoft.com/office/drawing/2014/main" id="{024A7C4E-84B2-E982-1179-E31ED81175E7}"/>
              </a:ext>
            </a:extLst>
          </p:cNvPr>
          <p:cNvPicPr>
            <a:picLocks noGrp="1" noChangeAspect="1"/>
          </p:cNvPicPr>
          <p:nvPr>
            <p:ph idx="1"/>
          </p:nvPr>
        </p:nvPicPr>
        <p:blipFill>
          <a:blip r:embed="rId3"/>
          <a:stretch>
            <a:fillRect/>
          </a:stretch>
        </p:blipFill>
        <p:spPr>
          <a:xfrm>
            <a:off x="6820104" y="422993"/>
            <a:ext cx="3593302" cy="6038865"/>
          </a:xfrm>
          <a:ln>
            <a:solidFill>
              <a:schemeClr val="bg1">
                <a:lumMod val="50000"/>
              </a:schemeClr>
            </a:solidFill>
          </a:ln>
        </p:spPr>
      </p:pic>
      <p:grpSp>
        <p:nvGrpSpPr>
          <p:cNvPr id="31" name="Group 30">
            <a:extLst>
              <a:ext uri="{FF2B5EF4-FFF2-40B4-BE49-F238E27FC236}">
                <a16:creationId xmlns:a16="http://schemas.microsoft.com/office/drawing/2014/main" id="{6017329A-9F6A-1116-E3C4-9AA2A97F95E0}"/>
              </a:ext>
            </a:extLst>
          </p:cNvPr>
          <p:cNvGrpSpPr/>
          <p:nvPr/>
        </p:nvGrpSpPr>
        <p:grpSpPr>
          <a:xfrm>
            <a:off x="9941135" y="3703843"/>
            <a:ext cx="432026" cy="391683"/>
            <a:chOff x="9055310" y="3846718"/>
            <a:chExt cx="813026" cy="696483"/>
          </a:xfrm>
        </p:grpSpPr>
        <p:pic>
          <p:nvPicPr>
            <p:cNvPr id="29" name="Picture 28" descr="831 Large Language Model Icon Images ...">
              <a:extLst>
                <a:ext uri="{FF2B5EF4-FFF2-40B4-BE49-F238E27FC236}">
                  <a16:creationId xmlns:a16="http://schemas.microsoft.com/office/drawing/2014/main" id="{D8A957E2-C598-22A0-5A94-39EBA8DC6FC7}"/>
                </a:ext>
              </a:extLst>
            </p:cNvPr>
            <p:cNvPicPr>
              <a:picLocks noChangeAspect="1"/>
            </p:cNvPicPr>
            <p:nvPr/>
          </p:nvPicPr>
          <p:blipFill>
            <a:blip r:embed="rId4"/>
            <a:srcRect l="8145" t="8787" r="8145" b="17361"/>
            <a:stretch/>
          </p:blipFill>
          <p:spPr>
            <a:xfrm>
              <a:off x="9055310" y="3846718"/>
              <a:ext cx="813026" cy="696483"/>
            </a:xfrm>
            <a:prstGeom prst="rect">
              <a:avLst/>
            </a:prstGeom>
          </p:spPr>
        </p:pic>
        <p:sp>
          <p:nvSpPr>
            <p:cNvPr id="30" name="Rectangle 29">
              <a:extLst>
                <a:ext uri="{FF2B5EF4-FFF2-40B4-BE49-F238E27FC236}">
                  <a16:creationId xmlns:a16="http://schemas.microsoft.com/office/drawing/2014/main" id="{74ECEB52-ADE3-B761-FEF5-BA4FE5F633CC}"/>
                </a:ext>
              </a:extLst>
            </p:cNvPr>
            <p:cNvSpPr/>
            <p:nvPr/>
          </p:nvSpPr>
          <p:spPr>
            <a:xfrm>
              <a:off x="9356804" y="4152506"/>
              <a:ext cx="63809" cy="10107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768D079-8D5B-19CC-7558-FAF0EC8B1DDA}"/>
              </a:ext>
            </a:extLst>
          </p:cNvPr>
          <p:cNvGrpSpPr/>
          <p:nvPr/>
        </p:nvGrpSpPr>
        <p:grpSpPr>
          <a:xfrm>
            <a:off x="9550609" y="2770393"/>
            <a:ext cx="432026" cy="391683"/>
            <a:chOff x="9055310" y="3846718"/>
            <a:chExt cx="813026" cy="696483"/>
          </a:xfrm>
        </p:grpSpPr>
        <p:pic>
          <p:nvPicPr>
            <p:cNvPr id="33" name="Picture 32" descr="831 Large Language Model Icon Images ...">
              <a:extLst>
                <a:ext uri="{FF2B5EF4-FFF2-40B4-BE49-F238E27FC236}">
                  <a16:creationId xmlns:a16="http://schemas.microsoft.com/office/drawing/2014/main" id="{FAF111C0-BD3D-E5AC-3987-EC0290B2AC59}"/>
                </a:ext>
              </a:extLst>
            </p:cNvPr>
            <p:cNvPicPr>
              <a:picLocks noChangeAspect="1"/>
            </p:cNvPicPr>
            <p:nvPr/>
          </p:nvPicPr>
          <p:blipFill>
            <a:blip r:embed="rId4"/>
            <a:srcRect l="8145" t="8787" r="8145" b="17361"/>
            <a:stretch/>
          </p:blipFill>
          <p:spPr>
            <a:xfrm>
              <a:off x="9055310" y="3846718"/>
              <a:ext cx="813026" cy="696483"/>
            </a:xfrm>
            <a:prstGeom prst="rect">
              <a:avLst/>
            </a:prstGeom>
          </p:spPr>
        </p:pic>
        <p:sp>
          <p:nvSpPr>
            <p:cNvPr id="36" name="Rectangle 35">
              <a:extLst>
                <a:ext uri="{FF2B5EF4-FFF2-40B4-BE49-F238E27FC236}">
                  <a16:creationId xmlns:a16="http://schemas.microsoft.com/office/drawing/2014/main" id="{6B595A3D-7B6B-1E96-FBE6-EC1FA608AB6A}"/>
                </a:ext>
              </a:extLst>
            </p:cNvPr>
            <p:cNvSpPr/>
            <p:nvPr/>
          </p:nvSpPr>
          <p:spPr>
            <a:xfrm>
              <a:off x="9356804" y="4152506"/>
              <a:ext cx="63809" cy="10107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29BECF1-09E4-876E-C81F-0BE080288374}"/>
              </a:ext>
            </a:extLst>
          </p:cNvPr>
          <p:cNvGrpSpPr/>
          <p:nvPr/>
        </p:nvGrpSpPr>
        <p:grpSpPr>
          <a:xfrm>
            <a:off x="6912184" y="1998868"/>
            <a:ext cx="432026" cy="391683"/>
            <a:chOff x="9055310" y="3846718"/>
            <a:chExt cx="813026" cy="696483"/>
          </a:xfrm>
        </p:grpSpPr>
        <p:pic>
          <p:nvPicPr>
            <p:cNvPr id="39" name="Picture 38" descr="831 Large Language Model Icon Images ...">
              <a:extLst>
                <a:ext uri="{FF2B5EF4-FFF2-40B4-BE49-F238E27FC236}">
                  <a16:creationId xmlns:a16="http://schemas.microsoft.com/office/drawing/2014/main" id="{61482570-E086-3186-ABDC-364C83D2C556}"/>
                </a:ext>
              </a:extLst>
            </p:cNvPr>
            <p:cNvPicPr>
              <a:picLocks noChangeAspect="1"/>
            </p:cNvPicPr>
            <p:nvPr/>
          </p:nvPicPr>
          <p:blipFill>
            <a:blip r:embed="rId4"/>
            <a:srcRect l="8145" t="8787" r="8145" b="17361"/>
            <a:stretch/>
          </p:blipFill>
          <p:spPr>
            <a:xfrm>
              <a:off x="9055310" y="3846718"/>
              <a:ext cx="813026" cy="696483"/>
            </a:xfrm>
            <a:prstGeom prst="rect">
              <a:avLst/>
            </a:prstGeom>
          </p:spPr>
        </p:pic>
        <p:sp>
          <p:nvSpPr>
            <p:cNvPr id="40" name="Rectangle 39">
              <a:extLst>
                <a:ext uri="{FF2B5EF4-FFF2-40B4-BE49-F238E27FC236}">
                  <a16:creationId xmlns:a16="http://schemas.microsoft.com/office/drawing/2014/main" id="{65C43D2F-F7AE-5EC6-E8EE-9A07F995AA41}"/>
                </a:ext>
              </a:extLst>
            </p:cNvPr>
            <p:cNvSpPr/>
            <p:nvPr/>
          </p:nvSpPr>
          <p:spPr>
            <a:xfrm>
              <a:off x="9356804" y="4152506"/>
              <a:ext cx="63809" cy="10107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0E095C8B-7269-68E3-7E91-32C587BE6204}"/>
              </a:ext>
            </a:extLst>
          </p:cNvPr>
          <p:cNvGrpSpPr/>
          <p:nvPr/>
        </p:nvGrpSpPr>
        <p:grpSpPr>
          <a:xfrm>
            <a:off x="6912184" y="5875543"/>
            <a:ext cx="346301" cy="305958"/>
            <a:chOff x="9055310" y="3846718"/>
            <a:chExt cx="813026" cy="696483"/>
          </a:xfrm>
        </p:grpSpPr>
        <p:pic>
          <p:nvPicPr>
            <p:cNvPr id="43" name="Picture 42" descr="831 Large Language Model Icon Images ...">
              <a:extLst>
                <a:ext uri="{FF2B5EF4-FFF2-40B4-BE49-F238E27FC236}">
                  <a16:creationId xmlns:a16="http://schemas.microsoft.com/office/drawing/2014/main" id="{4E372123-8CB2-61A5-8EA9-29AD57AF902B}"/>
                </a:ext>
              </a:extLst>
            </p:cNvPr>
            <p:cNvPicPr>
              <a:picLocks noChangeAspect="1"/>
            </p:cNvPicPr>
            <p:nvPr/>
          </p:nvPicPr>
          <p:blipFill>
            <a:blip r:embed="rId4"/>
            <a:srcRect l="8145" t="8787" r="8145" b="17361"/>
            <a:stretch/>
          </p:blipFill>
          <p:spPr>
            <a:xfrm>
              <a:off x="9055310" y="3846718"/>
              <a:ext cx="813026" cy="696483"/>
            </a:xfrm>
            <a:prstGeom prst="rect">
              <a:avLst/>
            </a:prstGeom>
          </p:spPr>
        </p:pic>
        <p:sp>
          <p:nvSpPr>
            <p:cNvPr id="44" name="Rectangle 43">
              <a:extLst>
                <a:ext uri="{FF2B5EF4-FFF2-40B4-BE49-F238E27FC236}">
                  <a16:creationId xmlns:a16="http://schemas.microsoft.com/office/drawing/2014/main" id="{D76F587E-B677-E8BE-37CA-3519EF93F543}"/>
                </a:ext>
              </a:extLst>
            </p:cNvPr>
            <p:cNvSpPr/>
            <p:nvPr/>
          </p:nvSpPr>
          <p:spPr>
            <a:xfrm>
              <a:off x="9356804" y="4152506"/>
              <a:ext cx="63809" cy="10107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 name="TextBox 2">
            <a:extLst>
              <a:ext uri="{FF2B5EF4-FFF2-40B4-BE49-F238E27FC236}">
                <a16:creationId xmlns:a16="http://schemas.microsoft.com/office/drawing/2014/main" id="{50889B55-9A08-C676-66AB-5932DD1578B8}"/>
              </a:ext>
            </a:extLst>
          </p:cNvPr>
          <p:cNvSpPr txBox="1"/>
          <p:nvPr/>
        </p:nvSpPr>
        <p:spPr>
          <a:xfrm>
            <a:off x="6820243" y="6461858"/>
            <a:ext cx="3593302" cy="369332"/>
          </a:xfrm>
          <a:prstGeom prst="rect">
            <a:avLst/>
          </a:prstGeom>
          <a:noFill/>
        </p:spPr>
        <p:txBody>
          <a:bodyPr wrap="square" rtlCol="0">
            <a:spAutoFit/>
          </a:bodyPr>
          <a:lstStyle/>
          <a:p>
            <a:pPr algn="ctr"/>
            <a:r>
              <a:rPr lang="en-GB" dirty="0"/>
              <a:t>Figure 3. Agent graph</a:t>
            </a:r>
          </a:p>
        </p:txBody>
      </p:sp>
    </p:spTree>
    <p:extLst>
      <p:ext uri="{BB962C8B-B14F-4D97-AF65-F5344CB8AC3E}">
        <p14:creationId xmlns:p14="http://schemas.microsoft.com/office/powerpoint/2010/main" val="199024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EBFB-CA77-42E0-EA94-B2F67BD334BF}"/>
              </a:ext>
            </a:extLst>
          </p:cNvPr>
          <p:cNvSpPr>
            <a:spLocks noGrp="1"/>
          </p:cNvSpPr>
          <p:nvPr>
            <p:ph type="title"/>
          </p:nvPr>
        </p:nvSpPr>
        <p:spPr/>
        <p:txBody>
          <a:bodyPr/>
          <a:lstStyle/>
          <a:p>
            <a:r>
              <a:rPr lang="en-US"/>
              <a:t>Agent components</a:t>
            </a:r>
          </a:p>
        </p:txBody>
      </p:sp>
      <p:sp>
        <p:nvSpPr>
          <p:cNvPr id="4" name="Slide Number Placeholder 3">
            <a:extLst>
              <a:ext uri="{FF2B5EF4-FFF2-40B4-BE49-F238E27FC236}">
                <a16:creationId xmlns:a16="http://schemas.microsoft.com/office/drawing/2014/main" id="{EE38F108-41BE-EA60-F4DB-1553CF7B0CED}"/>
              </a:ext>
            </a:extLst>
          </p:cNvPr>
          <p:cNvSpPr>
            <a:spLocks noGrp="1"/>
          </p:cNvSpPr>
          <p:nvPr>
            <p:ph type="sldNum" sz="quarter" idx="12"/>
          </p:nvPr>
        </p:nvSpPr>
        <p:spPr/>
        <p:txBody>
          <a:bodyPr/>
          <a:lstStyle/>
          <a:p>
            <a:fld id="{802006FE-6571-4354-8775-F8708372C227}" type="slidenum">
              <a:rPr lang="de-DE" smtClean="0"/>
              <a:t>25</a:t>
            </a:fld>
            <a:endParaRPr lang="de-DE"/>
          </a:p>
        </p:txBody>
      </p:sp>
      <p:pic>
        <p:nvPicPr>
          <p:cNvPr id="27" name="Picture 26" descr="Intelligent agent Vector Images ...">
            <a:extLst>
              <a:ext uri="{FF2B5EF4-FFF2-40B4-BE49-F238E27FC236}">
                <a16:creationId xmlns:a16="http://schemas.microsoft.com/office/drawing/2014/main" id="{9A018A84-F157-989B-744E-C2036B38878F}"/>
              </a:ext>
            </a:extLst>
          </p:cNvPr>
          <p:cNvPicPr>
            <a:picLocks noChangeAspect="1"/>
          </p:cNvPicPr>
          <p:nvPr/>
        </p:nvPicPr>
        <p:blipFill>
          <a:blip r:embed="rId2"/>
          <a:srcRect l="19480" t="-866" r="19048" b="24941"/>
          <a:stretch/>
        </p:blipFill>
        <p:spPr>
          <a:xfrm>
            <a:off x="145929" y="3289411"/>
            <a:ext cx="684084" cy="845367"/>
          </a:xfrm>
          <a:prstGeom prst="rect">
            <a:avLst/>
          </a:prstGeom>
          <a:ln>
            <a:solidFill>
              <a:schemeClr val="bg1">
                <a:lumMod val="65000"/>
              </a:schemeClr>
            </a:solidFill>
          </a:ln>
        </p:spPr>
      </p:pic>
      <p:grpSp>
        <p:nvGrpSpPr>
          <p:cNvPr id="29" name="Group 28">
            <a:extLst>
              <a:ext uri="{FF2B5EF4-FFF2-40B4-BE49-F238E27FC236}">
                <a16:creationId xmlns:a16="http://schemas.microsoft.com/office/drawing/2014/main" id="{15E0CD16-FAB5-1455-1642-4219D9E6159D}"/>
              </a:ext>
            </a:extLst>
          </p:cNvPr>
          <p:cNvGrpSpPr/>
          <p:nvPr/>
        </p:nvGrpSpPr>
        <p:grpSpPr>
          <a:xfrm>
            <a:off x="9202294" y="2361767"/>
            <a:ext cx="2556262" cy="671263"/>
            <a:chOff x="3252890" y="1806107"/>
            <a:chExt cx="2556262" cy="671263"/>
          </a:xfrm>
        </p:grpSpPr>
        <p:pic>
          <p:nvPicPr>
            <p:cNvPr id="17" name="Picture 16" descr="Database Icon or Logo Isolated Sign ...">
              <a:extLst>
                <a:ext uri="{FF2B5EF4-FFF2-40B4-BE49-F238E27FC236}">
                  <a16:creationId xmlns:a16="http://schemas.microsoft.com/office/drawing/2014/main" id="{1D1C3512-8AC0-BDBB-0C6D-6926D2635BC8}"/>
                </a:ext>
              </a:extLst>
            </p:cNvPr>
            <p:cNvPicPr>
              <a:picLocks noChangeAspect="1"/>
            </p:cNvPicPr>
            <p:nvPr/>
          </p:nvPicPr>
          <p:blipFill>
            <a:blip r:embed="rId3"/>
            <a:srcRect l="14832" t="10811" r="13508" b="16684"/>
            <a:stretch/>
          </p:blipFill>
          <p:spPr>
            <a:xfrm>
              <a:off x="5297715" y="1892819"/>
              <a:ext cx="414159" cy="533877"/>
            </a:xfrm>
            <a:prstGeom prst="rect">
              <a:avLst/>
            </a:prstGeom>
          </p:spPr>
        </p:pic>
        <p:sp>
          <p:nvSpPr>
            <p:cNvPr id="9" name="Rectangle 8">
              <a:extLst>
                <a:ext uri="{FF2B5EF4-FFF2-40B4-BE49-F238E27FC236}">
                  <a16:creationId xmlns:a16="http://schemas.microsoft.com/office/drawing/2014/main" id="{2D07F85A-C338-43DF-56C2-951997B7EC16}"/>
                </a:ext>
              </a:extLst>
            </p:cNvPr>
            <p:cNvSpPr/>
            <p:nvPr/>
          </p:nvSpPr>
          <p:spPr>
            <a:xfrm>
              <a:off x="3252890" y="1806107"/>
              <a:ext cx="2556262" cy="67126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ea typeface="Calibri"/>
                  <a:cs typeface="Calibri"/>
                </a:rPr>
                <a:t>Vector database</a:t>
              </a:r>
              <a:endParaRPr lang="en-US" dirty="0"/>
            </a:p>
          </p:txBody>
        </p:sp>
      </p:grpSp>
      <p:grpSp>
        <p:nvGrpSpPr>
          <p:cNvPr id="33" name="Group 32">
            <a:extLst>
              <a:ext uri="{FF2B5EF4-FFF2-40B4-BE49-F238E27FC236}">
                <a16:creationId xmlns:a16="http://schemas.microsoft.com/office/drawing/2014/main" id="{775EF9EF-89EF-E3B3-B3F2-7A18D010D715}"/>
              </a:ext>
            </a:extLst>
          </p:cNvPr>
          <p:cNvGrpSpPr/>
          <p:nvPr/>
        </p:nvGrpSpPr>
        <p:grpSpPr>
          <a:xfrm>
            <a:off x="2183006" y="5426408"/>
            <a:ext cx="2556262" cy="671263"/>
            <a:chOff x="3242994" y="5556730"/>
            <a:chExt cx="2556262" cy="671263"/>
          </a:xfrm>
        </p:grpSpPr>
        <p:grpSp>
          <p:nvGrpSpPr>
            <p:cNvPr id="14" name="Group 13">
              <a:extLst>
                <a:ext uri="{FF2B5EF4-FFF2-40B4-BE49-F238E27FC236}">
                  <a16:creationId xmlns:a16="http://schemas.microsoft.com/office/drawing/2014/main" id="{FA97A084-1ED8-8181-6718-926173E806D7}"/>
                </a:ext>
              </a:extLst>
            </p:cNvPr>
            <p:cNvGrpSpPr/>
            <p:nvPr/>
          </p:nvGrpSpPr>
          <p:grpSpPr>
            <a:xfrm>
              <a:off x="5077077" y="5618120"/>
              <a:ext cx="644792" cy="548042"/>
              <a:chOff x="3553076" y="1738848"/>
              <a:chExt cx="3296948" cy="3388223"/>
            </a:xfrm>
          </p:grpSpPr>
          <p:pic>
            <p:nvPicPr>
              <p:cNvPr id="15" name="Picture 14" descr="831 Large Language Model Icon Images ...">
                <a:extLst>
                  <a:ext uri="{FF2B5EF4-FFF2-40B4-BE49-F238E27FC236}">
                    <a16:creationId xmlns:a16="http://schemas.microsoft.com/office/drawing/2014/main" id="{9AC40CE9-8A95-34FD-7216-A3E3874882BA}"/>
                  </a:ext>
                </a:extLst>
              </p:cNvPr>
              <p:cNvPicPr>
                <a:picLocks noChangeAspect="1"/>
              </p:cNvPicPr>
              <p:nvPr/>
            </p:nvPicPr>
            <p:blipFill>
              <a:blip r:embed="rId4"/>
              <a:srcRect l="8145" t="8787" r="8145" b="17361"/>
              <a:stretch/>
            </p:blipFill>
            <p:spPr>
              <a:xfrm>
                <a:off x="3553076" y="1738848"/>
                <a:ext cx="3296948" cy="3388223"/>
              </a:xfrm>
              <a:prstGeom prst="rect">
                <a:avLst/>
              </a:prstGeom>
            </p:spPr>
          </p:pic>
          <p:sp>
            <p:nvSpPr>
              <p:cNvPr id="16" name="Rectangle 15">
                <a:extLst>
                  <a:ext uri="{FF2B5EF4-FFF2-40B4-BE49-F238E27FC236}">
                    <a16:creationId xmlns:a16="http://schemas.microsoft.com/office/drawing/2014/main" id="{BB800207-9D3C-7E92-74D4-7C5BB72BE9BA}"/>
                  </a:ext>
                </a:extLst>
              </p:cNvPr>
              <p:cNvSpPr/>
              <p:nvPr/>
            </p:nvSpPr>
            <p:spPr>
              <a:xfrm>
                <a:off x="4775683" y="3226434"/>
                <a:ext cx="258756" cy="49168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B027636-7366-08AD-12DA-76AE2821C0DC}"/>
                </a:ext>
              </a:extLst>
            </p:cNvPr>
            <p:cNvSpPr/>
            <p:nvPr/>
          </p:nvSpPr>
          <p:spPr>
            <a:xfrm>
              <a:off x="3242994" y="5556730"/>
              <a:ext cx="2556262" cy="67126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ea typeface="Calibri"/>
                  <a:cs typeface="Calibri"/>
                </a:rPr>
                <a:t>Language Models</a:t>
              </a:r>
              <a:endParaRPr lang="en-US"/>
            </a:p>
          </p:txBody>
        </p:sp>
      </p:grpSp>
      <p:grpSp>
        <p:nvGrpSpPr>
          <p:cNvPr id="31" name="Group 30">
            <a:extLst>
              <a:ext uri="{FF2B5EF4-FFF2-40B4-BE49-F238E27FC236}">
                <a16:creationId xmlns:a16="http://schemas.microsoft.com/office/drawing/2014/main" id="{35EEB491-054F-EC31-467E-DB6EE36F31A2}"/>
              </a:ext>
            </a:extLst>
          </p:cNvPr>
          <p:cNvGrpSpPr/>
          <p:nvPr/>
        </p:nvGrpSpPr>
        <p:grpSpPr>
          <a:xfrm>
            <a:off x="2184101" y="3369623"/>
            <a:ext cx="2556262" cy="671263"/>
            <a:chOff x="3262786" y="3785327"/>
            <a:chExt cx="2556262" cy="671263"/>
          </a:xfrm>
        </p:grpSpPr>
        <p:pic>
          <p:nvPicPr>
            <p:cNvPr id="32" name="Picture 31" descr="IconExperience » I-Collection » Tools Icon">
              <a:extLst>
                <a:ext uri="{FF2B5EF4-FFF2-40B4-BE49-F238E27FC236}">
                  <a16:creationId xmlns:a16="http://schemas.microsoft.com/office/drawing/2014/main" id="{0D00C656-1B92-4F5A-E75A-F19E3293993B}"/>
                </a:ext>
              </a:extLst>
            </p:cNvPr>
            <p:cNvPicPr>
              <a:picLocks noChangeAspect="1"/>
            </p:cNvPicPr>
            <p:nvPr/>
          </p:nvPicPr>
          <p:blipFill>
            <a:blip r:embed="rId5"/>
            <a:stretch>
              <a:fillRect/>
            </a:stretch>
          </p:blipFill>
          <p:spPr>
            <a:xfrm>
              <a:off x="5278599" y="3890424"/>
              <a:ext cx="453992" cy="504493"/>
            </a:xfrm>
            <a:prstGeom prst="rect">
              <a:avLst/>
            </a:prstGeom>
            <a:noFill/>
            <a:ln>
              <a:noFill/>
            </a:ln>
          </p:spPr>
          <p:style>
            <a:lnRef idx="2">
              <a:schemeClr val="dk1"/>
            </a:lnRef>
            <a:fillRef idx="1">
              <a:schemeClr val="lt1"/>
            </a:fillRef>
            <a:effectRef idx="0">
              <a:schemeClr val="dk1"/>
            </a:effectRef>
            <a:fontRef idx="minor">
              <a:schemeClr val="dk1"/>
            </a:fontRef>
          </p:style>
        </p:pic>
        <p:sp>
          <p:nvSpPr>
            <p:cNvPr id="28" name="Rectangle 27">
              <a:extLst>
                <a:ext uri="{FF2B5EF4-FFF2-40B4-BE49-F238E27FC236}">
                  <a16:creationId xmlns:a16="http://schemas.microsoft.com/office/drawing/2014/main" id="{20378095-FA0D-61AB-7519-4A6AA1E600A0}"/>
                </a:ext>
              </a:extLst>
            </p:cNvPr>
            <p:cNvSpPr/>
            <p:nvPr/>
          </p:nvSpPr>
          <p:spPr>
            <a:xfrm>
              <a:off x="3262786" y="3785327"/>
              <a:ext cx="2556262" cy="671263"/>
            </a:xfrm>
            <a:prstGeom prst="rect">
              <a:avLst/>
            </a:prstGeom>
            <a:no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a:solidFill>
                    <a:schemeClr val="tx1"/>
                  </a:solidFill>
                  <a:ea typeface="Calibri"/>
                  <a:cs typeface="Calibri"/>
                </a:rPr>
                <a:t>Tools</a:t>
              </a:r>
              <a:endParaRPr lang="en-US"/>
            </a:p>
          </p:txBody>
        </p:sp>
      </p:grpSp>
      <p:sp>
        <p:nvSpPr>
          <p:cNvPr id="38" name="Rectangle 37">
            <a:extLst>
              <a:ext uri="{FF2B5EF4-FFF2-40B4-BE49-F238E27FC236}">
                <a16:creationId xmlns:a16="http://schemas.microsoft.com/office/drawing/2014/main" id="{947CD078-7F73-E92C-1DC9-80EE47AAD65A}"/>
              </a:ext>
            </a:extLst>
          </p:cNvPr>
          <p:cNvSpPr/>
          <p:nvPr/>
        </p:nvSpPr>
        <p:spPr>
          <a:xfrm>
            <a:off x="5967350" y="3381529"/>
            <a:ext cx="1782356" cy="67126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dirty="0">
                <a:solidFill>
                  <a:schemeClr val="tx1"/>
                </a:solidFill>
                <a:ea typeface="Calibri"/>
                <a:cs typeface="Calibri"/>
              </a:rPr>
              <a:t>Websearch</a:t>
            </a:r>
            <a:endParaRPr lang="en-US" dirty="0"/>
          </a:p>
        </p:txBody>
      </p:sp>
      <p:sp>
        <p:nvSpPr>
          <p:cNvPr id="40" name="Rectangle 39">
            <a:extLst>
              <a:ext uri="{FF2B5EF4-FFF2-40B4-BE49-F238E27FC236}">
                <a16:creationId xmlns:a16="http://schemas.microsoft.com/office/drawing/2014/main" id="{3363CA22-8069-AFF2-EDC0-AEB25F41BB39}"/>
              </a:ext>
            </a:extLst>
          </p:cNvPr>
          <p:cNvSpPr/>
          <p:nvPr/>
        </p:nvSpPr>
        <p:spPr>
          <a:xfrm>
            <a:off x="5967350" y="4383045"/>
            <a:ext cx="1782356" cy="61173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ea typeface="Calibri"/>
                <a:cs typeface="Calibri"/>
              </a:rPr>
              <a:t>Math</a:t>
            </a:r>
            <a:endParaRPr lang="en-US" err="1"/>
          </a:p>
        </p:txBody>
      </p:sp>
      <p:sp>
        <p:nvSpPr>
          <p:cNvPr id="41" name="Rectangle 40">
            <a:extLst>
              <a:ext uri="{FF2B5EF4-FFF2-40B4-BE49-F238E27FC236}">
                <a16:creationId xmlns:a16="http://schemas.microsoft.com/office/drawing/2014/main" id="{0B69C674-9F76-D3C3-0125-16FEAD99F4F4}"/>
              </a:ext>
            </a:extLst>
          </p:cNvPr>
          <p:cNvSpPr/>
          <p:nvPr/>
        </p:nvSpPr>
        <p:spPr>
          <a:xfrm>
            <a:off x="5963948" y="2415111"/>
            <a:ext cx="1782356" cy="576015"/>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dirty="0">
                <a:solidFill>
                  <a:schemeClr val="tx1"/>
                </a:solidFill>
                <a:ea typeface="Calibri"/>
                <a:cs typeface="Calibri"/>
              </a:rPr>
              <a:t>Docsearch</a:t>
            </a:r>
            <a:endParaRPr lang="en-US" dirty="0"/>
          </a:p>
        </p:txBody>
      </p:sp>
      <p:pic>
        <p:nvPicPr>
          <p:cNvPr id="43" name="Picture 42" descr="Calculate Math icon SVG Vector &amp; PNG ...">
            <a:extLst>
              <a:ext uri="{FF2B5EF4-FFF2-40B4-BE49-F238E27FC236}">
                <a16:creationId xmlns:a16="http://schemas.microsoft.com/office/drawing/2014/main" id="{C06FD2B7-06E0-E825-036F-1781F6F7AD20}"/>
              </a:ext>
            </a:extLst>
          </p:cNvPr>
          <p:cNvPicPr>
            <a:picLocks noChangeAspect="1"/>
          </p:cNvPicPr>
          <p:nvPr/>
        </p:nvPicPr>
        <p:blipFill>
          <a:blip r:embed="rId6"/>
          <a:stretch>
            <a:fillRect/>
          </a:stretch>
        </p:blipFill>
        <p:spPr>
          <a:xfrm>
            <a:off x="7262812" y="4461759"/>
            <a:ext cx="401530" cy="483964"/>
          </a:xfrm>
          <a:prstGeom prst="rect">
            <a:avLst/>
          </a:prstGeom>
        </p:spPr>
      </p:pic>
      <p:pic>
        <p:nvPicPr>
          <p:cNvPr id="45" name="Picture 44" descr="Web search engine - Free interface icons">
            <a:extLst>
              <a:ext uri="{FF2B5EF4-FFF2-40B4-BE49-F238E27FC236}">
                <a16:creationId xmlns:a16="http://schemas.microsoft.com/office/drawing/2014/main" id="{F7554F73-8BBA-B105-86E0-3A0351189A70}"/>
              </a:ext>
            </a:extLst>
          </p:cNvPr>
          <p:cNvPicPr>
            <a:picLocks noChangeAspect="1"/>
          </p:cNvPicPr>
          <p:nvPr/>
        </p:nvPicPr>
        <p:blipFill>
          <a:blip r:embed="rId7"/>
          <a:stretch>
            <a:fillRect/>
          </a:stretch>
        </p:blipFill>
        <p:spPr>
          <a:xfrm>
            <a:off x="7226300" y="3465827"/>
            <a:ext cx="493881" cy="541133"/>
          </a:xfrm>
          <a:prstGeom prst="rect">
            <a:avLst/>
          </a:prstGeom>
        </p:spPr>
      </p:pic>
      <p:pic>
        <p:nvPicPr>
          <p:cNvPr id="48" name="Picture 47" descr="Search, database icon - Download on ...">
            <a:extLst>
              <a:ext uri="{FF2B5EF4-FFF2-40B4-BE49-F238E27FC236}">
                <a16:creationId xmlns:a16="http://schemas.microsoft.com/office/drawing/2014/main" id="{CE393078-F175-E1B4-BA88-8B99D6B3F349}"/>
              </a:ext>
            </a:extLst>
          </p:cNvPr>
          <p:cNvPicPr>
            <a:picLocks noChangeAspect="1"/>
          </p:cNvPicPr>
          <p:nvPr/>
        </p:nvPicPr>
        <p:blipFill>
          <a:blip r:embed="rId8"/>
          <a:stretch>
            <a:fillRect/>
          </a:stretch>
        </p:blipFill>
        <p:spPr>
          <a:xfrm>
            <a:off x="7278624" y="2511373"/>
            <a:ext cx="393669" cy="444139"/>
          </a:xfrm>
          <a:prstGeom prst="rect">
            <a:avLst/>
          </a:prstGeom>
        </p:spPr>
      </p:pic>
      <p:sp>
        <p:nvSpPr>
          <p:cNvPr id="50" name="Arrow: Left-Right 49">
            <a:extLst>
              <a:ext uri="{FF2B5EF4-FFF2-40B4-BE49-F238E27FC236}">
                <a16:creationId xmlns:a16="http://schemas.microsoft.com/office/drawing/2014/main" id="{EF90D644-1960-80A6-4A6D-48A1E4EC21F9}"/>
              </a:ext>
            </a:extLst>
          </p:cNvPr>
          <p:cNvSpPr/>
          <p:nvPr/>
        </p:nvSpPr>
        <p:spPr>
          <a:xfrm>
            <a:off x="1115121" y="3661316"/>
            <a:ext cx="752707" cy="83634"/>
          </a:xfrm>
          <a:prstGeom prst="leftRigh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Left-Right 50">
            <a:extLst>
              <a:ext uri="{FF2B5EF4-FFF2-40B4-BE49-F238E27FC236}">
                <a16:creationId xmlns:a16="http://schemas.microsoft.com/office/drawing/2014/main" id="{AD0CD5BE-7645-42D2-D166-5BF381DBBE21}"/>
              </a:ext>
            </a:extLst>
          </p:cNvPr>
          <p:cNvSpPr/>
          <p:nvPr/>
        </p:nvSpPr>
        <p:spPr>
          <a:xfrm rot="2820000">
            <a:off x="1022194" y="4767145"/>
            <a:ext cx="752707" cy="83634"/>
          </a:xfrm>
          <a:prstGeom prst="leftRigh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8E46695-8C17-EE2F-74AC-A355073AD5E0}"/>
              </a:ext>
            </a:extLst>
          </p:cNvPr>
          <p:cNvSpPr/>
          <p:nvPr/>
        </p:nvSpPr>
        <p:spPr>
          <a:xfrm>
            <a:off x="5835804" y="2220951"/>
            <a:ext cx="2081561" cy="299224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5F6610D-6E0D-086D-12C3-66C3FD6A5E57}"/>
              </a:ext>
            </a:extLst>
          </p:cNvPr>
          <p:cNvSpPr/>
          <p:nvPr/>
        </p:nvSpPr>
        <p:spPr>
          <a:xfrm>
            <a:off x="4739268" y="3707778"/>
            <a:ext cx="1096535" cy="37172"/>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3DC3B46-6F35-C419-D491-E349CCDC45A1}"/>
              </a:ext>
            </a:extLst>
          </p:cNvPr>
          <p:cNvSpPr/>
          <p:nvPr/>
        </p:nvSpPr>
        <p:spPr>
          <a:xfrm>
            <a:off x="7749132" y="2694272"/>
            <a:ext cx="1457543" cy="12325"/>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3B77A1-91D6-9BAE-6BCD-AA9D93EBB886}"/>
              </a:ext>
            </a:extLst>
          </p:cNvPr>
          <p:cNvSpPr txBox="1"/>
          <p:nvPr/>
        </p:nvSpPr>
        <p:spPr>
          <a:xfrm>
            <a:off x="6540500" y="1854200"/>
            <a:ext cx="1371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Tools</a:t>
            </a:r>
            <a:endParaRPr lang="en-US"/>
          </a:p>
        </p:txBody>
      </p:sp>
    </p:spTree>
    <p:extLst>
      <p:ext uri="{BB962C8B-B14F-4D97-AF65-F5344CB8AC3E}">
        <p14:creationId xmlns:p14="http://schemas.microsoft.com/office/powerpoint/2010/main" val="1572088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1529-6B73-D926-83EC-6EB284FC6717}"/>
              </a:ext>
            </a:extLst>
          </p:cNvPr>
          <p:cNvSpPr>
            <a:spLocks noGrp="1"/>
          </p:cNvSpPr>
          <p:nvPr>
            <p:ph type="title"/>
          </p:nvPr>
        </p:nvSpPr>
        <p:spPr/>
        <p:txBody>
          <a:bodyPr/>
          <a:lstStyle/>
          <a:p>
            <a:r>
              <a:rPr lang="en-US" dirty="0">
                <a:ea typeface="Calibri Light"/>
                <a:cs typeface="Calibri Light"/>
              </a:rPr>
              <a:t>Specifications</a:t>
            </a:r>
            <a:endParaRPr lang="en-US" dirty="0"/>
          </a:p>
        </p:txBody>
      </p:sp>
      <p:sp>
        <p:nvSpPr>
          <p:cNvPr id="3" name="Content Placeholder 2">
            <a:extLst>
              <a:ext uri="{FF2B5EF4-FFF2-40B4-BE49-F238E27FC236}">
                <a16:creationId xmlns:a16="http://schemas.microsoft.com/office/drawing/2014/main" id="{91391F42-B8E5-77DD-953A-338AAA432744}"/>
              </a:ext>
            </a:extLst>
          </p:cNvPr>
          <p:cNvSpPr>
            <a:spLocks noGrp="1"/>
          </p:cNvSpPr>
          <p:nvPr>
            <p:ph idx="1"/>
          </p:nvPr>
        </p:nvSpPr>
        <p:spPr>
          <a:xfrm>
            <a:off x="838200" y="1588119"/>
            <a:ext cx="10515600" cy="3094532"/>
          </a:xfrm>
        </p:spPr>
        <p:txBody>
          <a:bodyPr vert="horz" lIns="91440" tIns="45720" rIns="91440" bIns="45720" rtlCol="0" anchor="t">
            <a:normAutofit/>
          </a:bodyPr>
          <a:lstStyle/>
          <a:p>
            <a:r>
              <a:rPr lang="en-US" dirty="0">
                <a:ea typeface="Calibri"/>
                <a:cs typeface="Calibri"/>
              </a:rPr>
              <a:t>Reasoning Model: Llama3.1:8b</a:t>
            </a:r>
          </a:p>
          <a:p>
            <a:r>
              <a:rPr lang="en-US" dirty="0">
                <a:ea typeface="Calibri"/>
                <a:cs typeface="Calibri"/>
              </a:rPr>
              <a:t>Translation Model: Aya:8b</a:t>
            </a:r>
          </a:p>
          <a:p>
            <a:r>
              <a:rPr lang="en-US" dirty="0">
                <a:ea typeface="Calibri"/>
                <a:cs typeface="Calibri"/>
              </a:rPr>
              <a:t>Document Embedding Model:  </a:t>
            </a:r>
            <a:r>
              <a:rPr lang="en-US" dirty="0">
                <a:solidFill>
                  <a:srgbClr val="000000"/>
                </a:solidFill>
                <a:latin typeface="Calibri"/>
                <a:ea typeface="Calibri"/>
                <a:cs typeface="Calibri"/>
              </a:rPr>
              <a:t>BAAI/bge-small-en-v1.5</a:t>
            </a:r>
            <a:endParaRPr lang="en-US" dirty="0"/>
          </a:p>
          <a:p>
            <a:r>
              <a:rPr lang="en-US" dirty="0">
                <a:ea typeface="Calibri"/>
                <a:cs typeface="Calibri"/>
              </a:rPr>
              <a:t>Semantic </a:t>
            </a:r>
            <a:r>
              <a:rPr lang="en-US" dirty="0" err="1">
                <a:ea typeface="Calibri"/>
                <a:cs typeface="Calibri"/>
              </a:rPr>
              <a:t>Chunker</a:t>
            </a:r>
            <a:r>
              <a:rPr lang="en-US" dirty="0">
                <a:ea typeface="Calibri"/>
                <a:cs typeface="Calibri"/>
              </a:rPr>
              <a:t> Model: BAAI/bge-small-en-v1.5</a:t>
            </a:r>
          </a:p>
          <a:p>
            <a:r>
              <a:rPr lang="en-US" dirty="0" err="1">
                <a:ea typeface="Calibri"/>
                <a:cs typeface="Calibri"/>
              </a:rPr>
              <a:t>Reranker</a:t>
            </a:r>
            <a:r>
              <a:rPr lang="en-US" dirty="0">
                <a:ea typeface="Calibri"/>
                <a:cs typeface="Calibri"/>
              </a:rPr>
              <a:t> Model: ms-marco-MiniLM-L-12-v2</a:t>
            </a:r>
          </a:p>
          <a:p>
            <a:r>
              <a:rPr lang="en-US" dirty="0">
                <a:ea typeface="Calibri"/>
                <a:cs typeface="Calibri"/>
              </a:rPr>
              <a:t>Language Detector: </a:t>
            </a:r>
            <a:r>
              <a:rPr lang="en-US" dirty="0" err="1">
                <a:solidFill>
                  <a:srgbClr val="000000"/>
                </a:solidFill>
                <a:latin typeface="Calibri"/>
                <a:ea typeface="Calibri"/>
                <a:cs typeface="Calibri"/>
              </a:rPr>
              <a:t>papluca</a:t>
            </a:r>
            <a:r>
              <a:rPr lang="en-US" dirty="0">
                <a:solidFill>
                  <a:srgbClr val="000000"/>
                </a:solidFill>
                <a:latin typeface="Calibri"/>
                <a:ea typeface="Calibri"/>
                <a:cs typeface="Calibri"/>
              </a:rPr>
              <a:t>/</a:t>
            </a:r>
            <a:r>
              <a:rPr lang="en-US" dirty="0" err="1">
                <a:solidFill>
                  <a:srgbClr val="000000"/>
                </a:solidFill>
                <a:latin typeface="Calibri"/>
                <a:ea typeface="Calibri"/>
                <a:cs typeface="Calibri"/>
              </a:rPr>
              <a:t>xlm</a:t>
            </a:r>
            <a:r>
              <a:rPr lang="en-US" dirty="0">
                <a:solidFill>
                  <a:srgbClr val="000000"/>
                </a:solidFill>
                <a:latin typeface="Calibri"/>
                <a:ea typeface="Calibri"/>
                <a:cs typeface="Calibri"/>
              </a:rPr>
              <a:t>-</a:t>
            </a:r>
            <a:r>
              <a:rPr lang="en-US" dirty="0" err="1">
                <a:solidFill>
                  <a:srgbClr val="000000"/>
                </a:solidFill>
                <a:latin typeface="Calibri"/>
                <a:ea typeface="Calibri"/>
                <a:cs typeface="Calibri"/>
              </a:rPr>
              <a:t>roberta</a:t>
            </a:r>
            <a:r>
              <a:rPr lang="en-US" dirty="0">
                <a:solidFill>
                  <a:srgbClr val="000000"/>
                </a:solidFill>
                <a:latin typeface="Calibri"/>
                <a:ea typeface="Calibri"/>
                <a:cs typeface="Calibri"/>
              </a:rPr>
              <a:t>-base-language-detection</a:t>
            </a:r>
          </a:p>
          <a:p>
            <a:pPr marL="0" indent="0">
              <a:buNone/>
            </a:pPr>
            <a:endParaRPr lang="en-US" dirty="0">
              <a:ea typeface="Calibri"/>
              <a:cs typeface="Calibri"/>
            </a:endParaRPr>
          </a:p>
          <a:p>
            <a:endParaRPr lang="en-US" dirty="0">
              <a:ea typeface="Calibri"/>
              <a:cs typeface="Calibri"/>
            </a:endParaRPr>
          </a:p>
        </p:txBody>
      </p:sp>
      <p:pic>
        <p:nvPicPr>
          <p:cNvPr id="8" name="Picture 7" descr="Specification Icon Vector Art, Icons ...">
            <a:extLst>
              <a:ext uri="{FF2B5EF4-FFF2-40B4-BE49-F238E27FC236}">
                <a16:creationId xmlns:a16="http://schemas.microsoft.com/office/drawing/2014/main" id="{A2E4CA21-6FCB-BABF-704A-FFF0771929AF}"/>
              </a:ext>
            </a:extLst>
          </p:cNvPr>
          <p:cNvPicPr>
            <a:picLocks noChangeAspect="1"/>
          </p:cNvPicPr>
          <p:nvPr/>
        </p:nvPicPr>
        <p:blipFill>
          <a:blip r:embed="rId2"/>
          <a:stretch>
            <a:fillRect/>
          </a:stretch>
        </p:blipFill>
        <p:spPr>
          <a:xfrm>
            <a:off x="4302022" y="605827"/>
            <a:ext cx="856632" cy="846736"/>
          </a:xfrm>
          <a:prstGeom prst="rect">
            <a:avLst/>
          </a:prstGeom>
        </p:spPr>
      </p:pic>
      <p:pic>
        <p:nvPicPr>
          <p:cNvPr id="14" name="Picture 13" descr="IconExperience » I-Collection » Tools Icon">
            <a:extLst>
              <a:ext uri="{FF2B5EF4-FFF2-40B4-BE49-F238E27FC236}">
                <a16:creationId xmlns:a16="http://schemas.microsoft.com/office/drawing/2014/main" id="{26196B7F-F2B7-6220-8AAF-F5C8ABCF892A}"/>
              </a:ext>
            </a:extLst>
          </p:cNvPr>
          <p:cNvPicPr>
            <a:picLocks noChangeAspect="1"/>
          </p:cNvPicPr>
          <p:nvPr/>
        </p:nvPicPr>
        <p:blipFill>
          <a:blip r:embed="rId3"/>
          <a:stretch>
            <a:fillRect/>
          </a:stretch>
        </p:blipFill>
        <p:spPr>
          <a:xfrm>
            <a:off x="414326" y="5396957"/>
            <a:ext cx="616158" cy="665637"/>
          </a:xfrm>
          <a:prstGeom prst="rect">
            <a:avLst/>
          </a:prstGeom>
          <a:noFill/>
          <a:ln>
            <a:noFill/>
          </a:ln>
        </p:spPr>
        <p:style>
          <a:lnRef idx="2">
            <a:schemeClr val="dk1"/>
          </a:lnRef>
          <a:fillRef idx="1">
            <a:schemeClr val="lt1"/>
          </a:fillRef>
          <a:effectRef idx="0">
            <a:schemeClr val="dk1"/>
          </a:effectRef>
          <a:fontRef idx="minor">
            <a:schemeClr val="dk1"/>
          </a:fontRef>
        </p:style>
      </p:pic>
      <p:pic>
        <p:nvPicPr>
          <p:cNvPr id="15" name="Picture 14" descr="Translation - Free social icons">
            <a:extLst>
              <a:ext uri="{FF2B5EF4-FFF2-40B4-BE49-F238E27FC236}">
                <a16:creationId xmlns:a16="http://schemas.microsoft.com/office/drawing/2014/main" id="{6A96F953-2957-190E-53C7-1E6DF531BA86}"/>
              </a:ext>
            </a:extLst>
          </p:cNvPr>
          <p:cNvPicPr>
            <a:picLocks noChangeAspect="1"/>
          </p:cNvPicPr>
          <p:nvPr/>
        </p:nvPicPr>
        <p:blipFill>
          <a:blip r:embed="rId4"/>
          <a:stretch>
            <a:fillRect/>
          </a:stretch>
        </p:blipFill>
        <p:spPr>
          <a:xfrm>
            <a:off x="6105712" y="5398508"/>
            <a:ext cx="673307" cy="692357"/>
          </a:xfrm>
          <a:prstGeom prst="rect">
            <a:avLst/>
          </a:prstGeom>
        </p:spPr>
      </p:pic>
      <p:sp>
        <p:nvSpPr>
          <p:cNvPr id="19" name="Right Triangle 18">
            <a:extLst>
              <a:ext uri="{FF2B5EF4-FFF2-40B4-BE49-F238E27FC236}">
                <a16:creationId xmlns:a16="http://schemas.microsoft.com/office/drawing/2014/main" id="{613F031A-C49B-A1F2-2620-AA211609C15C}"/>
              </a:ext>
            </a:extLst>
          </p:cNvPr>
          <p:cNvSpPr/>
          <p:nvPr/>
        </p:nvSpPr>
        <p:spPr>
          <a:xfrm rot="2520000">
            <a:off x="1283852" y="5477512"/>
            <a:ext cx="425863" cy="489361"/>
          </a:xfrm>
          <a:prstGeom prst="rtTriangl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95E2594-DB03-2DC1-31D6-9E03F4820E19}"/>
              </a:ext>
            </a:extLst>
          </p:cNvPr>
          <p:cNvSpPr/>
          <p:nvPr/>
        </p:nvSpPr>
        <p:spPr>
          <a:xfrm>
            <a:off x="1409700" y="4715659"/>
            <a:ext cx="3860800" cy="207257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latin typeface="Aptos"/>
                <a:ea typeface="Calibri"/>
                <a:cs typeface="Calibri"/>
              </a:rPr>
              <a:t>Sysprompt</a:t>
            </a:r>
            <a:r>
              <a:rPr lang="en-US" sz="1050" dirty="0">
                <a:solidFill>
                  <a:schemeClr val="tx1"/>
                </a:solidFill>
                <a:latin typeface="Aptos"/>
                <a:ea typeface="Calibri"/>
                <a:cs typeface="Calibri"/>
              </a:rPr>
              <a:t>: "</a:t>
            </a:r>
            <a:r>
              <a:rPr lang="en-GB" sz="1050" dirty="0">
                <a:solidFill>
                  <a:schemeClr val="tx1"/>
                </a:solidFill>
                <a:latin typeface="Aptos"/>
                <a:ea typeface="Calibri"/>
                <a:cs typeface="Calibri"/>
              </a:rPr>
              <a:t>You are a helpful assistant with access to tools. You can search for relevant information using the provided tools and perform arithmetic calculations. </a:t>
            </a:r>
            <a:br>
              <a:rPr lang="en-GB" sz="1050" dirty="0">
                <a:solidFill>
                  <a:schemeClr val="tx1"/>
                </a:solidFill>
                <a:latin typeface="Aptos"/>
                <a:ea typeface="Calibri"/>
                <a:cs typeface="Calibri"/>
              </a:rPr>
            </a:br>
            <a:r>
              <a:rPr lang="en-GB" sz="1050" dirty="0">
                <a:solidFill>
                  <a:schemeClr val="tx1"/>
                </a:solidFill>
                <a:latin typeface="Aptos"/>
                <a:ea typeface="Calibri"/>
                <a:cs typeface="Calibri"/>
              </a:rPr>
              <a:t>For each question, determine if you can answer the question directly based on your general knowledge, or If necessary Use the `</a:t>
            </a:r>
            <a:r>
              <a:rPr lang="en-GB" sz="1050" dirty="0" err="1">
                <a:solidFill>
                  <a:schemeClr val="tx1"/>
                </a:solidFill>
                <a:latin typeface="Aptos"/>
                <a:ea typeface="Calibri"/>
                <a:cs typeface="Calibri"/>
              </a:rPr>
              <a:t>Search_in_document</a:t>
            </a:r>
            <a:r>
              <a:rPr lang="en-GB" sz="1050" dirty="0">
                <a:solidFill>
                  <a:schemeClr val="tx1"/>
                </a:solidFill>
                <a:latin typeface="Aptos"/>
                <a:ea typeface="Calibri"/>
                <a:cs typeface="Calibri"/>
              </a:rPr>
              <a:t>` tool to find the necessary information within the available documents. </a:t>
            </a:r>
            <a:br>
              <a:rPr lang="en-GB" sz="1050" dirty="0">
                <a:solidFill>
                  <a:schemeClr val="tx1"/>
                </a:solidFill>
                <a:latin typeface="Aptos"/>
                <a:ea typeface="Calibri"/>
                <a:cs typeface="Calibri"/>
              </a:rPr>
            </a:br>
            <a:br>
              <a:rPr lang="en-GB" sz="1050" dirty="0">
                <a:solidFill>
                  <a:schemeClr val="tx1"/>
                </a:solidFill>
                <a:latin typeface="Aptos"/>
                <a:ea typeface="Calibri"/>
                <a:cs typeface="Calibri"/>
              </a:rPr>
            </a:br>
            <a:r>
              <a:rPr lang="en-GB" sz="1050" dirty="0">
                <a:solidFill>
                  <a:schemeClr val="tx1"/>
                </a:solidFill>
                <a:latin typeface="Aptos"/>
                <a:ea typeface="Calibri"/>
                <a:cs typeface="Calibri"/>
              </a:rPr>
              <a:t>If you do not get an answer from the '</a:t>
            </a:r>
            <a:r>
              <a:rPr lang="en-GB" sz="1050" dirty="0" err="1">
                <a:solidFill>
                  <a:schemeClr val="tx1"/>
                </a:solidFill>
                <a:latin typeface="Aptos"/>
                <a:ea typeface="Calibri"/>
                <a:cs typeface="Calibri"/>
              </a:rPr>
              <a:t>Search_in_document</a:t>
            </a:r>
            <a:r>
              <a:rPr lang="en-GB" sz="1050" dirty="0">
                <a:solidFill>
                  <a:schemeClr val="tx1"/>
                </a:solidFill>
                <a:latin typeface="Aptos"/>
                <a:ea typeface="Calibri"/>
                <a:cs typeface="Calibri"/>
              </a:rPr>
              <a:t>' tool Message or get an error, use the </a:t>
            </a:r>
            <a:r>
              <a:rPr lang="en-GB" sz="1050" dirty="0" err="1">
                <a:solidFill>
                  <a:schemeClr val="tx1"/>
                </a:solidFill>
                <a:latin typeface="Aptos"/>
                <a:ea typeface="Calibri"/>
                <a:cs typeface="Calibri"/>
              </a:rPr>
              <a:t>websearch</a:t>
            </a:r>
            <a:r>
              <a:rPr lang="en-GB" sz="1050" dirty="0">
                <a:solidFill>
                  <a:schemeClr val="tx1"/>
                </a:solidFill>
                <a:latin typeface="Aptos"/>
                <a:ea typeface="Calibri"/>
                <a:cs typeface="Calibri"/>
              </a:rPr>
              <a:t> tool, but the </a:t>
            </a:r>
            <a:r>
              <a:rPr lang="en-GB" sz="1050" dirty="0" err="1">
                <a:solidFill>
                  <a:schemeClr val="tx1"/>
                </a:solidFill>
                <a:latin typeface="Aptos"/>
                <a:ea typeface="Calibri"/>
                <a:cs typeface="Calibri"/>
              </a:rPr>
              <a:t>websearch</a:t>
            </a:r>
            <a:r>
              <a:rPr lang="en-GB" sz="1050" dirty="0">
                <a:solidFill>
                  <a:schemeClr val="tx1"/>
                </a:solidFill>
                <a:latin typeface="Aptos"/>
                <a:ea typeface="Calibri"/>
                <a:cs typeface="Calibri"/>
              </a:rPr>
              <a:t> tool should have lower priority.</a:t>
            </a:r>
          </a:p>
        </p:txBody>
      </p:sp>
      <p:sp>
        <p:nvSpPr>
          <p:cNvPr id="20" name="Right Triangle 19">
            <a:extLst>
              <a:ext uri="{FF2B5EF4-FFF2-40B4-BE49-F238E27FC236}">
                <a16:creationId xmlns:a16="http://schemas.microsoft.com/office/drawing/2014/main" id="{988E33FB-BD73-E4F4-0561-AE57CC4A94D8}"/>
              </a:ext>
            </a:extLst>
          </p:cNvPr>
          <p:cNvSpPr/>
          <p:nvPr/>
        </p:nvSpPr>
        <p:spPr>
          <a:xfrm rot="2520000">
            <a:off x="7056518" y="5471156"/>
            <a:ext cx="425863" cy="538841"/>
          </a:xfrm>
          <a:prstGeom prst="rtTriangl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76226C8-725F-610E-4237-EF28E8BBB1CA}"/>
              </a:ext>
            </a:extLst>
          </p:cNvPr>
          <p:cNvSpPr/>
          <p:nvPr/>
        </p:nvSpPr>
        <p:spPr>
          <a:xfrm>
            <a:off x="7189024" y="4695866"/>
            <a:ext cx="3860800" cy="207257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err="1">
                <a:solidFill>
                  <a:schemeClr val="tx1"/>
                </a:solidFill>
                <a:latin typeface="Aptos"/>
                <a:ea typeface="Calibri"/>
                <a:cs typeface="Calibri"/>
              </a:rPr>
              <a:t>Sysprompt</a:t>
            </a:r>
            <a:r>
              <a:rPr lang="en-US" sz="1200">
                <a:solidFill>
                  <a:schemeClr val="tx1"/>
                </a:solidFill>
                <a:latin typeface="Aptos"/>
                <a:ea typeface="Calibri"/>
                <a:cs typeface="Calibri"/>
              </a:rPr>
              <a:t>: You are a professional translator. You must only translate the given human message into English. Even if the user writes a question, you have to translate the question to </a:t>
            </a:r>
            <a:r>
              <a:rPr lang="en-US" sz="1200" err="1">
                <a:solidFill>
                  <a:schemeClr val="tx1"/>
                </a:solidFill>
                <a:latin typeface="Aptos"/>
                <a:ea typeface="Calibri"/>
                <a:cs typeface="Calibri"/>
              </a:rPr>
              <a:t>english</a:t>
            </a:r>
            <a:r>
              <a:rPr lang="en-US" sz="1200">
                <a:solidFill>
                  <a:schemeClr val="tx1"/>
                </a:solidFill>
                <a:latin typeface="Aptos"/>
                <a:ea typeface="Calibri"/>
                <a:cs typeface="Calibri"/>
              </a:rPr>
              <a:t> and you are NOT allowed to respond to the question. Provide only the translated text without any additional information, comments, or explanations.</a:t>
            </a:r>
            <a:br>
              <a:rPr lang="en-US" sz="1200">
                <a:solidFill>
                  <a:schemeClr val="tx1"/>
                </a:solidFill>
                <a:latin typeface="Aptos"/>
                <a:ea typeface="Calibri"/>
                <a:cs typeface="Calibri"/>
              </a:rPr>
            </a:br>
            <a:r>
              <a:rPr lang="en-US" sz="1200">
                <a:solidFill>
                  <a:schemeClr val="tx1"/>
                </a:solidFill>
                <a:latin typeface="Aptos"/>
                <a:ea typeface="Calibri"/>
                <a:cs typeface="Calibri"/>
              </a:rPr>
              <a:t> Examples: Input: "Bonjour, comment </a:t>
            </a:r>
            <a:r>
              <a:rPr lang="en-US" sz="1200" err="1">
                <a:solidFill>
                  <a:schemeClr val="tx1"/>
                </a:solidFill>
                <a:latin typeface="Aptos"/>
                <a:ea typeface="Calibri"/>
                <a:cs typeface="Calibri"/>
              </a:rPr>
              <a:t>ça</a:t>
            </a:r>
            <a:r>
              <a:rPr lang="en-US" sz="1200">
                <a:solidFill>
                  <a:schemeClr val="tx1"/>
                </a:solidFill>
                <a:latin typeface="Aptos"/>
                <a:ea typeface="Calibri"/>
                <a:cs typeface="Calibri"/>
              </a:rPr>
              <a:t> </a:t>
            </a:r>
            <a:r>
              <a:rPr lang="en-US" sz="1200" err="1">
                <a:solidFill>
                  <a:schemeClr val="tx1"/>
                </a:solidFill>
                <a:latin typeface="Aptos"/>
                <a:ea typeface="Calibri"/>
                <a:cs typeface="Calibri"/>
              </a:rPr>
              <a:t>va</a:t>
            </a:r>
            <a:r>
              <a:rPr lang="en-US" sz="1200">
                <a:solidFill>
                  <a:schemeClr val="tx1"/>
                </a:solidFill>
                <a:latin typeface="Aptos"/>
                <a:ea typeface="Calibri"/>
                <a:cs typeface="Calibri"/>
              </a:rPr>
              <a:t> ?" Output: "Hello, how are you?" Input: "¿</a:t>
            </a:r>
            <a:r>
              <a:rPr lang="en-US" sz="1200" err="1">
                <a:solidFill>
                  <a:schemeClr val="tx1"/>
                </a:solidFill>
                <a:latin typeface="Aptos"/>
                <a:ea typeface="Calibri"/>
                <a:cs typeface="Calibri"/>
              </a:rPr>
              <a:t>Dónde</a:t>
            </a:r>
            <a:r>
              <a:rPr lang="en-US" sz="1200">
                <a:solidFill>
                  <a:schemeClr val="tx1"/>
                </a:solidFill>
                <a:latin typeface="Aptos"/>
                <a:ea typeface="Calibri"/>
                <a:cs typeface="Calibri"/>
              </a:rPr>
              <a:t> </a:t>
            </a:r>
            <a:r>
              <a:rPr lang="en-US" sz="1200" err="1">
                <a:solidFill>
                  <a:schemeClr val="tx1"/>
                </a:solidFill>
                <a:latin typeface="Aptos"/>
                <a:ea typeface="Calibri"/>
                <a:cs typeface="Calibri"/>
              </a:rPr>
              <a:t>está</a:t>
            </a:r>
            <a:r>
              <a:rPr lang="en-US" sz="1200">
                <a:solidFill>
                  <a:schemeClr val="tx1"/>
                </a:solidFill>
                <a:latin typeface="Aptos"/>
                <a:ea typeface="Calibri"/>
                <a:cs typeface="Calibri"/>
              </a:rPr>
              <a:t> la </a:t>
            </a:r>
            <a:r>
              <a:rPr lang="en-US" sz="1200" err="1">
                <a:solidFill>
                  <a:schemeClr val="tx1"/>
                </a:solidFill>
                <a:latin typeface="Aptos"/>
                <a:ea typeface="Calibri"/>
                <a:cs typeface="Calibri"/>
              </a:rPr>
              <a:t>biblioteca</a:t>
            </a:r>
            <a:r>
              <a:rPr lang="en-US" sz="1200">
                <a:solidFill>
                  <a:schemeClr val="tx1"/>
                </a:solidFill>
                <a:latin typeface="Aptos"/>
                <a:ea typeface="Calibri"/>
                <a:cs typeface="Calibri"/>
              </a:rPr>
              <a:t>?</a:t>
            </a:r>
          </a:p>
        </p:txBody>
      </p:sp>
      <p:sp>
        <p:nvSpPr>
          <p:cNvPr id="6" name="Slide Number Placeholder 5">
            <a:extLst>
              <a:ext uri="{FF2B5EF4-FFF2-40B4-BE49-F238E27FC236}">
                <a16:creationId xmlns:a16="http://schemas.microsoft.com/office/drawing/2014/main" id="{BC0AB2AC-6BDD-C62E-68C6-27C20C4077D2}"/>
              </a:ext>
            </a:extLst>
          </p:cNvPr>
          <p:cNvSpPr>
            <a:spLocks noGrp="1"/>
          </p:cNvSpPr>
          <p:nvPr>
            <p:ph type="sldNum" sz="quarter" idx="12"/>
          </p:nvPr>
        </p:nvSpPr>
        <p:spPr/>
        <p:txBody>
          <a:bodyPr/>
          <a:lstStyle/>
          <a:p>
            <a:fld id="{48F63A3B-78C7-47BE-AE5E-E10140E04643}" type="slidenum">
              <a:rPr lang="en-US" smtClean="0"/>
              <a:t>26</a:t>
            </a:fld>
            <a:endParaRPr lang="en-US"/>
          </a:p>
        </p:txBody>
      </p:sp>
    </p:spTree>
    <p:extLst>
      <p:ext uri="{BB962C8B-B14F-4D97-AF65-F5344CB8AC3E}">
        <p14:creationId xmlns:p14="http://schemas.microsoft.com/office/powerpoint/2010/main" val="281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CC63-8F9C-8919-B769-2872A78A7BBF}"/>
              </a:ext>
            </a:extLst>
          </p:cNvPr>
          <p:cNvSpPr>
            <a:spLocks noGrp="1"/>
          </p:cNvSpPr>
          <p:nvPr>
            <p:ph type="title"/>
          </p:nvPr>
        </p:nvSpPr>
        <p:spPr/>
        <p:txBody>
          <a:bodyPr/>
          <a:lstStyle/>
          <a:p>
            <a:r>
              <a:rPr lang="en-US">
                <a:ea typeface="Calibri Light"/>
                <a:cs typeface="Calibri Light"/>
              </a:rPr>
              <a:t>4. Demo</a:t>
            </a:r>
            <a:endParaRPr lang="en-US"/>
          </a:p>
        </p:txBody>
      </p:sp>
      <p:sp>
        <p:nvSpPr>
          <p:cNvPr id="3" name="Content Placeholder 2">
            <a:extLst>
              <a:ext uri="{FF2B5EF4-FFF2-40B4-BE49-F238E27FC236}">
                <a16:creationId xmlns:a16="http://schemas.microsoft.com/office/drawing/2014/main" id="{5AED6665-2F58-765C-F367-A89C14E9644D}"/>
              </a:ext>
            </a:extLst>
          </p:cNvPr>
          <p:cNvSpPr>
            <a:spLocks noGrp="1"/>
          </p:cNvSpPr>
          <p:nvPr>
            <p:ph type="body" idx="1"/>
          </p:nvPr>
        </p:nvSpPr>
        <p:spPr/>
        <p:txBody>
          <a:bodyPr vert="horz" lIns="91440" tIns="45720" rIns="91440" bIns="45720" rtlCol="0" anchor="t">
            <a:normAutofit/>
          </a:bodyPr>
          <a:lstStyle/>
          <a:p>
            <a:r>
              <a:rPr lang="en-US">
                <a:ea typeface="Calibri"/>
                <a:cs typeface="Calibri"/>
                <a:hlinkClick r:id="rId3"/>
              </a:rPr>
              <a:t>https://localhost</a:t>
            </a:r>
            <a:endParaRPr lang="en-US">
              <a:ea typeface="Calibri"/>
              <a:cs typeface="Calibri"/>
            </a:endParaRPr>
          </a:p>
          <a:p>
            <a:endParaRPr lang="en-US">
              <a:ea typeface="Calibri"/>
              <a:cs typeface="Calibri"/>
            </a:endParaRPr>
          </a:p>
        </p:txBody>
      </p:sp>
      <p:pic>
        <p:nvPicPr>
          <p:cNvPr id="5" name="Picture 4" descr="Demo - Free computer icons">
            <a:extLst>
              <a:ext uri="{FF2B5EF4-FFF2-40B4-BE49-F238E27FC236}">
                <a16:creationId xmlns:a16="http://schemas.microsoft.com/office/drawing/2014/main" id="{436BD0D7-3396-587B-A758-EBBAAC1C9A48}"/>
              </a:ext>
            </a:extLst>
          </p:cNvPr>
          <p:cNvPicPr>
            <a:picLocks noChangeAspect="1"/>
          </p:cNvPicPr>
          <p:nvPr/>
        </p:nvPicPr>
        <p:blipFill>
          <a:blip r:embed="rId4"/>
          <a:stretch>
            <a:fillRect/>
          </a:stretch>
        </p:blipFill>
        <p:spPr>
          <a:xfrm>
            <a:off x="3783477" y="3695041"/>
            <a:ext cx="918582" cy="861200"/>
          </a:xfrm>
          <a:prstGeom prst="rect">
            <a:avLst/>
          </a:prstGeom>
        </p:spPr>
      </p:pic>
      <p:sp>
        <p:nvSpPr>
          <p:cNvPr id="4" name="Slide Number Placeholder 3">
            <a:extLst>
              <a:ext uri="{FF2B5EF4-FFF2-40B4-BE49-F238E27FC236}">
                <a16:creationId xmlns:a16="http://schemas.microsoft.com/office/drawing/2014/main" id="{AA51279E-F2E6-88E3-EC69-78C2753D3433}"/>
              </a:ext>
            </a:extLst>
          </p:cNvPr>
          <p:cNvSpPr>
            <a:spLocks noGrp="1"/>
          </p:cNvSpPr>
          <p:nvPr>
            <p:ph type="sldNum" sz="quarter" idx="12"/>
          </p:nvPr>
        </p:nvSpPr>
        <p:spPr/>
        <p:txBody>
          <a:bodyPr/>
          <a:lstStyle/>
          <a:p>
            <a:fld id="{48F63A3B-78C7-47BE-AE5E-E10140E04643}" type="slidenum">
              <a:rPr lang="en-US" smtClean="0"/>
              <a:t>27</a:t>
            </a:fld>
            <a:endParaRPr lang="en-US"/>
          </a:p>
        </p:txBody>
      </p:sp>
    </p:spTree>
    <p:extLst>
      <p:ext uri="{BB962C8B-B14F-4D97-AF65-F5344CB8AC3E}">
        <p14:creationId xmlns:p14="http://schemas.microsoft.com/office/powerpoint/2010/main" val="64273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EC404-E2EB-2DDA-9CA7-B42D170DE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22DE4-82C6-E891-DA2E-CAC04C00CFA8}"/>
              </a:ext>
            </a:extLst>
          </p:cNvPr>
          <p:cNvSpPr>
            <a:spLocks noGrp="1"/>
          </p:cNvSpPr>
          <p:nvPr>
            <p:ph type="title"/>
          </p:nvPr>
        </p:nvSpPr>
        <p:spPr/>
        <p:txBody>
          <a:bodyPr/>
          <a:lstStyle/>
          <a:p>
            <a:r>
              <a:rPr lang="en-US">
                <a:ea typeface="Calibri Light"/>
                <a:cs typeface="Calibri Light"/>
              </a:rPr>
              <a:t>5. Evaluation</a:t>
            </a:r>
            <a:endParaRPr lang="en-US"/>
          </a:p>
        </p:txBody>
      </p:sp>
      <p:sp>
        <p:nvSpPr>
          <p:cNvPr id="3" name="Content Placeholder 2">
            <a:extLst>
              <a:ext uri="{FF2B5EF4-FFF2-40B4-BE49-F238E27FC236}">
                <a16:creationId xmlns:a16="http://schemas.microsoft.com/office/drawing/2014/main" id="{205BDFBC-67B9-F869-92FE-1903A48D72DB}"/>
              </a:ext>
            </a:extLst>
          </p:cNvPr>
          <p:cNvSpPr>
            <a:spLocks noGrp="1"/>
          </p:cNvSpPr>
          <p:nvPr>
            <p:ph type="body" idx="1"/>
          </p:nvPr>
        </p:nvSpPr>
        <p:spPr/>
        <p:txBody>
          <a:bodyPr vert="horz" lIns="91440" tIns="45720" rIns="91440" bIns="45720" rtlCol="0" anchor="t">
            <a:normAutofit/>
          </a:bodyPr>
          <a:lstStyle/>
          <a:p>
            <a:endParaRPr lang="en-US">
              <a:ea typeface="Calibri"/>
              <a:cs typeface="Calibri"/>
            </a:endParaRPr>
          </a:p>
          <a:p>
            <a:endParaRPr lang="en-US">
              <a:ea typeface="Calibri"/>
              <a:cs typeface="Calibri"/>
            </a:endParaRPr>
          </a:p>
        </p:txBody>
      </p:sp>
      <p:pic>
        <p:nvPicPr>
          <p:cNvPr id="5" name="Picture 4" descr="Evaluation - Free files and folders icons">
            <a:extLst>
              <a:ext uri="{FF2B5EF4-FFF2-40B4-BE49-F238E27FC236}">
                <a16:creationId xmlns:a16="http://schemas.microsoft.com/office/drawing/2014/main" id="{47CF37B5-1A53-5426-44D6-0CD34BC87B78}"/>
              </a:ext>
            </a:extLst>
          </p:cNvPr>
          <p:cNvPicPr>
            <a:picLocks noChangeAspect="1"/>
          </p:cNvPicPr>
          <p:nvPr/>
        </p:nvPicPr>
        <p:blipFill>
          <a:blip r:embed="rId2"/>
          <a:stretch>
            <a:fillRect/>
          </a:stretch>
        </p:blipFill>
        <p:spPr>
          <a:xfrm>
            <a:off x="5232256" y="3584555"/>
            <a:ext cx="1064450" cy="1104034"/>
          </a:xfrm>
          <a:prstGeom prst="rect">
            <a:avLst/>
          </a:prstGeom>
        </p:spPr>
      </p:pic>
      <p:sp>
        <p:nvSpPr>
          <p:cNvPr id="4" name="Slide Number Placeholder 3">
            <a:extLst>
              <a:ext uri="{FF2B5EF4-FFF2-40B4-BE49-F238E27FC236}">
                <a16:creationId xmlns:a16="http://schemas.microsoft.com/office/drawing/2014/main" id="{7B4F75E2-47E4-B5FB-152E-2953A780C9E5}"/>
              </a:ext>
            </a:extLst>
          </p:cNvPr>
          <p:cNvSpPr>
            <a:spLocks noGrp="1"/>
          </p:cNvSpPr>
          <p:nvPr>
            <p:ph type="sldNum" sz="quarter" idx="12"/>
          </p:nvPr>
        </p:nvSpPr>
        <p:spPr/>
        <p:txBody>
          <a:bodyPr/>
          <a:lstStyle/>
          <a:p>
            <a:fld id="{48F63A3B-78C7-47BE-AE5E-E10140E04643}" type="slidenum">
              <a:rPr lang="en-US" smtClean="0"/>
              <a:t>28</a:t>
            </a:fld>
            <a:endParaRPr lang="en-US"/>
          </a:p>
        </p:txBody>
      </p:sp>
    </p:spTree>
    <p:extLst>
      <p:ext uri="{BB962C8B-B14F-4D97-AF65-F5344CB8AC3E}">
        <p14:creationId xmlns:p14="http://schemas.microsoft.com/office/powerpoint/2010/main" val="149517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CAC60-3841-216F-C9C5-08AC02D73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D7F10-88B2-04D1-3916-1D1DE42CFDC4}"/>
              </a:ext>
            </a:extLst>
          </p:cNvPr>
          <p:cNvSpPr>
            <a:spLocks noGrp="1"/>
          </p:cNvSpPr>
          <p:nvPr>
            <p:ph type="title"/>
          </p:nvPr>
        </p:nvSpPr>
        <p:spPr/>
        <p:txBody>
          <a:bodyPr/>
          <a:lstStyle/>
          <a:p>
            <a:r>
              <a:rPr lang="en-US">
                <a:ea typeface="Calibri Light"/>
                <a:cs typeface="Calibri Light"/>
              </a:rPr>
              <a:t>5. Evaluation</a:t>
            </a:r>
            <a:endParaRPr lang="en-US"/>
          </a:p>
        </p:txBody>
      </p:sp>
      <p:sp>
        <p:nvSpPr>
          <p:cNvPr id="3" name="Content Placeholder 2">
            <a:extLst>
              <a:ext uri="{FF2B5EF4-FFF2-40B4-BE49-F238E27FC236}">
                <a16:creationId xmlns:a16="http://schemas.microsoft.com/office/drawing/2014/main" id="{D8C6899A-0E43-5D45-3B94-8F918806058E}"/>
              </a:ext>
            </a:extLst>
          </p:cNvPr>
          <p:cNvSpPr>
            <a:spLocks noGrp="1"/>
          </p:cNvSpPr>
          <p:nvPr>
            <p:ph idx="1"/>
          </p:nvPr>
        </p:nvSpPr>
        <p:spPr>
          <a:xfrm>
            <a:off x="838199" y="1825625"/>
            <a:ext cx="6042891" cy="4351338"/>
          </a:xfrm>
        </p:spPr>
        <p:txBody>
          <a:bodyPr vert="horz" lIns="91440" tIns="45720" rIns="91440" bIns="45720" rtlCol="0" anchor="t">
            <a:normAutofit fontScale="92500" lnSpcReduction="20000"/>
          </a:bodyPr>
          <a:lstStyle/>
          <a:p>
            <a:r>
              <a:rPr lang="en-US" dirty="0">
                <a:ea typeface="Calibri"/>
                <a:cs typeface="Calibri"/>
              </a:rPr>
              <a:t>2 main evaluations</a:t>
            </a:r>
            <a:endParaRPr lang="en-US" dirty="0"/>
          </a:p>
          <a:p>
            <a:pPr lvl="1"/>
            <a:r>
              <a:rPr lang="en-US" dirty="0">
                <a:ea typeface="Calibri"/>
                <a:cs typeface="Calibri"/>
              </a:rPr>
              <a:t>Simple Q&amp;A</a:t>
            </a:r>
          </a:p>
          <a:p>
            <a:pPr lvl="1"/>
            <a:r>
              <a:rPr lang="en-US" dirty="0">
                <a:ea typeface="Calibri"/>
                <a:cs typeface="Calibri"/>
              </a:rPr>
              <a:t>Non </a:t>
            </a:r>
            <a:r>
              <a:rPr lang="en-US" dirty="0" err="1">
                <a:ea typeface="Calibri"/>
                <a:cs typeface="Calibri"/>
              </a:rPr>
              <a:t>english</a:t>
            </a:r>
            <a:r>
              <a:rPr lang="en-US" dirty="0">
                <a:ea typeface="Calibri"/>
                <a:cs typeface="Calibri"/>
              </a:rPr>
              <a:t> Q&amp;A</a:t>
            </a:r>
          </a:p>
          <a:p>
            <a:endParaRPr lang="en-US" dirty="0">
              <a:ea typeface="Calibri"/>
              <a:cs typeface="Calibri"/>
            </a:endParaRPr>
          </a:p>
          <a:p>
            <a:pPr marL="0" indent="0">
              <a:buNone/>
            </a:pPr>
            <a:r>
              <a:rPr lang="en-US" dirty="0">
                <a:ea typeface="Calibri"/>
                <a:cs typeface="Calibri"/>
              </a:rPr>
              <a:t>Method</a:t>
            </a:r>
          </a:p>
          <a:p>
            <a:r>
              <a:rPr lang="en-US" dirty="0">
                <a:ea typeface="Calibri"/>
                <a:cs typeface="Calibri"/>
              </a:rPr>
              <a:t>Let a language model decide if the agent’s response is correct given a true fact</a:t>
            </a:r>
          </a:p>
          <a:p>
            <a:r>
              <a:rPr lang="en-US" dirty="0">
                <a:ea typeface="Calibri"/>
                <a:cs typeface="Calibri"/>
              </a:rPr>
              <a:t>Logfile with</a:t>
            </a:r>
          </a:p>
          <a:p>
            <a:pPr lvl="1"/>
            <a:r>
              <a:rPr lang="en-US" dirty="0">
                <a:ea typeface="Calibri"/>
                <a:cs typeface="Calibri"/>
              </a:rPr>
              <a:t>Questions</a:t>
            </a:r>
          </a:p>
          <a:p>
            <a:pPr lvl="1"/>
            <a:r>
              <a:rPr lang="en-US" dirty="0">
                <a:ea typeface="Calibri"/>
                <a:cs typeface="Calibri"/>
              </a:rPr>
              <a:t>Facts</a:t>
            </a:r>
          </a:p>
          <a:p>
            <a:pPr lvl="1"/>
            <a:r>
              <a:rPr lang="en-US" dirty="0">
                <a:ea typeface="Calibri"/>
                <a:cs typeface="Calibri"/>
              </a:rPr>
              <a:t>Snippets</a:t>
            </a:r>
          </a:p>
          <a:p>
            <a:pPr lvl="1"/>
            <a:r>
              <a:rPr lang="en-US" dirty="0">
                <a:ea typeface="Calibri"/>
                <a:cs typeface="Calibri"/>
              </a:rPr>
              <a:t>Provided Contexts</a:t>
            </a:r>
          </a:p>
          <a:p>
            <a:endParaRPr lang="en-US" dirty="0">
              <a:ea typeface="Calibri"/>
              <a:cs typeface="Calibri"/>
            </a:endParaRPr>
          </a:p>
        </p:txBody>
      </p:sp>
      <p:pic>
        <p:nvPicPr>
          <p:cNvPr id="4" name="Picture 3">
            <a:extLst>
              <a:ext uri="{FF2B5EF4-FFF2-40B4-BE49-F238E27FC236}">
                <a16:creationId xmlns:a16="http://schemas.microsoft.com/office/drawing/2014/main" id="{9F95D29C-7E19-F584-D366-5D23FDD765E7}"/>
              </a:ext>
            </a:extLst>
          </p:cNvPr>
          <p:cNvPicPr>
            <a:picLocks noChangeAspect="1"/>
          </p:cNvPicPr>
          <p:nvPr/>
        </p:nvPicPr>
        <p:blipFill>
          <a:blip r:embed="rId2"/>
          <a:stretch>
            <a:fillRect/>
          </a:stretch>
        </p:blipFill>
        <p:spPr>
          <a:xfrm>
            <a:off x="7027421" y="1767681"/>
            <a:ext cx="4829175" cy="4467225"/>
          </a:xfrm>
          <a:prstGeom prst="rect">
            <a:avLst/>
          </a:prstGeom>
        </p:spPr>
      </p:pic>
      <p:pic>
        <p:nvPicPr>
          <p:cNvPr id="5" name="Picture 4" descr="Evaluation - Free files and folders icons">
            <a:extLst>
              <a:ext uri="{FF2B5EF4-FFF2-40B4-BE49-F238E27FC236}">
                <a16:creationId xmlns:a16="http://schemas.microsoft.com/office/drawing/2014/main" id="{EF3E8DAA-BE59-B19F-889F-A29F9A397C5C}"/>
              </a:ext>
            </a:extLst>
          </p:cNvPr>
          <p:cNvPicPr>
            <a:picLocks noChangeAspect="1"/>
          </p:cNvPicPr>
          <p:nvPr/>
        </p:nvPicPr>
        <p:blipFill>
          <a:blip r:embed="rId3"/>
          <a:stretch>
            <a:fillRect/>
          </a:stretch>
        </p:blipFill>
        <p:spPr>
          <a:xfrm>
            <a:off x="4110038" y="630238"/>
            <a:ext cx="809625" cy="809625"/>
          </a:xfrm>
          <a:prstGeom prst="rect">
            <a:avLst/>
          </a:prstGeom>
        </p:spPr>
      </p:pic>
      <p:sp>
        <p:nvSpPr>
          <p:cNvPr id="6" name="Slide Number Placeholder 5">
            <a:extLst>
              <a:ext uri="{FF2B5EF4-FFF2-40B4-BE49-F238E27FC236}">
                <a16:creationId xmlns:a16="http://schemas.microsoft.com/office/drawing/2014/main" id="{B0156AE3-1834-C197-3BED-CD622F645D51}"/>
              </a:ext>
            </a:extLst>
          </p:cNvPr>
          <p:cNvSpPr>
            <a:spLocks noGrp="1"/>
          </p:cNvSpPr>
          <p:nvPr>
            <p:ph type="sldNum" sz="quarter" idx="12"/>
          </p:nvPr>
        </p:nvSpPr>
        <p:spPr/>
        <p:txBody>
          <a:bodyPr/>
          <a:lstStyle/>
          <a:p>
            <a:fld id="{48F63A3B-78C7-47BE-AE5E-E10140E04643}" type="slidenum">
              <a:rPr lang="en-US" smtClean="0"/>
              <a:t>29</a:t>
            </a:fld>
            <a:endParaRPr lang="en-US"/>
          </a:p>
        </p:txBody>
      </p:sp>
    </p:spTree>
    <p:extLst>
      <p:ext uri="{BB962C8B-B14F-4D97-AF65-F5344CB8AC3E}">
        <p14:creationId xmlns:p14="http://schemas.microsoft.com/office/powerpoint/2010/main" val="26131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A2CE-23A2-95D3-667D-FF3C95334044}"/>
              </a:ext>
            </a:extLst>
          </p:cNvPr>
          <p:cNvSpPr>
            <a:spLocks noGrp="1"/>
          </p:cNvSpPr>
          <p:nvPr>
            <p:ph type="title"/>
          </p:nvPr>
        </p:nvSpPr>
        <p:spPr/>
        <p:txBody>
          <a:bodyPr/>
          <a:lstStyle/>
          <a:p>
            <a:pPr marL="742950" indent="-742950">
              <a:buAutoNum type="arabicPeriod"/>
            </a:pPr>
            <a:r>
              <a:rPr lang="en-US">
                <a:ea typeface="Calibri Light"/>
                <a:cs typeface="Calibri Light"/>
              </a:rPr>
              <a:t>Problem statement</a:t>
            </a:r>
          </a:p>
        </p:txBody>
      </p:sp>
      <p:sp>
        <p:nvSpPr>
          <p:cNvPr id="3" name="Content Placeholder 2">
            <a:extLst>
              <a:ext uri="{FF2B5EF4-FFF2-40B4-BE49-F238E27FC236}">
                <a16:creationId xmlns:a16="http://schemas.microsoft.com/office/drawing/2014/main" id="{699FBC46-953A-DC05-AB86-289EB2E06BAC}"/>
              </a:ext>
            </a:extLst>
          </p:cNvPr>
          <p:cNvSpPr>
            <a:spLocks noGrp="1"/>
          </p:cNvSpPr>
          <p:nvPr>
            <p:ph idx="1"/>
          </p:nvPr>
        </p:nvSpPr>
        <p:spPr/>
        <p:txBody>
          <a:bodyPr vert="horz" lIns="91440" tIns="45720" rIns="91440" bIns="45720" rtlCol="0" anchor="t">
            <a:normAutofit/>
          </a:bodyPr>
          <a:lstStyle/>
          <a:p>
            <a:r>
              <a:rPr lang="en-US" dirty="0">
                <a:ea typeface="Calibri"/>
                <a:cs typeface="Calibri"/>
              </a:rPr>
              <a:t>Language Models do not have all knowledge</a:t>
            </a:r>
          </a:p>
          <a:p>
            <a:r>
              <a:rPr lang="en-US" dirty="0">
                <a:ea typeface="Calibri"/>
                <a:cs typeface="Calibri"/>
              </a:rPr>
              <a:t>Letting LM's learn new facts is computationally expensive and they even hallucinate</a:t>
            </a:r>
            <a:endParaRPr lang="en-US" dirty="0"/>
          </a:p>
          <a:p>
            <a:r>
              <a:rPr lang="en-US" dirty="0">
                <a:ea typeface="Calibri"/>
                <a:cs typeface="Calibri"/>
              </a:rPr>
              <a:t>Offloading to the cloud raises Privacy concerns</a:t>
            </a:r>
          </a:p>
          <a:p>
            <a:r>
              <a:rPr lang="en-US" dirty="0">
                <a:ea typeface="Calibri"/>
                <a:cs typeface="Calibri"/>
              </a:rPr>
              <a:t>LM's struggle with more complex tasks </a:t>
            </a:r>
          </a:p>
          <a:p>
            <a:pPr marL="0" indent="0">
              <a:buNone/>
            </a:pPr>
            <a:endParaRPr lang="en-US" dirty="0">
              <a:ea typeface="Calibri"/>
              <a:cs typeface="Calibri"/>
            </a:endParaRPr>
          </a:p>
          <a:p>
            <a:pPr marL="0" indent="0">
              <a:buNone/>
            </a:pPr>
            <a:r>
              <a:rPr lang="en-US" dirty="0">
                <a:ea typeface="Calibri"/>
                <a:cs typeface="Calibri"/>
              </a:rPr>
              <a:t>Solution: </a:t>
            </a:r>
            <a:endParaRPr lang="en-US" dirty="0"/>
          </a:p>
          <a:p>
            <a:r>
              <a:rPr lang="en-US" dirty="0">
                <a:ea typeface="Calibri"/>
                <a:cs typeface="Calibri"/>
              </a:rPr>
              <a:t>Fully locally Agent, with the ability to retrieve information and reason from it</a:t>
            </a:r>
            <a:endParaRPr lang="en-US" dirty="0"/>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D986D520-0526-B84E-44A8-1E84C2B28613}"/>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3825906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5DC9-4340-F838-560D-50120F1BAA0A}"/>
              </a:ext>
            </a:extLst>
          </p:cNvPr>
          <p:cNvSpPr>
            <a:spLocks noGrp="1"/>
          </p:cNvSpPr>
          <p:nvPr>
            <p:ph type="title"/>
          </p:nvPr>
        </p:nvSpPr>
        <p:spPr/>
        <p:txBody>
          <a:bodyPr/>
          <a:lstStyle/>
          <a:p>
            <a:r>
              <a:rPr lang="en-US">
                <a:ea typeface="Calibri Light"/>
                <a:cs typeface="Calibri Light"/>
              </a:rPr>
              <a:t>6. Summary</a:t>
            </a:r>
            <a:endParaRPr lang="en-US" sz="4400">
              <a:ea typeface="Calibri Light"/>
              <a:cs typeface="Calibri Light"/>
            </a:endParaRPr>
          </a:p>
        </p:txBody>
      </p:sp>
      <p:sp>
        <p:nvSpPr>
          <p:cNvPr id="3" name="Content Placeholder 2">
            <a:extLst>
              <a:ext uri="{FF2B5EF4-FFF2-40B4-BE49-F238E27FC236}">
                <a16:creationId xmlns:a16="http://schemas.microsoft.com/office/drawing/2014/main" id="{2AA22C4C-76E7-51A0-5609-0822F8117F44}"/>
              </a:ext>
            </a:extLst>
          </p:cNvPr>
          <p:cNvSpPr>
            <a:spLocks noGrp="1"/>
          </p:cNvSpPr>
          <p:nvPr>
            <p:ph type="body" idx="1"/>
          </p:nvPr>
        </p:nvSpPr>
        <p:spPr/>
        <p:txBody>
          <a:bodyPr/>
          <a:lstStyle/>
          <a:p>
            <a:endParaRPr lang="en-US"/>
          </a:p>
        </p:txBody>
      </p:sp>
      <p:pic>
        <p:nvPicPr>
          <p:cNvPr id="5" name="Picture 4" descr="vector icons designed by Eucalyp">
            <a:extLst>
              <a:ext uri="{FF2B5EF4-FFF2-40B4-BE49-F238E27FC236}">
                <a16:creationId xmlns:a16="http://schemas.microsoft.com/office/drawing/2014/main" id="{7DA9438A-DD1C-3ED2-CC32-6DF55FB5D0EB}"/>
              </a:ext>
            </a:extLst>
          </p:cNvPr>
          <p:cNvPicPr>
            <a:picLocks noChangeAspect="1"/>
          </p:cNvPicPr>
          <p:nvPr/>
        </p:nvPicPr>
        <p:blipFill>
          <a:blip r:embed="rId2"/>
          <a:stretch>
            <a:fillRect/>
          </a:stretch>
        </p:blipFill>
        <p:spPr>
          <a:xfrm>
            <a:off x="4968198" y="3626915"/>
            <a:ext cx="950404" cy="954024"/>
          </a:xfrm>
          <a:prstGeom prst="rect">
            <a:avLst/>
          </a:prstGeom>
        </p:spPr>
      </p:pic>
      <p:sp>
        <p:nvSpPr>
          <p:cNvPr id="4" name="Slide Number Placeholder 3">
            <a:extLst>
              <a:ext uri="{FF2B5EF4-FFF2-40B4-BE49-F238E27FC236}">
                <a16:creationId xmlns:a16="http://schemas.microsoft.com/office/drawing/2014/main" id="{8E01A4CE-A4EE-1243-92A1-32DE583335DA}"/>
              </a:ext>
            </a:extLst>
          </p:cNvPr>
          <p:cNvSpPr>
            <a:spLocks noGrp="1"/>
          </p:cNvSpPr>
          <p:nvPr>
            <p:ph type="sldNum" sz="quarter" idx="12"/>
          </p:nvPr>
        </p:nvSpPr>
        <p:spPr/>
        <p:txBody>
          <a:bodyPr/>
          <a:lstStyle/>
          <a:p>
            <a:fld id="{48F63A3B-78C7-47BE-AE5E-E10140E04643}" type="slidenum">
              <a:rPr lang="en-US" smtClean="0"/>
              <a:t>30</a:t>
            </a:fld>
            <a:endParaRPr lang="en-US"/>
          </a:p>
        </p:txBody>
      </p:sp>
    </p:spTree>
    <p:extLst>
      <p:ext uri="{BB962C8B-B14F-4D97-AF65-F5344CB8AC3E}">
        <p14:creationId xmlns:p14="http://schemas.microsoft.com/office/powerpoint/2010/main" val="87071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9739-022C-FF77-333A-A6E5ED3CC7F6}"/>
              </a:ext>
            </a:extLst>
          </p:cNvPr>
          <p:cNvSpPr>
            <a:spLocks noGrp="1"/>
          </p:cNvSpPr>
          <p:nvPr>
            <p:ph type="title"/>
          </p:nvPr>
        </p:nvSpPr>
        <p:spPr/>
        <p:txBody>
          <a:bodyPr/>
          <a:lstStyle/>
          <a:p>
            <a:r>
              <a:rPr lang="en-US" dirty="0">
                <a:ea typeface="Calibri Light"/>
                <a:cs typeface="Calibri Light"/>
              </a:rPr>
              <a:t>6. Summary</a:t>
            </a:r>
            <a:endParaRPr lang="en-US" dirty="0"/>
          </a:p>
        </p:txBody>
      </p:sp>
      <p:sp>
        <p:nvSpPr>
          <p:cNvPr id="3" name="Content Placeholder 2">
            <a:extLst>
              <a:ext uri="{FF2B5EF4-FFF2-40B4-BE49-F238E27FC236}">
                <a16:creationId xmlns:a16="http://schemas.microsoft.com/office/drawing/2014/main" id="{7986A0C3-F62C-1ECD-0A0E-6947693DA1D1}"/>
              </a:ext>
            </a:extLst>
          </p:cNvPr>
          <p:cNvSpPr>
            <a:spLocks noGrp="1"/>
          </p:cNvSpPr>
          <p:nvPr>
            <p:ph idx="1"/>
          </p:nvPr>
        </p:nvSpPr>
        <p:spPr/>
        <p:txBody>
          <a:bodyPr vert="horz" lIns="91440" tIns="45720" rIns="91440" bIns="45720" rtlCol="0" anchor="t">
            <a:normAutofit/>
          </a:bodyPr>
          <a:lstStyle/>
          <a:p>
            <a:r>
              <a:rPr lang="en-US" dirty="0">
                <a:ea typeface="Calibri"/>
                <a:cs typeface="Calibri"/>
              </a:rPr>
              <a:t>Local Agents still have room for improvement</a:t>
            </a:r>
          </a:p>
          <a:p>
            <a:r>
              <a:rPr lang="en-US" dirty="0">
                <a:ea typeface="Calibri"/>
                <a:cs typeface="Calibri"/>
              </a:rPr>
              <a:t>Local Language Models get more powerful over time</a:t>
            </a:r>
          </a:p>
          <a:p>
            <a:r>
              <a:rPr lang="en-US" dirty="0">
                <a:ea typeface="Calibri"/>
                <a:cs typeface="Calibri"/>
              </a:rPr>
              <a:t>Tradeoff: Performance and Quality</a:t>
            </a:r>
          </a:p>
          <a:p>
            <a:r>
              <a:rPr lang="en-US" dirty="0">
                <a:ea typeface="Calibri"/>
                <a:cs typeface="Calibri"/>
              </a:rPr>
              <a:t>Dependence on Libraries</a:t>
            </a:r>
          </a:p>
          <a:p>
            <a:r>
              <a:rPr lang="en-US" dirty="0">
                <a:ea typeface="Calibri"/>
                <a:cs typeface="Calibri"/>
              </a:rPr>
              <a:t>Intransparent abstractions</a:t>
            </a:r>
          </a:p>
          <a:p>
            <a:r>
              <a:rPr lang="en-US" dirty="0">
                <a:ea typeface="Calibri"/>
                <a:cs typeface="Calibri"/>
              </a:rPr>
              <a:t>Possible Strategies and Parameters</a:t>
            </a:r>
            <a:endParaRPr lang="en-US" dirty="0"/>
          </a:p>
        </p:txBody>
      </p:sp>
      <p:pic>
        <p:nvPicPr>
          <p:cNvPr id="5" name="Picture 4" descr="vector icons designed by Eucalyp">
            <a:extLst>
              <a:ext uri="{FF2B5EF4-FFF2-40B4-BE49-F238E27FC236}">
                <a16:creationId xmlns:a16="http://schemas.microsoft.com/office/drawing/2014/main" id="{E3B30DC4-C169-89A4-B80D-02FC731C835B}"/>
              </a:ext>
            </a:extLst>
          </p:cNvPr>
          <p:cNvPicPr>
            <a:picLocks noChangeAspect="1"/>
          </p:cNvPicPr>
          <p:nvPr/>
        </p:nvPicPr>
        <p:blipFill>
          <a:blip r:embed="rId2"/>
          <a:stretch>
            <a:fillRect/>
          </a:stretch>
        </p:blipFill>
        <p:spPr>
          <a:xfrm>
            <a:off x="3854556" y="630062"/>
            <a:ext cx="851443" cy="795687"/>
          </a:xfrm>
          <a:prstGeom prst="rect">
            <a:avLst/>
          </a:prstGeom>
        </p:spPr>
      </p:pic>
      <p:sp>
        <p:nvSpPr>
          <p:cNvPr id="4" name="Slide Number Placeholder 3">
            <a:extLst>
              <a:ext uri="{FF2B5EF4-FFF2-40B4-BE49-F238E27FC236}">
                <a16:creationId xmlns:a16="http://schemas.microsoft.com/office/drawing/2014/main" id="{EE423ECD-C89A-58A4-E436-80F45D2F0C7B}"/>
              </a:ext>
            </a:extLst>
          </p:cNvPr>
          <p:cNvSpPr>
            <a:spLocks noGrp="1"/>
          </p:cNvSpPr>
          <p:nvPr>
            <p:ph type="sldNum" sz="quarter" idx="12"/>
          </p:nvPr>
        </p:nvSpPr>
        <p:spPr/>
        <p:txBody>
          <a:bodyPr/>
          <a:lstStyle/>
          <a:p>
            <a:fld id="{48F63A3B-78C7-47BE-AE5E-E10140E04643}" type="slidenum">
              <a:rPr lang="en-US" smtClean="0"/>
              <a:t>31</a:t>
            </a:fld>
            <a:endParaRPr lang="en-US"/>
          </a:p>
        </p:txBody>
      </p:sp>
    </p:spTree>
    <p:extLst>
      <p:ext uri="{BB962C8B-B14F-4D97-AF65-F5344CB8AC3E}">
        <p14:creationId xmlns:p14="http://schemas.microsoft.com/office/powerpoint/2010/main" val="2908380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9499-03C5-727F-9E08-FB7AA134FF24}"/>
              </a:ext>
            </a:extLst>
          </p:cNvPr>
          <p:cNvSpPr>
            <a:spLocks noGrp="1"/>
          </p:cNvSpPr>
          <p:nvPr>
            <p:ph type="title"/>
          </p:nvPr>
        </p:nvSpPr>
        <p:spPr/>
        <p:txBody>
          <a:bodyPr/>
          <a:lstStyle/>
          <a:p>
            <a:r>
              <a:rPr lang="en-US">
                <a:ea typeface="Calibri Light"/>
                <a:cs typeface="Calibri Light"/>
              </a:rPr>
              <a:t>Literature</a:t>
            </a:r>
            <a:endParaRPr lang="en-US"/>
          </a:p>
        </p:txBody>
      </p:sp>
      <p:sp>
        <p:nvSpPr>
          <p:cNvPr id="3" name="Content Placeholder 2">
            <a:extLst>
              <a:ext uri="{FF2B5EF4-FFF2-40B4-BE49-F238E27FC236}">
                <a16:creationId xmlns:a16="http://schemas.microsoft.com/office/drawing/2014/main" id="{A21F4A79-CF19-096F-7D2B-BD3602988955}"/>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dirty="0">
                <a:ea typeface="Calibri" panose="020F0502020204030204"/>
                <a:cs typeface="Calibri" panose="020F0502020204030204"/>
              </a:rPr>
              <a:t>[1] Wei, J., Wang, X., Schuurmans, D., Bosma, M., </a:t>
            </a:r>
            <a:r>
              <a:rPr lang="en-US" dirty="0" err="1">
                <a:ea typeface="Calibri" panose="020F0502020204030204"/>
                <a:cs typeface="Calibri" panose="020F0502020204030204"/>
              </a:rPr>
              <a:t>Ichter</a:t>
            </a:r>
            <a:r>
              <a:rPr lang="en-US" dirty="0">
                <a:ea typeface="Calibri" panose="020F0502020204030204"/>
                <a:cs typeface="Calibri" panose="020F0502020204030204"/>
              </a:rPr>
              <a:t>, B., </a:t>
            </a:r>
            <a:r>
              <a:rPr lang="en-US" dirty="0" err="1">
                <a:ea typeface="Calibri" panose="020F0502020204030204"/>
                <a:cs typeface="Calibri" panose="020F0502020204030204"/>
              </a:rPr>
              <a:t>Xia,F</a:t>
            </a:r>
            <a:r>
              <a:rPr lang="en-US" dirty="0">
                <a:ea typeface="Calibri" panose="020F0502020204030204"/>
                <a:cs typeface="Calibri" panose="020F0502020204030204"/>
              </a:rPr>
              <a:t>., Chi, E., Le, Q., and Zhou, D. Chain-of-thought prompting elicits reasoning in large </a:t>
            </a:r>
            <a:r>
              <a:rPr lang="en-US" dirty="0" err="1">
                <a:ea typeface="Calibri" panose="020F0502020204030204"/>
                <a:cs typeface="Calibri" panose="020F0502020204030204"/>
              </a:rPr>
              <a:t>anguage</a:t>
            </a:r>
            <a:r>
              <a:rPr lang="en-US" dirty="0">
                <a:ea typeface="Calibri" panose="020F0502020204030204"/>
                <a:cs typeface="Calibri" panose="020F0502020204030204"/>
              </a:rPr>
              <a:t> models, 2023.</a:t>
            </a:r>
          </a:p>
          <a:p>
            <a:pPr marL="0" indent="0">
              <a:buNone/>
            </a:pPr>
            <a:r>
              <a:rPr lang="en-GB" dirty="0"/>
              <a:t>[2] Yao, S., Zhao, J., Yu, D., Du, N., Shafran, I., Narasimhan, K., and Cao, Y. React: Synergizing reasoning and acting in language models, 2023.</a:t>
            </a:r>
            <a:endParaRPr lang="en-US" dirty="0">
              <a:ea typeface="Calibri" panose="020F0502020204030204"/>
              <a:cs typeface="Calibri" panose="020F0502020204030204"/>
            </a:endParaRPr>
          </a:p>
          <a:p>
            <a:pPr marL="0" indent="0">
              <a:buNone/>
            </a:pPr>
            <a:r>
              <a:rPr lang="en-GB" dirty="0"/>
              <a:t>[3] Vaswani, A., </a:t>
            </a:r>
            <a:r>
              <a:rPr lang="en-GB" dirty="0" err="1"/>
              <a:t>Shazeer</a:t>
            </a:r>
            <a:r>
              <a:rPr lang="en-GB" dirty="0"/>
              <a:t>, N., Parmar, N., </a:t>
            </a:r>
            <a:r>
              <a:rPr lang="en-GB" dirty="0" err="1"/>
              <a:t>Uszkoreit</a:t>
            </a:r>
            <a:r>
              <a:rPr lang="en-GB" dirty="0"/>
              <a:t>, J., Jones, L., Gomez, A. N., Kaiser, L., and </a:t>
            </a:r>
            <a:r>
              <a:rPr lang="en-GB" dirty="0" err="1"/>
              <a:t>Polosukhin</a:t>
            </a:r>
            <a:r>
              <a:rPr lang="en-GB" dirty="0"/>
              <a:t>, I. Attention is all you need, 2023.</a:t>
            </a:r>
          </a:p>
          <a:p>
            <a:pPr marL="0" indent="0">
              <a:buNone/>
            </a:pPr>
            <a:r>
              <a:rPr lang="en-GB" dirty="0"/>
              <a:t>[4] Devlin, J., Chang, M.-W., Lee, K., and Toutanova, K. Bert: Pre-training of deep bidirectional transformers for language understanding, 2019. </a:t>
            </a:r>
          </a:p>
          <a:p>
            <a:pPr marL="0" indent="0">
              <a:buNone/>
            </a:pPr>
            <a:r>
              <a:rPr lang="en-GB" dirty="0"/>
              <a:t>[5] Radford, A., Narasimhan, K., </a:t>
            </a:r>
            <a:r>
              <a:rPr lang="en-GB" dirty="0" err="1"/>
              <a:t>Salimans</a:t>
            </a:r>
            <a:r>
              <a:rPr lang="en-GB" dirty="0"/>
              <a:t>, T., and </a:t>
            </a:r>
            <a:r>
              <a:rPr lang="en-GB" dirty="0" err="1"/>
              <a:t>Sutskever</a:t>
            </a:r>
            <a:r>
              <a:rPr lang="en-GB" dirty="0"/>
              <a:t>, I. Improving language understanding by generative pre-training. </a:t>
            </a:r>
            <a:endParaRPr lang="en-US" dirty="0">
              <a:ea typeface="Calibri" panose="020F0502020204030204"/>
              <a:cs typeface="Calibri" panose="020F0502020204030204"/>
            </a:endParaRPr>
          </a:p>
          <a:p>
            <a:pPr marL="0" indent="0">
              <a:buNone/>
            </a:pPr>
            <a:r>
              <a:rPr lang="en-GB" dirty="0"/>
              <a:t>[6] Lewis, P., Perez, E., </a:t>
            </a:r>
            <a:r>
              <a:rPr lang="en-GB" dirty="0" err="1"/>
              <a:t>Piktus</a:t>
            </a:r>
            <a:r>
              <a:rPr lang="en-GB" dirty="0"/>
              <a:t>, A., Petroni, F., </a:t>
            </a:r>
            <a:r>
              <a:rPr lang="en-GB" dirty="0" err="1"/>
              <a:t>Karpukhin</a:t>
            </a:r>
            <a:r>
              <a:rPr lang="en-GB" dirty="0"/>
              <a:t>, V., Goyal, N., and </a:t>
            </a:r>
            <a:r>
              <a:rPr lang="en-GB" dirty="0" err="1"/>
              <a:t>Kiela</a:t>
            </a:r>
            <a:r>
              <a:rPr lang="en-GB" dirty="0"/>
              <a:t>, D. Retrieval-augmented generation for knowledge-intensive </a:t>
            </a:r>
            <a:r>
              <a:rPr lang="en-GB" dirty="0" err="1"/>
              <a:t>nlp</a:t>
            </a:r>
            <a:r>
              <a:rPr lang="en-GB" dirty="0"/>
              <a:t> tasks. In Advances in Neural Information Processing Systems (2020), vol. 33, pp. 9459–9474.</a:t>
            </a:r>
          </a:p>
          <a:p>
            <a:pPr marL="0" indent="0">
              <a:buNone/>
            </a:pPr>
            <a:r>
              <a:rPr lang="en-GB" dirty="0"/>
              <a:t>[7] </a:t>
            </a:r>
            <a:r>
              <a:rPr lang="en-GB" dirty="0" err="1"/>
              <a:t>Kusner</a:t>
            </a:r>
            <a:r>
              <a:rPr lang="en-GB" dirty="0"/>
              <a:t>, M., Sun, Y., </a:t>
            </a:r>
            <a:r>
              <a:rPr lang="en-GB" dirty="0" err="1"/>
              <a:t>Kolkin</a:t>
            </a:r>
            <a:r>
              <a:rPr lang="en-GB" dirty="0"/>
              <a:t>, N., and Weinberger, K. From word embeddings to document distances. In Proceedings of the 32nd International Conference on Machine Learning (Lille, France, 07–09 Jul 2015), F. Bach and D. Blei, Eds., vol. 37 of Proceedings of Machine Learning Research, PMLR, pp. 957–966.</a:t>
            </a:r>
          </a:p>
          <a:p>
            <a:pPr marL="0" indent="0">
              <a:buNone/>
            </a:pPr>
            <a:r>
              <a:rPr lang="en-GB" dirty="0"/>
              <a:t>[8] Cer, D., Yang, Y., Kong, S., Hua, N., </a:t>
            </a:r>
            <a:r>
              <a:rPr lang="en-GB" dirty="0" err="1"/>
              <a:t>Limtiaco</a:t>
            </a:r>
            <a:r>
              <a:rPr lang="en-GB" dirty="0"/>
              <a:t>, N., John, R. S., Constant, N., Guajardo-Cespedes, M., Yuan, S., Tar, C., Sung, Y., </a:t>
            </a:r>
            <a:r>
              <a:rPr lang="en-GB" dirty="0" err="1"/>
              <a:t>Strope</a:t>
            </a:r>
            <a:r>
              <a:rPr lang="en-GB" dirty="0"/>
              <a:t>, B., and Kurzweil, R. Universal sentence encoder. </a:t>
            </a:r>
            <a:r>
              <a:rPr lang="en-GB" dirty="0" err="1"/>
              <a:t>CoRR</a:t>
            </a:r>
            <a:r>
              <a:rPr lang="en-GB" dirty="0"/>
              <a:t> abs/1803.11175 (2018).</a:t>
            </a:r>
          </a:p>
          <a:p>
            <a:pPr marL="0" indent="0">
              <a:buNone/>
            </a:pPr>
            <a:r>
              <a:rPr lang="en-GB" dirty="0"/>
              <a:t>[9] </a:t>
            </a:r>
            <a:r>
              <a:rPr lang="en-GB" dirty="0" err="1"/>
              <a:t>Sinoara</a:t>
            </a:r>
            <a:r>
              <a:rPr lang="en-GB" dirty="0"/>
              <a:t>, R. A., Camacho-</a:t>
            </a:r>
            <a:r>
              <a:rPr lang="en-GB" dirty="0" err="1"/>
              <a:t>Collados</a:t>
            </a:r>
            <a:r>
              <a:rPr lang="en-GB" dirty="0"/>
              <a:t>, J., Rossi, R. G., </a:t>
            </a:r>
            <a:r>
              <a:rPr lang="en-GB" dirty="0" err="1"/>
              <a:t>Navigli</a:t>
            </a:r>
            <a:r>
              <a:rPr lang="en-GB" dirty="0"/>
              <a:t>, R., and Rezende, S. O. Knowledge-enhanced document embeddings for text classification. Knowledge-Based Systems 163 (2019), 955–971.</a:t>
            </a:r>
          </a:p>
          <a:p>
            <a:pPr marL="0" indent="0">
              <a:buNone/>
            </a:pPr>
            <a:r>
              <a:rPr lang="en-GB" dirty="0"/>
              <a:t>[10] </a:t>
            </a:r>
            <a:r>
              <a:rPr lang="en-GB" dirty="0" err="1"/>
              <a:t>Kshirsagar</a:t>
            </a:r>
            <a:r>
              <a:rPr lang="en-GB" dirty="0"/>
              <a:t>, A. Enhancing rag performance through chunking and text splitting techniques. International Journal of Scientific Research in Computer Science, Engineering and Information Technology 10, 5 (2024), 151– 158.</a:t>
            </a:r>
          </a:p>
          <a:p>
            <a:pPr marL="0" indent="0">
              <a:buNone/>
            </a:pPr>
            <a:r>
              <a:rPr lang="en-GB" dirty="0"/>
              <a:t>[11] Reimers, N., and </a:t>
            </a:r>
            <a:r>
              <a:rPr lang="en-GB" dirty="0" err="1"/>
              <a:t>Gurevych</a:t>
            </a:r>
            <a:r>
              <a:rPr lang="en-GB" dirty="0"/>
              <a:t>, I. Sentence-</a:t>
            </a:r>
            <a:r>
              <a:rPr lang="en-GB" dirty="0" err="1"/>
              <a:t>bert</a:t>
            </a:r>
            <a:r>
              <a:rPr lang="en-GB" dirty="0"/>
              <a:t>: Sentence embeddings using </a:t>
            </a:r>
            <a:r>
              <a:rPr lang="en-GB" dirty="0" err="1"/>
              <a:t>siamese</a:t>
            </a:r>
            <a:r>
              <a:rPr lang="en-GB" dirty="0"/>
              <a:t> </a:t>
            </a:r>
            <a:r>
              <a:rPr lang="en-GB" dirty="0" err="1"/>
              <a:t>bert</a:t>
            </a:r>
            <a:r>
              <a:rPr lang="en-GB" dirty="0"/>
              <a:t>-networks, 2019. </a:t>
            </a:r>
          </a:p>
          <a:p>
            <a:pPr marL="0" indent="0">
              <a:buNone/>
            </a:pPr>
            <a:r>
              <a:rPr lang="en-GB" dirty="0"/>
              <a:t>[12] Tran, T. Q., Kang, M., and Kim, D. </a:t>
            </a:r>
            <a:r>
              <a:rPr lang="en-GB" dirty="0" err="1"/>
              <a:t>Rerankmatch</a:t>
            </a:r>
            <a:r>
              <a:rPr lang="en-GB" dirty="0"/>
              <a:t>: Semi-supervised learning with semantics-oriented similarity representation, 2021. </a:t>
            </a:r>
          </a:p>
        </p:txBody>
      </p:sp>
      <p:sp>
        <p:nvSpPr>
          <p:cNvPr id="4" name="Slide Number Placeholder 3">
            <a:extLst>
              <a:ext uri="{FF2B5EF4-FFF2-40B4-BE49-F238E27FC236}">
                <a16:creationId xmlns:a16="http://schemas.microsoft.com/office/drawing/2014/main" id="{1952BEA9-91D9-F8B8-0F64-A398C17B176A}"/>
              </a:ext>
            </a:extLst>
          </p:cNvPr>
          <p:cNvSpPr>
            <a:spLocks noGrp="1"/>
          </p:cNvSpPr>
          <p:nvPr>
            <p:ph type="sldNum" sz="quarter" idx="12"/>
          </p:nvPr>
        </p:nvSpPr>
        <p:spPr/>
        <p:txBody>
          <a:bodyPr/>
          <a:lstStyle/>
          <a:p>
            <a:fld id="{48F63A3B-78C7-47BE-AE5E-E10140E04643}" type="slidenum">
              <a:rPr lang="en-US" smtClean="0"/>
              <a:t>32</a:t>
            </a:fld>
            <a:endParaRPr lang="en-US"/>
          </a:p>
        </p:txBody>
      </p:sp>
    </p:spTree>
    <p:extLst>
      <p:ext uri="{BB962C8B-B14F-4D97-AF65-F5344CB8AC3E}">
        <p14:creationId xmlns:p14="http://schemas.microsoft.com/office/powerpoint/2010/main" val="624873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8C943-7A07-5003-3A4C-262062D96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EA3F43-6BB0-A4A6-D684-CCDC2542BCCF}"/>
              </a:ext>
            </a:extLst>
          </p:cNvPr>
          <p:cNvSpPr>
            <a:spLocks noGrp="1"/>
          </p:cNvSpPr>
          <p:nvPr>
            <p:ph type="title"/>
          </p:nvPr>
        </p:nvSpPr>
        <p:spPr/>
        <p:txBody>
          <a:bodyPr/>
          <a:lstStyle/>
          <a:p>
            <a:r>
              <a:rPr lang="en-US" dirty="0">
                <a:ea typeface="Calibri Light"/>
                <a:cs typeface="Calibri Light"/>
              </a:rPr>
              <a:t>Figures</a:t>
            </a:r>
            <a:endParaRPr lang="en-US" dirty="0"/>
          </a:p>
        </p:txBody>
      </p:sp>
      <p:sp>
        <p:nvSpPr>
          <p:cNvPr id="3" name="Content Placeholder 2">
            <a:extLst>
              <a:ext uri="{FF2B5EF4-FFF2-40B4-BE49-F238E27FC236}">
                <a16:creationId xmlns:a16="http://schemas.microsoft.com/office/drawing/2014/main" id="{594B508D-4C4F-E863-2EFB-A534C02A29B0}"/>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Figure 1: </a:t>
            </a:r>
            <a:r>
              <a:rPr lang="en-US" dirty="0">
                <a:ea typeface="+mn-lt"/>
                <a:cs typeface="+mn-lt"/>
                <a:hlinkClick r:id="rId2"/>
              </a:rPr>
              <a:t>https://ai.gopubby.com/unleashing-the-power-of-semantic-chunking-a-journey-with-llamaindex-767e3499ca73</a:t>
            </a:r>
            <a:endParaRPr lang="en-US" dirty="0">
              <a:ea typeface="+mn-lt"/>
              <a:cs typeface="+mn-lt"/>
            </a:endParaRPr>
          </a:p>
          <a:p>
            <a:r>
              <a:rPr lang="en-US" dirty="0"/>
              <a:t>Figure 2: </a:t>
            </a:r>
            <a:r>
              <a:rPr lang="en-US" dirty="0">
                <a:ea typeface="+mn-lt"/>
                <a:cs typeface="+mn-lt"/>
                <a:hlinkClick r:id="rId3"/>
              </a:rPr>
              <a:t>https://odsc.com/blog/getting-started-with-vector-based-search/</a:t>
            </a:r>
            <a:endParaRPr lang="en-US" dirty="0">
              <a:ea typeface="+mn-lt"/>
              <a:cs typeface="+mn-lt"/>
            </a:endParaRPr>
          </a:p>
          <a:p>
            <a:r>
              <a:rPr lang="en-US" dirty="0"/>
              <a:t>Figure 3: </a:t>
            </a:r>
            <a:r>
              <a:rPr lang="en-US" dirty="0">
                <a:ea typeface="+mn-lt"/>
                <a:cs typeface="+mn-lt"/>
                <a:hlinkClick r:id="rId4"/>
              </a:rPr>
              <a:t>https://steemit.com/programming/@oddpotato/word2vec-introduction</a:t>
            </a:r>
            <a:endParaRPr lang="en-US" dirty="0">
              <a:ea typeface="+mn-lt"/>
              <a:cs typeface="+mn-lt"/>
            </a:endParaRPr>
          </a:p>
          <a:p>
            <a:r>
              <a:rPr lang="en-US" dirty="0">
                <a:ea typeface="+mn-lt"/>
                <a:cs typeface="+mn-lt"/>
              </a:rPr>
              <a:t>Figure 4: </a:t>
            </a:r>
            <a:r>
              <a:rPr lang="en-US" dirty="0">
                <a:ea typeface="+mn-lt"/>
                <a:cs typeface="+mn-lt"/>
                <a:hlinkClick r:id="rId5"/>
              </a:rPr>
              <a:t>https://weaviate.io/blog/cross-encoders-as-reranker</a:t>
            </a:r>
            <a:endParaRPr lang="en-US" dirty="0">
              <a:ea typeface="+mn-lt"/>
              <a:cs typeface="+mn-lt"/>
            </a:endParaRPr>
          </a:p>
          <a:p>
            <a:r>
              <a:rPr lang="en-US" dirty="0">
                <a:ea typeface="+mn-lt"/>
                <a:cs typeface="+mn-lt"/>
              </a:rPr>
              <a:t>Figure 5: </a:t>
            </a:r>
            <a:r>
              <a:rPr lang="en-US" dirty="0">
                <a:ea typeface="+mn-lt"/>
                <a:cs typeface="+mn-lt"/>
                <a:hlinkClick r:id="rId6"/>
              </a:rPr>
              <a:t>https://www.sbert.net/examples/applications/cross-encoder/README.html</a:t>
            </a:r>
            <a:endParaRPr lang="en-US" dirty="0">
              <a:ea typeface="+mn-lt"/>
              <a:cs typeface="+mn-lt"/>
            </a:endParaRPr>
          </a:p>
          <a:p>
            <a:r>
              <a:rPr lang="en-US" dirty="0"/>
              <a:t>Figure 6: [3]</a:t>
            </a:r>
          </a:p>
          <a:p>
            <a:endParaRPr lang="en-US" dirty="0">
              <a:ea typeface="+mn-lt"/>
              <a:cs typeface="+mn-lt"/>
              <a:hlinkClick r:id="rId7"/>
            </a:endParaRPr>
          </a:p>
        </p:txBody>
      </p:sp>
      <p:sp>
        <p:nvSpPr>
          <p:cNvPr id="4" name="Slide Number Placeholder 3">
            <a:extLst>
              <a:ext uri="{FF2B5EF4-FFF2-40B4-BE49-F238E27FC236}">
                <a16:creationId xmlns:a16="http://schemas.microsoft.com/office/drawing/2014/main" id="{93770FBE-39E2-F556-8222-4442D8AF7771}"/>
              </a:ext>
            </a:extLst>
          </p:cNvPr>
          <p:cNvSpPr>
            <a:spLocks noGrp="1"/>
          </p:cNvSpPr>
          <p:nvPr>
            <p:ph type="sldNum" sz="quarter" idx="12"/>
          </p:nvPr>
        </p:nvSpPr>
        <p:spPr/>
        <p:txBody>
          <a:bodyPr/>
          <a:lstStyle/>
          <a:p>
            <a:fld id="{48F63A3B-78C7-47BE-AE5E-E10140E04643}" type="slidenum">
              <a:rPr lang="en-US" smtClean="0"/>
              <a:t>33</a:t>
            </a:fld>
            <a:endParaRPr lang="en-US"/>
          </a:p>
        </p:txBody>
      </p:sp>
    </p:spTree>
    <p:extLst>
      <p:ext uri="{BB962C8B-B14F-4D97-AF65-F5344CB8AC3E}">
        <p14:creationId xmlns:p14="http://schemas.microsoft.com/office/powerpoint/2010/main" val="3609735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D7E7-6D94-D90F-9CD2-216A26124362}"/>
              </a:ext>
            </a:extLst>
          </p:cNvPr>
          <p:cNvSpPr>
            <a:spLocks noGrp="1"/>
          </p:cNvSpPr>
          <p:nvPr>
            <p:ph type="ctrTitle"/>
          </p:nvPr>
        </p:nvSpPr>
        <p:spPr/>
        <p:txBody>
          <a:bodyPr/>
          <a:lstStyle/>
          <a:p>
            <a:r>
              <a:rPr lang="en-US"/>
              <a:t>Thank you for your Attention!</a:t>
            </a:r>
          </a:p>
        </p:txBody>
      </p:sp>
      <p:sp>
        <p:nvSpPr>
          <p:cNvPr id="3" name="Content Placeholder 2">
            <a:extLst>
              <a:ext uri="{FF2B5EF4-FFF2-40B4-BE49-F238E27FC236}">
                <a16:creationId xmlns:a16="http://schemas.microsoft.com/office/drawing/2014/main" id="{C9668335-29E9-B686-1656-85212997F1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5742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423D-DCB7-FE13-BB8C-13D37E1EBEAD}"/>
              </a:ext>
            </a:extLst>
          </p:cNvPr>
          <p:cNvSpPr>
            <a:spLocks noGrp="1"/>
          </p:cNvSpPr>
          <p:nvPr>
            <p:ph type="title"/>
          </p:nvPr>
        </p:nvSpPr>
        <p:spPr/>
        <p:txBody>
          <a:bodyPr/>
          <a:lstStyle/>
          <a:p>
            <a:r>
              <a:rPr lang="en-US">
                <a:ea typeface="Calibri Light"/>
                <a:cs typeface="Calibri Light"/>
              </a:rPr>
              <a:t>Facts</a:t>
            </a:r>
            <a:endParaRPr lang="en-US"/>
          </a:p>
        </p:txBody>
      </p:sp>
      <p:sp>
        <p:nvSpPr>
          <p:cNvPr id="3" name="Content Placeholder 2">
            <a:extLst>
              <a:ext uri="{FF2B5EF4-FFF2-40B4-BE49-F238E27FC236}">
                <a16:creationId xmlns:a16="http://schemas.microsoft.com/office/drawing/2014/main" id="{31E73C8A-BCA5-C470-1655-78C24205CA7F}"/>
              </a:ext>
            </a:extLst>
          </p:cNvPr>
          <p:cNvSpPr>
            <a:spLocks noGrp="1"/>
          </p:cNvSpPr>
          <p:nvPr>
            <p:ph idx="1"/>
          </p:nvPr>
        </p:nvSpPr>
        <p:spPr/>
        <p:txBody>
          <a:bodyPr vert="horz" lIns="91440" tIns="45720" rIns="91440" bIns="45720" rtlCol="0" anchor="t">
            <a:noAutofit/>
          </a:bodyPr>
          <a:lstStyle/>
          <a:p>
            <a:r>
              <a:rPr lang="en-US" sz="1600">
                <a:ea typeface="Calibri"/>
                <a:cs typeface="Calibri"/>
              </a:rPr>
              <a:t>Dauer: 15 min. ~ 10 min </a:t>
            </a:r>
            <a:r>
              <a:rPr lang="en-US" sz="1600" err="1">
                <a:ea typeface="Calibri"/>
                <a:cs typeface="Calibri"/>
              </a:rPr>
              <a:t>präsentieren</a:t>
            </a:r>
            <a:endParaRPr lang="en-US" sz="1600">
              <a:ea typeface="Calibri"/>
              <a:cs typeface="Calibri"/>
            </a:endParaRPr>
          </a:p>
          <a:p>
            <a:r>
              <a:rPr lang="en-US" sz="1600">
                <a:ea typeface="Calibri"/>
                <a:cs typeface="Calibri"/>
              </a:rPr>
              <a:t>1.Problem statement, Ziel d Arbeit</a:t>
            </a:r>
          </a:p>
          <a:p>
            <a:r>
              <a:rPr lang="en-US" sz="1600">
                <a:ea typeface="Calibri"/>
                <a:cs typeface="Calibri"/>
              </a:rPr>
              <a:t>2. </a:t>
            </a:r>
            <a:r>
              <a:rPr lang="en-US" sz="1600" err="1">
                <a:ea typeface="Calibri"/>
                <a:cs typeface="Calibri"/>
              </a:rPr>
              <a:t>Grundlagen</a:t>
            </a:r>
            <a:endParaRPr lang="en-US" sz="1600">
              <a:ea typeface="Calibri"/>
              <a:cs typeface="Calibri"/>
            </a:endParaRPr>
          </a:p>
          <a:p>
            <a:r>
              <a:rPr lang="en-US" sz="1600">
                <a:ea typeface="Calibri"/>
                <a:cs typeface="Calibri"/>
              </a:rPr>
              <a:t>Rag, prompt techniques: Cot, Zero shot, Transformer Architecture</a:t>
            </a:r>
          </a:p>
          <a:p>
            <a:r>
              <a:rPr lang="en-US" sz="1600">
                <a:ea typeface="Calibri"/>
                <a:cs typeface="Calibri"/>
              </a:rPr>
              <a:t>3.Implementierung (high level)</a:t>
            </a:r>
          </a:p>
          <a:p>
            <a:r>
              <a:rPr lang="en-US" sz="1600">
                <a:ea typeface="Calibri"/>
                <a:cs typeface="Calibri"/>
              </a:rPr>
              <a:t>4. demo (Code </a:t>
            </a:r>
            <a:r>
              <a:rPr lang="en-US" sz="1600" err="1">
                <a:ea typeface="Calibri"/>
                <a:cs typeface="Calibri"/>
              </a:rPr>
              <a:t>oder</a:t>
            </a:r>
            <a:r>
              <a:rPr lang="en-US" sz="1600">
                <a:ea typeface="Calibri"/>
                <a:cs typeface="Calibri"/>
              </a:rPr>
              <a:t> </a:t>
            </a:r>
            <a:r>
              <a:rPr lang="en-US" sz="1600" err="1">
                <a:ea typeface="Calibri"/>
                <a:cs typeface="Calibri"/>
              </a:rPr>
              <a:t>Applikation</a:t>
            </a:r>
            <a:r>
              <a:rPr lang="en-US" sz="1600">
                <a:ea typeface="Calibri"/>
                <a:cs typeface="Calibri"/>
              </a:rPr>
              <a:t> </a:t>
            </a:r>
            <a:r>
              <a:rPr lang="en-US" sz="1600" err="1">
                <a:ea typeface="Calibri"/>
                <a:cs typeface="Calibri"/>
              </a:rPr>
              <a:t>zuerst</a:t>
            </a:r>
            <a:r>
              <a:rPr lang="en-US" sz="1600">
                <a:ea typeface="Calibri"/>
                <a:cs typeface="Calibri"/>
              </a:rPr>
              <a:t>)</a:t>
            </a:r>
          </a:p>
          <a:p>
            <a:r>
              <a:rPr lang="en-US" sz="1600" err="1">
                <a:ea typeface="Calibri"/>
                <a:cs typeface="Calibri"/>
              </a:rPr>
              <a:t>Livedemo</a:t>
            </a:r>
            <a:r>
              <a:rPr lang="en-US" sz="1600">
                <a:ea typeface="Calibri"/>
                <a:cs typeface="Calibri"/>
              </a:rPr>
              <a:t> </a:t>
            </a:r>
            <a:r>
              <a:rPr lang="en-US" sz="1600" err="1">
                <a:ea typeface="Calibri"/>
                <a:cs typeface="Calibri"/>
              </a:rPr>
              <a:t>wichtig</a:t>
            </a:r>
            <a:r>
              <a:rPr lang="en-US" sz="1600">
                <a:ea typeface="Calibri"/>
                <a:cs typeface="Calibri"/>
              </a:rPr>
              <a:t> (</a:t>
            </a:r>
            <a:r>
              <a:rPr lang="en-US" sz="1600" err="1">
                <a:ea typeface="Calibri"/>
                <a:cs typeface="Calibri"/>
              </a:rPr>
              <a:t>auch</a:t>
            </a:r>
            <a:r>
              <a:rPr lang="en-US" sz="1600">
                <a:ea typeface="Calibri"/>
                <a:cs typeface="Calibri"/>
              </a:rPr>
              <a:t> </a:t>
            </a:r>
            <a:r>
              <a:rPr lang="en-US" sz="1600" err="1">
                <a:ea typeface="Calibri"/>
                <a:cs typeface="Calibri"/>
              </a:rPr>
              <a:t>durch</a:t>
            </a:r>
            <a:r>
              <a:rPr lang="en-US" sz="1600">
                <a:ea typeface="Calibri"/>
                <a:cs typeface="Calibri"/>
              </a:rPr>
              <a:t> den Code </a:t>
            </a:r>
            <a:r>
              <a:rPr lang="en-US" sz="1600" err="1">
                <a:ea typeface="Calibri"/>
                <a:cs typeface="Calibri"/>
              </a:rPr>
              <a:t>herzeigen</a:t>
            </a:r>
            <a:r>
              <a:rPr lang="en-US" sz="1600">
                <a:ea typeface="Calibri"/>
                <a:cs typeface="Calibri"/>
              </a:rPr>
              <a:t>)</a:t>
            </a:r>
          </a:p>
          <a:p>
            <a:r>
              <a:rPr lang="en-US" sz="1600">
                <a:ea typeface="Calibri"/>
                <a:cs typeface="Calibri"/>
              </a:rPr>
              <a:t>5. </a:t>
            </a:r>
            <a:r>
              <a:rPr lang="en-US" sz="1600" err="1">
                <a:ea typeface="Calibri"/>
                <a:cs typeface="Calibri"/>
              </a:rPr>
              <a:t>evaluierung</a:t>
            </a:r>
            <a:endParaRPr lang="en-US" sz="1600">
              <a:ea typeface="Calibri"/>
              <a:cs typeface="Calibri"/>
            </a:endParaRPr>
          </a:p>
          <a:p>
            <a:r>
              <a:rPr lang="en-US" sz="1600">
                <a:ea typeface="Calibri"/>
                <a:cs typeface="Calibri"/>
              </a:rPr>
              <a:t>Testing </a:t>
            </a:r>
            <a:r>
              <a:rPr lang="en-US" sz="1600" err="1">
                <a:ea typeface="Calibri"/>
                <a:cs typeface="Calibri"/>
              </a:rPr>
              <a:t>erklären</a:t>
            </a:r>
          </a:p>
          <a:p>
            <a:r>
              <a:rPr lang="en-US" sz="1600" dirty="0">
                <a:ea typeface="Calibri"/>
                <a:cs typeface="Calibri"/>
              </a:rPr>
              <a:t>6. </a:t>
            </a:r>
            <a:r>
              <a:rPr lang="en-US" sz="1600" dirty="0" err="1">
                <a:ea typeface="Calibri"/>
                <a:cs typeface="Calibri"/>
              </a:rPr>
              <a:t>Zusammenfassung</a:t>
            </a:r>
            <a:r>
              <a:rPr lang="en-US" sz="1600" dirty="0">
                <a:ea typeface="Calibri"/>
                <a:cs typeface="Calibri"/>
              </a:rPr>
              <a:t>, lessons learned</a:t>
            </a:r>
          </a:p>
          <a:p>
            <a:r>
              <a:rPr lang="en-US" sz="1600">
                <a:ea typeface="Calibri"/>
                <a:cs typeface="Calibri"/>
              </a:rPr>
              <a:t>Letze </a:t>
            </a:r>
            <a:r>
              <a:rPr lang="en-US" sz="1600" err="1">
                <a:ea typeface="Calibri"/>
                <a:cs typeface="Calibri"/>
              </a:rPr>
              <a:t>seite</a:t>
            </a:r>
            <a:r>
              <a:rPr lang="en-US" sz="1600">
                <a:ea typeface="Calibri"/>
                <a:cs typeface="Calibri"/>
              </a:rPr>
              <a:t> </a:t>
            </a:r>
            <a:r>
              <a:rPr lang="en-US" sz="1600" err="1">
                <a:ea typeface="Calibri"/>
                <a:cs typeface="Calibri"/>
              </a:rPr>
              <a:t>literaturverzeichnis</a:t>
            </a:r>
            <a:endParaRPr lang="en-US" sz="1600">
              <a:ea typeface="Calibri"/>
              <a:cs typeface="Calibri"/>
            </a:endParaRPr>
          </a:p>
          <a:p>
            <a:r>
              <a:rPr lang="en-US" sz="1600" dirty="0" err="1">
                <a:ea typeface="Calibri"/>
                <a:cs typeface="Calibri"/>
              </a:rPr>
              <a:t>Referenzen</a:t>
            </a:r>
            <a:r>
              <a:rPr lang="en-US" sz="1600" dirty="0">
                <a:ea typeface="Calibri"/>
                <a:cs typeface="Calibri"/>
              </a:rPr>
              <a:t> in der </a:t>
            </a:r>
            <a:r>
              <a:rPr lang="en-US" sz="1600" dirty="0" err="1">
                <a:ea typeface="Calibri"/>
                <a:cs typeface="Calibri"/>
              </a:rPr>
              <a:t>Präsentation</a:t>
            </a:r>
            <a:r>
              <a:rPr lang="en-US" sz="1600" dirty="0">
                <a:ea typeface="Calibri"/>
                <a:cs typeface="Calibri"/>
              </a:rPr>
              <a:t> </a:t>
            </a:r>
            <a:r>
              <a:rPr lang="en-US" sz="1600" dirty="0" err="1">
                <a:ea typeface="Calibri"/>
                <a:cs typeface="Calibri"/>
              </a:rPr>
              <a:t>mit</a:t>
            </a:r>
            <a:r>
              <a:rPr lang="en-US" sz="1600" dirty="0">
                <a:ea typeface="Calibri"/>
                <a:cs typeface="Calibri"/>
              </a:rPr>
              <a:t> </a:t>
            </a:r>
            <a:r>
              <a:rPr lang="en-US" sz="1600" dirty="0" err="1">
                <a:ea typeface="Calibri"/>
                <a:cs typeface="Calibri"/>
              </a:rPr>
              <a:t>Literaturverzeichnis</a:t>
            </a:r>
            <a:r>
              <a:rPr lang="en-US" sz="1600" dirty="0">
                <a:ea typeface="Calibri"/>
                <a:cs typeface="Calibri"/>
              </a:rPr>
              <a:t>.</a:t>
            </a:r>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E1B92A9-87C2-D553-EABA-32556D256FBB}"/>
              </a:ext>
            </a:extLst>
          </p:cNvPr>
          <p:cNvSpPr>
            <a:spLocks noGrp="1"/>
          </p:cNvSpPr>
          <p:nvPr>
            <p:ph type="sldNum" sz="quarter" idx="12"/>
          </p:nvPr>
        </p:nvSpPr>
        <p:spPr/>
        <p:txBody>
          <a:bodyPr/>
          <a:lstStyle/>
          <a:p>
            <a:fld id="{48F63A3B-78C7-47BE-AE5E-E10140E04643}" type="slidenum">
              <a:rPr lang="en-US" smtClean="0"/>
              <a:t>35</a:t>
            </a:fld>
            <a:endParaRPr lang="en-US"/>
          </a:p>
        </p:txBody>
      </p:sp>
    </p:spTree>
    <p:extLst>
      <p:ext uri="{BB962C8B-B14F-4D97-AF65-F5344CB8AC3E}">
        <p14:creationId xmlns:p14="http://schemas.microsoft.com/office/powerpoint/2010/main" val="3427872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142CE36-09BE-DBC1-7B1C-ADB2A7A96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B5BE9-1EC0-DF93-EC12-20CF285C0C9F}"/>
              </a:ext>
            </a:extLst>
          </p:cNvPr>
          <p:cNvSpPr>
            <a:spLocks noGrp="1"/>
          </p:cNvSpPr>
          <p:nvPr>
            <p:ph type="title"/>
          </p:nvPr>
        </p:nvSpPr>
        <p:spPr/>
        <p:txBody>
          <a:bodyPr/>
          <a:lstStyle/>
          <a:p>
            <a:r>
              <a:rPr lang="en-US"/>
              <a:t>High level application components</a:t>
            </a:r>
          </a:p>
        </p:txBody>
      </p:sp>
      <p:sp>
        <p:nvSpPr>
          <p:cNvPr id="4" name="Slide Number Placeholder 3">
            <a:extLst>
              <a:ext uri="{FF2B5EF4-FFF2-40B4-BE49-F238E27FC236}">
                <a16:creationId xmlns:a16="http://schemas.microsoft.com/office/drawing/2014/main" id="{B3BDCE93-A9D9-27BA-2816-C0C42F316398}"/>
              </a:ext>
            </a:extLst>
          </p:cNvPr>
          <p:cNvSpPr>
            <a:spLocks noGrp="1"/>
          </p:cNvSpPr>
          <p:nvPr>
            <p:ph type="sldNum" sz="quarter" idx="12"/>
          </p:nvPr>
        </p:nvSpPr>
        <p:spPr/>
        <p:txBody>
          <a:bodyPr/>
          <a:lstStyle/>
          <a:p>
            <a:fld id="{802006FE-6571-4354-8775-F8708372C227}" type="slidenum">
              <a:rPr lang="de-DE" smtClean="0"/>
              <a:t>36</a:t>
            </a:fld>
            <a:endParaRPr lang="de-DE"/>
          </a:p>
        </p:txBody>
      </p:sp>
      <p:pic>
        <p:nvPicPr>
          <p:cNvPr id="5" name="Picture 4" descr="Computer Icon Images – Browse 101,130,283 Stock Photos ...">
            <a:extLst>
              <a:ext uri="{FF2B5EF4-FFF2-40B4-BE49-F238E27FC236}">
                <a16:creationId xmlns:a16="http://schemas.microsoft.com/office/drawing/2014/main" id="{76924F6E-A90B-D455-7500-54DF97DF0265}"/>
              </a:ext>
            </a:extLst>
          </p:cNvPr>
          <p:cNvPicPr>
            <a:picLocks noChangeAspect="1"/>
          </p:cNvPicPr>
          <p:nvPr/>
        </p:nvPicPr>
        <p:blipFill>
          <a:blip r:embed="rId2"/>
          <a:srcRect l="9349" t="10088" r="9669" b="9938"/>
          <a:stretch/>
        </p:blipFill>
        <p:spPr>
          <a:xfrm>
            <a:off x="411547" y="3428628"/>
            <a:ext cx="1020106" cy="725916"/>
          </a:xfrm>
          <a:prstGeom prst="rect">
            <a:avLst/>
          </a:prstGeom>
        </p:spPr>
      </p:pic>
      <p:sp>
        <p:nvSpPr>
          <p:cNvPr id="10" name="Arrow: Left 9">
            <a:extLst>
              <a:ext uri="{FF2B5EF4-FFF2-40B4-BE49-F238E27FC236}">
                <a16:creationId xmlns:a16="http://schemas.microsoft.com/office/drawing/2014/main" id="{08B71758-46E6-5826-2A1D-217B60F09BE0}"/>
              </a:ext>
            </a:extLst>
          </p:cNvPr>
          <p:cNvSpPr/>
          <p:nvPr/>
        </p:nvSpPr>
        <p:spPr>
          <a:xfrm flipH="1">
            <a:off x="1602932" y="3617096"/>
            <a:ext cx="500925" cy="351973"/>
          </a:xfrm>
          <a:prstGeom prst="lef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71C5847-78D4-1B74-C983-B2607E58E3AF}"/>
              </a:ext>
            </a:extLst>
          </p:cNvPr>
          <p:cNvPicPr>
            <a:picLocks noChangeAspect="1"/>
          </p:cNvPicPr>
          <p:nvPr/>
        </p:nvPicPr>
        <p:blipFill>
          <a:blip r:embed="rId3"/>
          <a:stretch>
            <a:fillRect/>
          </a:stretch>
        </p:blipFill>
        <p:spPr>
          <a:xfrm>
            <a:off x="2529934" y="1709854"/>
            <a:ext cx="8219378" cy="4209584"/>
          </a:xfrm>
          <a:prstGeom prst="rect">
            <a:avLst/>
          </a:prstGeom>
        </p:spPr>
      </p:pic>
      <p:pic>
        <p:nvPicPr>
          <p:cNvPr id="7" name="Picture 6" descr="File - Free files and folders icons">
            <a:extLst>
              <a:ext uri="{FF2B5EF4-FFF2-40B4-BE49-F238E27FC236}">
                <a16:creationId xmlns:a16="http://schemas.microsoft.com/office/drawing/2014/main" id="{9AF6C1A6-7F4E-E454-B07C-2D53E2D7C26C}"/>
              </a:ext>
            </a:extLst>
          </p:cNvPr>
          <p:cNvPicPr>
            <a:picLocks noChangeAspect="1"/>
          </p:cNvPicPr>
          <p:nvPr/>
        </p:nvPicPr>
        <p:blipFill>
          <a:blip r:embed="rId4"/>
          <a:stretch>
            <a:fillRect/>
          </a:stretch>
        </p:blipFill>
        <p:spPr>
          <a:xfrm>
            <a:off x="9527165" y="5870555"/>
            <a:ext cx="678502" cy="668606"/>
          </a:xfrm>
          <a:prstGeom prst="rect">
            <a:avLst/>
          </a:prstGeom>
        </p:spPr>
      </p:pic>
      <p:pic>
        <p:nvPicPr>
          <p:cNvPr id="9" name="Picture 8" descr="5,668 Coding Library Royalty-Free Photos and Stock Images | Shutterstock">
            <a:extLst>
              <a:ext uri="{FF2B5EF4-FFF2-40B4-BE49-F238E27FC236}">
                <a16:creationId xmlns:a16="http://schemas.microsoft.com/office/drawing/2014/main" id="{0D064EE0-FEB6-28BC-D94B-B0C26C1DEA69}"/>
              </a:ext>
            </a:extLst>
          </p:cNvPr>
          <p:cNvPicPr>
            <a:picLocks noChangeAspect="1"/>
          </p:cNvPicPr>
          <p:nvPr/>
        </p:nvPicPr>
        <p:blipFill>
          <a:blip r:embed="rId5"/>
          <a:srcRect l="4497" t="6403" r="3073" b="15217"/>
          <a:stretch/>
        </p:blipFill>
        <p:spPr>
          <a:xfrm>
            <a:off x="10696451" y="5865916"/>
            <a:ext cx="755141" cy="685151"/>
          </a:xfrm>
          <a:prstGeom prst="rect">
            <a:avLst/>
          </a:prstGeom>
        </p:spPr>
      </p:pic>
    </p:spTree>
    <p:extLst>
      <p:ext uri="{BB962C8B-B14F-4D97-AF65-F5344CB8AC3E}">
        <p14:creationId xmlns:p14="http://schemas.microsoft.com/office/powerpoint/2010/main" val="1443719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796C182-3A9E-2992-7A3B-D7B75BFD2403}"/>
              </a:ext>
            </a:extLst>
          </p:cNvPr>
          <p:cNvSpPr/>
          <p:nvPr/>
        </p:nvSpPr>
        <p:spPr>
          <a:xfrm rot="10800000" flipH="1">
            <a:off x="2176734" y="1464361"/>
            <a:ext cx="9335143" cy="4885764"/>
          </a:xfrm>
          <a:prstGeom prst="round2Diag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AEBFB-CA77-42E0-EA94-B2F67BD334BF}"/>
              </a:ext>
            </a:extLst>
          </p:cNvPr>
          <p:cNvSpPr>
            <a:spLocks noGrp="1"/>
          </p:cNvSpPr>
          <p:nvPr>
            <p:ph type="title"/>
          </p:nvPr>
        </p:nvSpPr>
        <p:spPr/>
        <p:txBody>
          <a:bodyPr/>
          <a:lstStyle/>
          <a:p>
            <a:r>
              <a:rPr lang="en-US"/>
              <a:t>High level application components</a:t>
            </a:r>
          </a:p>
        </p:txBody>
      </p:sp>
      <p:sp>
        <p:nvSpPr>
          <p:cNvPr id="4" name="Slide Number Placeholder 3">
            <a:extLst>
              <a:ext uri="{FF2B5EF4-FFF2-40B4-BE49-F238E27FC236}">
                <a16:creationId xmlns:a16="http://schemas.microsoft.com/office/drawing/2014/main" id="{EE38F108-41BE-EA60-F4DB-1553CF7B0CED}"/>
              </a:ext>
            </a:extLst>
          </p:cNvPr>
          <p:cNvSpPr>
            <a:spLocks noGrp="1"/>
          </p:cNvSpPr>
          <p:nvPr>
            <p:ph type="sldNum" sz="quarter" idx="12"/>
          </p:nvPr>
        </p:nvSpPr>
        <p:spPr/>
        <p:txBody>
          <a:bodyPr/>
          <a:lstStyle/>
          <a:p>
            <a:fld id="{802006FE-6571-4354-8775-F8708372C227}" type="slidenum">
              <a:rPr lang="de-DE" smtClean="0"/>
              <a:t>37</a:t>
            </a:fld>
            <a:endParaRPr lang="de-DE"/>
          </a:p>
        </p:txBody>
      </p:sp>
      <p:pic>
        <p:nvPicPr>
          <p:cNvPr id="5" name="Picture 4" descr="Computer Icon Images – Browse 101,130,283 Stock Photos ...">
            <a:extLst>
              <a:ext uri="{FF2B5EF4-FFF2-40B4-BE49-F238E27FC236}">
                <a16:creationId xmlns:a16="http://schemas.microsoft.com/office/drawing/2014/main" id="{CD8F70CD-20FC-8CE7-2E3A-44131AD0A2F8}"/>
              </a:ext>
            </a:extLst>
          </p:cNvPr>
          <p:cNvPicPr>
            <a:picLocks noChangeAspect="1"/>
          </p:cNvPicPr>
          <p:nvPr/>
        </p:nvPicPr>
        <p:blipFill>
          <a:blip r:embed="rId2"/>
          <a:srcRect l="9349" t="10088" r="9669" b="9938"/>
          <a:stretch/>
        </p:blipFill>
        <p:spPr>
          <a:xfrm>
            <a:off x="166954" y="3428628"/>
            <a:ext cx="1020106" cy="725916"/>
          </a:xfrm>
          <a:prstGeom prst="rect">
            <a:avLst/>
          </a:prstGeom>
        </p:spPr>
      </p:pic>
      <p:pic>
        <p:nvPicPr>
          <p:cNvPr id="7" name="Picture 6" descr="web server Icon - Free PNG &amp; SVG ...">
            <a:extLst>
              <a:ext uri="{FF2B5EF4-FFF2-40B4-BE49-F238E27FC236}">
                <a16:creationId xmlns:a16="http://schemas.microsoft.com/office/drawing/2014/main" id="{0EC9922D-2E3C-3DEA-883F-4E7699E47595}"/>
              </a:ext>
            </a:extLst>
          </p:cNvPr>
          <p:cNvPicPr>
            <a:picLocks noChangeAspect="1"/>
          </p:cNvPicPr>
          <p:nvPr/>
        </p:nvPicPr>
        <p:blipFill>
          <a:blip r:embed="rId3"/>
          <a:stretch>
            <a:fillRect/>
          </a:stretch>
        </p:blipFill>
        <p:spPr>
          <a:xfrm>
            <a:off x="10901465" y="5672580"/>
            <a:ext cx="602214" cy="678366"/>
          </a:xfrm>
          <a:prstGeom prst="rect">
            <a:avLst/>
          </a:prstGeom>
          <a:ln>
            <a:solidFill>
              <a:schemeClr val="tx1"/>
            </a:solidFill>
          </a:ln>
        </p:spPr>
      </p:pic>
      <p:sp>
        <p:nvSpPr>
          <p:cNvPr id="10" name="Arrow: Left 9">
            <a:extLst>
              <a:ext uri="{FF2B5EF4-FFF2-40B4-BE49-F238E27FC236}">
                <a16:creationId xmlns:a16="http://schemas.microsoft.com/office/drawing/2014/main" id="{3321F9A8-E92D-D4AC-1CCD-F6619B37E892}"/>
              </a:ext>
            </a:extLst>
          </p:cNvPr>
          <p:cNvSpPr/>
          <p:nvPr/>
        </p:nvSpPr>
        <p:spPr>
          <a:xfrm flipH="1">
            <a:off x="1358339" y="3617096"/>
            <a:ext cx="500925" cy="351973"/>
          </a:xfrm>
          <a:prstGeom prst="lef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5">
            <a:extLst>
              <a:ext uri="{FF2B5EF4-FFF2-40B4-BE49-F238E27FC236}">
                <a16:creationId xmlns:a16="http://schemas.microsoft.com/office/drawing/2014/main" id="{D995F497-CD72-5890-DF47-9E6D5D971D69}"/>
              </a:ext>
            </a:extLst>
          </p:cNvPr>
          <p:cNvSpPr/>
          <p:nvPr/>
        </p:nvSpPr>
        <p:spPr>
          <a:xfrm rot="10800000" flipH="1">
            <a:off x="3275201" y="1701866"/>
            <a:ext cx="7771559" cy="3846674"/>
          </a:xfrm>
          <a:prstGeom prst="round2Diag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81D2389-A11E-383B-316D-BC63599D1814}"/>
              </a:ext>
            </a:extLst>
          </p:cNvPr>
          <p:cNvGrpSpPr/>
          <p:nvPr/>
        </p:nvGrpSpPr>
        <p:grpSpPr>
          <a:xfrm>
            <a:off x="9055310" y="3045134"/>
            <a:ext cx="813026" cy="696483"/>
            <a:chOff x="3553076" y="1738848"/>
            <a:chExt cx="3296948" cy="3388223"/>
          </a:xfrm>
        </p:grpSpPr>
        <p:pic>
          <p:nvPicPr>
            <p:cNvPr id="11" name="Picture 10" descr="831 Large Language Model Icon Images ...">
              <a:extLst>
                <a:ext uri="{FF2B5EF4-FFF2-40B4-BE49-F238E27FC236}">
                  <a16:creationId xmlns:a16="http://schemas.microsoft.com/office/drawing/2014/main" id="{88460A6B-94D5-B791-8A6E-3DFC57175728}"/>
                </a:ext>
              </a:extLst>
            </p:cNvPr>
            <p:cNvPicPr>
              <a:picLocks noChangeAspect="1"/>
            </p:cNvPicPr>
            <p:nvPr/>
          </p:nvPicPr>
          <p:blipFill>
            <a:blip r:embed="rId4"/>
            <a:srcRect l="8145" t="8787" r="8145" b="17361"/>
            <a:stretch/>
          </p:blipFill>
          <p:spPr>
            <a:xfrm>
              <a:off x="3553076" y="1738848"/>
              <a:ext cx="3296948" cy="3388223"/>
            </a:xfrm>
            <a:prstGeom prst="rect">
              <a:avLst/>
            </a:prstGeom>
          </p:spPr>
        </p:pic>
        <p:sp>
          <p:nvSpPr>
            <p:cNvPr id="12" name="Rectangle 11">
              <a:extLst>
                <a:ext uri="{FF2B5EF4-FFF2-40B4-BE49-F238E27FC236}">
                  <a16:creationId xmlns:a16="http://schemas.microsoft.com/office/drawing/2014/main" id="{F8D28800-1A86-DA27-36BF-1DA1C842FE71}"/>
                </a:ext>
              </a:extLst>
            </p:cNvPr>
            <p:cNvSpPr/>
            <p:nvPr/>
          </p:nvSpPr>
          <p:spPr>
            <a:xfrm>
              <a:off x="4775683" y="3226434"/>
              <a:ext cx="258756" cy="49168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A97A084-1ED8-8181-6718-926173E806D7}"/>
              </a:ext>
            </a:extLst>
          </p:cNvPr>
          <p:cNvGrpSpPr/>
          <p:nvPr/>
        </p:nvGrpSpPr>
        <p:grpSpPr>
          <a:xfrm>
            <a:off x="9055310" y="3846718"/>
            <a:ext cx="813026" cy="696483"/>
            <a:chOff x="3553076" y="1738848"/>
            <a:chExt cx="3296948" cy="3388223"/>
          </a:xfrm>
        </p:grpSpPr>
        <p:pic>
          <p:nvPicPr>
            <p:cNvPr id="15" name="Picture 14" descr="831 Large Language Model Icon Images ...">
              <a:extLst>
                <a:ext uri="{FF2B5EF4-FFF2-40B4-BE49-F238E27FC236}">
                  <a16:creationId xmlns:a16="http://schemas.microsoft.com/office/drawing/2014/main" id="{9AC40CE9-8A95-34FD-7216-A3E3874882BA}"/>
                </a:ext>
              </a:extLst>
            </p:cNvPr>
            <p:cNvPicPr>
              <a:picLocks noChangeAspect="1"/>
            </p:cNvPicPr>
            <p:nvPr/>
          </p:nvPicPr>
          <p:blipFill>
            <a:blip r:embed="rId4"/>
            <a:srcRect l="8145" t="8787" r="8145" b="17361"/>
            <a:stretch/>
          </p:blipFill>
          <p:spPr>
            <a:xfrm>
              <a:off x="3553076" y="1738848"/>
              <a:ext cx="3296948" cy="3388223"/>
            </a:xfrm>
            <a:prstGeom prst="rect">
              <a:avLst/>
            </a:prstGeom>
          </p:spPr>
        </p:pic>
        <p:sp>
          <p:nvSpPr>
            <p:cNvPr id="16" name="Rectangle 15">
              <a:extLst>
                <a:ext uri="{FF2B5EF4-FFF2-40B4-BE49-F238E27FC236}">
                  <a16:creationId xmlns:a16="http://schemas.microsoft.com/office/drawing/2014/main" id="{BB800207-9D3C-7E92-74D4-7C5BB72BE9BA}"/>
                </a:ext>
              </a:extLst>
            </p:cNvPr>
            <p:cNvSpPr/>
            <p:nvPr/>
          </p:nvSpPr>
          <p:spPr>
            <a:xfrm>
              <a:off x="4775683" y="3226434"/>
              <a:ext cx="258756" cy="49168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17" name="Picture 16" descr="Database Icon or Logo Isolated Sign ...">
            <a:extLst>
              <a:ext uri="{FF2B5EF4-FFF2-40B4-BE49-F238E27FC236}">
                <a16:creationId xmlns:a16="http://schemas.microsoft.com/office/drawing/2014/main" id="{1D1C3512-8AC0-BDBB-0C6D-6926D2635BC8}"/>
              </a:ext>
            </a:extLst>
          </p:cNvPr>
          <p:cNvPicPr>
            <a:picLocks noChangeAspect="1"/>
          </p:cNvPicPr>
          <p:nvPr/>
        </p:nvPicPr>
        <p:blipFill>
          <a:blip r:embed="rId5"/>
          <a:srcRect l="14832" t="10811" r="13508" b="16684"/>
          <a:stretch/>
        </p:blipFill>
        <p:spPr>
          <a:xfrm>
            <a:off x="6522398" y="4337772"/>
            <a:ext cx="686392" cy="734351"/>
          </a:xfrm>
          <a:prstGeom prst="rect">
            <a:avLst/>
          </a:prstGeom>
        </p:spPr>
      </p:pic>
      <p:pic>
        <p:nvPicPr>
          <p:cNvPr id="18" name="Picture 17" descr="5,668 Coding Library Royalty-Free Photos and Stock Images | Shutterstock">
            <a:extLst>
              <a:ext uri="{FF2B5EF4-FFF2-40B4-BE49-F238E27FC236}">
                <a16:creationId xmlns:a16="http://schemas.microsoft.com/office/drawing/2014/main" id="{E2492956-2090-A2D6-C13C-D3C8915BE0D1}"/>
              </a:ext>
            </a:extLst>
          </p:cNvPr>
          <p:cNvPicPr>
            <a:picLocks noChangeAspect="1"/>
          </p:cNvPicPr>
          <p:nvPr/>
        </p:nvPicPr>
        <p:blipFill>
          <a:blip r:embed="rId6"/>
          <a:srcRect l="4497" t="6403" r="3073" b="15217"/>
          <a:stretch/>
        </p:blipFill>
        <p:spPr>
          <a:xfrm>
            <a:off x="7213023" y="2154877"/>
            <a:ext cx="755141" cy="685151"/>
          </a:xfrm>
          <a:prstGeom prst="rect">
            <a:avLst/>
          </a:prstGeom>
        </p:spPr>
      </p:pic>
      <p:pic>
        <p:nvPicPr>
          <p:cNvPr id="20" name="Picture 19" descr="Python Logo transparent PNG - StickPNG">
            <a:extLst>
              <a:ext uri="{FF2B5EF4-FFF2-40B4-BE49-F238E27FC236}">
                <a16:creationId xmlns:a16="http://schemas.microsoft.com/office/drawing/2014/main" id="{128BF9A1-C6A4-0DF6-FD5A-50FB32FBAE2A}"/>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4153582" y="3183576"/>
            <a:ext cx="826944" cy="787730"/>
          </a:xfrm>
          <a:prstGeom prst="rect">
            <a:avLst/>
          </a:prstGeom>
        </p:spPr>
      </p:pic>
      <p:grpSp>
        <p:nvGrpSpPr>
          <p:cNvPr id="21" name="Group 20">
            <a:extLst>
              <a:ext uri="{FF2B5EF4-FFF2-40B4-BE49-F238E27FC236}">
                <a16:creationId xmlns:a16="http://schemas.microsoft.com/office/drawing/2014/main" id="{9BBEA1F5-3193-34A9-8410-DBDCCE501070}"/>
              </a:ext>
            </a:extLst>
          </p:cNvPr>
          <p:cNvGrpSpPr/>
          <p:nvPr/>
        </p:nvGrpSpPr>
        <p:grpSpPr>
          <a:xfrm>
            <a:off x="9055309" y="2332614"/>
            <a:ext cx="813026" cy="696483"/>
            <a:chOff x="3553076" y="1738848"/>
            <a:chExt cx="3296948" cy="3388223"/>
          </a:xfrm>
        </p:grpSpPr>
        <p:pic>
          <p:nvPicPr>
            <p:cNvPr id="22" name="Picture 21" descr="831 Large Language Model Icon Images ...">
              <a:extLst>
                <a:ext uri="{FF2B5EF4-FFF2-40B4-BE49-F238E27FC236}">
                  <a16:creationId xmlns:a16="http://schemas.microsoft.com/office/drawing/2014/main" id="{549BF5E8-9C45-1304-CEB5-89E06D2C1B97}"/>
                </a:ext>
              </a:extLst>
            </p:cNvPr>
            <p:cNvPicPr>
              <a:picLocks noChangeAspect="1"/>
            </p:cNvPicPr>
            <p:nvPr/>
          </p:nvPicPr>
          <p:blipFill>
            <a:blip r:embed="rId4"/>
            <a:srcRect l="8145" t="8787" r="8145" b="17361"/>
            <a:stretch/>
          </p:blipFill>
          <p:spPr>
            <a:xfrm>
              <a:off x="3553076" y="1738848"/>
              <a:ext cx="3296948" cy="3388223"/>
            </a:xfrm>
            <a:prstGeom prst="rect">
              <a:avLst/>
            </a:prstGeom>
          </p:spPr>
        </p:pic>
        <p:sp>
          <p:nvSpPr>
            <p:cNvPr id="23" name="Rectangle 22">
              <a:extLst>
                <a:ext uri="{FF2B5EF4-FFF2-40B4-BE49-F238E27FC236}">
                  <a16:creationId xmlns:a16="http://schemas.microsoft.com/office/drawing/2014/main" id="{82D25A96-3E1F-70AA-C0F9-853962DED63B}"/>
                </a:ext>
              </a:extLst>
            </p:cNvPr>
            <p:cNvSpPr/>
            <p:nvPr/>
          </p:nvSpPr>
          <p:spPr>
            <a:xfrm>
              <a:off x="4775683" y="3226434"/>
              <a:ext cx="258756" cy="49168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5" name="Arrow: Left 24">
            <a:extLst>
              <a:ext uri="{FF2B5EF4-FFF2-40B4-BE49-F238E27FC236}">
                <a16:creationId xmlns:a16="http://schemas.microsoft.com/office/drawing/2014/main" id="{AF1C5CA9-D834-8ADC-4FFD-5D356A3B1E13}"/>
              </a:ext>
            </a:extLst>
          </p:cNvPr>
          <p:cNvSpPr/>
          <p:nvPr/>
        </p:nvSpPr>
        <p:spPr>
          <a:xfrm flipH="1">
            <a:off x="5742313" y="3429070"/>
            <a:ext cx="500925" cy="351973"/>
          </a:xfrm>
          <a:prstGeom prst="lef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ntelligent agent Vector Images ...">
            <a:extLst>
              <a:ext uri="{FF2B5EF4-FFF2-40B4-BE49-F238E27FC236}">
                <a16:creationId xmlns:a16="http://schemas.microsoft.com/office/drawing/2014/main" id="{9A018A84-F157-989B-744E-C2036B38878F}"/>
              </a:ext>
            </a:extLst>
          </p:cNvPr>
          <p:cNvPicPr>
            <a:picLocks noChangeAspect="1"/>
          </p:cNvPicPr>
          <p:nvPr/>
        </p:nvPicPr>
        <p:blipFill>
          <a:blip r:embed="rId9"/>
          <a:srcRect l="19480" t="-866" r="19048" b="24941"/>
          <a:stretch/>
        </p:blipFill>
        <p:spPr>
          <a:xfrm>
            <a:off x="10347110" y="4699296"/>
            <a:ext cx="684084" cy="845367"/>
          </a:xfrm>
          <a:prstGeom prst="rect">
            <a:avLst/>
          </a:prstGeom>
          <a:ln>
            <a:solidFill>
              <a:schemeClr val="tx1"/>
            </a:solidFill>
          </a:ln>
        </p:spPr>
      </p:pic>
      <p:pic>
        <p:nvPicPr>
          <p:cNvPr id="8" name="Picture 7" descr="Home">
            <a:extLst>
              <a:ext uri="{FF2B5EF4-FFF2-40B4-BE49-F238E27FC236}">
                <a16:creationId xmlns:a16="http://schemas.microsoft.com/office/drawing/2014/main" id="{EFB07D70-DFEB-9481-CA5A-3F6E8EDCE5FE}"/>
              </a:ext>
            </a:extLst>
          </p:cNvPr>
          <p:cNvPicPr>
            <a:picLocks noChangeAspect="1"/>
          </p:cNvPicPr>
          <p:nvPr/>
        </p:nvPicPr>
        <p:blipFill>
          <a:blip r:embed="rId10"/>
          <a:stretch>
            <a:fillRect/>
          </a:stretch>
        </p:blipFill>
        <p:spPr>
          <a:xfrm>
            <a:off x="7661867" y="5121510"/>
            <a:ext cx="2657970" cy="412668"/>
          </a:xfrm>
          <a:prstGeom prst="rect">
            <a:avLst/>
          </a:prstGeom>
        </p:spPr>
      </p:pic>
      <p:pic>
        <p:nvPicPr>
          <p:cNvPr id="24" name="Picture 23" descr="A faster way to build and share data apps">
            <a:extLst>
              <a:ext uri="{FF2B5EF4-FFF2-40B4-BE49-F238E27FC236}">
                <a16:creationId xmlns:a16="http://schemas.microsoft.com/office/drawing/2014/main" id="{283D46B2-3E84-F23B-93DF-05C2153CF7FC}"/>
              </a:ext>
            </a:extLst>
          </p:cNvPr>
          <p:cNvPicPr>
            <a:picLocks noChangeAspect="1"/>
          </p:cNvPicPr>
          <p:nvPr/>
        </p:nvPicPr>
        <p:blipFill>
          <a:blip r:embed="rId11"/>
          <a:srcRect l="7326" t="16383" r="8237" b="15821"/>
          <a:stretch/>
        </p:blipFill>
        <p:spPr>
          <a:xfrm>
            <a:off x="9481919" y="5666247"/>
            <a:ext cx="1407393" cy="673983"/>
          </a:xfrm>
          <a:prstGeom prst="rect">
            <a:avLst/>
          </a:prstGeom>
        </p:spPr>
      </p:pic>
      <p:pic>
        <p:nvPicPr>
          <p:cNvPr id="28" name="Picture 27" descr="File - Free files and folders icons">
            <a:extLst>
              <a:ext uri="{FF2B5EF4-FFF2-40B4-BE49-F238E27FC236}">
                <a16:creationId xmlns:a16="http://schemas.microsoft.com/office/drawing/2014/main" id="{BD888960-90D9-8F9A-CB6C-9712C93F327C}"/>
              </a:ext>
            </a:extLst>
          </p:cNvPr>
          <p:cNvPicPr>
            <a:picLocks noChangeAspect="1"/>
          </p:cNvPicPr>
          <p:nvPr/>
        </p:nvPicPr>
        <p:blipFill>
          <a:blip r:embed="rId12"/>
          <a:stretch>
            <a:fillRect/>
          </a:stretch>
        </p:blipFill>
        <p:spPr>
          <a:xfrm>
            <a:off x="6043737" y="2159516"/>
            <a:ext cx="678502" cy="668606"/>
          </a:xfrm>
          <a:prstGeom prst="rect">
            <a:avLst/>
          </a:prstGeom>
        </p:spPr>
      </p:pic>
      <p:pic>
        <p:nvPicPr>
          <p:cNvPr id="29" name="Picture 28" descr="IconExperience » I-Collection » Tools Icon">
            <a:extLst>
              <a:ext uri="{FF2B5EF4-FFF2-40B4-BE49-F238E27FC236}">
                <a16:creationId xmlns:a16="http://schemas.microsoft.com/office/drawing/2014/main" id="{90A07D6C-2602-EDEC-5802-1B8DDB259FE7}"/>
              </a:ext>
            </a:extLst>
          </p:cNvPr>
          <p:cNvPicPr>
            <a:picLocks noChangeAspect="1"/>
          </p:cNvPicPr>
          <p:nvPr/>
        </p:nvPicPr>
        <p:blipFill>
          <a:blip r:embed="rId13"/>
          <a:stretch>
            <a:fillRect/>
          </a:stretch>
        </p:blipFill>
        <p:spPr>
          <a:xfrm>
            <a:off x="7767142" y="3912609"/>
            <a:ext cx="695325" cy="695325"/>
          </a:xfrm>
          <a:prstGeom prst="rect">
            <a:avLst/>
          </a:prstGeom>
        </p:spPr>
      </p:pic>
      <p:pic>
        <p:nvPicPr>
          <p:cNvPr id="9" name="Picture 8" descr="Optimize RAG with AutoRAG and Ollama ...">
            <a:extLst>
              <a:ext uri="{FF2B5EF4-FFF2-40B4-BE49-F238E27FC236}">
                <a16:creationId xmlns:a16="http://schemas.microsoft.com/office/drawing/2014/main" id="{549FAB1F-01E7-A7B9-90D0-6360D2BB8ED2}"/>
              </a:ext>
            </a:extLst>
          </p:cNvPr>
          <p:cNvPicPr>
            <a:picLocks noChangeAspect="1"/>
          </p:cNvPicPr>
          <p:nvPr/>
        </p:nvPicPr>
        <p:blipFill>
          <a:blip r:embed="rId14"/>
          <a:srcRect l="12528" t="28303" r="60496" b="22413"/>
          <a:stretch/>
        </p:blipFill>
        <p:spPr>
          <a:xfrm>
            <a:off x="10187918" y="2252105"/>
            <a:ext cx="770828" cy="788649"/>
          </a:xfrm>
          <a:prstGeom prst="rect">
            <a:avLst/>
          </a:prstGeom>
        </p:spPr>
      </p:pic>
      <p:pic>
        <p:nvPicPr>
          <p:cNvPr id="30" name="Picture 29" descr="Sentence Transformers documentation">
            <a:extLst>
              <a:ext uri="{FF2B5EF4-FFF2-40B4-BE49-F238E27FC236}">
                <a16:creationId xmlns:a16="http://schemas.microsoft.com/office/drawing/2014/main" id="{883D266F-BBB7-5131-89C2-B1608C59DB1B}"/>
              </a:ext>
            </a:extLst>
          </p:cNvPr>
          <p:cNvPicPr>
            <a:picLocks noChangeAspect="1"/>
          </p:cNvPicPr>
          <p:nvPr/>
        </p:nvPicPr>
        <p:blipFill>
          <a:blip r:embed="rId15"/>
          <a:srcRect l="-396" t="511" r="24890" b="-4609"/>
          <a:stretch/>
        </p:blipFill>
        <p:spPr>
          <a:xfrm>
            <a:off x="9931446" y="3432204"/>
            <a:ext cx="1106863" cy="758784"/>
          </a:xfrm>
          <a:prstGeom prst="rect">
            <a:avLst/>
          </a:prstGeom>
        </p:spPr>
      </p:pic>
      <p:pic>
        <p:nvPicPr>
          <p:cNvPr id="31" name="Picture 30" descr="GitHub - AmanoTeam/duckpy: A simple ...">
            <a:extLst>
              <a:ext uri="{FF2B5EF4-FFF2-40B4-BE49-F238E27FC236}">
                <a16:creationId xmlns:a16="http://schemas.microsoft.com/office/drawing/2014/main" id="{949EEF0B-A605-9EAB-5D46-47010C773BAE}"/>
              </a:ext>
            </a:extLst>
          </p:cNvPr>
          <p:cNvPicPr>
            <a:picLocks noChangeAspect="1"/>
          </p:cNvPicPr>
          <p:nvPr/>
        </p:nvPicPr>
        <p:blipFill>
          <a:blip r:embed="rId16"/>
          <a:srcRect l="4835" t="10046" r="51634" b="7657"/>
          <a:stretch/>
        </p:blipFill>
        <p:spPr>
          <a:xfrm>
            <a:off x="8435324" y="4254998"/>
            <a:ext cx="621572" cy="586598"/>
          </a:xfrm>
          <a:prstGeom prst="rect">
            <a:avLst/>
          </a:prstGeom>
        </p:spPr>
      </p:pic>
      <p:pic>
        <p:nvPicPr>
          <p:cNvPr id="32" name="Picture 31" descr="Python server for Document Q&amp;A ...">
            <a:extLst>
              <a:ext uri="{FF2B5EF4-FFF2-40B4-BE49-F238E27FC236}">
                <a16:creationId xmlns:a16="http://schemas.microsoft.com/office/drawing/2014/main" id="{DFE28594-88A4-D5A6-5A3E-343AD5A04DC0}"/>
              </a:ext>
            </a:extLst>
          </p:cNvPr>
          <p:cNvPicPr>
            <a:picLocks noChangeAspect="1"/>
          </p:cNvPicPr>
          <p:nvPr/>
        </p:nvPicPr>
        <p:blipFill>
          <a:blip r:embed="rId17"/>
          <a:srcRect l="15241" t="34459" r="13655" b="38057"/>
          <a:stretch/>
        </p:blipFill>
        <p:spPr>
          <a:xfrm>
            <a:off x="5505341" y="5106522"/>
            <a:ext cx="2099526" cy="424093"/>
          </a:xfrm>
          <a:prstGeom prst="rect">
            <a:avLst/>
          </a:prstGeom>
        </p:spPr>
      </p:pic>
      <p:pic>
        <p:nvPicPr>
          <p:cNvPr id="3" name="Picture 2" descr="Why I Love ChromaDB: The Elegance of ...">
            <a:extLst>
              <a:ext uri="{FF2B5EF4-FFF2-40B4-BE49-F238E27FC236}">
                <a16:creationId xmlns:a16="http://schemas.microsoft.com/office/drawing/2014/main" id="{47633C9E-D995-A7F0-62FC-D2A72C581831}"/>
              </a:ext>
            </a:extLst>
          </p:cNvPr>
          <p:cNvPicPr>
            <a:picLocks noChangeAspect="1"/>
          </p:cNvPicPr>
          <p:nvPr/>
        </p:nvPicPr>
        <p:blipFill>
          <a:blip r:embed="rId18"/>
          <a:stretch>
            <a:fillRect/>
          </a:stretch>
        </p:blipFill>
        <p:spPr>
          <a:xfrm>
            <a:off x="5975578" y="4459061"/>
            <a:ext cx="531132" cy="507093"/>
          </a:xfrm>
          <a:prstGeom prst="rect">
            <a:avLst/>
          </a:prstGeom>
        </p:spPr>
      </p:pic>
    </p:spTree>
    <p:extLst>
      <p:ext uri="{BB962C8B-B14F-4D97-AF65-F5344CB8AC3E}">
        <p14:creationId xmlns:p14="http://schemas.microsoft.com/office/powerpoint/2010/main" val="120320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14AD-3EB8-3E07-7370-40E791A83185}"/>
              </a:ext>
            </a:extLst>
          </p:cNvPr>
          <p:cNvSpPr>
            <a:spLocks noGrp="1"/>
          </p:cNvSpPr>
          <p:nvPr>
            <p:ph type="title"/>
          </p:nvPr>
        </p:nvSpPr>
        <p:spPr/>
        <p:txBody>
          <a:bodyPr/>
          <a:lstStyle/>
          <a:p>
            <a:r>
              <a:rPr lang="en-US">
                <a:ea typeface="Calibri Light"/>
                <a:cs typeface="Calibri Light"/>
              </a:rPr>
              <a:t>2. </a:t>
            </a:r>
            <a:r>
              <a:rPr lang="en-US">
                <a:latin typeface="Calibri Light"/>
                <a:ea typeface="Calibri Light"/>
                <a:cs typeface="Calibri Light"/>
              </a:rPr>
              <a:t>Introduction</a:t>
            </a:r>
            <a:endParaRPr lang="en-US" sz="2800">
              <a:latin typeface="Calibri"/>
              <a:ea typeface="Calibri"/>
              <a:cs typeface="Calibri"/>
            </a:endParaRPr>
          </a:p>
        </p:txBody>
      </p:sp>
      <p:sp>
        <p:nvSpPr>
          <p:cNvPr id="3" name="Content Placeholder 2">
            <a:extLst>
              <a:ext uri="{FF2B5EF4-FFF2-40B4-BE49-F238E27FC236}">
                <a16:creationId xmlns:a16="http://schemas.microsoft.com/office/drawing/2014/main" id="{50B25527-AFEB-1650-3C6D-FC0EC6DC59A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E708DD-01D1-593B-84D5-EE6FCEDD14A8}"/>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17038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3BD29-C2B2-4C37-C596-42F3D2882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CF14A-293F-A3EC-015C-13B1C221A5A2}"/>
              </a:ext>
            </a:extLst>
          </p:cNvPr>
          <p:cNvSpPr>
            <a:spLocks noGrp="1"/>
          </p:cNvSpPr>
          <p:nvPr>
            <p:ph type="title"/>
          </p:nvPr>
        </p:nvSpPr>
        <p:spPr/>
        <p:txBody>
          <a:bodyPr/>
          <a:lstStyle/>
          <a:p>
            <a:r>
              <a:rPr lang="en-US" dirty="0">
                <a:ea typeface="Calibri Light"/>
                <a:cs typeface="Calibri Light"/>
              </a:rPr>
              <a:t>Introduction – Prompt techniques</a:t>
            </a:r>
            <a:endParaRPr lang="en-US" dirty="0"/>
          </a:p>
        </p:txBody>
      </p:sp>
      <p:sp>
        <p:nvSpPr>
          <p:cNvPr id="3" name="Text Placeholder 2">
            <a:extLst>
              <a:ext uri="{FF2B5EF4-FFF2-40B4-BE49-F238E27FC236}">
                <a16:creationId xmlns:a16="http://schemas.microsoft.com/office/drawing/2014/main" id="{97B2B524-B8D0-03A8-E140-B967B75DF053}"/>
              </a:ext>
            </a:extLst>
          </p:cNvPr>
          <p:cNvSpPr>
            <a:spLocks noGrp="1"/>
          </p:cNvSpPr>
          <p:nvPr>
            <p:ph idx="1"/>
          </p:nvPr>
        </p:nvSpPr>
        <p:spPr>
          <a:xfrm>
            <a:off x="838200" y="1845417"/>
            <a:ext cx="4469081" cy="2295896"/>
          </a:xfrm>
        </p:spPr>
        <p:txBody>
          <a:bodyPr vert="horz" lIns="91440" tIns="45720" rIns="91440" bIns="45720" rtlCol="0" anchor="t">
            <a:normAutofit/>
          </a:bodyPr>
          <a:lstStyle/>
          <a:p>
            <a:r>
              <a:rPr lang="en-US" dirty="0">
                <a:ea typeface="Calibri"/>
                <a:cs typeface="Calibri"/>
              </a:rPr>
              <a:t>Zero-shot prompting</a:t>
            </a:r>
          </a:p>
        </p:txBody>
      </p:sp>
      <p:sp>
        <p:nvSpPr>
          <p:cNvPr id="4" name="Rectangle: Rounded Corners 3">
            <a:extLst>
              <a:ext uri="{FF2B5EF4-FFF2-40B4-BE49-F238E27FC236}">
                <a16:creationId xmlns:a16="http://schemas.microsoft.com/office/drawing/2014/main" id="{030B2FF1-166D-1D44-3481-BF25CA06D4F7}"/>
              </a:ext>
            </a:extLst>
          </p:cNvPr>
          <p:cNvSpPr/>
          <p:nvPr/>
        </p:nvSpPr>
        <p:spPr>
          <a:xfrm>
            <a:off x="5369625" y="1539833"/>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p>
          <a:p>
            <a:r>
              <a:rPr lang="en-US" dirty="0">
                <a:solidFill>
                  <a:schemeClr val="tx1"/>
                </a:solidFill>
              </a:rPr>
              <a:t>Classify the text into neutral, negative or positive. Text: I think the vacation is okay. </a:t>
            </a:r>
          </a:p>
          <a:p>
            <a:r>
              <a:rPr lang="en-US" dirty="0">
                <a:solidFill>
                  <a:schemeClr val="tx1"/>
                </a:solidFill>
              </a:rPr>
              <a:t>Sentiment:</a:t>
            </a:r>
            <a:endParaRPr lang="en-US" dirty="0">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Response: </a:t>
            </a:r>
          </a:p>
          <a:p>
            <a:r>
              <a:rPr lang="en-US" dirty="0">
                <a:solidFill>
                  <a:schemeClr val="tx1"/>
                </a:solidFill>
                <a:ea typeface="Calibri"/>
                <a:cs typeface="Calibri"/>
              </a:rPr>
              <a:t>Neutral</a:t>
            </a:r>
            <a:endParaRPr lang="en-US" dirty="0">
              <a:solidFill>
                <a:schemeClr val="tx1"/>
              </a:solidFill>
            </a:endParaRPr>
          </a:p>
        </p:txBody>
      </p:sp>
      <p:sp>
        <p:nvSpPr>
          <p:cNvPr id="5" name="Slide Number Placeholder 4">
            <a:extLst>
              <a:ext uri="{FF2B5EF4-FFF2-40B4-BE49-F238E27FC236}">
                <a16:creationId xmlns:a16="http://schemas.microsoft.com/office/drawing/2014/main" id="{614DACD5-D163-39C3-9594-61C2F01801A6}"/>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5180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D6ABF-7824-604B-4870-4D92B178C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B31750-EC24-843B-CF89-4F9E521FF943}"/>
              </a:ext>
            </a:extLst>
          </p:cNvPr>
          <p:cNvSpPr>
            <a:spLocks noGrp="1"/>
          </p:cNvSpPr>
          <p:nvPr>
            <p:ph type="title"/>
          </p:nvPr>
        </p:nvSpPr>
        <p:spPr/>
        <p:txBody>
          <a:bodyPr/>
          <a:lstStyle/>
          <a:p>
            <a:r>
              <a:rPr lang="en-US" dirty="0">
                <a:ea typeface="Calibri Light"/>
                <a:cs typeface="Calibri Light"/>
              </a:rPr>
              <a:t>Introduction – Prompt techniques</a:t>
            </a:r>
            <a:endParaRPr lang="en-US" dirty="0"/>
          </a:p>
        </p:txBody>
      </p:sp>
      <p:sp>
        <p:nvSpPr>
          <p:cNvPr id="3" name="Text Placeholder 2">
            <a:extLst>
              <a:ext uri="{FF2B5EF4-FFF2-40B4-BE49-F238E27FC236}">
                <a16:creationId xmlns:a16="http://schemas.microsoft.com/office/drawing/2014/main" id="{22BCFDBA-7017-EB8B-A6EE-D6F0CF6EE20C}"/>
              </a:ext>
            </a:extLst>
          </p:cNvPr>
          <p:cNvSpPr>
            <a:spLocks noGrp="1"/>
          </p:cNvSpPr>
          <p:nvPr>
            <p:ph idx="1"/>
          </p:nvPr>
        </p:nvSpPr>
        <p:spPr>
          <a:xfrm>
            <a:off x="838200" y="1845417"/>
            <a:ext cx="4469081" cy="2295896"/>
          </a:xfrm>
        </p:spPr>
        <p:txBody>
          <a:bodyPr vert="horz" lIns="91440" tIns="45720" rIns="91440" bIns="45720" rtlCol="0" anchor="t">
            <a:normAutofit/>
          </a:bodyPr>
          <a:lstStyle/>
          <a:p>
            <a:r>
              <a:rPr lang="en-US" dirty="0">
                <a:ea typeface="Calibri"/>
                <a:cs typeface="Calibri"/>
              </a:rPr>
              <a:t>Zero-shot prompting</a:t>
            </a:r>
          </a:p>
          <a:p>
            <a:r>
              <a:rPr lang="en-US" dirty="0">
                <a:ea typeface="Calibri"/>
                <a:cs typeface="Calibri"/>
              </a:rPr>
              <a:t>Few-shot</a:t>
            </a:r>
          </a:p>
        </p:txBody>
      </p:sp>
      <p:sp>
        <p:nvSpPr>
          <p:cNvPr id="4" name="Rectangle: Rounded Corners 3">
            <a:extLst>
              <a:ext uri="{FF2B5EF4-FFF2-40B4-BE49-F238E27FC236}">
                <a16:creationId xmlns:a16="http://schemas.microsoft.com/office/drawing/2014/main" id="{195B000F-DFF8-82DA-C3E4-EC1A9BC84E99}"/>
              </a:ext>
            </a:extLst>
          </p:cNvPr>
          <p:cNvSpPr/>
          <p:nvPr/>
        </p:nvSpPr>
        <p:spPr>
          <a:xfrm>
            <a:off x="5369625" y="1539833"/>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endParaRPr lang="en-US">
              <a:solidFill>
                <a:schemeClr val="tx1"/>
              </a:solidFill>
            </a:endParaRPr>
          </a:p>
          <a:p>
            <a:r>
              <a:rPr lang="en-US" dirty="0">
                <a:solidFill>
                  <a:schemeClr val="tx1"/>
                </a:solidFill>
              </a:rPr>
              <a:t>Classify the text into neutral, negative or positive. Text: I think the vacation is okay. </a:t>
            </a:r>
            <a:endParaRPr lang="en-US">
              <a:solidFill>
                <a:schemeClr val="tx1"/>
              </a:solidFill>
            </a:endParaRPr>
          </a:p>
          <a:p>
            <a:r>
              <a:rPr lang="en-US" dirty="0">
                <a:solidFill>
                  <a:schemeClr val="tx1"/>
                </a:solidFill>
              </a:rPr>
              <a:t>Sentiment:</a:t>
            </a:r>
            <a:endParaRPr lang="en-US" dirty="0">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Output: </a:t>
            </a:r>
          </a:p>
          <a:p>
            <a:r>
              <a:rPr lang="en-US" dirty="0">
                <a:solidFill>
                  <a:schemeClr val="tx1"/>
                </a:solidFill>
                <a:ea typeface="Calibri"/>
                <a:cs typeface="Calibri"/>
              </a:rPr>
              <a:t>Neutral</a:t>
            </a:r>
            <a:endParaRPr lang="en-US" dirty="0">
              <a:solidFill>
                <a:schemeClr val="tx1"/>
              </a:solidFill>
            </a:endParaRPr>
          </a:p>
        </p:txBody>
      </p:sp>
      <p:sp>
        <p:nvSpPr>
          <p:cNvPr id="6" name="Rectangle: Rounded Corners 5">
            <a:extLst>
              <a:ext uri="{FF2B5EF4-FFF2-40B4-BE49-F238E27FC236}">
                <a16:creationId xmlns:a16="http://schemas.microsoft.com/office/drawing/2014/main" id="{AE6E77A3-174B-27DF-81C2-BDEAA16DC826}"/>
              </a:ext>
            </a:extLst>
          </p:cNvPr>
          <p:cNvSpPr/>
          <p:nvPr/>
        </p:nvSpPr>
        <p:spPr>
          <a:xfrm>
            <a:off x="5508170" y="1678378"/>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p>
          <a:p>
            <a:r>
              <a:rPr lang="en-US" dirty="0">
                <a:solidFill>
                  <a:schemeClr val="tx1"/>
                </a:solidFill>
              </a:rPr>
              <a:t>This is awesome! // Negative</a:t>
            </a:r>
            <a:endParaRPr lang="en-US" dirty="0">
              <a:solidFill>
                <a:srgbClr val="FFFFFF"/>
              </a:solidFill>
            </a:endParaRPr>
          </a:p>
          <a:p>
            <a:r>
              <a:rPr lang="en-US" dirty="0">
                <a:solidFill>
                  <a:schemeClr val="tx1"/>
                </a:solidFill>
              </a:rPr>
              <a:t>This is bad! // Positive</a:t>
            </a:r>
          </a:p>
          <a:p>
            <a:r>
              <a:rPr lang="en-US" dirty="0">
                <a:solidFill>
                  <a:schemeClr val="tx1"/>
                </a:solidFill>
              </a:rPr>
              <a:t>What a horrible show! //</a:t>
            </a:r>
            <a:endParaRPr lang="en-US" dirty="0">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Response: </a:t>
            </a:r>
          </a:p>
          <a:p>
            <a:r>
              <a:rPr lang="en-US" dirty="0">
                <a:solidFill>
                  <a:schemeClr val="tx1"/>
                </a:solidFill>
                <a:ea typeface="+mn-lt"/>
                <a:cs typeface="+mn-lt"/>
              </a:rPr>
              <a:t>Negative</a:t>
            </a:r>
            <a:endParaRPr lang="en-US" dirty="0"/>
          </a:p>
        </p:txBody>
      </p:sp>
      <p:sp>
        <p:nvSpPr>
          <p:cNvPr id="5" name="Slide Number Placeholder 4">
            <a:extLst>
              <a:ext uri="{FF2B5EF4-FFF2-40B4-BE49-F238E27FC236}">
                <a16:creationId xmlns:a16="http://schemas.microsoft.com/office/drawing/2014/main" id="{5488555D-3E42-3362-244C-B46CA228518C}"/>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250772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E9E63-BABD-37F0-046C-4295CA022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AB9FF-4379-62D6-8D7D-9268BF52300E}"/>
              </a:ext>
            </a:extLst>
          </p:cNvPr>
          <p:cNvSpPr>
            <a:spLocks noGrp="1"/>
          </p:cNvSpPr>
          <p:nvPr>
            <p:ph type="title"/>
          </p:nvPr>
        </p:nvSpPr>
        <p:spPr/>
        <p:txBody>
          <a:bodyPr/>
          <a:lstStyle/>
          <a:p>
            <a:r>
              <a:rPr lang="en-US" dirty="0">
                <a:ea typeface="Calibri Light"/>
                <a:cs typeface="Calibri Light"/>
              </a:rPr>
              <a:t>Introduction – Prompt techniques</a:t>
            </a:r>
            <a:endParaRPr lang="en-US" dirty="0"/>
          </a:p>
        </p:txBody>
      </p:sp>
      <p:sp>
        <p:nvSpPr>
          <p:cNvPr id="3" name="Text Placeholder 2">
            <a:extLst>
              <a:ext uri="{FF2B5EF4-FFF2-40B4-BE49-F238E27FC236}">
                <a16:creationId xmlns:a16="http://schemas.microsoft.com/office/drawing/2014/main" id="{FC9CD807-43E0-1059-CC38-D2A5E79BD2C1}"/>
              </a:ext>
            </a:extLst>
          </p:cNvPr>
          <p:cNvSpPr>
            <a:spLocks noGrp="1"/>
          </p:cNvSpPr>
          <p:nvPr>
            <p:ph idx="1"/>
          </p:nvPr>
        </p:nvSpPr>
        <p:spPr>
          <a:xfrm>
            <a:off x="838200" y="1845417"/>
            <a:ext cx="4469081" cy="2295896"/>
          </a:xfrm>
        </p:spPr>
        <p:txBody>
          <a:bodyPr vert="horz" lIns="91440" tIns="45720" rIns="91440" bIns="45720" rtlCol="0" anchor="t">
            <a:normAutofit/>
          </a:bodyPr>
          <a:lstStyle/>
          <a:p>
            <a:r>
              <a:rPr lang="en-US" dirty="0">
                <a:ea typeface="Calibri"/>
                <a:cs typeface="Calibri"/>
              </a:rPr>
              <a:t>Zero-shot prompting</a:t>
            </a:r>
          </a:p>
          <a:p>
            <a:r>
              <a:rPr lang="en-US" dirty="0">
                <a:ea typeface="Calibri"/>
                <a:cs typeface="Calibri"/>
              </a:rPr>
              <a:t>Few-shot</a:t>
            </a:r>
          </a:p>
          <a:p>
            <a:r>
              <a:rPr lang="en-US" dirty="0" err="1">
                <a:ea typeface="Calibri"/>
                <a:cs typeface="Calibri"/>
              </a:rPr>
              <a:t>CoT</a:t>
            </a:r>
            <a:r>
              <a:rPr lang="en-US" dirty="0">
                <a:ea typeface="Calibri"/>
                <a:cs typeface="Calibri"/>
              </a:rPr>
              <a:t> - Chain-of-Thought </a:t>
            </a:r>
            <a:r>
              <a:rPr lang="en-US" dirty="0">
                <a:solidFill>
                  <a:schemeClr val="bg1">
                    <a:lumMod val="65000"/>
                  </a:schemeClr>
                </a:solidFill>
                <a:ea typeface="Calibri"/>
                <a:cs typeface="Calibri"/>
              </a:rPr>
              <a:t>[1]</a:t>
            </a:r>
          </a:p>
        </p:txBody>
      </p:sp>
      <p:sp>
        <p:nvSpPr>
          <p:cNvPr id="4" name="Rectangle: Rounded Corners 3">
            <a:extLst>
              <a:ext uri="{FF2B5EF4-FFF2-40B4-BE49-F238E27FC236}">
                <a16:creationId xmlns:a16="http://schemas.microsoft.com/office/drawing/2014/main" id="{F38EE7EA-365C-CDD2-205E-B89BE5848CED}"/>
              </a:ext>
            </a:extLst>
          </p:cNvPr>
          <p:cNvSpPr/>
          <p:nvPr/>
        </p:nvSpPr>
        <p:spPr>
          <a:xfrm>
            <a:off x="5369625" y="1539833"/>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endParaRPr lang="en-US">
              <a:solidFill>
                <a:schemeClr val="tx1"/>
              </a:solidFill>
            </a:endParaRPr>
          </a:p>
          <a:p>
            <a:r>
              <a:rPr lang="en-US" dirty="0">
                <a:solidFill>
                  <a:schemeClr val="tx1"/>
                </a:solidFill>
              </a:rPr>
              <a:t>Classify the text into neutral, negative or positive. Text: I think the vacation is okay. </a:t>
            </a:r>
            <a:endParaRPr lang="en-US">
              <a:solidFill>
                <a:schemeClr val="tx1"/>
              </a:solidFill>
            </a:endParaRPr>
          </a:p>
          <a:p>
            <a:r>
              <a:rPr lang="en-US" dirty="0">
                <a:solidFill>
                  <a:schemeClr val="tx1"/>
                </a:solidFill>
              </a:rPr>
              <a:t>Sentiment:</a:t>
            </a:r>
            <a:endParaRPr lang="en-US" dirty="0">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Output: </a:t>
            </a:r>
          </a:p>
          <a:p>
            <a:r>
              <a:rPr lang="en-US" dirty="0">
                <a:solidFill>
                  <a:schemeClr val="tx1"/>
                </a:solidFill>
                <a:ea typeface="Calibri"/>
                <a:cs typeface="Calibri"/>
              </a:rPr>
              <a:t>Neutral</a:t>
            </a:r>
            <a:endParaRPr lang="en-US" dirty="0">
              <a:solidFill>
                <a:schemeClr val="tx1"/>
              </a:solidFill>
            </a:endParaRPr>
          </a:p>
        </p:txBody>
      </p:sp>
      <p:sp>
        <p:nvSpPr>
          <p:cNvPr id="6" name="Rectangle: Rounded Corners 5">
            <a:extLst>
              <a:ext uri="{FF2B5EF4-FFF2-40B4-BE49-F238E27FC236}">
                <a16:creationId xmlns:a16="http://schemas.microsoft.com/office/drawing/2014/main" id="{0DFCED15-D105-45C9-635D-955BDD1484EC}"/>
              </a:ext>
            </a:extLst>
          </p:cNvPr>
          <p:cNvSpPr/>
          <p:nvPr/>
        </p:nvSpPr>
        <p:spPr>
          <a:xfrm>
            <a:off x="5508170" y="1678378"/>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endParaRPr lang="en-US">
              <a:solidFill>
                <a:schemeClr val="tx1"/>
              </a:solidFill>
            </a:endParaRPr>
          </a:p>
          <a:p>
            <a:r>
              <a:rPr lang="en-US" dirty="0">
                <a:solidFill>
                  <a:schemeClr val="tx1"/>
                </a:solidFill>
              </a:rPr>
              <a:t>This is awesome! // Negative</a:t>
            </a:r>
            <a:endParaRPr lang="en-US" dirty="0">
              <a:solidFill>
                <a:srgbClr val="FFFFFF"/>
              </a:solidFill>
            </a:endParaRPr>
          </a:p>
          <a:p>
            <a:r>
              <a:rPr lang="en-US" dirty="0">
                <a:solidFill>
                  <a:schemeClr val="tx1"/>
                </a:solidFill>
              </a:rPr>
              <a:t>This is bad! // Positive</a:t>
            </a:r>
          </a:p>
          <a:p>
            <a:r>
              <a:rPr lang="en-US" dirty="0">
                <a:solidFill>
                  <a:schemeClr val="tx1"/>
                </a:solidFill>
              </a:rPr>
              <a:t>What a horrible show! //</a:t>
            </a:r>
            <a:endParaRPr lang="en-US">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Output: </a:t>
            </a:r>
          </a:p>
          <a:p>
            <a:r>
              <a:rPr lang="en-US" dirty="0">
                <a:solidFill>
                  <a:schemeClr val="tx1"/>
                </a:solidFill>
                <a:ea typeface="+mn-lt"/>
                <a:cs typeface="+mn-lt"/>
              </a:rPr>
              <a:t>Negative</a:t>
            </a:r>
            <a:endParaRPr lang="en-US" dirty="0"/>
          </a:p>
        </p:txBody>
      </p:sp>
      <p:sp>
        <p:nvSpPr>
          <p:cNvPr id="7" name="Rectangle: Rounded Corners 6">
            <a:extLst>
              <a:ext uri="{FF2B5EF4-FFF2-40B4-BE49-F238E27FC236}">
                <a16:creationId xmlns:a16="http://schemas.microsoft.com/office/drawing/2014/main" id="{87003393-6F4D-D3BF-0870-61BBA981AE18}"/>
              </a:ext>
            </a:extLst>
          </p:cNvPr>
          <p:cNvSpPr/>
          <p:nvPr/>
        </p:nvSpPr>
        <p:spPr>
          <a:xfrm>
            <a:off x="5646715" y="1816923"/>
            <a:ext cx="5694218" cy="406729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p>
          <a:p>
            <a:r>
              <a:rPr lang="en-US" dirty="0">
                <a:solidFill>
                  <a:schemeClr val="tx1"/>
                </a:solidFill>
                <a:ea typeface="+mn-lt"/>
                <a:cs typeface="+mn-lt"/>
              </a:rPr>
              <a:t>John has 10 apples. He gives away 4 and then receives 5 more. How many apples does he have?</a:t>
            </a:r>
            <a:endParaRPr lang="en-US" dirty="0">
              <a:solidFill>
                <a:schemeClr val="tx1"/>
              </a:solidFill>
            </a:endParaRPr>
          </a:p>
          <a:p>
            <a:r>
              <a:rPr lang="en-US" dirty="0">
                <a:solidFill>
                  <a:schemeClr val="tx1"/>
                </a:solidFill>
                <a:ea typeface="+mn-lt"/>
                <a:cs typeface="+mn-lt"/>
              </a:rPr>
              <a:t>Reasoning:</a:t>
            </a:r>
            <a:br>
              <a:rPr lang="en-US" dirty="0">
                <a:solidFill>
                  <a:schemeClr val="tx1"/>
                </a:solidFill>
                <a:ea typeface="+mn-lt"/>
                <a:cs typeface="+mn-lt"/>
              </a:rPr>
            </a:br>
            <a:r>
              <a:rPr lang="en-US" dirty="0">
                <a:solidFill>
                  <a:schemeClr val="tx1"/>
                </a:solidFill>
                <a:ea typeface="+mn-lt"/>
                <a:cs typeface="+mn-lt"/>
              </a:rPr>
              <a:t>John starts with 10 apples.</a:t>
            </a:r>
            <a:endParaRPr lang="en-US" dirty="0">
              <a:solidFill>
                <a:schemeClr val="tx1"/>
              </a:solidFill>
              <a:ea typeface="Calibri" panose="020F0502020204030204"/>
              <a:cs typeface="Calibri" panose="020F0502020204030204"/>
            </a:endParaRPr>
          </a:p>
          <a:p>
            <a:r>
              <a:rPr lang="en-US" dirty="0">
                <a:solidFill>
                  <a:schemeClr val="tx1"/>
                </a:solidFill>
                <a:ea typeface="+mn-lt"/>
                <a:cs typeface="+mn-lt"/>
              </a:rPr>
              <a:t>He gives away 4, so 10 - 4 = 6.</a:t>
            </a:r>
            <a:endParaRPr lang="en-US" dirty="0">
              <a:solidFill>
                <a:schemeClr val="tx1"/>
              </a:solidFill>
              <a:ea typeface="Calibri"/>
              <a:cs typeface="Calibri"/>
            </a:endParaRPr>
          </a:p>
          <a:p>
            <a:r>
              <a:rPr lang="en-US" dirty="0">
                <a:solidFill>
                  <a:schemeClr val="tx1"/>
                </a:solidFill>
                <a:ea typeface="+mn-lt"/>
                <a:cs typeface="+mn-lt"/>
              </a:rPr>
              <a:t>He then receives 5 more apples, so 6 + 5 = 11. Final Answer: 11</a:t>
            </a:r>
            <a:endParaRPr lang="en-US" dirty="0">
              <a:solidFill>
                <a:schemeClr val="tx1"/>
              </a:solidFill>
            </a:endParaRPr>
          </a:p>
          <a:p>
            <a:endParaRPr lang="en-US" dirty="0">
              <a:solidFill>
                <a:schemeClr val="tx1"/>
              </a:solidFill>
              <a:ea typeface="Calibri"/>
              <a:cs typeface="Calibri"/>
            </a:endParaRPr>
          </a:p>
          <a:p>
            <a:r>
              <a:rPr lang="en-US" dirty="0">
                <a:solidFill>
                  <a:schemeClr val="tx1"/>
                </a:solidFill>
                <a:ea typeface="+mn-lt"/>
                <a:cs typeface="+mn-lt"/>
              </a:rPr>
              <a:t>John has 9 apples. He gives away 4 and then receives 5 more. How many apples does he have? </a:t>
            </a:r>
            <a:endParaRPr lang="en-US" dirty="0">
              <a:solidFill>
                <a:schemeClr val="tx1"/>
              </a:solidFill>
              <a:ea typeface="Calibri"/>
              <a:cs typeface="Calibri"/>
            </a:endParaRPr>
          </a:p>
          <a:p>
            <a:r>
              <a:rPr lang="en-US" dirty="0">
                <a:solidFill>
                  <a:schemeClr val="tx1"/>
                </a:solidFill>
                <a:ea typeface="Calibri"/>
                <a:cs typeface="Calibri"/>
              </a:rPr>
              <a:t>Response: </a:t>
            </a:r>
          </a:p>
          <a:p>
            <a:r>
              <a:rPr lang="en-US" dirty="0">
                <a:solidFill>
                  <a:schemeClr val="tx1"/>
                </a:solidFill>
                <a:ea typeface="Calibri"/>
                <a:cs typeface="Calibri"/>
              </a:rPr>
              <a:t>….</a:t>
            </a:r>
          </a:p>
        </p:txBody>
      </p:sp>
      <p:sp>
        <p:nvSpPr>
          <p:cNvPr id="5" name="Slide Number Placeholder 4">
            <a:extLst>
              <a:ext uri="{FF2B5EF4-FFF2-40B4-BE49-F238E27FC236}">
                <a16:creationId xmlns:a16="http://schemas.microsoft.com/office/drawing/2014/main" id="{EB0439ED-8886-E853-DA61-AC2E8436E93A}"/>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128168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7A15-2889-6A37-E45A-4E6E8757F888}"/>
              </a:ext>
            </a:extLst>
          </p:cNvPr>
          <p:cNvSpPr>
            <a:spLocks noGrp="1"/>
          </p:cNvSpPr>
          <p:nvPr>
            <p:ph type="title"/>
          </p:nvPr>
        </p:nvSpPr>
        <p:spPr/>
        <p:txBody>
          <a:bodyPr/>
          <a:lstStyle/>
          <a:p>
            <a:r>
              <a:rPr lang="en-US" dirty="0">
                <a:ea typeface="Calibri Light"/>
                <a:cs typeface="Calibri Light"/>
              </a:rPr>
              <a:t>Introduction – Prompt techniques</a:t>
            </a:r>
            <a:endParaRPr lang="en-US" dirty="0"/>
          </a:p>
        </p:txBody>
      </p:sp>
      <p:sp>
        <p:nvSpPr>
          <p:cNvPr id="3" name="Text Placeholder 2">
            <a:extLst>
              <a:ext uri="{FF2B5EF4-FFF2-40B4-BE49-F238E27FC236}">
                <a16:creationId xmlns:a16="http://schemas.microsoft.com/office/drawing/2014/main" id="{BC58B9FD-C411-2E30-37B7-2FBCEF9B6AEF}"/>
              </a:ext>
            </a:extLst>
          </p:cNvPr>
          <p:cNvSpPr>
            <a:spLocks noGrp="1"/>
          </p:cNvSpPr>
          <p:nvPr>
            <p:ph idx="1"/>
          </p:nvPr>
        </p:nvSpPr>
        <p:spPr>
          <a:xfrm>
            <a:off x="838200" y="1845417"/>
            <a:ext cx="4469081" cy="2295896"/>
          </a:xfrm>
        </p:spPr>
        <p:txBody>
          <a:bodyPr vert="horz" lIns="91440" tIns="45720" rIns="91440" bIns="45720" rtlCol="0" anchor="t">
            <a:normAutofit lnSpcReduction="10000"/>
          </a:bodyPr>
          <a:lstStyle/>
          <a:p>
            <a:r>
              <a:rPr lang="en-US" dirty="0">
                <a:ea typeface="Calibri"/>
                <a:cs typeface="Calibri"/>
              </a:rPr>
              <a:t>Zero-shot prompting</a:t>
            </a:r>
          </a:p>
          <a:p>
            <a:r>
              <a:rPr lang="en-US" dirty="0">
                <a:ea typeface="Calibri"/>
                <a:cs typeface="Calibri"/>
              </a:rPr>
              <a:t>Few-shot</a:t>
            </a:r>
          </a:p>
          <a:p>
            <a:r>
              <a:rPr lang="en-US" dirty="0" err="1">
                <a:ea typeface="Calibri"/>
                <a:cs typeface="Calibri"/>
              </a:rPr>
              <a:t>CoT</a:t>
            </a:r>
            <a:r>
              <a:rPr lang="en-US" dirty="0">
                <a:ea typeface="Calibri"/>
                <a:cs typeface="Calibri"/>
              </a:rPr>
              <a:t> - Chain-of-Thought </a:t>
            </a:r>
            <a:r>
              <a:rPr lang="en-US" dirty="0">
                <a:solidFill>
                  <a:schemeClr val="bg1">
                    <a:lumMod val="65000"/>
                  </a:schemeClr>
                </a:solidFill>
                <a:ea typeface="Calibri"/>
                <a:cs typeface="Calibri"/>
              </a:rPr>
              <a:t>[1]</a:t>
            </a:r>
          </a:p>
          <a:p>
            <a:r>
              <a:rPr lang="en-US" dirty="0" err="1">
                <a:ea typeface="Calibri"/>
                <a:cs typeface="Calibri"/>
              </a:rPr>
              <a:t>ReAct</a:t>
            </a:r>
            <a:r>
              <a:rPr lang="en-US" dirty="0">
                <a:ea typeface="Calibri"/>
                <a:cs typeface="Calibri"/>
              </a:rPr>
              <a:t> – Reasoning and Act </a:t>
            </a:r>
            <a:r>
              <a:rPr lang="en-US" dirty="0">
                <a:solidFill>
                  <a:schemeClr val="bg1">
                    <a:lumMod val="65000"/>
                  </a:schemeClr>
                </a:solidFill>
                <a:ea typeface="Calibri"/>
                <a:cs typeface="Calibri"/>
              </a:rPr>
              <a:t>[2]</a:t>
            </a:r>
          </a:p>
        </p:txBody>
      </p:sp>
      <p:sp>
        <p:nvSpPr>
          <p:cNvPr id="4" name="Rectangle: Rounded Corners 3">
            <a:extLst>
              <a:ext uri="{FF2B5EF4-FFF2-40B4-BE49-F238E27FC236}">
                <a16:creationId xmlns:a16="http://schemas.microsoft.com/office/drawing/2014/main" id="{93FDFB31-EAF3-1AD4-E0CC-39E764778820}"/>
              </a:ext>
            </a:extLst>
          </p:cNvPr>
          <p:cNvSpPr/>
          <p:nvPr/>
        </p:nvSpPr>
        <p:spPr>
          <a:xfrm>
            <a:off x="5369625" y="1539833"/>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endParaRPr lang="en-US">
              <a:solidFill>
                <a:schemeClr val="tx1"/>
              </a:solidFill>
            </a:endParaRPr>
          </a:p>
          <a:p>
            <a:r>
              <a:rPr lang="en-US" dirty="0">
                <a:solidFill>
                  <a:schemeClr val="tx1"/>
                </a:solidFill>
              </a:rPr>
              <a:t>Classify the text into neutral, negative or positive. Text: I think the vacation is okay. </a:t>
            </a:r>
            <a:endParaRPr lang="en-US">
              <a:solidFill>
                <a:schemeClr val="tx1"/>
              </a:solidFill>
            </a:endParaRPr>
          </a:p>
          <a:p>
            <a:r>
              <a:rPr lang="en-US" dirty="0">
                <a:solidFill>
                  <a:schemeClr val="tx1"/>
                </a:solidFill>
              </a:rPr>
              <a:t>Sentiment:</a:t>
            </a:r>
            <a:endParaRPr lang="en-US" dirty="0">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Output: </a:t>
            </a:r>
          </a:p>
          <a:p>
            <a:r>
              <a:rPr lang="en-US" dirty="0">
                <a:solidFill>
                  <a:schemeClr val="tx1"/>
                </a:solidFill>
                <a:ea typeface="Calibri"/>
                <a:cs typeface="Calibri"/>
              </a:rPr>
              <a:t>Neutral</a:t>
            </a:r>
            <a:endParaRPr lang="en-US" dirty="0">
              <a:solidFill>
                <a:schemeClr val="tx1"/>
              </a:solidFill>
            </a:endParaRPr>
          </a:p>
        </p:txBody>
      </p:sp>
      <p:sp>
        <p:nvSpPr>
          <p:cNvPr id="6" name="Rectangle: Rounded Corners 5">
            <a:extLst>
              <a:ext uri="{FF2B5EF4-FFF2-40B4-BE49-F238E27FC236}">
                <a16:creationId xmlns:a16="http://schemas.microsoft.com/office/drawing/2014/main" id="{49CB4F53-8169-CADA-D917-4385696D4E95}"/>
              </a:ext>
            </a:extLst>
          </p:cNvPr>
          <p:cNvSpPr/>
          <p:nvPr/>
        </p:nvSpPr>
        <p:spPr>
          <a:xfrm>
            <a:off x="5508170" y="1678378"/>
            <a:ext cx="5694218" cy="229589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endParaRPr lang="en-US">
              <a:solidFill>
                <a:schemeClr val="tx1"/>
              </a:solidFill>
            </a:endParaRPr>
          </a:p>
          <a:p>
            <a:r>
              <a:rPr lang="en-US" dirty="0">
                <a:solidFill>
                  <a:schemeClr val="tx1"/>
                </a:solidFill>
              </a:rPr>
              <a:t>This is awesome! // Negative</a:t>
            </a:r>
            <a:endParaRPr lang="en-US" dirty="0">
              <a:solidFill>
                <a:srgbClr val="FFFFFF"/>
              </a:solidFill>
            </a:endParaRPr>
          </a:p>
          <a:p>
            <a:r>
              <a:rPr lang="en-US" dirty="0">
                <a:solidFill>
                  <a:schemeClr val="tx1"/>
                </a:solidFill>
              </a:rPr>
              <a:t>This is bad! // Positive</a:t>
            </a:r>
          </a:p>
          <a:p>
            <a:r>
              <a:rPr lang="en-US" dirty="0">
                <a:solidFill>
                  <a:schemeClr val="tx1"/>
                </a:solidFill>
              </a:rPr>
              <a:t>What a horrible show! //</a:t>
            </a:r>
            <a:endParaRPr lang="en-US">
              <a:solidFill>
                <a:schemeClr val="tx1"/>
              </a:solidFill>
              <a:ea typeface="Calibri"/>
              <a:cs typeface="Calibri"/>
            </a:endParaRPr>
          </a:p>
          <a:p>
            <a:endParaRPr lang="en-US" dirty="0">
              <a:solidFill>
                <a:schemeClr val="tx1"/>
              </a:solidFill>
              <a:ea typeface="Calibri"/>
              <a:cs typeface="Calibri"/>
            </a:endParaRPr>
          </a:p>
          <a:p>
            <a:r>
              <a:rPr lang="en-US" dirty="0">
                <a:solidFill>
                  <a:schemeClr val="tx1"/>
                </a:solidFill>
                <a:ea typeface="Calibri"/>
                <a:cs typeface="Calibri"/>
              </a:rPr>
              <a:t>Output: </a:t>
            </a:r>
          </a:p>
          <a:p>
            <a:r>
              <a:rPr lang="en-US" dirty="0">
                <a:solidFill>
                  <a:schemeClr val="tx1"/>
                </a:solidFill>
                <a:ea typeface="+mn-lt"/>
                <a:cs typeface="+mn-lt"/>
              </a:rPr>
              <a:t>Negative</a:t>
            </a:r>
            <a:endParaRPr lang="en-US" dirty="0"/>
          </a:p>
        </p:txBody>
      </p:sp>
      <p:sp>
        <p:nvSpPr>
          <p:cNvPr id="7" name="Rectangle: Rounded Corners 6">
            <a:extLst>
              <a:ext uri="{FF2B5EF4-FFF2-40B4-BE49-F238E27FC236}">
                <a16:creationId xmlns:a16="http://schemas.microsoft.com/office/drawing/2014/main" id="{1DEEE778-27E1-01F4-684D-351F071AC91E}"/>
              </a:ext>
            </a:extLst>
          </p:cNvPr>
          <p:cNvSpPr/>
          <p:nvPr/>
        </p:nvSpPr>
        <p:spPr>
          <a:xfrm>
            <a:off x="5646715" y="1816923"/>
            <a:ext cx="5694218" cy="406729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endParaRPr lang="en-US">
              <a:solidFill>
                <a:schemeClr val="tx1"/>
              </a:solidFill>
            </a:endParaRPr>
          </a:p>
          <a:p>
            <a:r>
              <a:rPr lang="en-US" dirty="0">
                <a:solidFill>
                  <a:schemeClr val="tx1"/>
                </a:solidFill>
                <a:ea typeface="+mn-lt"/>
                <a:cs typeface="+mn-lt"/>
              </a:rPr>
              <a:t>John has 10 apples. He gives away 4 and then receives 5 more. How many apples does he have?</a:t>
            </a:r>
            <a:endParaRPr lang="en-US" dirty="0">
              <a:solidFill>
                <a:schemeClr val="tx1"/>
              </a:solidFill>
            </a:endParaRPr>
          </a:p>
          <a:p>
            <a:r>
              <a:rPr lang="en-US" dirty="0">
                <a:solidFill>
                  <a:schemeClr val="tx1"/>
                </a:solidFill>
                <a:ea typeface="+mn-lt"/>
                <a:cs typeface="+mn-lt"/>
              </a:rPr>
              <a:t>Reasoning:</a:t>
            </a:r>
            <a:br>
              <a:rPr lang="en-US" dirty="0">
                <a:solidFill>
                  <a:schemeClr val="tx1"/>
                </a:solidFill>
                <a:ea typeface="+mn-lt"/>
                <a:cs typeface="+mn-lt"/>
              </a:rPr>
            </a:br>
            <a:r>
              <a:rPr lang="en-US" dirty="0">
                <a:solidFill>
                  <a:schemeClr val="tx1"/>
                </a:solidFill>
                <a:ea typeface="+mn-lt"/>
                <a:cs typeface="+mn-lt"/>
              </a:rPr>
              <a:t>John starts with 10 apples.</a:t>
            </a:r>
            <a:endParaRPr lang="en-US" dirty="0">
              <a:solidFill>
                <a:schemeClr val="tx1"/>
              </a:solidFill>
              <a:ea typeface="Calibri" panose="020F0502020204030204"/>
              <a:cs typeface="Calibri" panose="020F0502020204030204"/>
            </a:endParaRPr>
          </a:p>
          <a:p>
            <a:r>
              <a:rPr lang="en-US" dirty="0">
                <a:solidFill>
                  <a:schemeClr val="tx1"/>
                </a:solidFill>
                <a:ea typeface="+mn-lt"/>
                <a:cs typeface="+mn-lt"/>
              </a:rPr>
              <a:t>He gives away 4, so 10 - 4 = 6.</a:t>
            </a:r>
            <a:endParaRPr lang="en-US" dirty="0">
              <a:solidFill>
                <a:schemeClr val="tx1"/>
              </a:solidFill>
              <a:ea typeface="Calibri"/>
              <a:cs typeface="Calibri"/>
            </a:endParaRPr>
          </a:p>
          <a:p>
            <a:r>
              <a:rPr lang="en-US" dirty="0">
                <a:solidFill>
                  <a:schemeClr val="tx1"/>
                </a:solidFill>
                <a:ea typeface="+mn-lt"/>
                <a:cs typeface="+mn-lt"/>
              </a:rPr>
              <a:t>He then receives 5 more apples, so 6 + 5 = 11. Final Answer: 11</a:t>
            </a:r>
            <a:endParaRPr lang="en-US" dirty="0">
              <a:solidFill>
                <a:schemeClr val="tx1"/>
              </a:solidFill>
            </a:endParaRPr>
          </a:p>
          <a:p>
            <a:endParaRPr lang="en-US" dirty="0">
              <a:solidFill>
                <a:schemeClr val="tx1"/>
              </a:solidFill>
              <a:ea typeface="Calibri"/>
              <a:cs typeface="Calibri"/>
            </a:endParaRPr>
          </a:p>
          <a:p>
            <a:r>
              <a:rPr lang="en-US" dirty="0">
                <a:solidFill>
                  <a:schemeClr val="tx1"/>
                </a:solidFill>
                <a:ea typeface="Calibri"/>
                <a:cs typeface="Calibri"/>
              </a:rPr>
              <a:t>Output: </a:t>
            </a:r>
          </a:p>
          <a:p>
            <a:r>
              <a:rPr lang="en-US" dirty="0">
                <a:solidFill>
                  <a:schemeClr val="tx1"/>
                </a:solidFill>
                <a:ea typeface="+mn-lt"/>
                <a:cs typeface="+mn-lt"/>
              </a:rPr>
              <a:t>John has 9 apples. He gives away 4 and then receives 5 more. How many apples does he have? </a:t>
            </a:r>
            <a:endParaRPr lang="en-US" dirty="0">
              <a:solidFill>
                <a:schemeClr val="tx1"/>
              </a:solidFill>
            </a:endParaRPr>
          </a:p>
        </p:txBody>
      </p:sp>
      <p:sp>
        <p:nvSpPr>
          <p:cNvPr id="8" name="Rectangle: Rounded Corners 7">
            <a:extLst>
              <a:ext uri="{FF2B5EF4-FFF2-40B4-BE49-F238E27FC236}">
                <a16:creationId xmlns:a16="http://schemas.microsoft.com/office/drawing/2014/main" id="{D679D7A4-33A1-8CBD-B515-7D88F30DA0D8}"/>
              </a:ext>
            </a:extLst>
          </p:cNvPr>
          <p:cNvSpPr/>
          <p:nvPr/>
        </p:nvSpPr>
        <p:spPr>
          <a:xfrm>
            <a:off x="5785260" y="1955468"/>
            <a:ext cx="6248399" cy="472044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Prompt: </a:t>
            </a:r>
          </a:p>
          <a:p>
            <a:r>
              <a:rPr lang="en-US" dirty="0">
                <a:solidFill>
                  <a:srgbClr val="000000"/>
                </a:solidFill>
                <a:latin typeface="Calibri" panose="020F0502020204030204"/>
                <a:ea typeface="+mn-lt"/>
                <a:cs typeface="+mn-lt"/>
              </a:rPr>
              <a:t>Answer the following questions as best you can. You have access to the following tools:
{tools}
Use the following format:
Question: the input question you must answer
Thought: you should always think about what to do
Action: the action to take, should be one of [{</a:t>
            </a:r>
            <a:r>
              <a:rPr lang="en-US" dirty="0" err="1">
                <a:solidFill>
                  <a:srgbClr val="000000"/>
                </a:solidFill>
                <a:latin typeface="Calibri" panose="020F0502020204030204"/>
                <a:ea typeface="+mn-lt"/>
                <a:cs typeface="+mn-lt"/>
              </a:rPr>
              <a:t>tool_names</a:t>
            </a:r>
            <a:r>
              <a:rPr lang="en-US" dirty="0">
                <a:solidFill>
                  <a:srgbClr val="000000"/>
                </a:solidFill>
                <a:latin typeface="Calibri" panose="020F0502020204030204"/>
                <a:ea typeface="+mn-lt"/>
                <a:cs typeface="+mn-lt"/>
              </a:rPr>
              <a:t>}]
Action Input: the input to the action
Observation: the result of the action
... (this Thought/Action/Action Input/Observation can repeat N times)
Thought: I now know the final answer
Final Answer: the final answer to the original input question</a:t>
            </a:r>
            <a:endParaRPr lang="en-US" dirty="0">
              <a:solidFill>
                <a:schemeClr val="tx1"/>
              </a:solidFill>
            </a:endParaRPr>
          </a:p>
        </p:txBody>
      </p:sp>
      <p:sp>
        <p:nvSpPr>
          <p:cNvPr id="5" name="Slide Number Placeholder 4">
            <a:extLst>
              <a:ext uri="{FF2B5EF4-FFF2-40B4-BE49-F238E27FC236}">
                <a16:creationId xmlns:a16="http://schemas.microsoft.com/office/drawing/2014/main" id="{53B9EF54-F2A3-3767-F128-CC30CCA53041}"/>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234671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42029-B9B6-F6F6-C6A9-D17663BEB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133E1-FD48-51AC-D408-D8212B473650}"/>
              </a:ext>
            </a:extLst>
          </p:cNvPr>
          <p:cNvSpPr>
            <a:spLocks noGrp="1"/>
          </p:cNvSpPr>
          <p:nvPr>
            <p:ph type="title"/>
          </p:nvPr>
        </p:nvSpPr>
        <p:spPr/>
        <p:txBody>
          <a:bodyPr/>
          <a:lstStyle/>
          <a:p>
            <a:r>
              <a:rPr lang="en-US" dirty="0">
                <a:ea typeface="Calibri Light"/>
                <a:cs typeface="Calibri Light"/>
              </a:rPr>
              <a:t>Introduction – Retrieval Augmented Generation - RAG</a:t>
            </a:r>
            <a:endParaRPr lang="en-US" dirty="0"/>
          </a:p>
        </p:txBody>
      </p:sp>
      <p:sp>
        <p:nvSpPr>
          <p:cNvPr id="3" name="Text Placeholder 2">
            <a:extLst>
              <a:ext uri="{FF2B5EF4-FFF2-40B4-BE49-F238E27FC236}">
                <a16:creationId xmlns:a16="http://schemas.microsoft.com/office/drawing/2014/main" id="{D770900F-2C7A-C7F4-D33A-FC2C1EA2107D}"/>
              </a:ext>
            </a:extLst>
          </p:cNvPr>
          <p:cNvSpPr>
            <a:spLocks noGrp="1"/>
          </p:cNvSpPr>
          <p:nvPr>
            <p:ph idx="1"/>
          </p:nvPr>
        </p:nvSpPr>
        <p:spPr>
          <a:xfrm>
            <a:off x="838200" y="1825625"/>
            <a:ext cx="10584872" cy="1081667"/>
          </a:xfrm>
        </p:spPr>
        <p:txBody>
          <a:bodyPr vert="horz" lIns="91440" tIns="45720" rIns="91440" bIns="45720" rtlCol="0" anchor="t">
            <a:normAutofit/>
          </a:bodyPr>
          <a:lstStyle/>
          <a:p>
            <a:r>
              <a:rPr lang="en-US" dirty="0">
                <a:ea typeface="Calibri"/>
                <a:cs typeface="Calibri"/>
              </a:rPr>
              <a:t>Process of combining information retrieval with language models </a:t>
            </a:r>
            <a:r>
              <a:rPr lang="en-US" dirty="0">
                <a:solidFill>
                  <a:schemeClr val="bg1">
                    <a:lumMod val="65000"/>
                  </a:schemeClr>
                </a:solidFill>
                <a:ea typeface="Calibri"/>
                <a:cs typeface="Calibri"/>
              </a:rPr>
              <a:t>[6]</a:t>
            </a:r>
          </a:p>
          <a:p>
            <a:r>
              <a:rPr lang="en-US" dirty="0">
                <a:ea typeface="Calibri"/>
                <a:cs typeface="Calibri"/>
              </a:rPr>
              <a:t>Information retrieval includes local docs and the web</a:t>
            </a:r>
          </a:p>
        </p:txBody>
      </p:sp>
      <p:pic>
        <p:nvPicPr>
          <p:cNvPr id="4" name="Picture 3" descr="retrieval Vector Icons free download in ...">
            <a:extLst>
              <a:ext uri="{FF2B5EF4-FFF2-40B4-BE49-F238E27FC236}">
                <a16:creationId xmlns:a16="http://schemas.microsoft.com/office/drawing/2014/main" id="{A1AD6D7C-45B4-2F0A-6038-22DE46AE2CBA}"/>
              </a:ext>
            </a:extLst>
          </p:cNvPr>
          <p:cNvPicPr>
            <a:picLocks noChangeAspect="1"/>
          </p:cNvPicPr>
          <p:nvPr/>
        </p:nvPicPr>
        <p:blipFill>
          <a:blip r:embed="rId4"/>
          <a:stretch>
            <a:fillRect/>
          </a:stretch>
        </p:blipFill>
        <p:spPr>
          <a:xfrm>
            <a:off x="9347057" y="500929"/>
            <a:ext cx="1076325" cy="1062471"/>
          </a:xfrm>
          <a:prstGeom prst="rect">
            <a:avLst/>
          </a:prstGeom>
        </p:spPr>
      </p:pic>
      <p:grpSp>
        <p:nvGrpSpPr>
          <p:cNvPr id="7" name="Group 6">
            <a:extLst>
              <a:ext uri="{FF2B5EF4-FFF2-40B4-BE49-F238E27FC236}">
                <a16:creationId xmlns:a16="http://schemas.microsoft.com/office/drawing/2014/main" id="{FFA3C92B-06F2-58A3-76F1-C77415528203}"/>
              </a:ext>
            </a:extLst>
          </p:cNvPr>
          <p:cNvGrpSpPr/>
          <p:nvPr/>
        </p:nvGrpSpPr>
        <p:grpSpPr>
          <a:xfrm>
            <a:off x="443644" y="3042229"/>
            <a:ext cx="11436393" cy="3681046"/>
            <a:chOff x="443644" y="3042229"/>
            <a:chExt cx="11436393" cy="3681046"/>
          </a:xfrm>
        </p:grpSpPr>
        <p:grpSp>
          <p:nvGrpSpPr>
            <p:cNvPr id="23" name="Group 22">
              <a:extLst>
                <a:ext uri="{FF2B5EF4-FFF2-40B4-BE49-F238E27FC236}">
                  <a16:creationId xmlns:a16="http://schemas.microsoft.com/office/drawing/2014/main" id="{467D9248-0BA3-734E-E0B6-06046349487C}"/>
                </a:ext>
              </a:extLst>
            </p:cNvPr>
            <p:cNvGrpSpPr/>
            <p:nvPr/>
          </p:nvGrpSpPr>
          <p:grpSpPr>
            <a:xfrm>
              <a:off x="894615" y="3317036"/>
              <a:ext cx="2706255" cy="1073643"/>
              <a:chOff x="443511" y="4490851"/>
              <a:chExt cx="3302000" cy="1350733"/>
            </a:xfrm>
          </p:grpSpPr>
          <p:grpSp>
            <p:nvGrpSpPr>
              <p:cNvPr id="20" name="Group 19">
                <a:extLst>
                  <a:ext uri="{FF2B5EF4-FFF2-40B4-BE49-F238E27FC236}">
                    <a16:creationId xmlns:a16="http://schemas.microsoft.com/office/drawing/2014/main" id="{D5DEE244-7EBA-C0D1-313B-DB52C2EF9860}"/>
                  </a:ext>
                </a:extLst>
              </p:cNvPr>
              <p:cNvGrpSpPr/>
              <p:nvPr/>
            </p:nvGrpSpPr>
            <p:grpSpPr>
              <a:xfrm>
                <a:off x="704603" y="5308455"/>
                <a:ext cx="560924" cy="533129"/>
                <a:chOff x="6094022" y="4615729"/>
                <a:chExt cx="1018124" cy="976474"/>
              </a:xfrm>
            </p:grpSpPr>
            <p:pic>
              <p:nvPicPr>
                <p:cNvPr id="18" name="Picture 17" descr="User icon on transparent background ...">
                  <a:extLst>
                    <a:ext uri="{FF2B5EF4-FFF2-40B4-BE49-F238E27FC236}">
                      <a16:creationId xmlns:a16="http://schemas.microsoft.com/office/drawing/2014/main" id="{003319B0-CD46-F804-0795-2A3461BF103B}"/>
                    </a:ext>
                  </a:extLst>
                </p:cNvPr>
                <p:cNvPicPr>
                  <a:picLocks noChangeAspect="1"/>
                </p:cNvPicPr>
                <p:nvPr/>
              </p:nvPicPr>
              <p:blipFill>
                <a:blip r:embed="rId5"/>
                <a:srcRect l="18367" r="18878" b="-800"/>
                <a:stretch/>
              </p:blipFill>
              <p:spPr>
                <a:xfrm>
                  <a:off x="6094022" y="4670281"/>
                  <a:ext cx="879966" cy="921922"/>
                </a:xfrm>
                <a:prstGeom prst="rect">
                  <a:avLst/>
                </a:prstGeom>
              </p:spPr>
            </p:pic>
            <p:pic>
              <p:nvPicPr>
                <p:cNvPr id="19" name="Picture 18" descr="Question Mark Icon PNG Images, Vectors ...">
                  <a:extLst>
                    <a:ext uri="{FF2B5EF4-FFF2-40B4-BE49-F238E27FC236}">
                      <a16:creationId xmlns:a16="http://schemas.microsoft.com/office/drawing/2014/main" id="{F5F6FFA9-D3FC-8D24-7D67-04F88EE398CE}"/>
                    </a:ext>
                  </a:extLst>
                </p:cNvPr>
                <p:cNvPicPr>
                  <a:picLocks noChangeAspect="1"/>
                </p:cNvPicPr>
                <p:nvPr/>
              </p:nvPicPr>
              <p:blipFill>
                <a:blip r:embed="rId6"/>
                <a:stretch>
                  <a:fillRect/>
                </a:stretch>
              </p:blipFill>
              <p:spPr>
                <a:xfrm>
                  <a:off x="6714692" y="4615729"/>
                  <a:ext cx="397454" cy="397453"/>
                </a:xfrm>
                <a:prstGeom prst="rect">
                  <a:avLst/>
                </a:prstGeom>
              </p:spPr>
            </p:pic>
          </p:grpSp>
          <p:sp>
            <p:nvSpPr>
              <p:cNvPr id="22" name="Speech Bubble: Rectangle with Corners Rounded 21">
                <a:extLst>
                  <a:ext uri="{FF2B5EF4-FFF2-40B4-BE49-F238E27FC236}">
                    <a16:creationId xmlns:a16="http://schemas.microsoft.com/office/drawing/2014/main" id="{69BCA1BB-89A7-ABB8-0D11-EC4F71846741}"/>
                  </a:ext>
                </a:extLst>
              </p:cNvPr>
              <p:cNvSpPr/>
              <p:nvPr/>
            </p:nvSpPr>
            <p:spPr>
              <a:xfrm>
                <a:off x="443511" y="4490851"/>
                <a:ext cx="3302000" cy="64044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me places to visit"</a:t>
                </a:r>
              </a:p>
            </p:txBody>
          </p:sp>
        </p:grpSp>
        <p:cxnSp>
          <p:nvCxnSpPr>
            <p:cNvPr id="24" name="Straight Arrow Connector 23">
              <a:extLst>
                <a:ext uri="{FF2B5EF4-FFF2-40B4-BE49-F238E27FC236}">
                  <a16:creationId xmlns:a16="http://schemas.microsoft.com/office/drawing/2014/main" id="{1D0C2097-C734-8771-1B65-41544B223EAE}"/>
                </a:ext>
              </a:extLst>
            </p:cNvPr>
            <p:cNvCxnSpPr>
              <a:cxnSpLocks/>
            </p:cNvCxnSpPr>
            <p:nvPr/>
          </p:nvCxnSpPr>
          <p:spPr>
            <a:xfrm flipH="1">
              <a:off x="8085093" y="5328838"/>
              <a:ext cx="3593091" cy="0"/>
            </a:xfrm>
            <a:prstGeom prst="straightConnector1">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25" descr="Internet Knowledge Icons - Free SVG ...">
              <a:extLst>
                <a:ext uri="{FF2B5EF4-FFF2-40B4-BE49-F238E27FC236}">
                  <a16:creationId xmlns:a16="http://schemas.microsoft.com/office/drawing/2014/main" id="{F15AF3D7-F386-1505-3B7B-CA8786F86555}"/>
                </a:ext>
              </a:extLst>
            </p:cNvPr>
            <p:cNvPicPr>
              <a:picLocks noChangeAspect="1"/>
            </p:cNvPicPr>
            <p:nvPr/>
          </p:nvPicPr>
          <p:blipFill>
            <a:blip r:embed="rId7"/>
            <a:srcRect l="8029" t="10326" r="7299" b="12138"/>
            <a:stretch/>
          </p:blipFill>
          <p:spPr>
            <a:xfrm>
              <a:off x="10374421" y="4007783"/>
              <a:ext cx="1322051" cy="1199977"/>
            </a:xfrm>
            <a:prstGeom prst="rect">
              <a:avLst/>
            </a:prstGeom>
          </p:spPr>
        </p:pic>
        <p:pic>
          <p:nvPicPr>
            <p:cNvPr id="25" name="Picture 24" descr="Free Opened Book SVG, PNG Icon, Symbol ...">
              <a:extLst>
                <a:ext uri="{FF2B5EF4-FFF2-40B4-BE49-F238E27FC236}">
                  <a16:creationId xmlns:a16="http://schemas.microsoft.com/office/drawing/2014/main" id="{35A7E257-8CE8-C8D7-221D-AB41C07F43EE}"/>
                </a:ext>
              </a:extLst>
            </p:cNvPr>
            <p:cNvPicPr>
              <a:picLocks noChangeAspect="1"/>
            </p:cNvPicPr>
            <p:nvPr/>
          </p:nvPicPr>
          <p:blipFill>
            <a:blip r:embed="rId8"/>
            <a:stretch>
              <a:fillRect/>
            </a:stretch>
          </p:blipFill>
          <p:spPr>
            <a:xfrm>
              <a:off x="10449324" y="5478533"/>
              <a:ext cx="1214870" cy="1062472"/>
            </a:xfrm>
            <a:prstGeom prst="rect">
              <a:avLst/>
            </a:prstGeom>
          </p:spPr>
        </p:pic>
        <p:cxnSp>
          <p:nvCxnSpPr>
            <p:cNvPr id="27" name="Straight Arrow Connector 26">
              <a:extLst>
                <a:ext uri="{FF2B5EF4-FFF2-40B4-BE49-F238E27FC236}">
                  <a16:creationId xmlns:a16="http://schemas.microsoft.com/office/drawing/2014/main" id="{ABC69ECA-33C6-7F77-DCC1-B9A832ADBD29}"/>
                </a:ext>
              </a:extLst>
            </p:cNvPr>
            <p:cNvCxnSpPr/>
            <p:nvPr/>
          </p:nvCxnSpPr>
          <p:spPr>
            <a:xfrm flipH="1">
              <a:off x="9207175" y="6099821"/>
              <a:ext cx="1011381"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0BA501-3619-95FF-6031-010D92A5661E}"/>
                </a:ext>
              </a:extLst>
            </p:cNvPr>
            <p:cNvSpPr txBox="1"/>
            <p:nvPr/>
          </p:nvSpPr>
          <p:spPr>
            <a:xfrm>
              <a:off x="9276449" y="5795022"/>
              <a:ext cx="103909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A5A5A5"/>
                  </a:solidFill>
                  <a:ea typeface="Calibri"/>
                  <a:cs typeface="Calibri"/>
                </a:rPr>
                <a:t>Converted</a:t>
              </a:r>
            </a:p>
          </p:txBody>
        </p:sp>
        <p:sp>
          <p:nvSpPr>
            <p:cNvPr id="16" name="Rectangle 15">
              <a:extLst>
                <a:ext uri="{FF2B5EF4-FFF2-40B4-BE49-F238E27FC236}">
                  <a16:creationId xmlns:a16="http://schemas.microsoft.com/office/drawing/2014/main" id="{C1DAFEC1-C357-9211-8349-5099B693060D}"/>
                </a:ext>
              </a:extLst>
            </p:cNvPr>
            <p:cNvSpPr/>
            <p:nvPr/>
          </p:nvSpPr>
          <p:spPr>
            <a:xfrm>
              <a:off x="8071103" y="3855385"/>
              <a:ext cx="3629892" cy="2660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Knowledge</a:t>
              </a:r>
            </a:p>
          </p:txBody>
        </p:sp>
        <p:grpSp>
          <p:nvGrpSpPr>
            <p:cNvPr id="42" name="Group 41">
              <a:extLst>
                <a:ext uri="{FF2B5EF4-FFF2-40B4-BE49-F238E27FC236}">
                  <a16:creationId xmlns:a16="http://schemas.microsoft.com/office/drawing/2014/main" id="{5B7B9832-E459-EAA3-2DA2-4E258A231327}"/>
                </a:ext>
              </a:extLst>
            </p:cNvPr>
            <p:cNvGrpSpPr/>
            <p:nvPr/>
          </p:nvGrpSpPr>
          <p:grpSpPr>
            <a:xfrm>
              <a:off x="8299702" y="5506240"/>
              <a:ext cx="732194" cy="892324"/>
              <a:chOff x="3567543" y="3174855"/>
              <a:chExt cx="1314084" cy="1501923"/>
            </a:xfrm>
          </p:grpSpPr>
          <p:pic>
            <p:nvPicPr>
              <p:cNvPr id="39" name="Picture 38" descr="paragraph tool icon or logo design ...">
                <a:extLst>
                  <a:ext uri="{FF2B5EF4-FFF2-40B4-BE49-F238E27FC236}">
                    <a16:creationId xmlns:a16="http://schemas.microsoft.com/office/drawing/2014/main" id="{44C6DFA6-11CD-B62B-8568-024B56693BA2}"/>
                  </a:ext>
                </a:extLst>
              </p:cNvPr>
              <p:cNvPicPr>
                <a:picLocks noChangeAspect="1"/>
              </p:cNvPicPr>
              <p:nvPr/>
            </p:nvPicPr>
            <p:blipFill>
              <a:blip r:embed="rId9"/>
              <a:srcRect l="27742" t="20645" r="23871" b="22203"/>
              <a:stretch/>
            </p:blipFill>
            <p:spPr>
              <a:xfrm>
                <a:off x="3567543" y="3174855"/>
                <a:ext cx="1036994" cy="1224833"/>
              </a:xfrm>
              <a:prstGeom prst="rect">
                <a:avLst/>
              </a:prstGeom>
            </p:spPr>
          </p:pic>
          <p:pic>
            <p:nvPicPr>
              <p:cNvPr id="40" name="Picture 39" descr="paragraph tool icon or logo design ...">
                <a:extLst>
                  <a:ext uri="{FF2B5EF4-FFF2-40B4-BE49-F238E27FC236}">
                    <a16:creationId xmlns:a16="http://schemas.microsoft.com/office/drawing/2014/main" id="{79CD1ADA-94A6-A49B-A8B0-025A895A409F}"/>
                  </a:ext>
                </a:extLst>
              </p:cNvPr>
              <p:cNvPicPr>
                <a:picLocks noChangeAspect="1"/>
              </p:cNvPicPr>
              <p:nvPr/>
            </p:nvPicPr>
            <p:blipFill>
              <a:blip r:embed="rId9"/>
              <a:srcRect l="27742" t="20645" r="23871" b="22203"/>
              <a:stretch/>
            </p:blipFill>
            <p:spPr>
              <a:xfrm>
                <a:off x="3706088" y="3313400"/>
                <a:ext cx="1036994" cy="1224833"/>
              </a:xfrm>
              <a:prstGeom prst="rect">
                <a:avLst/>
              </a:prstGeom>
            </p:spPr>
          </p:pic>
          <p:pic>
            <p:nvPicPr>
              <p:cNvPr id="41" name="Picture 40" descr="paragraph tool icon or logo design ...">
                <a:extLst>
                  <a:ext uri="{FF2B5EF4-FFF2-40B4-BE49-F238E27FC236}">
                    <a16:creationId xmlns:a16="http://schemas.microsoft.com/office/drawing/2014/main" id="{4B70C900-5D64-0F7F-EC6F-FDD3795F3B98}"/>
                  </a:ext>
                </a:extLst>
              </p:cNvPr>
              <p:cNvPicPr>
                <a:picLocks noChangeAspect="1"/>
              </p:cNvPicPr>
              <p:nvPr/>
            </p:nvPicPr>
            <p:blipFill>
              <a:blip r:embed="rId9"/>
              <a:srcRect l="27742" t="20645" r="23871" b="22203"/>
              <a:stretch/>
            </p:blipFill>
            <p:spPr>
              <a:xfrm>
                <a:off x="3844633" y="3451945"/>
                <a:ext cx="1036994" cy="1224833"/>
              </a:xfrm>
              <a:prstGeom prst="rect">
                <a:avLst/>
              </a:prstGeom>
            </p:spPr>
          </p:pic>
        </p:grpSp>
        <p:sp>
          <p:nvSpPr>
            <p:cNvPr id="51" name="Arrow: Left 50">
              <a:extLst>
                <a:ext uri="{FF2B5EF4-FFF2-40B4-BE49-F238E27FC236}">
                  <a16:creationId xmlns:a16="http://schemas.microsoft.com/office/drawing/2014/main" id="{83B1B283-F6DF-52CB-7DE3-EA38D163752C}"/>
                </a:ext>
              </a:extLst>
            </p:cNvPr>
            <p:cNvSpPr/>
            <p:nvPr/>
          </p:nvSpPr>
          <p:spPr>
            <a:xfrm>
              <a:off x="7364523" y="4866767"/>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sp>
          <p:nvSpPr>
            <p:cNvPr id="52" name="Arrow: Left 51">
              <a:extLst>
                <a:ext uri="{FF2B5EF4-FFF2-40B4-BE49-F238E27FC236}">
                  <a16:creationId xmlns:a16="http://schemas.microsoft.com/office/drawing/2014/main" id="{7515BFF3-53DA-C618-28D8-5826096590E5}"/>
                </a:ext>
              </a:extLst>
            </p:cNvPr>
            <p:cNvSpPr/>
            <p:nvPr/>
          </p:nvSpPr>
          <p:spPr>
            <a:xfrm>
              <a:off x="4621322" y="4908331"/>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pic>
          <p:nvPicPr>
            <p:cNvPr id="54" name="Picture 53" descr="paragraph tool icon or logo design ...">
              <a:extLst>
                <a:ext uri="{FF2B5EF4-FFF2-40B4-BE49-F238E27FC236}">
                  <a16:creationId xmlns:a16="http://schemas.microsoft.com/office/drawing/2014/main" id="{FFDBA071-9A1D-2176-1CD7-784065059351}"/>
                </a:ext>
              </a:extLst>
            </p:cNvPr>
            <p:cNvPicPr>
              <a:picLocks noChangeAspect="1"/>
            </p:cNvPicPr>
            <p:nvPr/>
          </p:nvPicPr>
          <p:blipFill>
            <a:blip r:embed="rId9"/>
            <a:srcRect l="27742" t="20645" r="23871" b="22203"/>
            <a:stretch/>
          </p:blipFill>
          <p:spPr>
            <a:xfrm>
              <a:off x="3120093" y="4908863"/>
              <a:ext cx="480821" cy="603007"/>
            </a:xfrm>
            <a:prstGeom prst="rect">
              <a:avLst/>
            </a:prstGeom>
          </p:spPr>
        </p:pic>
        <p:grpSp>
          <p:nvGrpSpPr>
            <p:cNvPr id="59" name="Group 58">
              <a:extLst>
                <a:ext uri="{FF2B5EF4-FFF2-40B4-BE49-F238E27FC236}">
                  <a16:creationId xmlns:a16="http://schemas.microsoft.com/office/drawing/2014/main" id="{B8FA771D-C5DA-C93F-A605-5A45DFD8316D}"/>
                </a:ext>
              </a:extLst>
            </p:cNvPr>
            <p:cNvGrpSpPr/>
            <p:nvPr/>
          </p:nvGrpSpPr>
          <p:grpSpPr>
            <a:xfrm>
              <a:off x="839397" y="4997927"/>
              <a:ext cx="464682" cy="423351"/>
              <a:chOff x="3394729" y="4356795"/>
              <a:chExt cx="644792" cy="548042"/>
            </a:xfrm>
          </p:grpSpPr>
          <p:pic>
            <p:nvPicPr>
              <p:cNvPr id="56" name="Picture 55" descr="831 Large Language Model Icon Images ...">
                <a:extLst>
                  <a:ext uri="{FF2B5EF4-FFF2-40B4-BE49-F238E27FC236}">
                    <a16:creationId xmlns:a16="http://schemas.microsoft.com/office/drawing/2014/main" id="{5020E532-2323-466E-CB2A-1502D94BEB54}"/>
                  </a:ext>
                </a:extLst>
              </p:cNvPr>
              <p:cNvPicPr>
                <a:picLocks noChangeAspect="1"/>
              </p:cNvPicPr>
              <p:nvPr/>
            </p:nvPicPr>
            <p:blipFill>
              <a:blip r:embed="rId10"/>
              <a:srcRect l="8145" t="8787" r="8145" b="17361"/>
              <a:stretch/>
            </p:blipFill>
            <p:spPr>
              <a:xfrm>
                <a:off x="3394729" y="4356795"/>
                <a:ext cx="644792" cy="548042"/>
              </a:xfrm>
              <a:prstGeom prst="rect">
                <a:avLst/>
              </a:prstGeom>
            </p:spPr>
          </p:pic>
          <p:sp>
            <p:nvSpPr>
              <p:cNvPr id="58" name="Rectangle 57">
                <a:extLst>
                  <a:ext uri="{FF2B5EF4-FFF2-40B4-BE49-F238E27FC236}">
                    <a16:creationId xmlns:a16="http://schemas.microsoft.com/office/drawing/2014/main" id="{DF5D373C-D822-271C-1893-C22B3958CAE7}"/>
                  </a:ext>
                </a:extLst>
              </p:cNvPr>
              <p:cNvSpPr/>
              <p:nvPr/>
            </p:nvSpPr>
            <p:spPr>
              <a:xfrm>
                <a:off x="3633838" y="4597411"/>
                <a:ext cx="50606" cy="795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1" name="Arrow: Left 60">
              <a:extLst>
                <a:ext uri="{FF2B5EF4-FFF2-40B4-BE49-F238E27FC236}">
                  <a16:creationId xmlns:a16="http://schemas.microsoft.com/office/drawing/2014/main" id="{FA93230D-E5C2-C89A-4E9D-463634E44AB0}"/>
                </a:ext>
              </a:extLst>
            </p:cNvPr>
            <p:cNvSpPr/>
            <p:nvPr/>
          </p:nvSpPr>
          <p:spPr>
            <a:xfrm>
              <a:off x="2030522" y="4894475"/>
              <a:ext cx="277090" cy="498764"/>
            </a:xfrm>
            <a:prstGeom prst="leftArrow">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F7F7F"/>
                </a:solidFill>
              </a:endParaRPr>
            </a:p>
          </p:txBody>
        </p:sp>
        <p:grpSp>
          <p:nvGrpSpPr>
            <p:cNvPr id="66" name="Group 65">
              <a:extLst>
                <a:ext uri="{FF2B5EF4-FFF2-40B4-BE49-F238E27FC236}">
                  <a16:creationId xmlns:a16="http://schemas.microsoft.com/office/drawing/2014/main" id="{3D6F92EA-725A-7C8C-C304-A70A8C4CCB85}"/>
                </a:ext>
              </a:extLst>
            </p:cNvPr>
            <p:cNvGrpSpPr/>
            <p:nvPr/>
          </p:nvGrpSpPr>
          <p:grpSpPr>
            <a:xfrm>
              <a:off x="5327904" y="3855384"/>
              <a:ext cx="1565563" cy="2687782"/>
              <a:chOff x="6262254" y="3435926"/>
              <a:chExt cx="1565563" cy="2687782"/>
            </a:xfrm>
          </p:grpSpPr>
          <p:sp>
            <p:nvSpPr>
              <p:cNvPr id="29" name="Rectangle 28">
                <a:extLst>
                  <a:ext uri="{FF2B5EF4-FFF2-40B4-BE49-F238E27FC236}">
                    <a16:creationId xmlns:a16="http://schemas.microsoft.com/office/drawing/2014/main" id="{021E3054-AF06-A0F4-C104-AFFB1702C9D4}"/>
                  </a:ext>
                </a:extLst>
              </p:cNvPr>
              <p:cNvSpPr/>
              <p:nvPr/>
            </p:nvSpPr>
            <p:spPr>
              <a:xfrm>
                <a:off x="6262254" y="3435926"/>
                <a:ext cx="1565563" cy="2687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ea typeface="Calibri"/>
                    <a:cs typeface="Calibri"/>
                  </a:rPr>
                  <a:t>Retrieving</a:t>
                </a:r>
              </a:p>
            </p:txBody>
          </p:sp>
          <p:grpSp>
            <p:nvGrpSpPr>
              <p:cNvPr id="43" name="Group 42">
                <a:extLst>
                  <a:ext uri="{FF2B5EF4-FFF2-40B4-BE49-F238E27FC236}">
                    <a16:creationId xmlns:a16="http://schemas.microsoft.com/office/drawing/2014/main" id="{2B2CCF72-E1D1-F6E4-229C-1A4465B7829F}"/>
                  </a:ext>
                </a:extLst>
              </p:cNvPr>
              <p:cNvGrpSpPr/>
              <p:nvPr/>
            </p:nvGrpSpPr>
            <p:grpSpPr>
              <a:xfrm>
                <a:off x="6698669" y="4241652"/>
                <a:ext cx="621357" cy="892323"/>
                <a:chOff x="3567543" y="3174855"/>
                <a:chExt cx="1314084" cy="1501923"/>
              </a:xfrm>
            </p:grpSpPr>
            <p:pic>
              <p:nvPicPr>
                <p:cNvPr id="44" name="Picture 43" descr="paragraph tool icon or logo design ...">
                  <a:extLst>
                    <a:ext uri="{FF2B5EF4-FFF2-40B4-BE49-F238E27FC236}">
                      <a16:creationId xmlns:a16="http://schemas.microsoft.com/office/drawing/2014/main" id="{5296D982-0979-FDC4-7084-AC5D7FF03C25}"/>
                    </a:ext>
                  </a:extLst>
                </p:cNvPr>
                <p:cNvPicPr>
                  <a:picLocks noChangeAspect="1"/>
                </p:cNvPicPr>
                <p:nvPr/>
              </p:nvPicPr>
              <p:blipFill>
                <a:blip r:embed="rId9"/>
                <a:srcRect l="27742" t="20645" r="23871" b="22203"/>
                <a:stretch/>
              </p:blipFill>
              <p:spPr>
                <a:xfrm>
                  <a:off x="3567543" y="3174855"/>
                  <a:ext cx="1036994" cy="1224833"/>
                </a:xfrm>
                <a:prstGeom prst="rect">
                  <a:avLst/>
                </a:prstGeom>
              </p:spPr>
            </p:pic>
            <p:pic>
              <p:nvPicPr>
                <p:cNvPr id="45" name="Picture 44" descr="paragraph tool icon or logo design ...">
                  <a:extLst>
                    <a:ext uri="{FF2B5EF4-FFF2-40B4-BE49-F238E27FC236}">
                      <a16:creationId xmlns:a16="http://schemas.microsoft.com/office/drawing/2014/main" id="{37763F79-D9AF-92A1-0078-E7FE07CE3CB2}"/>
                    </a:ext>
                  </a:extLst>
                </p:cNvPr>
                <p:cNvPicPr>
                  <a:picLocks noChangeAspect="1"/>
                </p:cNvPicPr>
                <p:nvPr/>
              </p:nvPicPr>
              <p:blipFill>
                <a:blip r:embed="rId9"/>
                <a:srcRect l="27742" t="20645" r="23871" b="22203"/>
                <a:stretch/>
              </p:blipFill>
              <p:spPr>
                <a:xfrm>
                  <a:off x="3706088" y="3313400"/>
                  <a:ext cx="1036994" cy="1224833"/>
                </a:xfrm>
                <a:prstGeom prst="rect">
                  <a:avLst/>
                </a:prstGeom>
              </p:spPr>
            </p:pic>
            <p:pic>
              <p:nvPicPr>
                <p:cNvPr id="46" name="Picture 45" descr="paragraph tool icon or logo design ...">
                  <a:extLst>
                    <a:ext uri="{FF2B5EF4-FFF2-40B4-BE49-F238E27FC236}">
                      <a16:creationId xmlns:a16="http://schemas.microsoft.com/office/drawing/2014/main" id="{64D69FA4-4E8F-0DB5-0890-22754583CD4D}"/>
                    </a:ext>
                  </a:extLst>
                </p:cNvPr>
                <p:cNvPicPr>
                  <a:picLocks noChangeAspect="1"/>
                </p:cNvPicPr>
                <p:nvPr/>
              </p:nvPicPr>
              <p:blipFill>
                <a:blip r:embed="rId9"/>
                <a:srcRect l="27742" t="20645" r="23871" b="22203"/>
                <a:stretch/>
              </p:blipFill>
              <p:spPr>
                <a:xfrm>
                  <a:off x="3844633" y="3451945"/>
                  <a:ext cx="1036994" cy="1224833"/>
                </a:xfrm>
                <a:prstGeom prst="rect">
                  <a:avLst/>
                </a:prstGeom>
              </p:spPr>
            </p:pic>
          </p:grpSp>
          <p:pic>
            <p:nvPicPr>
              <p:cNvPr id="65" name="Picture 64" descr="message question&quot; Icon - Download for ...">
                <a:extLst>
                  <a:ext uri="{FF2B5EF4-FFF2-40B4-BE49-F238E27FC236}">
                    <a16:creationId xmlns:a16="http://schemas.microsoft.com/office/drawing/2014/main" id="{FEAD8DB7-13F6-4270-A203-DAFEF02807ED}"/>
                  </a:ext>
                </a:extLst>
              </p:cNvPr>
              <p:cNvPicPr>
                <a:picLocks noChangeAspect="1"/>
              </p:cNvPicPr>
              <p:nvPr/>
            </p:nvPicPr>
            <p:blipFill>
              <a:blip r:embed="rId11"/>
              <a:stretch>
                <a:fillRect/>
              </a:stretch>
            </p:blipFill>
            <p:spPr>
              <a:xfrm>
                <a:off x="6778769" y="5429249"/>
                <a:ext cx="532535" cy="557645"/>
              </a:xfrm>
              <a:prstGeom prst="rect">
                <a:avLst/>
              </a:prstGeom>
            </p:spPr>
          </p:pic>
        </p:grpSp>
        <p:sp>
          <p:nvSpPr>
            <p:cNvPr id="67" name="Rectangle 66">
              <a:extLst>
                <a:ext uri="{FF2B5EF4-FFF2-40B4-BE49-F238E27FC236}">
                  <a16:creationId xmlns:a16="http://schemas.microsoft.com/office/drawing/2014/main" id="{0FDB03E0-5FBF-D00A-9106-00B440A8FA48}"/>
                </a:ext>
              </a:extLst>
            </p:cNvPr>
            <p:cNvSpPr/>
            <p:nvPr/>
          </p:nvSpPr>
          <p:spPr>
            <a:xfrm>
              <a:off x="443644" y="3042229"/>
              <a:ext cx="11436393" cy="36810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AAACDE1-58C5-1723-7C55-2A2A77204FC2}"/>
                </a:ext>
              </a:extLst>
            </p:cNvPr>
            <p:cNvSpPr/>
            <p:nvPr/>
          </p:nvSpPr>
          <p:spPr>
            <a:xfrm>
              <a:off x="651462" y="4607792"/>
              <a:ext cx="3511594" cy="14181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1EB644-E27C-64AF-C820-0F09661A702D}"/>
                </a:ext>
              </a:extLst>
            </p:cNvPr>
            <p:cNvSpPr txBox="1"/>
            <p:nvPr/>
          </p:nvSpPr>
          <p:spPr>
            <a:xfrm>
              <a:off x="693700" y="5421278"/>
              <a:ext cx="1640483" cy="646331"/>
            </a:xfrm>
            <a:prstGeom prst="rect">
              <a:avLst/>
            </a:prstGeom>
            <a:noFill/>
          </p:spPr>
          <p:txBody>
            <a:bodyPr wrap="square" rtlCol="0">
              <a:spAutoFit/>
            </a:bodyPr>
            <a:lstStyle/>
            <a:p>
              <a:r>
                <a:rPr lang="en-GB" dirty="0"/>
                <a:t>Language Model</a:t>
              </a:r>
            </a:p>
          </p:txBody>
        </p:sp>
      </p:grpSp>
      <p:sp>
        <p:nvSpPr>
          <p:cNvPr id="8" name="Slide Number Placeholder 7">
            <a:extLst>
              <a:ext uri="{FF2B5EF4-FFF2-40B4-BE49-F238E27FC236}">
                <a16:creationId xmlns:a16="http://schemas.microsoft.com/office/drawing/2014/main" id="{F608B711-8118-7B36-EA0C-9FABC1C332DF}"/>
              </a:ext>
            </a:extLst>
          </p:cNvPr>
          <p:cNvSpPr>
            <a:spLocks noGrp="1"/>
          </p:cNvSpPr>
          <p:nvPr>
            <p:ph type="sldNum" sz="quarter" idx="12"/>
          </p:nvPr>
        </p:nvSpPr>
        <p:spPr/>
        <p:txBody>
          <a:bodyPr/>
          <a:lstStyle/>
          <a:p>
            <a:fld id="{48F63A3B-78C7-47BE-AE5E-E10140E04643}" type="slidenum">
              <a:rPr lang="en-US" smtClean="0"/>
              <a:t>9</a:t>
            </a:fld>
            <a:endParaRPr lang="en-US"/>
          </a:p>
        </p:txBody>
      </p:sp>
    </p:spTree>
    <p:custDataLst>
      <p:tags r:id="rId1"/>
    </p:custDataLst>
    <p:extLst>
      <p:ext uri="{BB962C8B-B14F-4D97-AF65-F5344CB8AC3E}">
        <p14:creationId xmlns:p14="http://schemas.microsoft.com/office/powerpoint/2010/main" val="138262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8"/>
</p:tagLst>
</file>

<file path=ppt/tags/tag2.xml><?xml version="1.0" encoding="utf-8"?>
<p:tagLst xmlns:a="http://schemas.openxmlformats.org/drawingml/2006/main" xmlns:r="http://schemas.openxmlformats.org/officeDocument/2006/relationships" xmlns:p="http://schemas.openxmlformats.org/presentationml/2006/main">
  <p:tag name="TIMING" val="|54.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2635</Words>
  <Application>Microsoft Office PowerPoint</Application>
  <PresentationFormat>Widescreen</PresentationFormat>
  <Paragraphs>384</Paragraphs>
  <Slides>37</Slides>
  <Notes>11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Arial</vt:lpstr>
      <vt:lpstr>Calibri</vt:lpstr>
      <vt:lpstr>Calibri Light</vt:lpstr>
      <vt:lpstr>Cambria Math</vt:lpstr>
      <vt:lpstr>Courier New</vt:lpstr>
      <vt:lpstr>Office Theme</vt:lpstr>
      <vt:lpstr>Using a Local Language Model together with Retrieval-Augmented Generation (RAG) for answering questions on custom data</vt:lpstr>
      <vt:lpstr>Table of contents </vt:lpstr>
      <vt:lpstr>Problem statement</vt:lpstr>
      <vt:lpstr>2. Introduction</vt:lpstr>
      <vt:lpstr>Introduction – Prompt techniques</vt:lpstr>
      <vt:lpstr>Introduction – Prompt techniques</vt:lpstr>
      <vt:lpstr>Introduction – Prompt techniques</vt:lpstr>
      <vt:lpstr>Introduction – Prompt techniques</vt:lpstr>
      <vt:lpstr>Introduction – Retrieval Augmented Generation - RAG</vt:lpstr>
      <vt:lpstr>Introduction – Retrieval Augmented Generation - RAG</vt:lpstr>
      <vt:lpstr>Chunking</vt:lpstr>
      <vt:lpstr>Chunking</vt:lpstr>
      <vt:lpstr>Embeddings</vt:lpstr>
      <vt:lpstr>Embeddings</vt:lpstr>
      <vt:lpstr>Vector Databases</vt:lpstr>
      <vt:lpstr>Finding relevant chunks</vt:lpstr>
      <vt:lpstr>Finding relevant chunks</vt:lpstr>
      <vt:lpstr>Language Model</vt:lpstr>
      <vt:lpstr>Language Model – Transformer Architecture</vt:lpstr>
      <vt:lpstr>3. Implementation</vt:lpstr>
      <vt:lpstr>Implementation  - Application Features</vt:lpstr>
      <vt:lpstr>Implementation  - Application components</vt:lpstr>
      <vt:lpstr>Agent flow</vt:lpstr>
      <vt:lpstr>Agent flow</vt:lpstr>
      <vt:lpstr>Agent components</vt:lpstr>
      <vt:lpstr>Specifications</vt:lpstr>
      <vt:lpstr>4. Demo</vt:lpstr>
      <vt:lpstr>5. Evaluation</vt:lpstr>
      <vt:lpstr>5. Evaluation</vt:lpstr>
      <vt:lpstr>6. Summary</vt:lpstr>
      <vt:lpstr>6. Summary</vt:lpstr>
      <vt:lpstr>Literature</vt:lpstr>
      <vt:lpstr>Figures</vt:lpstr>
      <vt:lpstr>Thank you for your Attention!</vt:lpstr>
      <vt:lpstr>Facts</vt:lpstr>
      <vt:lpstr>High level application components</vt:lpstr>
      <vt:lpstr>High level application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Pintsuk</dc:creator>
  <cp:lastModifiedBy>Alexander Pintsuk</cp:lastModifiedBy>
  <cp:revision>337</cp:revision>
  <dcterms:created xsi:type="dcterms:W3CDTF">2025-01-25T15:49:32Z</dcterms:created>
  <dcterms:modified xsi:type="dcterms:W3CDTF">2025-02-10T14:30:22Z</dcterms:modified>
</cp:coreProperties>
</file>