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9" r:id="rId4"/>
    <p:sldId id="260" r:id="rId5"/>
    <p:sldId id="261" r:id="rId6"/>
    <p:sldId id="263" r:id="rId7"/>
    <p:sldId id="265" r:id="rId8"/>
    <p:sldId id="258"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p:cViewPr varScale="1">
        <p:scale>
          <a:sx n="72" d="100"/>
          <a:sy n="72" d="100"/>
        </p:scale>
        <p:origin x="2340" y="852"/>
      </p:cViewPr>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1227-6521-F6B2-68BF-B74C0E4CB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EB8E7F-40F3-9BFA-8197-ECCB3DE11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5C36C-BABE-7806-D5AE-AEBD85655496}"/>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4A058F18-1554-E34C-A2EB-21D394140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6433F-CB33-4C90-2BC6-EA9F785EC911}"/>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97118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A2FF-26C9-8F31-3203-1BDC9BBAC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64124E-7980-AC67-B0CB-B1484234A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6291D-162F-90B3-2013-FD4683EE9FD6}"/>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B82BADD8-5727-ABFA-F006-E84174A3F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71728-8833-5625-D388-76DA6169AB00}"/>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54973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40AB9-AC6D-E8C3-6862-A86882AF1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F2A834-4C77-82F9-7571-ED0222D30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9F8E2-6AF8-774E-1241-67EC34CDFF80}"/>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1BAD472E-5FA0-FD8E-4C4F-742270ADC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43E26-3887-2452-553E-3C7C2D75443A}"/>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3113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8095-87CB-1014-D95E-5FF154401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EAFA2-809A-2360-1F84-200FDEB56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4B1F8-1C71-BD14-5474-189B7D81B4B7}"/>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D9609A2A-A4B7-6CF2-E0ED-A7AA4834E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739DC-C2AF-9871-0456-120774FA0B53}"/>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2244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CDD0-521A-DD27-E053-8A6D76C86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B7081-A4C7-BD44-8063-D876F6ED0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8FDEE-4DA9-35C4-AD01-FE85DAE5BF27}"/>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3A13C207-C431-01CF-6CFC-985DF52DF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A8B18-C3EA-54FE-416D-9C059243D52C}"/>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1691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9D0F-7792-52DE-A6C6-9BDAB8B48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39B25-8B73-73B6-D133-4C0DCC109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BBD85-452C-A61C-F5C3-3D48C8F2A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447F2-0D77-EDAF-3475-65C0700BDFA9}"/>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6" name="Footer Placeholder 5">
            <a:extLst>
              <a:ext uri="{FF2B5EF4-FFF2-40B4-BE49-F238E27FC236}">
                <a16:creationId xmlns:a16="http://schemas.microsoft.com/office/drawing/2014/main" id="{70B1D5F6-23E9-143E-3F92-9E8AE7B8C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C08B7-AA65-D6C1-2859-A24BF25E69A7}"/>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44201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6BA4-2F33-A031-4C32-66B79A3AEA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C0AB6C-5B77-0FBE-4D3A-F2EB3D41C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C757A-8ED4-AA5E-4555-023F9EB6D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2ABE5-3757-688C-F53B-F9611CB80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AA2D4-1DCF-A869-25BC-4DB5536CA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B78FF-143B-49AF-446D-1A000236E7DE}"/>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8" name="Footer Placeholder 7">
            <a:extLst>
              <a:ext uri="{FF2B5EF4-FFF2-40B4-BE49-F238E27FC236}">
                <a16:creationId xmlns:a16="http://schemas.microsoft.com/office/drawing/2014/main" id="{5BC80D23-73E1-BC5A-5B8B-5878853FA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EC6AFD-C785-564B-8B17-34EDB0C367E5}"/>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34245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3C2-F1D8-9686-3980-A9BB29458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E59A1-0DEE-0CD1-CB16-FC77770E75AA}"/>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4" name="Footer Placeholder 3">
            <a:extLst>
              <a:ext uri="{FF2B5EF4-FFF2-40B4-BE49-F238E27FC236}">
                <a16:creationId xmlns:a16="http://schemas.microsoft.com/office/drawing/2014/main" id="{2E6C7068-7A79-D4E6-B581-4FD6343EB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59E7E-E984-5900-1DA8-146E58F67378}"/>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91497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0397A-D48D-ABB1-6401-D669F46C8857}"/>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3" name="Footer Placeholder 2">
            <a:extLst>
              <a:ext uri="{FF2B5EF4-FFF2-40B4-BE49-F238E27FC236}">
                <a16:creationId xmlns:a16="http://schemas.microsoft.com/office/drawing/2014/main" id="{E56DD2CB-D0F1-C5CB-3A9C-15069CEBA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5EB50-DBE8-1963-663B-A74FAC85DF58}"/>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273399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E8BA-5163-F24C-9398-3F38C98AA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AC2177-1352-8C8F-A404-22175E593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BD28E-B855-E1FC-368C-5F5BA0B72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443CA-1975-B1DA-805C-92538BB3DF8F}"/>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6" name="Footer Placeholder 5">
            <a:extLst>
              <a:ext uri="{FF2B5EF4-FFF2-40B4-BE49-F238E27FC236}">
                <a16:creationId xmlns:a16="http://schemas.microsoft.com/office/drawing/2014/main" id="{AC4C4A88-B71F-1D83-6030-5F6F639DD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CE50D-66C1-1E44-552A-0AE0A1222AC1}"/>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136759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ACD0-EC0F-28CA-984B-3DE3E39EC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85A436-504D-461A-4EAD-BCA27F416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7CF87-6D19-49CE-777D-CBE07174B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AE82C-E663-DF1E-D7DA-83D47F7AD22F}"/>
              </a:ext>
            </a:extLst>
          </p:cNvPr>
          <p:cNvSpPr>
            <a:spLocks noGrp="1"/>
          </p:cNvSpPr>
          <p:nvPr>
            <p:ph type="dt" sz="half" idx="10"/>
          </p:nvPr>
        </p:nvSpPr>
        <p:spPr/>
        <p:txBody>
          <a:bodyPr/>
          <a:lstStyle/>
          <a:p>
            <a:fld id="{5C07D349-3790-4CF6-B97E-AFC2FA00AD01}" type="datetimeFigureOut">
              <a:rPr lang="en-US" smtClean="0"/>
              <a:t>9/11/2024</a:t>
            </a:fld>
            <a:endParaRPr lang="en-US"/>
          </a:p>
        </p:txBody>
      </p:sp>
      <p:sp>
        <p:nvSpPr>
          <p:cNvPr id="6" name="Footer Placeholder 5">
            <a:extLst>
              <a:ext uri="{FF2B5EF4-FFF2-40B4-BE49-F238E27FC236}">
                <a16:creationId xmlns:a16="http://schemas.microsoft.com/office/drawing/2014/main" id="{F34C59E2-A2C9-6D39-78BF-EEF1FB1DE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1FF17-3A5E-B20C-BFE1-32E80C1D3799}"/>
              </a:ext>
            </a:extLst>
          </p:cNvPr>
          <p:cNvSpPr>
            <a:spLocks noGrp="1"/>
          </p:cNvSpPr>
          <p:nvPr>
            <p:ph type="sldNum" sz="quarter" idx="12"/>
          </p:nvPr>
        </p:nvSpPr>
        <p:spPr/>
        <p:txBody>
          <a:bodyPr/>
          <a:lstStyle/>
          <a:p>
            <a:fld id="{E90788E6-AC26-47F9-BAB2-6E12D5C75D1D}" type="slidenum">
              <a:rPr lang="en-US" smtClean="0"/>
              <a:t>‹#›</a:t>
            </a:fld>
            <a:endParaRPr lang="en-US"/>
          </a:p>
        </p:txBody>
      </p:sp>
    </p:spTree>
    <p:extLst>
      <p:ext uri="{BB962C8B-B14F-4D97-AF65-F5344CB8AC3E}">
        <p14:creationId xmlns:p14="http://schemas.microsoft.com/office/powerpoint/2010/main" val="382045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A35AE-549F-5F10-6607-C717BA1B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12991-A4CC-4F6C-B628-63122AE88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68074-10F7-C032-F079-E04EEEDC5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7D349-3790-4CF6-B97E-AFC2FA00AD01}" type="datetimeFigureOut">
              <a:rPr lang="en-US" smtClean="0"/>
              <a:t>9/11/2024</a:t>
            </a:fld>
            <a:endParaRPr lang="en-US"/>
          </a:p>
        </p:txBody>
      </p:sp>
      <p:sp>
        <p:nvSpPr>
          <p:cNvPr id="5" name="Footer Placeholder 4">
            <a:extLst>
              <a:ext uri="{FF2B5EF4-FFF2-40B4-BE49-F238E27FC236}">
                <a16:creationId xmlns:a16="http://schemas.microsoft.com/office/drawing/2014/main" id="{F1646AB3-3AC4-EC67-C31D-34F2E4972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A3FE85-DA49-32FE-F3AC-EB4629EDF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788E6-AC26-47F9-BAB2-6E12D5C75D1D}" type="slidenum">
              <a:rPr lang="en-US" smtClean="0"/>
              <a:t>‹#›</a:t>
            </a:fld>
            <a:endParaRPr lang="en-US"/>
          </a:p>
        </p:txBody>
      </p:sp>
    </p:spTree>
    <p:extLst>
      <p:ext uri="{BB962C8B-B14F-4D97-AF65-F5344CB8AC3E}">
        <p14:creationId xmlns:p14="http://schemas.microsoft.com/office/powerpoint/2010/main" val="123594644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CE5-A6E1-2C90-6E93-64DDE1FCEEC5}"/>
              </a:ext>
            </a:extLst>
          </p:cNvPr>
          <p:cNvSpPr>
            <a:spLocks noGrp="1"/>
          </p:cNvSpPr>
          <p:nvPr>
            <p:ph type="ctrTitle"/>
          </p:nvPr>
        </p:nvSpPr>
        <p:spPr/>
        <p:txBody>
          <a:bodyPr/>
          <a:lstStyle/>
          <a:p>
            <a:r>
              <a:rPr lang="en-US" sz="4800" dirty="0"/>
              <a:t>Overthinking: Faith </a:t>
            </a:r>
            <a:r>
              <a:rPr lang="en-US" sz="4800" dirty="0" err="1"/>
              <a:t>Slocumb</a:t>
            </a:r>
            <a:endParaRPr lang="en-US" sz="4800" dirty="0"/>
          </a:p>
        </p:txBody>
      </p:sp>
      <p:sp>
        <p:nvSpPr>
          <p:cNvPr id="3" name="Subtitle 2">
            <a:extLst>
              <a:ext uri="{FF2B5EF4-FFF2-40B4-BE49-F238E27FC236}">
                <a16:creationId xmlns:a16="http://schemas.microsoft.com/office/drawing/2014/main" id="{637BCDF8-3020-73D0-41C3-C35A4F242BF4}"/>
              </a:ext>
            </a:extLst>
          </p:cNvPr>
          <p:cNvSpPr>
            <a:spLocks noGrp="1"/>
          </p:cNvSpPr>
          <p:nvPr>
            <p:ph type="subTitle" idx="1"/>
          </p:nvPr>
        </p:nvSpPr>
        <p:spPr/>
        <p:txBody>
          <a:bodyPr/>
          <a:lstStyle/>
          <a:p>
            <a:r>
              <a:rPr lang="en-US" dirty="0"/>
              <a:t>By Alexander Parris</a:t>
            </a:r>
          </a:p>
        </p:txBody>
      </p:sp>
    </p:spTree>
    <p:extLst>
      <p:ext uri="{BB962C8B-B14F-4D97-AF65-F5344CB8AC3E}">
        <p14:creationId xmlns:p14="http://schemas.microsoft.com/office/powerpoint/2010/main" val="104653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4C19-E942-72BF-310E-1F192EF5CEBF}"/>
              </a:ext>
            </a:extLst>
          </p:cNvPr>
          <p:cNvSpPr>
            <a:spLocks noGrp="1"/>
          </p:cNvSpPr>
          <p:nvPr>
            <p:ph type="title"/>
          </p:nvPr>
        </p:nvSpPr>
        <p:spPr/>
        <p:txBody>
          <a:bodyPr/>
          <a:lstStyle/>
          <a:p>
            <a:r>
              <a:rPr lang="en-US" dirty="0"/>
              <a:t>Expert CIA Data Gathering</a:t>
            </a:r>
          </a:p>
        </p:txBody>
      </p:sp>
      <p:sp>
        <p:nvSpPr>
          <p:cNvPr id="3" name="Content Placeholder 2">
            <a:extLst>
              <a:ext uri="{FF2B5EF4-FFF2-40B4-BE49-F238E27FC236}">
                <a16:creationId xmlns:a16="http://schemas.microsoft.com/office/drawing/2014/main" id="{5564A8FF-FE66-0D85-A07A-2BAB9C503FE6}"/>
              </a:ext>
            </a:extLst>
          </p:cNvPr>
          <p:cNvSpPr txBox="1">
            <a:spLocks/>
          </p:cNvSpPr>
          <p:nvPr/>
        </p:nvSpPr>
        <p:spPr>
          <a:xfrm>
            <a:off x="838200" y="1825625"/>
            <a:ext cx="10515600" cy="47903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Sister’s </a:t>
            </a:r>
            <a:r>
              <a:rPr lang="en-US" sz="2000" dirty="0" err="1"/>
              <a:t>Youtube</a:t>
            </a:r>
            <a:r>
              <a:rPr lang="en-US" sz="2000" dirty="0"/>
              <a:t> - @gabbyslocmb1452</a:t>
            </a:r>
          </a:p>
          <a:p>
            <a:r>
              <a:rPr lang="en-US" sz="2000" dirty="0"/>
              <a:t>Faith’s Twitter - @Racingclouds</a:t>
            </a:r>
          </a:p>
          <a:p>
            <a:r>
              <a:rPr lang="en-US" sz="2000" dirty="0"/>
              <a:t>Mom’s Facebook – Alicia </a:t>
            </a:r>
            <a:r>
              <a:rPr lang="en-US" sz="2000" dirty="0" err="1"/>
              <a:t>Slocumb</a:t>
            </a:r>
            <a:endParaRPr lang="en-US" sz="2000" dirty="0"/>
          </a:p>
          <a:p>
            <a:r>
              <a:rPr lang="en-US" sz="2000" dirty="0"/>
              <a:t>Sister’s Facebook – Gabby </a:t>
            </a:r>
            <a:r>
              <a:rPr lang="en-US" sz="2000" dirty="0" err="1"/>
              <a:t>Slocumb</a:t>
            </a:r>
            <a:endParaRPr lang="en-US" sz="2000" dirty="0"/>
          </a:p>
        </p:txBody>
      </p:sp>
    </p:spTree>
    <p:extLst>
      <p:ext uri="{BB962C8B-B14F-4D97-AF65-F5344CB8AC3E}">
        <p14:creationId xmlns:p14="http://schemas.microsoft.com/office/powerpoint/2010/main" val="154595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AA7E-D9BD-3BD3-82BB-697970EB63CE}"/>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DA5163FE-A3DB-8A82-63D5-476FA4FB89CC}"/>
              </a:ext>
            </a:extLst>
          </p:cNvPr>
          <p:cNvSpPr txBox="1"/>
          <p:nvPr/>
        </p:nvSpPr>
        <p:spPr>
          <a:xfrm>
            <a:off x="2573023" y="2579096"/>
            <a:ext cx="3161635" cy="369332"/>
          </a:xfrm>
          <a:prstGeom prst="rect">
            <a:avLst/>
          </a:prstGeom>
          <a:noFill/>
        </p:spPr>
        <p:txBody>
          <a:bodyPr wrap="none" rtlCol="0">
            <a:spAutoFit/>
          </a:bodyPr>
          <a:lstStyle/>
          <a:p>
            <a:r>
              <a:rPr lang="en-US" dirty="0"/>
              <a:t>Willie Pearl </a:t>
            </a:r>
            <a:r>
              <a:rPr lang="en-US" dirty="0" err="1"/>
              <a:t>Slocumb</a:t>
            </a:r>
            <a:r>
              <a:rPr lang="en-US" dirty="0"/>
              <a:t> 1909-2009</a:t>
            </a:r>
          </a:p>
        </p:txBody>
      </p:sp>
      <p:sp>
        <p:nvSpPr>
          <p:cNvPr id="4" name="TextBox 3">
            <a:extLst>
              <a:ext uri="{FF2B5EF4-FFF2-40B4-BE49-F238E27FC236}">
                <a16:creationId xmlns:a16="http://schemas.microsoft.com/office/drawing/2014/main" id="{ED2D89F8-A4C3-B624-5827-56E3B7D1033B}"/>
              </a:ext>
            </a:extLst>
          </p:cNvPr>
          <p:cNvSpPr txBox="1"/>
          <p:nvPr/>
        </p:nvSpPr>
        <p:spPr>
          <a:xfrm>
            <a:off x="2671482" y="3059668"/>
            <a:ext cx="1395895" cy="369332"/>
          </a:xfrm>
          <a:prstGeom prst="rect">
            <a:avLst/>
          </a:prstGeom>
          <a:noFill/>
        </p:spPr>
        <p:txBody>
          <a:bodyPr wrap="none" rtlCol="0">
            <a:spAutoFit/>
          </a:bodyPr>
          <a:lstStyle/>
          <a:p>
            <a:r>
              <a:rPr lang="en-US" dirty="0"/>
              <a:t>Earl </a:t>
            </a:r>
            <a:r>
              <a:rPr lang="en-US" dirty="0" err="1"/>
              <a:t>Slocumb</a:t>
            </a:r>
            <a:endParaRPr lang="en-US" dirty="0"/>
          </a:p>
        </p:txBody>
      </p:sp>
      <p:sp>
        <p:nvSpPr>
          <p:cNvPr id="5" name="TextBox 4">
            <a:extLst>
              <a:ext uri="{FF2B5EF4-FFF2-40B4-BE49-F238E27FC236}">
                <a16:creationId xmlns:a16="http://schemas.microsoft.com/office/drawing/2014/main" id="{245554EA-D281-D0D2-6FF4-6475D2E2A893}"/>
              </a:ext>
            </a:extLst>
          </p:cNvPr>
          <p:cNvSpPr txBox="1"/>
          <p:nvPr/>
        </p:nvSpPr>
        <p:spPr>
          <a:xfrm>
            <a:off x="4240306" y="3059668"/>
            <a:ext cx="2326278" cy="369332"/>
          </a:xfrm>
          <a:prstGeom prst="rect">
            <a:avLst/>
          </a:prstGeom>
          <a:noFill/>
        </p:spPr>
        <p:txBody>
          <a:bodyPr wrap="none" rtlCol="0">
            <a:spAutoFit/>
          </a:bodyPr>
          <a:lstStyle/>
          <a:p>
            <a:r>
              <a:rPr lang="en-US" dirty="0"/>
              <a:t>Dorothy </a:t>
            </a:r>
            <a:r>
              <a:rPr lang="en-US" dirty="0" err="1"/>
              <a:t>Slocumb</a:t>
            </a:r>
            <a:r>
              <a:rPr lang="en-US" dirty="0"/>
              <a:t> 1937</a:t>
            </a:r>
          </a:p>
        </p:txBody>
      </p:sp>
      <p:sp>
        <p:nvSpPr>
          <p:cNvPr id="6" name="TextBox 5">
            <a:extLst>
              <a:ext uri="{FF2B5EF4-FFF2-40B4-BE49-F238E27FC236}">
                <a16:creationId xmlns:a16="http://schemas.microsoft.com/office/drawing/2014/main" id="{CB6651E9-4CFD-15D0-5569-C1CFAB34FEA7}"/>
              </a:ext>
            </a:extLst>
          </p:cNvPr>
          <p:cNvSpPr txBox="1"/>
          <p:nvPr/>
        </p:nvSpPr>
        <p:spPr>
          <a:xfrm>
            <a:off x="3450112" y="3716808"/>
            <a:ext cx="1446230" cy="369332"/>
          </a:xfrm>
          <a:prstGeom prst="rect">
            <a:avLst/>
          </a:prstGeom>
          <a:noFill/>
        </p:spPr>
        <p:txBody>
          <a:bodyPr wrap="none" rtlCol="0">
            <a:spAutoFit/>
          </a:bodyPr>
          <a:lstStyle/>
          <a:p>
            <a:r>
              <a:rPr lang="en-US" dirty="0"/>
              <a:t>Curt </a:t>
            </a:r>
            <a:r>
              <a:rPr lang="en-US" dirty="0" err="1"/>
              <a:t>Slocumb</a:t>
            </a:r>
            <a:endParaRPr lang="en-US" dirty="0"/>
          </a:p>
        </p:txBody>
      </p:sp>
      <p:sp>
        <p:nvSpPr>
          <p:cNvPr id="7" name="TextBox 6">
            <a:extLst>
              <a:ext uri="{FF2B5EF4-FFF2-40B4-BE49-F238E27FC236}">
                <a16:creationId xmlns:a16="http://schemas.microsoft.com/office/drawing/2014/main" id="{DD540CF0-69D3-0177-B923-15C6B6301A56}"/>
              </a:ext>
            </a:extLst>
          </p:cNvPr>
          <p:cNvSpPr txBox="1"/>
          <p:nvPr/>
        </p:nvSpPr>
        <p:spPr>
          <a:xfrm>
            <a:off x="5252018" y="3716808"/>
            <a:ext cx="1544012" cy="369332"/>
          </a:xfrm>
          <a:prstGeom prst="rect">
            <a:avLst/>
          </a:prstGeom>
          <a:noFill/>
        </p:spPr>
        <p:txBody>
          <a:bodyPr wrap="none" rtlCol="0">
            <a:spAutoFit/>
          </a:bodyPr>
          <a:lstStyle/>
          <a:p>
            <a:r>
              <a:rPr lang="en-US" dirty="0"/>
              <a:t>Alicia </a:t>
            </a:r>
            <a:r>
              <a:rPr lang="en-US" dirty="0" err="1"/>
              <a:t>Slocumb</a:t>
            </a:r>
            <a:endParaRPr lang="en-US" dirty="0"/>
          </a:p>
        </p:txBody>
      </p:sp>
      <p:sp>
        <p:nvSpPr>
          <p:cNvPr id="8" name="TextBox 7">
            <a:extLst>
              <a:ext uri="{FF2B5EF4-FFF2-40B4-BE49-F238E27FC236}">
                <a16:creationId xmlns:a16="http://schemas.microsoft.com/office/drawing/2014/main" id="{159B2A84-BC02-5B7B-E526-650999CA1A45}"/>
              </a:ext>
            </a:extLst>
          </p:cNvPr>
          <p:cNvSpPr txBox="1"/>
          <p:nvPr/>
        </p:nvSpPr>
        <p:spPr>
          <a:xfrm>
            <a:off x="4240306" y="4373948"/>
            <a:ext cx="1505733" cy="369332"/>
          </a:xfrm>
          <a:prstGeom prst="rect">
            <a:avLst/>
          </a:prstGeom>
          <a:noFill/>
        </p:spPr>
        <p:txBody>
          <a:bodyPr wrap="none" rtlCol="0">
            <a:spAutoFit/>
          </a:bodyPr>
          <a:lstStyle/>
          <a:p>
            <a:r>
              <a:rPr lang="en-US" dirty="0"/>
              <a:t>Faith </a:t>
            </a:r>
            <a:r>
              <a:rPr lang="en-US" dirty="0" err="1"/>
              <a:t>Slocumb</a:t>
            </a:r>
            <a:endParaRPr lang="en-US" dirty="0"/>
          </a:p>
        </p:txBody>
      </p:sp>
      <p:sp>
        <p:nvSpPr>
          <p:cNvPr id="9" name="TextBox 8">
            <a:extLst>
              <a:ext uri="{FF2B5EF4-FFF2-40B4-BE49-F238E27FC236}">
                <a16:creationId xmlns:a16="http://schemas.microsoft.com/office/drawing/2014/main" id="{0D000906-A13F-B1DE-EA82-92DA8CECE66F}"/>
              </a:ext>
            </a:extLst>
          </p:cNvPr>
          <p:cNvSpPr txBox="1"/>
          <p:nvPr/>
        </p:nvSpPr>
        <p:spPr>
          <a:xfrm>
            <a:off x="4240306" y="4613314"/>
            <a:ext cx="1647054" cy="369332"/>
          </a:xfrm>
          <a:prstGeom prst="rect">
            <a:avLst/>
          </a:prstGeom>
          <a:noFill/>
        </p:spPr>
        <p:txBody>
          <a:bodyPr wrap="none" rtlCol="0">
            <a:spAutoFit/>
          </a:bodyPr>
          <a:lstStyle/>
          <a:p>
            <a:r>
              <a:rPr lang="en-US" dirty="0"/>
              <a:t>Gabby </a:t>
            </a:r>
            <a:r>
              <a:rPr lang="en-US" dirty="0" err="1"/>
              <a:t>Slocumb</a:t>
            </a:r>
            <a:endParaRPr lang="en-US" dirty="0"/>
          </a:p>
        </p:txBody>
      </p:sp>
      <p:cxnSp>
        <p:nvCxnSpPr>
          <p:cNvPr id="11" name="Straight Connector 10">
            <a:extLst>
              <a:ext uri="{FF2B5EF4-FFF2-40B4-BE49-F238E27FC236}">
                <a16:creationId xmlns:a16="http://schemas.microsoft.com/office/drawing/2014/main" id="{168A6CB4-1175-338A-7952-4ADAE03CA988}"/>
              </a:ext>
            </a:extLst>
          </p:cNvPr>
          <p:cNvCxnSpPr>
            <a:stCxn id="4" idx="3"/>
            <a:endCxn id="5" idx="1"/>
          </p:cNvCxnSpPr>
          <p:nvPr/>
        </p:nvCxnSpPr>
        <p:spPr>
          <a:xfrm>
            <a:off x="4067377" y="3244334"/>
            <a:ext cx="172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2EDA05-9386-431D-9E32-0F72FB028A0B}"/>
              </a:ext>
            </a:extLst>
          </p:cNvPr>
          <p:cNvCxnSpPr/>
          <p:nvPr/>
        </p:nvCxnSpPr>
        <p:spPr>
          <a:xfrm>
            <a:off x="3729318" y="2939985"/>
            <a:ext cx="0" cy="119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96C78B-A0C0-0D04-CAF8-0867D94C04BA}"/>
              </a:ext>
            </a:extLst>
          </p:cNvPr>
          <p:cNvCxnSpPr>
            <a:endCxn id="6" idx="0"/>
          </p:cNvCxnSpPr>
          <p:nvPr/>
        </p:nvCxnSpPr>
        <p:spPr>
          <a:xfrm>
            <a:off x="4173227" y="3361765"/>
            <a:ext cx="0" cy="35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D5AE5E-D21B-D303-400D-D6C62EFB7692}"/>
              </a:ext>
            </a:extLst>
          </p:cNvPr>
          <p:cNvCxnSpPr>
            <a:stCxn id="6" idx="3"/>
            <a:endCxn id="7" idx="1"/>
          </p:cNvCxnSpPr>
          <p:nvPr/>
        </p:nvCxnSpPr>
        <p:spPr>
          <a:xfrm>
            <a:off x="4896342" y="3901474"/>
            <a:ext cx="355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F8014-5DEF-8296-D067-0697CF494DE9}"/>
              </a:ext>
            </a:extLst>
          </p:cNvPr>
          <p:cNvCxnSpPr/>
          <p:nvPr/>
        </p:nvCxnSpPr>
        <p:spPr>
          <a:xfrm>
            <a:off x="5063833" y="4086140"/>
            <a:ext cx="0" cy="287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a:xfrm>
            <a:off x="1097280" y="286603"/>
            <a:ext cx="10058400" cy="1452550"/>
          </a:xfrm>
        </p:spPr>
        <p:txBody>
          <a:bodyPr/>
          <a:lstStyle/>
          <a:p>
            <a:r>
              <a:rPr lang="en-US" dirty="0"/>
              <a:t>Green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1183340" y="1825625"/>
            <a:ext cx="10170459" cy="4745772"/>
          </a:xfrm>
        </p:spPr>
        <p:txBody>
          <a:bodyPr>
            <a:normAutofit/>
          </a:bodyPr>
          <a:lstStyle/>
          <a:p>
            <a:r>
              <a:rPr lang="en-US" sz="2000" dirty="0"/>
              <a:t>1. Social and relationship values. She seems totally aligned with me on core values and politics. Even on loyalty, honesty, family structure, eugenics, conspiracy, disgust for the needy, and racial prejudices.</a:t>
            </a:r>
          </a:p>
          <a:p>
            <a:r>
              <a:rPr lang="en-US" sz="2000" dirty="0"/>
              <a:t>2. Temperamentally stable. Not intent on inserting herself in my activates just to soak up my attention or monopolizing my time just for the sake of it.</a:t>
            </a:r>
          </a:p>
          <a:p>
            <a:r>
              <a:rPr lang="en-US" sz="2000" dirty="0"/>
              <a:t>3. Not vaccinated. She has a growing distrust of pharmaceuticals.</a:t>
            </a:r>
          </a:p>
          <a:p>
            <a:r>
              <a:rPr lang="en-US" sz="2000" dirty="0"/>
              <a:t>4. I may get along well with my in-laws. From the sounds of it we are aligned.</a:t>
            </a:r>
          </a:p>
          <a:p>
            <a:r>
              <a:rPr lang="en-US" sz="2000" dirty="0"/>
              <a:t>5. We are physically attracted to each other.</a:t>
            </a:r>
          </a:p>
          <a:p>
            <a:r>
              <a:rPr lang="en-US" sz="2000" dirty="0"/>
              <a:t>6. No major debt.</a:t>
            </a:r>
          </a:p>
          <a:p>
            <a:r>
              <a:rPr lang="en-US" sz="2000" dirty="0"/>
              <a:t>7. Good relationship with father and mother.</a:t>
            </a:r>
          </a:p>
          <a:p>
            <a:r>
              <a:rPr lang="en-US" sz="2000" dirty="0"/>
              <a:t>8. No history of rampant sexual promiscuity, relationship trauma, or STDs.</a:t>
            </a:r>
          </a:p>
          <a:p>
            <a:endParaRPr lang="en-US" sz="2400" dirty="0"/>
          </a:p>
        </p:txBody>
      </p:sp>
      <p:sp>
        <p:nvSpPr>
          <p:cNvPr id="4" name="TextBox 3">
            <a:extLst>
              <a:ext uri="{FF2B5EF4-FFF2-40B4-BE49-F238E27FC236}">
                <a16:creationId xmlns:a16="http://schemas.microsoft.com/office/drawing/2014/main" id="{ABA92333-13D5-BE35-27CF-413249ED76C8}"/>
              </a:ext>
            </a:extLst>
          </p:cNvPr>
          <p:cNvSpPr txBox="1"/>
          <p:nvPr/>
        </p:nvSpPr>
        <p:spPr>
          <a:xfrm>
            <a:off x="181870" y="1403736"/>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t>Value</a:t>
            </a:r>
          </a:p>
        </p:txBody>
      </p:sp>
      <p:sp>
        <p:nvSpPr>
          <p:cNvPr id="5" name="TextBox 4">
            <a:extLst>
              <a:ext uri="{FF2B5EF4-FFF2-40B4-BE49-F238E27FC236}">
                <a16:creationId xmlns:a16="http://schemas.microsoft.com/office/drawing/2014/main" id="{86E978AA-5218-3F54-9C3B-EAF7461F9DA0}"/>
              </a:ext>
            </a:extLst>
          </p:cNvPr>
          <p:cNvSpPr txBox="1"/>
          <p:nvPr/>
        </p:nvSpPr>
        <p:spPr>
          <a:xfrm>
            <a:off x="181870" y="1807587"/>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6" name="TextBox 5">
            <a:extLst>
              <a:ext uri="{FF2B5EF4-FFF2-40B4-BE49-F238E27FC236}">
                <a16:creationId xmlns:a16="http://schemas.microsoft.com/office/drawing/2014/main" id="{F72701A3-730C-7563-7998-1E8E5810D9EE}"/>
              </a:ext>
            </a:extLst>
          </p:cNvPr>
          <p:cNvSpPr txBox="1"/>
          <p:nvPr/>
        </p:nvSpPr>
        <p:spPr>
          <a:xfrm>
            <a:off x="181870" y="3453734"/>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4">
                    <a:lumMod val="60000"/>
                    <a:lumOff val="40000"/>
                  </a:schemeClr>
                </a:solidFill>
              </a:rPr>
              <a:t>Mid</a:t>
            </a:r>
          </a:p>
        </p:txBody>
      </p:sp>
      <p:sp>
        <p:nvSpPr>
          <p:cNvPr id="7" name="TextBox 6">
            <a:extLst>
              <a:ext uri="{FF2B5EF4-FFF2-40B4-BE49-F238E27FC236}">
                <a16:creationId xmlns:a16="http://schemas.microsoft.com/office/drawing/2014/main" id="{C9C44B9D-8B8B-583E-72B4-D988BDB5E9DA}"/>
              </a:ext>
            </a:extLst>
          </p:cNvPr>
          <p:cNvSpPr txBox="1"/>
          <p:nvPr/>
        </p:nvSpPr>
        <p:spPr>
          <a:xfrm>
            <a:off x="181870" y="4647640"/>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2"/>
                </a:solidFill>
              </a:rPr>
              <a:t>Low</a:t>
            </a:r>
          </a:p>
        </p:txBody>
      </p:sp>
      <p:sp>
        <p:nvSpPr>
          <p:cNvPr id="8" name="TextBox 7">
            <a:extLst>
              <a:ext uri="{FF2B5EF4-FFF2-40B4-BE49-F238E27FC236}">
                <a16:creationId xmlns:a16="http://schemas.microsoft.com/office/drawing/2014/main" id="{70CC410E-B4C5-3EFE-2BC7-C1A7EDF6A4B5}"/>
              </a:ext>
            </a:extLst>
          </p:cNvPr>
          <p:cNvSpPr txBox="1"/>
          <p:nvPr/>
        </p:nvSpPr>
        <p:spPr>
          <a:xfrm>
            <a:off x="181870" y="2812185"/>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9" name="TextBox 8">
            <a:extLst>
              <a:ext uri="{FF2B5EF4-FFF2-40B4-BE49-F238E27FC236}">
                <a16:creationId xmlns:a16="http://schemas.microsoft.com/office/drawing/2014/main" id="{CB96E4A0-6BAF-4CB0-13AE-2DDD2EAEDA75}"/>
              </a:ext>
            </a:extLst>
          </p:cNvPr>
          <p:cNvSpPr txBox="1"/>
          <p:nvPr/>
        </p:nvSpPr>
        <p:spPr>
          <a:xfrm>
            <a:off x="181870" y="4268987"/>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10" name="TextBox 9">
            <a:extLst>
              <a:ext uri="{FF2B5EF4-FFF2-40B4-BE49-F238E27FC236}">
                <a16:creationId xmlns:a16="http://schemas.microsoft.com/office/drawing/2014/main" id="{DE8D1255-C43A-A90C-FEFE-9E0E9B752E50}"/>
              </a:ext>
            </a:extLst>
          </p:cNvPr>
          <p:cNvSpPr txBox="1"/>
          <p:nvPr/>
        </p:nvSpPr>
        <p:spPr>
          <a:xfrm>
            <a:off x="181870" y="3875623"/>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4">
                    <a:lumMod val="60000"/>
                    <a:lumOff val="40000"/>
                  </a:schemeClr>
                </a:solidFill>
              </a:rPr>
              <a:t>Mid</a:t>
            </a:r>
          </a:p>
        </p:txBody>
      </p:sp>
      <p:sp>
        <p:nvSpPr>
          <p:cNvPr id="12" name="TextBox 11">
            <a:extLst>
              <a:ext uri="{FF2B5EF4-FFF2-40B4-BE49-F238E27FC236}">
                <a16:creationId xmlns:a16="http://schemas.microsoft.com/office/drawing/2014/main" id="{E47FA53D-2561-FD36-D9DB-EFFE175F0A47}"/>
              </a:ext>
            </a:extLst>
          </p:cNvPr>
          <p:cNvSpPr txBox="1"/>
          <p:nvPr/>
        </p:nvSpPr>
        <p:spPr>
          <a:xfrm>
            <a:off x="181870" y="5067394"/>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
        <p:nvSpPr>
          <p:cNvPr id="13" name="TextBox 12">
            <a:extLst>
              <a:ext uri="{FF2B5EF4-FFF2-40B4-BE49-F238E27FC236}">
                <a16:creationId xmlns:a16="http://schemas.microsoft.com/office/drawing/2014/main" id="{D769018C-A029-E346-4B1D-069B4E9BA480}"/>
              </a:ext>
            </a:extLst>
          </p:cNvPr>
          <p:cNvSpPr txBox="1"/>
          <p:nvPr/>
        </p:nvSpPr>
        <p:spPr>
          <a:xfrm>
            <a:off x="181870" y="5487148"/>
            <a:ext cx="1036320" cy="335417"/>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dirty="0">
                <a:solidFill>
                  <a:schemeClr val="accent6">
                    <a:lumMod val="75000"/>
                  </a:schemeClr>
                </a:solidFill>
              </a:rPr>
              <a:t>High</a:t>
            </a:r>
          </a:p>
        </p:txBody>
      </p:sp>
    </p:spTree>
    <p:extLst>
      <p:ext uri="{BB962C8B-B14F-4D97-AF65-F5344CB8AC3E}">
        <p14:creationId xmlns:p14="http://schemas.microsoft.com/office/powerpoint/2010/main" val="20498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Red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143435" y="1825625"/>
            <a:ext cx="11842377" cy="4790328"/>
          </a:xfrm>
        </p:spPr>
        <p:txBody>
          <a:bodyPr>
            <a:normAutofit fontScale="77500" lnSpcReduction="20000"/>
          </a:bodyPr>
          <a:lstStyle/>
          <a:p>
            <a:r>
              <a:rPr lang="en-US" sz="2000" dirty="0"/>
              <a:t>1. Possible non-white ancestry. The remarks, said in a joking manner and unable to be verified, that she may have a distant ancestor who is either native American or black have come up twice now. </a:t>
            </a:r>
            <a:r>
              <a:rPr lang="en-US" sz="2000" dirty="0">
                <a:solidFill>
                  <a:srgbClr val="00B050"/>
                </a:solidFill>
              </a:rPr>
              <a:t>(Acceptable)</a:t>
            </a:r>
          </a:p>
          <a:p>
            <a:pPr lvl="1"/>
            <a:r>
              <a:rPr lang="en-US" sz="1600" dirty="0">
                <a:solidFill>
                  <a:srgbClr val="FF0000"/>
                </a:solidFill>
              </a:rPr>
              <a:t>Based on the context of share-croppers in America and her traits of very blonde hair and green eyes, she can’t be more than 1/16 to 1/32 non-white. Meaning at the worst, my children could be 1/32 to 1/64 non-white. As seen above our children would have a 40% chance to look like India, 40% chance to look like me, 10% chance to look like Faith, and a 10% chance to look like my mom. Also, her family comes from Scottland which means red-heads are on the table. Overall, non-white DNA would only be detectable via a DNA test. I have to take this as a 99% win.</a:t>
            </a:r>
          </a:p>
          <a:p>
            <a:r>
              <a:rPr lang="en-US" sz="2000" dirty="0"/>
              <a:t>2. Drinking. She has ordered at least one drink on ¾ of the dates we have had together. </a:t>
            </a:r>
            <a:r>
              <a:rPr lang="en-US" sz="2000" dirty="0">
                <a:solidFill>
                  <a:schemeClr val="accent1">
                    <a:lumMod val="75000"/>
                  </a:schemeClr>
                </a:solidFill>
              </a:rPr>
              <a:t>(Tolerable. Pending her thoughts on temperance)</a:t>
            </a:r>
          </a:p>
          <a:p>
            <a:pPr lvl="1"/>
            <a:r>
              <a:rPr lang="en-US" sz="1600" dirty="0">
                <a:solidFill>
                  <a:srgbClr val="FF0000"/>
                </a:solidFill>
              </a:rPr>
              <a:t>If limited to a glass of wine at dinner or a margarita at the bar, then it really isn’t a big deal. She claims that she doesn’t get plastered on the regular. This is something that can only be verified over time though.</a:t>
            </a:r>
          </a:p>
          <a:p>
            <a:r>
              <a:rPr lang="en-US" sz="2000" dirty="0"/>
              <a:t>3. Tattoos and vaping. These go together as things that are specific to our generation’s culture.</a:t>
            </a:r>
            <a:r>
              <a:rPr lang="en-US" sz="2000" dirty="0">
                <a:solidFill>
                  <a:srgbClr val="00B050"/>
                </a:solidFill>
              </a:rPr>
              <a:t> (Acceptable)</a:t>
            </a:r>
            <a:endParaRPr lang="en-US" sz="2000" dirty="0"/>
          </a:p>
          <a:p>
            <a:pPr lvl="1"/>
            <a:r>
              <a:rPr lang="en-US" sz="1600" dirty="0">
                <a:solidFill>
                  <a:srgbClr val="FF0000"/>
                </a:solidFill>
              </a:rPr>
              <a:t>It really doesn’t bother me while I’m with her, so this is just something that will fade into the background. I would like to have an understanding on teaching possible kids to be reserved with these two things though.</a:t>
            </a:r>
          </a:p>
          <a:p>
            <a:r>
              <a:rPr lang="en-US" sz="2000" dirty="0"/>
              <a:t>4. Non-virginity. </a:t>
            </a:r>
            <a:r>
              <a:rPr lang="en-US" sz="2000" dirty="0">
                <a:solidFill>
                  <a:schemeClr val="accent1">
                    <a:lumMod val="75000"/>
                  </a:schemeClr>
                </a:solidFill>
              </a:rPr>
              <a:t>(Seems acceptable. Pending her thoughts on commitment and past trauma)</a:t>
            </a:r>
          </a:p>
          <a:p>
            <a:pPr lvl="1"/>
            <a:r>
              <a:rPr lang="en-US" sz="1600" dirty="0">
                <a:solidFill>
                  <a:srgbClr val="FF0000"/>
                </a:solidFill>
              </a:rPr>
              <a:t>According to her, she doesn’t go around hooking up so I’m led to believe that she just had sex with past exes. My worry here doesn’t have to do with feeling sexually inadequate (I’m hot blooded as they come). It includes only two things: possibility of STDs and the increased chance for divorce linked positively to someone's number of prior sexual partners. On STDs, she said that she doesn’t have any. On the ladder I need her to reinforce her desire to be committed.</a:t>
            </a:r>
          </a:p>
          <a:p>
            <a:r>
              <a:rPr lang="en-US" sz="2000" dirty="0"/>
              <a:t>5. Physical Frailty. She inherited EDS (Ehlers-Danlos Syndrome) which weakens her joints and left her with tooth decay and ultimately tooth implants. </a:t>
            </a:r>
            <a:r>
              <a:rPr lang="en-US" sz="2000" dirty="0">
                <a:solidFill>
                  <a:srgbClr val="00B050"/>
                </a:solidFill>
              </a:rPr>
              <a:t>(Acceptable)</a:t>
            </a:r>
            <a:endParaRPr lang="en-US" sz="2000" dirty="0"/>
          </a:p>
          <a:p>
            <a:pPr lvl="1"/>
            <a:r>
              <a:rPr lang="en-US" sz="1600" dirty="0">
                <a:solidFill>
                  <a:srgbClr val="FF0000"/>
                </a:solidFill>
              </a:rPr>
              <a:t>Surprisingly, I don’t feel very strongly about this. It means there is a low chance that one of our grandchildren may suffer this burden. The disease isn’t fatal but it means the child would perhaps be forced to rely on their mind rather than take up sports. Her sister doesn’t have the disease so there is no guarantee that future generations would suffer. For her, I would probably like to see her gain 5-10 </a:t>
            </a:r>
            <a:r>
              <a:rPr lang="en-US" sz="1600" dirty="0" err="1">
                <a:solidFill>
                  <a:srgbClr val="FF0000"/>
                </a:solidFill>
              </a:rPr>
              <a:t>lbs</a:t>
            </a:r>
            <a:r>
              <a:rPr lang="en-US" sz="1600" dirty="0">
                <a:solidFill>
                  <a:srgbClr val="FF0000"/>
                </a:solidFill>
              </a:rPr>
              <a:t> of muscle for her own health. Really a non-factor overall.</a:t>
            </a:r>
          </a:p>
          <a:p>
            <a:r>
              <a:rPr lang="en-US" sz="2000" dirty="0"/>
              <a:t>6. Prescription drugs. She does take a sleeping pill to fall asleep and she did use chemical birth control.</a:t>
            </a:r>
            <a:r>
              <a:rPr lang="en-US" sz="2000" dirty="0">
                <a:solidFill>
                  <a:srgbClr val="00B050"/>
                </a:solidFill>
              </a:rPr>
              <a:t> (Acceptable)</a:t>
            </a:r>
            <a:endParaRPr lang="en-US" sz="2000" dirty="0"/>
          </a:p>
          <a:p>
            <a:pPr lvl="1"/>
            <a:r>
              <a:rPr lang="en-US" sz="1600" dirty="0">
                <a:solidFill>
                  <a:srgbClr val="FF0000"/>
                </a:solidFill>
              </a:rPr>
              <a:t>Really a non-factor. She isn’t sure if she will continue to take chemical birth control or at least dump it and observe the effects for a month or so. Really the end of birth-control is a double-edged sword since we are hot for each other but I don’t want her to take it if it messes with her hormones and might cause her to not find me attractive when she is off the pill.</a:t>
            </a:r>
          </a:p>
        </p:txBody>
      </p:sp>
      <p:pic>
        <p:nvPicPr>
          <p:cNvPr id="5" name="Picture 4">
            <a:extLst>
              <a:ext uri="{FF2B5EF4-FFF2-40B4-BE49-F238E27FC236}">
                <a16:creationId xmlns:a16="http://schemas.microsoft.com/office/drawing/2014/main" id="{794E8E41-A2FD-CA90-62E7-BB380FBE9FE2}"/>
              </a:ext>
            </a:extLst>
          </p:cNvPr>
          <p:cNvPicPr>
            <a:picLocks noChangeAspect="1"/>
          </p:cNvPicPr>
          <p:nvPr/>
        </p:nvPicPr>
        <p:blipFill rotWithShape="1">
          <a:blip r:embed="rId2"/>
          <a:srcRect t="45405"/>
          <a:stretch/>
        </p:blipFill>
        <p:spPr>
          <a:xfrm>
            <a:off x="3783105" y="365125"/>
            <a:ext cx="7256930" cy="11661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927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My Own Red Flags</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p:txBody>
          <a:bodyPr>
            <a:normAutofit/>
          </a:bodyPr>
          <a:lstStyle/>
          <a:p>
            <a:r>
              <a:rPr lang="en-US" sz="2400" dirty="0"/>
              <a:t>1. Nervous about intimacy. She could intemperate this as rejection and then feel unloved.</a:t>
            </a:r>
          </a:p>
          <a:p>
            <a:r>
              <a:rPr lang="en-US" sz="2400" dirty="0"/>
              <a:t>2. Overly judgmental. She may see my high standards as unreasonable or arbitrary and destructive.</a:t>
            </a:r>
          </a:p>
          <a:p>
            <a:r>
              <a:rPr lang="en-US" sz="2400" dirty="0"/>
              <a:t>3. Technically short. She is overlooking my height completely. We are at least the same height, so there is a good chance my kids will be taller than me with her (See top of slide for % chance based on our heights). </a:t>
            </a:r>
          </a:p>
          <a:p>
            <a:r>
              <a:rPr lang="en-US" sz="2400" dirty="0"/>
              <a:t>4. Not rich. I’m not rich, what else can I say?</a:t>
            </a:r>
          </a:p>
          <a:p>
            <a:endParaRPr lang="en-US" dirty="0"/>
          </a:p>
        </p:txBody>
      </p:sp>
      <p:pic>
        <p:nvPicPr>
          <p:cNvPr id="5" name="Picture 4">
            <a:extLst>
              <a:ext uri="{FF2B5EF4-FFF2-40B4-BE49-F238E27FC236}">
                <a16:creationId xmlns:a16="http://schemas.microsoft.com/office/drawing/2014/main" id="{7ED7E9C5-3FE4-FE64-9E41-D1816EC72114}"/>
              </a:ext>
            </a:extLst>
          </p:cNvPr>
          <p:cNvPicPr>
            <a:picLocks noChangeAspect="1"/>
          </p:cNvPicPr>
          <p:nvPr/>
        </p:nvPicPr>
        <p:blipFill>
          <a:blip r:embed="rId2"/>
          <a:stretch>
            <a:fillRect/>
          </a:stretch>
        </p:blipFill>
        <p:spPr>
          <a:xfrm>
            <a:off x="5723863" y="589100"/>
            <a:ext cx="5477639" cy="6954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4956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61A-879C-F5AC-77C8-161CFC650938}"/>
              </a:ext>
            </a:extLst>
          </p:cNvPr>
          <p:cNvSpPr>
            <a:spLocks noGrp="1"/>
          </p:cNvSpPr>
          <p:nvPr>
            <p:ph type="title"/>
          </p:nvPr>
        </p:nvSpPr>
        <p:spPr/>
        <p:txBody>
          <a:bodyPr/>
          <a:lstStyle/>
          <a:p>
            <a:r>
              <a:rPr lang="en-US" dirty="0"/>
              <a:t>Issues that need to be discussed</a:t>
            </a:r>
          </a:p>
        </p:txBody>
      </p:sp>
      <p:sp>
        <p:nvSpPr>
          <p:cNvPr id="3" name="Content Placeholder 2">
            <a:extLst>
              <a:ext uri="{FF2B5EF4-FFF2-40B4-BE49-F238E27FC236}">
                <a16:creationId xmlns:a16="http://schemas.microsoft.com/office/drawing/2014/main" id="{6517E0FF-1B43-302B-78B1-24E9EF6A5F46}"/>
              </a:ext>
            </a:extLst>
          </p:cNvPr>
          <p:cNvSpPr>
            <a:spLocks noGrp="1"/>
          </p:cNvSpPr>
          <p:nvPr>
            <p:ph idx="1"/>
          </p:nvPr>
        </p:nvSpPr>
        <p:spPr>
          <a:xfrm>
            <a:off x="838200" y="1825625"/>
            <a:ext cx="10515600" cy="4790328"/>
          </a:xfrm>
        </p:spPr>
        <p:txBody>
          <a:bodyPr>
            <a:normAutofit/>
          </a:bodyPr>
          <a:lstStyle/>
          <a:p>
            <a:r>
              <a:rPr lang="en-US" sz="2000" dirty="0"/>
              <a:t>Faith’s opinion on children, sex and divorce. I want to ask her opinion on children, sex and divorce in a very open-ended way. Then follow up with maybe a question on what she wants her children to look like and be like.</a:t>
            </a:r>
          </a:p>
          <a:p>
            <a:pPr lvl="1"/>
            <a:r>
              <a:rPr lang="en-US" sz="2000" dirty="0"/>
              <a:t>I want a relationship that abides by “till death due us part” and a parent partnership where we have the same vision for raising our kids, where neither of us undercut the other on important decisions. </a:t>
            </a:r>
          </a:p>
          <a:p>
            <a:r>
              <a:rPr lang="en-US" sz="2000" dirty="0"/>
              <a:t>What is sex contingent on for me?</a:t>
            </a:r>
          </a:p>
          <a:p>
            <a:pPr lvl="1"/>
            <a:r>
              <a:rPr lang="en-US" sz="2000" dirty="0"/>
              <a:t>Getting through all the hurtles and checks of personality and family.</a:t>
            </a:r>
          </a:p>
          <a:p>
            <a:pPr lvl="1"/>
            <a:r>
              <a:rPr lang="en-US" sz="2000" dirty="0"/>
              <a:t>There being a high possibility we will marry.</a:t>
            </a:r>
          </a:p>
        </p:txBody>
      </p:sp>
      <p:pic>
        <p:nvPicPr>
          <p:cNvPr id="5" name="Picture 4">
            <a:extLst>
              <a:ext uri="{FF2B5EF4-FFF2-40B4-BE49-F238E27FC236}">
                <a16:creationId xmlns:a16="http://schemas.microsoft.com/office/drawing/2014/main" id="{AED04B73-A896-3C45-F5CF-18FEFA75523B}"/>
              </a:ext>
            </a:extLst>
          </p:cNvPr>
          <p:cNvPicPr>
            <a:picLocks noChangeAspect="1"/>
          </p:cNvPicPr>
          <p:nvPr/>
        </p:nvPicPr>
        <p:blipFill>
          <a:blip r:embed="rId2"/>
          <a:stretch>
            <a:fillRect/>
          </a:stretch>
        </p:blipFill>
        <p:spPr>
          <a:xfrm>
            <a:off x="9142355" y="3475035"/>
            <a:ext cx="2668645" cy="1491507"/>
          </a:xfrm>
          <a:prstGeom prst="rect">
            <a:avLst/>
          </a:prstGeom>
        </p:spPr>
      </p:pic>
    </p:spTree>
    <p:extLst>
      <p:ext uri="{BB962C8B-B14F-4D97-AF65-F5344CB8AC3E}">
        <p14:creationId xmlns:p14="http://schemas.microsoft.com/office/powerpoint/2010/main" val="259750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p:txBody>
          <a:bodyPr/>
          <a:lstStyle/>
          <a:p>
            <a:r>
              <a:rPr lang="en-US" dirty="0"/>
              <a:t>Prospective Timeline</a:t>
            </a:r>
          </a:p>
        </p:txBody>
      </p:sp>
      <p:cxnSp>
        <p:nvCxnSpPr>
          <p:cNvPr id="4" name="Straight Arrow Connector 3">
            <a:extLst>
              <a:ext uri="{FF2B5EF4-FFF2-40B4-BE49-F238E27FC236}">
                <a16:creationId xmlns:a16="http://schemas.microsoft.com/office/drawing/2014/main" id="{A5E4E27C-9D0A-8C47-BB20-E87BE51C4069}"/>
              </a:ext>
            </a:extLst>
          </p:cNvPr>
          <p:cNvCxnSpPr/>
          <p:nvPr/>
        </p:nvCxnSpPr>
        <p:spPr>
          <a:xfrm>
            <a:off x="838200" y="3863788"/>
            <a:ext cx="102690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82BE9E-E928-1A62-264E-ADDC6AC99D39}"/>
              </a:ext>
            </a:extLst>
          </p:cNvPr>
          <p:cNvCxnSpPr/>
          <p:nvPr/>
        </p:nvCxnSpPr>
        <p:spPr>
          <a:xfrm>
            <a:off x="1136274" y="386490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1AA064C-BE83-1B78-F8D8-3D6E28BE09E6}"/>
              </a:ext>
            </a:extLst>
          </p:cNvPr>
          <p:cNvSpPr/>
          <p:nvPr/>
        </p:nvSpPr>
        <p:spPr>
          <a:xfrm>
            <a:off x="116541" y="3426758"/>
            <a:ext cx="874059" cy="8740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Aug </a:t>
            </a:r>
          </a:p>
          <a:p>
            <a:pPr algn="ctr"/>
            <a:r>
              <a:rPr lang="en-US" dirty="0"/>
              <a:t>19</a:t>
            </a:r>
          </a:p>
        </p:txBody>
      </p:sp>
      <p:cxnSp>
        <p:nvCxnSpPr>
          <p:cNvPr id="8" name="Straight Connector 7">
            <a:extLst>
              <a:ext uri="{FF2B5EF4-FFF2-40B4-BE49-F238E27FC236}">
                <a16:creationId xmlns:a16="http://schemas.microsoft.com/office/drawing/2014/main" id="{C3221E4A-C3A3-8A31-7A76-042C4C910C81}"/>
              </a:ext>
            </a:extLst>
          </p:cNvPr>
          <p:cNvCxnSpPr>
            <a:cxnSpLocks/>
          </p:cNvCxnSpPr>
          <p:nvPr/>
        </p:nvCxnSpPr>
        <p:spPr>
          <a:xfrm flipV="1">
            <a:off x="1410818" y="3426758"/>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8B0B6A-D34B-BD61-943A-B8B4D35AB349}"/>
              </a:ext>
            </a:extLst>
          </p:cNvPr>
          <p:cNvSpPr txBox="1"/>
          <p:nvPr/>
        </p:nvSpPr>
        <p:spPr>
          <a:xfrm rot="4074477">
            <a:off x="927251" y="4718088"/>
            <a:ext cx="1249637" cy="276999"/>
          </a:xfrm>
          <a:prstGeom prst="rect">
            <a:avLst/>
          </a:prstGeom>
          <a:noFill/>
        </p:spPr>
        <p:txBody>
          <a:bodyPr wrap="none" rtlCol="0">
            <a:spAutoFit/>
          </a:bodyPr>
          <a:lstStyle/>
          <a:p>
            <a:r>
              <a:rPr lang="en-US" sz="1200" dirty="0"/>
              <a:t>Aug 25, first date</a:t>
            </a:r>
          </a:p>
        </p:txBody>
      </p:sp>
      <p:sp>
        <p:nvSpPr>
          <p:cNvPr id="12" name="TextBox 11">
            <a:extLst>
              <a:ext uri="{FF2B5EF4-FFF2-40B4-BE49-F238E27FC236}">
                <a16:creationId xmlns:a16="http://schemas.microsoft.com/office/drawing/2014/main" id="{5EFDC8EC-BDAF-B0C5-0E4A-7BCC4C6D43BC}"/>
              </a:ext>
            </a:extLst>
          </p:cNvPr>
          <p:cNvSpPr txBox="1"/>
          <p:nvPr/>
        </p:nvSpPr>
        <p:spPr>
          <a:xfrm rot="18067011">
            <a:off x="1227752" y="2554117"/>
            <a:ext cx="1752467" cy="276999"/>
          </a:xfrm>
          <a:prstGeom prst="rect">
            <a:avLst/>
          </a:prstGeom>
          <a:noFill/>
        </p:spPr>
        <p:txBody>
          <a:bodyPr wrap="none" rtlCol="0">
            <a:spAutoFit/>
          </a:bodyPr>
          <a:lstStyle/>
          <a:p>
            <a:r>
              <a:rPr lang="en-US" sz="1200" dirty="0"/>
              <a:t>Sep 8, third date first kiss</a:t>
            </a:r>
          </a:p>
        </p:txBody>
      </p:sp>
      <p:cxnSp>
        <p:nvCxnSpPr>
          <p:cNvPr id="13" name="Straight Connector 12">
            <a:extLst>
              <a:ext uri="{FF2B5EF4-FFF2-40B4-BE49-F238E27FC236}">
                <a16:creationId xmlns:a16="http://schemas.microsoft.com/office/drawing/2014/main" id="{AA7517E2-3F0E-B6B1-23B9-9549124F59AE}"/>
              </a:ext>
            </a:extLst>
          </p:cNvPr>
          <p:cNvCxnSpPr/>
          <p:nvPr/>
        </p:nvCxnSpPr>
        <p:spPr>
          <a:xfrm>
            <a:off x="1556492" y="38477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359A47-460F-7DFB-2410-D27ACCFD5824}"/>
              </a:ext>
            </a:extLst>
          </p:cNvPr>
          <p:cNvSpPr txBox="1"/>
          <p:nvPr/>
        </p:nvSpPr>
        <p:spPr>
          <a:xfrm rot="4074477">
            <a:off x="1288728" y="4753289"/>
            <a:ext cx="1420710" cy="276999"/>
          </a:xfrm>
          <a:prstGeom prst="rect">
            <a:avLst/>
          </a:prstGeom>
          <a:noFill/>
        </p:spPr>
        <p:txBody>
          <a:bodyPr wrap="none" rtlCol="0">
            <a:spAutoFit/>
          </a:bodyPr>
          <a:lstStyle/>
          <a:p>
            <a:r>
              <a:rPr lang="en-US" sz="1200" dirty="0"/>
              <a:t>Sep 10, fourth date.</a:t>
            </a:r>
          </a:p>
        </p:txBody>
      </p:sp>
      <p:cxnSp>
        <p:nvCxnSpPr>
          <p:cNvPr id="15" name="Straight Connector 14">
            <a:extLst>
              <a:ext uri="{FF2B5EF4-FFF2-40B4-BE49-F238E27FC236}">
                <a16:creationId xmlns:a16="http://schemas.microsoft.com/office/drawing/2014/main" id="{CDEF0F9A-8C02-38F4-9B16-3096FBB91DEB}"/>
              </a:ext>
            </a:extLst>
          </p:cNvPr>
          <p:cNvCxnSpPr>
            <a:cxnSpLocks/>
          </p:cNvCxnSpPr>
          <p:nvPr/>
        </p:nvCxnSpPr>
        <p:spPr>
          <a:xfrm flipV="1">
            <a:off x="2161338"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DC5EDFC-4523-AB54-0A61-21B78EA2CAA7}"/>
              </a:ext>
            </a:extLst>
          </p:cNvPr>
          <p:cNvSpPr txBox="1"/>
          <p:nvPr/>
        </p:nvSpPr>
        <p:spPr>
          <a:xfrm rot="18067011">
            <a:off x="1912540" y="2493533"/>
            <a:ext cx="1981226" cy="276999"/>
          </a:xfrm>
          <a:prstGeom prst="rect">
            <a:avLst/>
          </a:prstGeom>
          <a:noFill/>
        </p:spPr>
        <p:txBody>
          <a:bodyPr wrap="square" rtlCol="0">
            <a:spAutoFit/>
          </a:bodyPr>
          <a:lstStyle/>
          <a:p>
            <a:r>
              <a:rPr lang="en-US" sz="1200" dirty="0"/>
              <a:t>1 month</a:t>
            </a:r>
          </a:p>
        </p:txBody>
      </p:sp>
      <p:cxnSp>
        <p:nvCxnSpPr>
          <p:cNvPr id="17" name="Straight Connector 16">
            <a:extLst>
              <a:ext uri="{FF2B5EF4-FFF2-40B4-BE49-F238E27FC236}">
                <a16:creationId xmlns:a16="http://schemas.microsoft.com/office/drawing/2014/main" id="{77F38B6D-CD6A-9341-3EC0-372ED8B0BBF7}"/>
              </a:ext>
            </a:extLst>
          </p:cNvPr>
          <p:cNvCxnSpPr>
            <a:cxnSpLocks/>
          </p:cNvCxnSpPr>
          <p:nvPr/>
        </p:nvCxnSpPr>
        <p:spPr>
          <a:xfrm flipV="1">
            <a:off x="3913732"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E58F4F-082F-D1DA-3B42-3C782FD2FFA0}"/>
              </a:ext>
            </a:extLst>
          </p:cNvPr>
          <p:cNvSpPr txBox="1"/>
          <p:nvPr/>
        </p:nvSpPr>
        <p:spPr>
          <a:xfrm rot="18067011">
            <a:off x="3784922" y="2700257"/>
            <a:ext cx="1509901" cy="276999"/>
          </a:xfrm>
          <a:prstGeom prst="rect">
            <a:avLst/>
          </a:prstGeom>
          <a:noFill/>
        </p:spPr>
        <p:txBody>
          <a:bodyPr wrap="none" rtlCol="0">
            <a:spAutoFit/>
          </a:bodyPr>
          <a:lstStyle/>
          <a:p>
            <a:r>
              <a:rPr lang="en-US" sz="1200" dirty="0"/>
              <a:t>3-month anniversary.</a:t>
            </a:r>
          </a:p>
        </p:txBody>
      </p:sp>
      <p:cxnSp>
        <p:nvCxnSpPr>
          <p:cNvPr id="19" name="Straight Connector 18">
            <a:extLst>
              <a:ext uri="{FF2B5EF4-FFF2-40B4-BE49-F238E27FC236}">
                <a16:creationId xmlns:a16="http://schemas.microsoft.com/office/drawing/2014/main" id="{258A7418-F565-1B83-DEEB-BB44E65D12E5}"/>
              </a:ext>
            </a:extLst>
          </p:cNvPr>
          <p:cNvCxnSpPr>
            <a:cxnSpLocks/>
          </p:cNvCxnSpPr>
          <p:nvPr/>
        </p:nvCxnSpPr>
        <p:spPr>
          <a:xfrm flipV="1">
            <a:off x="5814296" y="3426758"/>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467CA5E-A3BD-467F-B2BB-40D6CC466DAE}"/>
              </a:ext>
            </a:extLst>
          </p:cNvPr>
          <p:cNvSpPr txBox="1"/>
          <p:nvPr/>
        </p:nvSpPr>
        <p:spPr>
          <a:xfrm rot="18067011">
            <a:off x="5699754" y="2673045"/>
            <a:ext cx="1481559" cy="276999"/>
          </a:xfrm>
          <a:prstGeom prst="rect">
            <a:avLst/>
          </a:prstGeom>
          <a:noFill/>
        </p:spPr>
        <p:txBody>
          <a:bodyPr wrap="none" rtlCol="0">
            <a:spAutoFit/>
          </a:bodyPr>
          <a:lstStyle/>
          <a:p>
            <a:r>
              <a:rPr lang="en-US" sz="1200" dirty="0"/>
              <a:t>6-month anniversary</a:t>
            </a:r>
          </a:p>
        </p:txBody>
      </p:sp>
      <p:cxnSp>
        <p:nvCxnSpPr>
          <p:cNvPr id="24" name="Straight Connector 23">
            <a:extLst>
              <a:ext uri="{FF2B5EF4-FFF2-40B4-BE49-F238E27FC236}">
                <a16:creationId xmlns:a16="http://schemas.microsoft.com/office/drawing/2014/main" id="{962B7A80-E21D-3168-5DBC-9618B6AB8DB4}"/>
              </a:ext>
            </a:extLst>
          </p:cNvPr>
          <p:cNvCxnSpPr>
            <a:cxnSpLocks/>
          </p:cNvCxnSpPr>
          <p:nvPr/>
        </p:nvCxnSpPr>
        <p:spPr>
          <a:xfrm flipV="1">
            <a:off x="6396579" y="342675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7F979FD-53CC-CDBB-27F7-213F764839F6}"/>
              </a:ext>
            </a:extLst>
          </p:cNvPr>
          <p:cNvSpPr txBox="1"/>
          <p:nvPr/>
        </p:nvSpPr>
        <p:spPr>
          <a:xfrm rot="18067011">
            <a:off x="6136813" y="2170959"/>
            <a:ext cx="2512611" cy="461665"/>
          </a:xfrm>
          <a:prstGeom prst="rect">
            <a:avLst/>
          </a:prstGeom>
          <a:noFill/>
        </p:spPr>
        <p:txBody>
          <a:bodyPr wrap="none" rtlCol="0">
            <a:spAutoFit/>
          </a:bodyPr>
          <a:lstStyle/>
          <a:p>
            <a:r>
              <a:rPr lang="en-US" sz="1200" dirty="0"/>
              <a:t>Beginning of Spring</a:t>
            </a:r>
          </a:p>
          <a:p>
            <a:r>
              <a:rPr lang="en-US" sz="1200" dirty="0"/>
              <a:t>Either decide to propose or break up.</a:t>
            </a:r>
          </a:p>
        </p:txBody>
      </p:sp>
      <p:cxnSp>
        <p:nvCxnSpPr>
          <p:cNvPr id="26" name="Straight Connector 25">
            <a:extLst>
              <a:ext uri="{FF2B5EF4-FFF2-40B4-BE49-F238E27FC236}">
                <a16:creationId xmlns:a16="http://schemas.microsoft.com/office/drawing/2014/main" id="{03D5FFFA-3571-F7F5-A800-045917B52F9B}"/>
              </a:ext>
            </a:extLst>
          </p:cNvPr>
          <p:cNvCxnSpPr>
            <a:cxnSpLocks/>
          </p:cNvCxnSpPr>
          <p:nvPr/>
        </p:nvCxnSpPr>
        <p:spPr>
          <a:xfrm flipV="1">
            <a:off x="7617092" y="343052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F69BA20-FA1B-F98C-E506-3E14496F733A}"/>
              </a:ext>
            </a:extLst>
          </p:cNvPr>
          <p:cNvSpPr txBox="1"/>
          <p:nvPr/>
        </p:nvSpPr>
        <p:spPr>
          <a:xfrm rot="18067011">
            <a:off x="7532100" y="2546405"/>
            <a:ext cx="1746632" cy="461665"/>
          </a:xfrm>
          <a:prstGeom prst="rect">
            <a:avLst/>
          </a:prstGeom>
          <a:noFill/>
        </p:spPr>
        <p:txBody>
          <a:bodyPr wrap="none" rtlCol="0">
            <a:spAutoFit/>
          </a:bodyPr>
          <a:lstStyle/>
          <a:p>
            <a:r>
              <a:rPr lang="en-US" sz="1200" dirty="0"/>
              <a:t>9 months. </a:t>
            </a:r>
          </a:p>
          <a:p>
            <a:r>
              <a:rPr lang="en-US" sz="1200" dirty="0"/>
              <a:t>Should be engaged soon.</a:t>
            </a:r>
          </a:p>
        </p:txBody>
      </p:sp>
      <p:cxnSp>
        <p:nvCxnSpPr>
          <p:cNvPr id="28" name="Straight Connector 27">
            <a:extLst>
              <a:ext uri="{FF2B5EF4-FFF2-40B4-BE49-F238E27FC236}">
                <a16:creationId xmlns:a16="http://schemas.microsoft.com/office/drawing/2014/main" id="{EA47ABFE-0A75-80F5-8558-B91403942159}"/>
              </a:ext>
            </a:extLst>
          </p:cNvPr>
          <p:cNvCxnSpPr>
            <a:cxnSpLocks/>
          </p:cNvCxnSpPr>
          <p:nvPr/>
        </p:nvCxnSpPr>
        <p:spPr>
          <a:xfrm flipV="1">
            <a:off x="9161192" y="342519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7C6D5F-2666-D269-8F1A-4A55AB85CD22}"/>
              </a:ext>
            </a:extLst>
          </p:cNvPr>
          <p:cNvSpPr txBox="1"/>
          <p:nvPr/>
        </p:nvSpPr>
        <p:spPr>
          <a:xfrm rot="18067011">
            <a:off x="9033620" y="2647615"/>
            <a:ext cx="1555426" cy="276999"/>
          </a:xfrm>
          <a:prstGeom prst="rect">
            <a:avLst/>
          </a:prstGeom>
          <a:noFill/>
        </p:spPr>
        <p:txBody>
          <a:bodyPr wrap="none" rtlCol="0">
            <a:spAutoFit/>
          </a:bodyPr>
          <a:lstStyle/>
          <a:p>
            <a:r>
              <a:rPr lang="en-US" sz="1200" dirty="0"/>
              <a:t>9-12 months. Married</a:t>
            </a:r>
          </a:p>
        </p:txBody>
      </p:sp>
      <p:cxnSp>
        <p:nvCxnSpPr>
          <p:cNvPr id="33" name="Straight Connector 32">
            <a:extLst>
              <a:ext uri="{FF2B5EF4-FFF2-40B4-BE49-F238E27FC236}">
                <a16:creationId xmlns:a16="http://schemas.microsoft.com/office/drawing/2014/main" id="{020A91DF-FEC6-3C4D-C709-0A157A3D2667}"/>
              </a:ext>
            </a:extLst>
          </p:cNvPr>
          <p:cNvCxnSpPr/>
          <p:nvPr/>
        </p:nvCxnSpPr>
        <p:spPr>
          <a:xfrm>
            <a:off x="8959863" y="386360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9EA63B-69E7-C1FD-9E90-3F90CBB221A5}"/>
              </a:ext>
            </a:extLst>
          </p:cNvPr>
          <p:cNvSpPr txBox="1"/>
          <p:nvPr/>
        </p:nvSpPr>
        <p:spPr>
          <a:xfrm rot="4074477">
            <a:off x="8853089" y="4840855"/>
            <a:ext cx="1189108" cy="276999"/>
          </a:xfrm>
          <a:prstGeom prst="rect">
            <a:avLst/>
          </a:prstGeom>
          <a:noFill/>
        </p:spPr>
        <p:txBody>
          <a:bodyPr wrap="none" rtlCol="0">
            <a:spAutoFit/>
          </a:bodyPr>
          <a:lstStyle/>
          <a:p>
            <a:r>
              <a:rPr lang="en-US" sz="1200" dirty="0"/>
              <a:t>Purchase home.</a:t>
            </a:r>
          </a:p>
        </p:txBody>
      </p:sp>
      <p:cxnSp>
        <p:nvCxnSpPr>
          <p:cNvPr id="35" name="Straight Connector 34">
            <a:extLst>
              <a:ext uri="{FF2B5EF4-FFF2-40B4-BE49-F238E27FC236}">
                <a16:creationId xmlns:a16="http://schemas.microsoft.com/office/drawing/2014/main" id="{91F56AC1-22E3-45FE-4C71-A2239CDA6722}"/>
              </a:ext>
            </a:extLst>
          </p:cNvPr>
          <p:cNvCxnSpPr/>
          <p:nvPr/>
        </p:nvCxnSpPr>
        <p:spPr>
          <a:xfrm>
            <a:off x="9379848" y="3852582"/>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33933D-0A0A-D4FA-E259-882DFADBC05E}"/>
              </a:ext>
            </a:extLst>
          </p:cNvPr>
          <p:cNvSpPr txBox="1"/>
          <p:nvPr/>
        </p:nvSpPr>
        <p:spPr>
          <a:xfrm rot="4074477">
            <a:off x="9238420" y="4829830"/>
            <a:ext cx="1258421" cy="276999"/>
          </a:xfrm>
          <a:prstGeom prst="rect">
            <a:avLst/>
          </a:prstGeom>
          <a:noFill/>
        </p:spPr>
        <p:txBody>
          <a:bodyPr wrap="none" rtlCol="0">
            <a:spAutoFit/>
          </a:bodyPr>
          <a:lstStyle/>
          <a:p>
            <a:r>
              <a:rPr lang="en-US" sz="1200" dirty="0"/>
              <a:t>Move into home.</a:t>
            </a:r>
          </a:p>
        </p:txBody>
      </p:sp>
      <p:cxnSp>
        <p:nvCxnSpPr>
          <p:cNvPr id="37" name="Straight Connector 36">
            <a:extLst>
              <a:ext uri="{FF2B5EF4-FFF2-40B4-BE49-F238E27FC236}">
                <a16:creationId xmlns:a16="http://schemas.microsoft.com/office/drawing/2014/main" id="{7BC592E3-E1F5-73D2-9B1C-4A7579A555D3}"/>
              </a:ext>
            </a:extLst>
          </p:cNvPr>
          <p:cNvCxnSpPr>
            <a:cxnSpLocks/>
          </p:cNvCxnSpPr>
          <p:nvPr/>
        </p:nvCxnSpPr>
        <p:spPr>
          <a:xfrm flipV="1">
            <a:off x="10202633" y="340488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BDAB0EE-2695-87F4-8982-B698FD9A9B0A}"/>
              </a:ext>
            </a:extLst>
          </p:cNvPr>
          <p:cNvSpPr txBox="1"/>
          <p:nvPr/>
        </p:nvSpPr>
        <p:spPr>
          <a:xfrm rot="18067011">
            <a:off x="10260210" y="2963166"/>
            <a:ext cx="787139" cy="276999"/>
          </a:xfrm>
          <a:prstGeom prst="rect">
            <a:avLst/>
          </a:prstGeom>
          <a:noFill/>
        </p:spPr>
        <p:txBody>
          <a:bodyPr wrap="none" rtlCol="0">
            <a:spAutoFit/>
          </a:bodyPr>
          <a:lstStyle/>
          <a:p>
            <a:r>
              <a:rPr lang="en-US" sz="1200" dirty="0"/>
              <a:t>Pregnant.</a:t>
            </a:r>
          </a:p>
        </p:txBody>
      </p:sp>
      <p:cxnSp>
        <p:nvCxnSpPr>
          <p:cNvPr id="39" name="Straight Connector 38">
            <a:extLst>
              <a:ext uri="{FF2B5EF4-FFF2-40B4-BE49-F238E27FC236}">
                <a16:creationId xmlns:a16="http://schemas.microsoft.com/office/drawing/2014/main" id="{08C477C7-C713-FDAD-0AB8-A2D861E80CDC}"/>
              </a:ext>
            </a:extLst>
          </p:cNvPr>
          <p:cNvCxnSpPr/>
          <p:nvPr/>
        </p:nvCxnSpPr>
        <p:spPr>
          <a:xfrm>
            <a:off x="2347831" y="386378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05C5D5E-CBC2-FE37-0F39-C7AC723F148A}"/>
              </a:ext>
            </a:extLst>
          </p:cNvPr>
          <p:cNvSpPr txBox="1"/>
          <p:nvPr/>
        </p:nvSpPr>
        <p:spPr>
          <a:xfrm rot="4074477">
            <a:off x="2166062" y="4660955"/>
            <a:ext cx="1414298" cy="461665"/>
          </a:xfrm>
          <a:prstGeom prst="rect">
            <a:avLst/>
          </a:prstGeom>
          <a:noFill/>
        </p:spPr>
        <p:txBody>
          <a:bodyPr wrap="none" rtlCol="0">
            <a:spAutoFit/>
          </a:bodyPr>
          <a:lstStyle/>
          <a:p>
            <a:r>
              <a:rPr lang="en-US" sz="1200" dirty="0"/>
              <a:t>Meet friends</a:t>
            </a:r>
          </a:p>
          <a:p>
            <a:r>
              <a:rPr lang="en-US" sz="1200" dirty="0"/>
              <a:t>Say “we are dating”</a:t>
            </a:r>
          </a:p>
        </p:txBody>
      </p:sp>
      <p:cxnSp>
        <p:nvCxnSpPr>
          <p:cNvPr id="41" name="Straight Connector 40">
            <a:extLst>
              <a:ext uri="{FF2B5EF4-FFF2-40B4-BE49-F238E27FC236}">
                <a16:creationId xmlns:a16="http://schemas.microsoft.com/office/drawing/2014/main" id="{2676D505-EA04-1753-5A32-D0CB2F5D6553}"/>
              </a:ext>
            </a:extLst>
          </p:cNvPr>
          <p:cNvCxnSpPr>
            <a:cxnSpLocks/>
          </p:cNvCxnSpPr>
          <p:nvPr/>
        </p:nvCxnSpPr>
        <p:spPr>
          <a:xfrm flipV="1">
            <a:off x="2917404"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5EE15A-8D43-1B1F-5CFC-47D269BA4605}"/>
              </a:ext>
            </a:extLst>
          </p:cNvPr>
          <p:cNvSpPr txBox="1"/>
          <p:nvPr/>
        </p:nvSpPr>
        <p:spPr>
          <a:xfrm rot="18067011">
            <a:off x="2607737" y="2306898"/>
            <a:ext cx="2361096" cy="276999"/>
          </a:xfrm>
          <a:prstGeom prst="rect">
            <a:avLst/>
          </a:prstGeom>
          <a:noFill/>
        </p:spPr>
        <p:txBody>
          <a:bodyPr wrap="none" rtlCol="0">
            <a:spAutoFit/>
          </a:bodyPr>
          <a:lstStyle/>
          <a:p>
            <a:r>
              <a:rPr lang="en-US" sz="1200" dirty="0"/>
              <a:t>Mid-October: my house is repaired</a:t>
            </a:r>
          </a:p>
        </p:txBody>
      </p:sp>
      <p:cxnSp>
        <p:nvCxnSpPr>
          <p:cNvPr id="43" name="Straight Connector 42">
            <a:extLst>
              <a:ext uri="{FF2B5EF4-FFF2-40B4-BE49-F238E27FC236}">
                <a16:creationId xmlns:a16="http://schemas.microsoft.com/office/drawing/2014/main" id="{A75E42F4-F135-76A9-702A-28A61F430A2E}"/>
              </a:ext>
            </a:extLst>
          </p:cNvPr>
          <p:cNvCxnSpPr/>
          <p:nvPr/>
        </p:nvCxnSpPr>
        <p:spPr>
          <a:xfrm>
            <a:off x="3263331" y="38542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58F123-1E1D-61E6-750D-70C962C0D951}"/>
              </a:ext>
            </a:extLst>
          </p:cNvPr>
          <p:cNvSpPr txBox="1"/>
          <p:nvPr/>
        </p:nvSpPr>
        <p:spPr>
          <a:xfrm rot="4074477">
            <a:off x="3004297" y="4784624"/>
            <a:ext cx="1680268" cy="461665"/>
          </a:xfrm>
          <a:prstGeom prst="rect">
            <a:avLst/>
          </a:prstGeom>
          <a:noFill/>
        </p:spPr>
        <p:txBody>
          <a:bodyPr wrap="none" rtlCol="0">
            <a:spAutoFit/>
          </a:bodyPr>
          <a:lstStyle/>
          <a:p>
            <a:r>
              <a:rPr lang="en-US" sz="1200" dirty="0"/>
              <a:t>Meet families and </a:t>
            </a:r>
          </a:p>
          <a:p>
            <a:r>
              <a:rPr lang="en-US" sz="1200" dirty="0"/>
              <a:t>see each other’s houses</a:t>
            </a:r>
          </a:p>
        </p:txBody>
      </p:sp>
      <p:cxnSp>
        <p:nvCxnSpPr>
          <p:cNvPr id="45" name="Straight Connector 44">
            <a:extLst>
              <a:ext uri="{FF2B5EF4-FFF2-40B4-BE49-F238E27FC236}">
                <a16:creationId xmlns:a16="http://schemas.microsoft.com/office/drawing/2014/main" id="{7D6A34DD-3EEF-1515-0B2E-5314E00746DA}"/>
              </a:ext>
            </a:extLst>
          </p:cNvPr>
          <p:cNvCxnSpPr>
            <a:cxnSpLocks/>
          </p:cNvCxnSpPr>
          <p:nvPr/>
        </p:nvCxnSpPr>
        <p:spPr>
          <a:xfrm flipV="1">
            <a:off x="3357874" y="340488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BC8EEA7-226D-7A9E-8E74-1BBE2FE9ED33}"/>
              </a:ext>
            </a:extLst>
          </p:cNvPr>
          <p:cNvSpPr txBox="1"/>
          <p:nvPr/>
        </p:nvSpPr>
        <p:spPr>
          <a:xfrm rot="18067011">
            <a:off x="3105737" y="2402519"/>
            <a:ext cx="2103589" cy="276999"/>
          </a:xfrm>
          <a:prstGeom prst="rect">
            <a:avLst/>
          </a:prstGeom>
          <a:noFill/>
        </p:spPr>
        <p:txBody>
          <a:bodyPr wrap="none" rtlCol="0">
            <a:spAutoFit/>
          </a:bodyPr>
          <a:lstStyle/>
          <a:p>
            <a:r>
              <a:rPr lang="en-US" sz="1200" dirty="0"/>
              <a:t>2- months: boyfriend girlfriend</a:t>
            </a:r>
          </a:p>
        </p:txBody>
      </p:sp>
      <p:cxnSp>
        <p:nvCxnSpPr>
          <p:cNvPr id="47" name="Straight Connector 46">
            <a:extLst>
              <a:ext uri="{FF2B5EF4-FFF2-40B4-BE49-F238E27FC236}">
                <a16:creationId xmlns:a16="http://schemas.microsoft.com/office/drawing/2014/main" id="{1945D79D-FDBA-5468-F757-B81CF3BF7066}"/>
              </a:ext>
            </a:extLst>
          </p:cNvPr>
          <p:cNvCxnSpPr/>
          <p:nvPr/>
        </p:nvCxnSpPr>
        <p:spPr>
          <a:xfrm>
            <a:off x="2023823" y="385575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79FD14-BABD-DE9A-64C8-4CAD6A9C6A98}"/>
              </a:ext>
            </a:extLst>
          </p:cNvPr>
          <p:cNvSpPr txBox="1"/>
          <p:nvPr/>
        </p:nvSpPr>
        <p:spPr>
          <a:xfrm rot="4074477">
            <a:off x="1694673" y="4834430"/>
            <a:ext cx="1600118" cy="276999"/>
          </a:xfrm>
          <a:prstGeom prst="rect">
            <a:avLst/>
          </a:prstGeom>
          <a:noFill/>
        </p:spPr>
        <p:txBody>
          <a:bodyPr wrap="none" rtlCol="0">
            <a:spAutoFit/>
          </a:bodyPr>
          <a:lstStyle/>
          <a:p>
            <a:r>
              <a:rPr lang="en-US" sz="1200" dirty="0"/>
              <a:t>Sep 19-24. Canada trip</a:t>
            </a:r>
          </a:p>
        </p:txBody>
      </p:sp>
      <p:cxnSp>
        <p:nvCxnSpPr>
          <p:cNvPr id="49" name="Straight Connector 48">
            <a:extLst>
              <a:ext uri="{FF2B5EF4-FFF2-40B4-BE49-F238E27FC236}">
                <a16:creationId xmlns:a16="http://schemas.microsoft.com/office/drawing/2014/main" id="{D82200E1-75E8-C5C2-4D85-0823D5B968DC}"/>
              </a:ext>
            </a:extLst>
          </p:cNvPr>
          <p:cNvCxnSpPr>
            <a:cxnSpLocks/>
          </p:cNvCxnSpPr>
          <p:nvPr/>
        </p:nvCxnSpPr>
        <p:spPr>
          <a:xfrm flipV="1">
            <a:off x="2699313" y="339414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A8D1957-CA73-A65B-E8CE-E8A81957C9C5}"/>
              </a:ext>
            </a:extLst>
          </p:cNvPr>
          <p:cNvSpPr txBox="1"/>
          <p:nvPr/>
        </p:nvSpPr>
        <p:spPr>
          <a:xfrm rot="18067011">
            <a:off x="2441870" y="2440686"/>
            <a:ext cx="1981226" cy="276999"/>
          </a:xfrm>
          <a:prstGeom prst="rect">
            <a:avLst/>
          </a:prstGeom>
          <a:noFill/>
        </p:spPr>
        <p:txBody>
          <a:bodyPr wrap="square" rtlCol="0">
            <a:spAutoFit/>
          </a:bodyPr>
          <a:lstStyle/>
          <a:p>
            <a:r>
              <a:rPr lang="en-US" sz="1200" dirty="0"/>
              <a:t>Faith Wedding trip</a:t>
            </a:r>
          </a:p>
        </p:txBody>
      </p:sp>
      <p:cxnSp>
        <p:nvCxnSpPr>
          <p:cNvPr id="55" name="Straight Connector 54">
            <a:extLst>
              <a:ext uri="{FF2B5EF4-FFF2-40B4-BE49-F238E27FC236}">
                <a16:creationId xmlns:a16="http://schemas.microsoft.com/office/drawing/2014/main" id="{1F25539D-6A4D-20D0-80E9-D938DDF3197A}"/>
              </a:ext>
            </a:extLst>
          </p:cNvPr>
          <p:cNvCxnSpPr>
            <a:cxnSpLocks/>
          </p:cNvCxnSpPr>
          <p:nvPr/>
        </p:nvCxnSpPr>
        <p:spPr>
          <a:xfrm flipV="1">
            <a:off x="8255603" y="3392996"/>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E31AE7F-5694-205B-1436-D28371CB2138}"/>
              </a:ext>
            </a:extLst>
          </p:cNvPr>
          <p:cNvSpPr txBox="1"/>
          <p:nvPr/>
        </p:nvSpPr>
        <p:spPr>
          <a:xfrm rot="18067011">
            <a:off x="8327462" y="2977243"/>
            <a:ext cx="735201" cy="276999"/>
          </a:xfrm>
          <a:prstGeom prst="rect">
            <a:avLst/>
          </a:prstGeom>
          <a:noFill/>
        </p:spPr>
        <p:txBody>
          <a:bodyPr wrap="none" rtlCol="0">
            <a:spAutoFit/>
          </a:bodyPr>
          <a:lstStyle/>
          <a:p>
            <a:r>
              <a:rPr lang="en-US" sz="1200" dirty="0"/>
              <a:t>Propose.</a:t>
            </a:r>
          </a:p>
        </p:txBody>
      </p:sp>
      <p:cxnSp>
        <p:nvCxnSpPr>
          <p:cNvPr id="57" name="Straight Connector 56">
            <a:extLst>
              <a:ext uri="{FF2B5EF4-FFF2-40B4-BE49-F238E27FC236}">
                <a16:creationId xmlns:a16="http://schemas.microsoft.com/office/drawing/2014/main" id="{B5706AA2-8FB7-E8B2-4537-EA5A0A95326A}"/>
              </a:ext>
            </a:extLst>
          </p:cNvPr>
          <p:cNvCxnSpPr/>
          <p:nvPr/>
        </p:nvCxnSpPr>
        <p:spPr>
          <a:xfrm>
            <a:off x="5125512" y="38477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AB70984-537E-2E62-C3FA-86C0A2DC32E9}"/>
              </a:ext>
            </a:extLst>
          </p:cNvPr>
          <p:cNvSpPr txBox="1"/>
          <p:nvPr/>
        </p:nvSpPr>
        <p:spPr>
          <a:xfrm rot="4074477">
            <a:off x="4701777" y="5001035"/>
            <a:ext cx="1947649" cy="276999"/>
          </a:xfrm>
          <a:prstGeom prst="rect">
            <a:avLst/>
          </a:prstGeom>
          <a:noFill/>
        </p:spPr>
        <p:txBody>
          <a:bodyPr wrap="none" rtlCol="0">
            <a:spAutoFit/>
          </a:bodyPr>
          <a:lstStyle/>
          <a:p>
            <a:r>
              <a:rPr lang="en-US" sz="1200" dirty="0"/>
              <a:t>earliest I would consider sex</a:t>
            </a:r>
          </a:p>
        </p:txBody>
      </p:sp>
      <p:cxnSp>
        <p:nvCxnSpPr>
          <p:cNvPr id="59" name="Straight Connector 58">
            <a:extLst>
              <a:ext uri="{FF2B5EF4-FFF2-40B4-BE49-F238E27FC236}">
                <a16:creationId xmlns:a16="http://schemas.microsoft.com/office/drawing/2014/main" id="{9407C1B3-12D0-BC29-485A-3E91F45D47BB}"/>
              </a:ext>
            </a:extLst>
          </p:cNvPr>
          <p:cNvCxnSpPr/>
          <p:nvPr/>
        </p:nvCxnSpPr>
        <p:spPr>
          <a:xfrm>
            <a:off x="9234831" y="3875784"/>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0C45D8D-E2A5-0841-C974-91A15E25F05B}"/>
              </a:ext>
            </a:extLst>
          </p:cNvPr>
          <p:cNvSpPr txBox="1"/>
          <p:nvPr/>
        </p:nvSpPr>
        <p:spPr>
          <a:xfrm rot="4074477">
            <a:off x="8849153" y="4966517"/>
            <a:ext cx="1780616" cy="276999"/>
          </a:xfrm>
          <a:prstGeom prst="rect">
            <a:avLst/>
          </a:prstGeom>
          <a:noFill/>
        </p:spPr>
        <p:txBody>
          <a:bodyPr wrap="none" rtlCol="0">
            <a:spAutoFit/>
          </a:bodyPr>
          <a:lstStyle/>
          <a:p>
            <a:r>
              <a:rPr lang="en-US" sz="1200" dirty="0"/>
              <a:t>latest I would wait for sex</a:t>
            </a:r>
          </a:p>
        </p:txBody>
      </p:sp>
      <p:cxnSp>
        <p:nvCxnSpPr>
          <p:cNvPr id="61" name="Straight Connector 60">
            <a:extLst>
              <a:ext uri="{FF2B5EF4-FFF2-40B4-BE49-F238E27FC236}">
                <a16:creationId xmlns:a16="http://schemas.microsoft.com/office/drawing/2014/main" id="{ED932435-4E44-4962-704C-89E68C229443}"/>
              </a:ext>
            </a:extLst>
          </p:cNvPr>
          <p:cNvCxnSpPr>
            <a:cxnSpLocks/>
          </p:cNvCxnSpPr>
          <p:nvPr/>
        </p:nvCxnSpPr>
        <p:spPr>
          <a:xfrm flipV="1">
            <a:off x="4542114" y="3415669"/>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35C1290-9F42-8703-FD85-F49737222DF0}"/>
              </a:ext>
            </a:extLst>
          </p:cNvPr>
          <p:cNvSpPr txBox="1"/>
          <p:nvPr/>
        </p:nvSpPr>
        <p:spPr>
          <a:xfrm rot="18067011">
            <a:off x="4314358" y="2483062"/>
            <a:ext cx="1969898" cy="276999"/>
          </a:xfrm>
          <a:prstGeom prst="rect">
            <a:avLst/>
          </a:prstGeom>
          <a:noFill/>
        </p:spPr>
        <p:txBody>
          <a:bodyPr wrap="none" rtlCol="0">
            <a:spAutoFit/>
          </a:bodyPr>
          <a:lstStyle/>
          <a:p>
            <a:r>
              <a:rPr lang="en-US" sz="1200" dirty="0"/>
              <a:t>Take a trip together. January.</a:t>
            </a:r>
          </a:p>
        </p:txBody>
      </p:sp>
      <p:sp>
        <p:nvSpPr>
          <p:cNvPr id="63" name="Oval 62">
            <a:extLst>
              <a:ext uri="{FF2B5EF4-FFF2-40B4-BE49-F238E27FC236}">
                <a16:creationId xmlns:a16="http://schemas.microsoft.com/office/drawing/2014/main" id="{A51BDE6B-15F8-8C6E-3A92-D21A20AE1039}"/>
              </a:ext>
            </a:extLst>
          </p:cNvPr>
          <p:cNvSpPr/>
          <p:nvPr/>
        </p:nvSpPr>
        <p:spPr>
          <a:xfrm>
            <a:off x="1585570" y="3788054"/>
            <a:ext cx="151105" cy="15110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82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p:txBody>
          <a:bodyPr/>
          <a:lstStyle/>
          <a:p>
            <a:r>
              <a:rPr lang="en-US" dirty="0"/>
              <a:t>Prospective Timeline</a:t>
            </a:r>
          </a:p>
        </p:txBody>
      </p:sp>
      <p:cxnSp>
        <p:nvCxnSpPr>
          <p:cNvPr id="4" name="Straight Arrow Connector 3">
            <a:extLst>
              <a:ext uri="{FF2B5EF4-FFF2-40B4-BE49-F238E27FC236}">
                <a16:creationId xmlns:a16="http://schemas.microsoft.com/office/drawing/2014/main" id="{A5E4E27C-9D0A-8C47-BB20-E87BE51C4069}"/>
              </a:ext>
            </a:extLst>
          </p:cNvPr>
          <p:cNvCxnSpPr/>
          <p:nvPr/>
        </p:nvCxnSpPr>
        <p:spPr>
          <a:xfrm>
            <a:off x="838200" y="3863788"/>
            <a:ext cx="102690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82BE9E-E928-1A62-264E-ADDC6AC99D39}"/>
              </a:ext>
            </a:extLst>
          </p:cNvPr>
          <p:cNvCxnSpPr/>
          <p:nvPr/>
        </p:nvCxnSpPr>
        <p:spPr>
          <a:xfrm>
            <a:off x="1136274" y="386490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1AA064C-BE83-1B78-F8D8-3D6E28BE09E6}"/>
              </a:ext>
            </a:extLst>
          </p:cNvPr>
          <p:cNvSpPr/>
          <p:nvPr/>
        </p:nvSpPr>
        <p:spPr>
          <a:xfrm>
            <a:off x="116541" y="3426758"/>
            <a:ext cx="874059" cy="8740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Aug </a:t>
            </a:r>
          </a:p>
          <a:p>
            <a:pPr algn="ctr"/>
            <a:r>
              <a:rPr lang="en-US" dirty="0"/>
              <a:t>19</a:t>
            </a:r>
          </a:p>
        </p:txBody>
      </p:sp>
      <p:cxnSp>
        <p:nvCxnSpPr>
          <p:cNvPr id="8" name="Straight Connector 7">
            <a:extLst>
              <a:ext uri="{FF2B5EF4-FFF2-40B4-BE49-F238E27FC236}">
                <a16:creationId xmlns:a16="http://schemas.microsoft.com/office/drawing/2014/main" id="{C3221E4A-C3A3-8A31-7A76-042C4C910C81}"/>
              </a:ext>
            </a:extLst>
          </p:cNvPr>
          <p:cNvCxnSpPr>
            <a:cxnSpLocks/>
          </p:cNvCxnSpPr>
          <p:nvPr/>
        </p:nvCxnSpPr>
        <p:spPr>
          <a:xfrm flipV="1">
            <a:off x="1410818" y="3426758"/>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8B0B6A-D34B-BD61-943A-B8B4D35AB349}"/>
              </a:ext>
            </a:extLst>
          </p:cNvPr>
          <p:cNvSpPr txBox="1"/>
          <p:nvPr/>
        </p:nvSpPr>
        <p:spPr>
          <a:xfrm rot="4074477">
            <a:off x="927251" y="4718088"/>
            <a:ext cx="1249637" cy="276999"/>
          </a:xfrm>
          <a:prstGeom prst="rect">
            <a:avLst/>
          </a:prstGeom>
          <a:noFill/>
        </p:spPr>
        <p:txBody>
          <a:bodyPr wrap="none" rtlCol="0">
            <a:spAutoFit/>
          </a:bodyPr>
          <a:lstStyle/>
          <a:p>
            <a:r>
              <a:rPr lang="en-US" sz="1200" dirty="0"/>
              <a:t>Aug 25, first date</a:t>
            </a:r>
          </a:p>
        </p:txBody>
      </p:sp>
      <p:sp>
        <p:nvSpPr>
          <p:cNvPr id="12" name="TextBox 11">
            <a:extLst>
              <a:ext uri="{FF2B5EF4-FFF2-40B4-BE49-F238E27FC236}">
                <a16:creationId xmlns:a16="http://schemas.microsoft.com/office/drawing/2014/main" id="{5EFDC8EC-BDAF-B0C5-0E4A-7BCC4C6D43BC}"/>
              </a:ext>
            </a:extLst>
          </p:cNvPr>
          <p:cNvSpPr txBox="1"/>
          <p:nvPr/>
        </p:nvSpPr>
        <p:spPr>
          <a:xfrm rot="18067011">
            <a:off x="1227752" y="2554117"/>
            <a:ext cx="1752467" cy="276999"/>
          </a:xfrm>
          <a:prstGeom prst="rect">
            <a:avLst/>
          </a:prstGeom>
          <a:noFill/>
        </p:spPr>
        <p:txBody>
          <a:bodyPr wrap="none" rtlCol="0">
            <a:spAutoFit/>
          </a:bodyPr>
          <a:lstStyle/>
          <a:p>
            <a:r>
              <a:rPr lang="en-US" sz="1200" dirty="0"/>
              <a:t>Sep 8, third date first kiss</a:t>
            </a:r>
          </a:p>
        </p:txBody>
      </p:sp>
      <p:cxnSp>
        <p:nvCxnSpPr>
          <p:cNvPr id="13" name="Straight Connector 12">
            <a:extLst>
              <a:ext uri="{FF2B5EF4-FFF2-40B4-BE49-F238E27FC236}">
                <a16:creationId xmlns:a16="http://schemas.microsoft.com/office/drawing/2014/main" id="{AA7517E2-3F0E-B6B1-23B9-9549124F59AE}"/>
              </a:ext>
            </a:extLst>
          </p:cNvPr>
          <p:cNvCxnSpPr/>
          <p:nvPr/>
        </p:nvCxnSpPr>
        <p:spPr>
          <a:xfrm>
            <a:off x="1556492" y="38477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359A47-460F-7DFB-2410-D27ACCFD5824}"/>
              </a:ext>
            </a:extLst>
          </p:cNvPr>
          <p:cNvSpPr txBox="1"/>
          <p:nvPr/>
        </p:nvSpPr>
        <p:spPr>
          <a:xfrm rot="4074477">
            <a:off x="1288728" y="4753289"/>
            <a:ext cx="1420710" cy="276999"/>
          </a:xfrm>
          <a:prstGeom prst="rect">
            <a:avLst/>
          </a:prstGeom>
          <a:noFill/>
        </p:spPr>
        <p:txBody>
          <a:bodyPr wrap="none" rtlCol="0">
            <a:spAutoFit/>
          </a:bodyPr>
          <a:lstStyle/>
          <a:p>
            <a:r>
              <a:rPr lang="en-US" sz="1200" dirty="0"/>
              <a:t>Sep 10, fourth date.</a:t>
            </a:r>
          </a:p>
        </p:txBody>
      </p:sp>
      <p:cxnSp>
        <p:nvCxnSpPr>
          <p:cNvPr id="15" name="Straight Connector 14">
            <a:extLst>
              <a:ext uri="{FF2B5EF4-FFF2-40B4-BE49-F238E27FC236}">
                <a16:creationId xmlns:a16="http://schemas.microsoft.com/office/drawing/2014/main" id="{CDEF0F9A-8C02-38F4-9B16-3096FBB91DEB}"/>
              </a:ext>
            </a:extLst>
          </p:cNvPr>
          <p:cNvCxnSpPr>
            <a:cxnSpLocks/>
          </p:cNvCxnSpPr>
          <p:nvPr/>
        </p:nvCxnSpPr>
        <p:spPr>
          <a:xfrm flipV="1">
            <a:off x="2161338"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DC5EDFC-4523-AB54-0A61-21B78EA2CAA7}"/>
              </a:ext>
            </a:extLst>
          </p:cNvPr>
          <p:cNvSpPr txBox="1"/>
          <p:nvPr/>
        </p:nvSpPr>
        <p:spPr>
          <a:xfrm rot="18067011">
            <a:off x="1912540" y="2493533"/>
            <a:ext cx="1981226" cy="276999"/>
          </a:xfrm>
          <a:prstGeom prst="rect">
            <a:avLst/>
          </a:prstGeom>
          <a:noFill/>
        </p:spPr>
        <p:txBody>
          <a:bodyPr wrap="square" rtlCol="0">
            <a:spAutoFit/>
          </a:bodyPr>
          <a:lstStyle/>
          <a:p>
            <a:r>
              <a:rPr lang="en-US" sz="1200" dirty="0"/>
              <a:t>1 month</a:t>
            </a:r>
          </a:p>
        </p:txBody>
      </p:sp>
      <p:cxnSp>
        <p:nvCxnSpPr>
          <p:cNvPr id="17" name="Straight Connector 16">
            <a:extLst>
              <a:ext uri="{FF2B5EF4-FFF2-40B4-BE49-F238E27FC236}">
                <a16:creationId xmlns:a16="http://schemas.microsoft.com/office/drawing/2014/main" id="{77F38B6D-CD6A-9341-3EC0-372ED8B0BBF7}"/>
              </a:ext>
            </a:extLst>
          </p:cNvPr>
          <p:cNvCxnSpPr>
            <a:cxnSpLocks/>
          </p:cNvCxnSpPr>
          <p:nvPr/>
        </p:nvCxnSpPr>
        <p:spPr>
          <a:xfrm flipV="1">
            <a:off x="3913732"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E58F4F-082F-D1DA-3B42-3C782FD2FFA0}"/>
              </a:ext>
            </a:extLst>
          </p:cNvPr>
          <p:cNvSpPr txBox="1"/>
          <p:nvPr/>
        </p:nvSpPr>
        <p:spPr>
          <a:xfrm rot="18067011">
            <a:off x="4050854" y="3174771"/>
            <a:ext cx="387542" cy="276999"/>
          </a:xfrm>
          <a:prstGeom prst="rect">
            <a:avLst/>
          </a:prstGeom>
          <a:noFill/>
        </p:spPr>
        <p:txBody>
          <a:bodyPr wrap="none" rtlCol="0">
            <a:spAutoFit/>
          </a:bodyPr>
          <a:lstStyle/>
          <a:p>
            <a:r>
              <a:rPr lang="en-US" sz="1200" dirty="0"/>
              <a:t>sex</a:t>
            </a:r>
          </a:p>
        </p:txBody>
      </p:sp>
      <p:cxnSp>
        <p:nvCxnSpPr>
          <p:cNvPr id="37" name="Straight Connector 36">
            <a:extLst>
              <a:ext uri="{FF2B5EF4-FFF2-40B4-BE49-F238E27FC236}">
                <a16:creationId xmlns:a16="http://schemas.microsoft.com/office/drawing/2014/main" id="{7BC592E3-E1F5-73D2-9B1C-4A7579A555D3}"/>
              </a:ext>
            </a:extLst>
          </p:cNvPr>
          <p:cNvCxnSpPr>
            <a:cxnSpLocks/>
          </p:cNvCxnSpPr>
          <p:nvPr/>
        </p:nvCxnSpPr>
        <p:spPr>
          <a:xfrm flipV="1">
            <a:off x="10202633" y="3404880"/>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BDAB0EE-2695-87F4-8982-B698FD9A9B0A}"/>
              </a:ext>
            </a:extLst>
          </p:cNvPr>
          <p:cNvSpPr txBox="1"/>
          <p:nvPr/>
        </p:nvSpPr>
        <p:spPr>
          <a:xfrm rot="18067011">
            <a:off x="10260210" y="2963166"/>
            <a:ext cx="787139" cy="276999"/>
          </a:xfrm>
          <a:prstGeom prst="rect">
            <a:avLst/>
          </a:prstGeom>
          <a:noFill/>
        </p:spPr>
        <p:txBody>
          <a:bodyPr wrap="none" rtlCol="0">
            <a:spAutoFit/>
          </a:bodyPr>
          <a:lstStyle/>
          <a:p>
            <a:r>
              <a:rPr lang="en-US" sz="1200" dirty="0"/>
              <a:t>Pregnant.</a:t>
            </a:r>
          </a:p>
        </p:txBody>
      </p:sp>
      <p:cxnSp>
        <p:nvCxnSpPr>
          <p:cNvPr id="39" name="Straight Connector 38">
            <a:extLst>
              <a:ext uri="{FF2B5EF4-FFF2-40B4-BE49-F238E27FC236}">
                <a16:creationId xmlns:a16="http://schemas.microsoft.com/office/drawing/2014/main" id="{08C477C7-C713-FDAD-0AB8-A2D861E80CDC}"/>
              </a:ext>
            </a:extLst>
          </p:cNvPr>
          <p:cNvCxnSpPr/>
          <p:nvPr/>
        </p:nvCxnSpPr>
        <p:spPr>
          <a:xfrm>
            <a:off x="2347831" y="3863787"/>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05C5D5E-CBC2-FE37-0F39-C7AC723F148A}"/>
              </a:ext>
            </a:extLst>
          </p:cNvPr>
          <p:cNvSpPr txBox="1"/>
          <p:nvPr/>
        </p:nvSpPr>
        <p:spPr>
          <a:xfrm rot="4074477">
            <a:off x="2166062" y="4660955"/>
            <a:ext cx="1414298" cy="461665"/>
          </a:xfrm>
          <a:prstGeom prst="rect">
            <a:avLst/>
          </a:prstGeom>
          <a:noFill/>
        </p:spPr>
        <p:txBody>
          <a:bodyPr wrap="none" rtlCol="0">
            <a:spAutoFit/>
          </a:bodyPr>
          <a:lstStyle/>
          <a:p>
            <a:r>
              <a:rPr lang="en-US" sz="1200" dirty="0"/>
              <a:t>Meet friends</a:t>
            </a:r>
          </a:p>
          <a:p>
            <a:r>
              <a:rPr lang="en-US" sz="1200" dirty="0"/>
              <a:t>Say “we are dating”</a:t>
            </a:r>
          </a:p>
        </p:txBody>
      </p:sp>
      <p:cxnSp>
        <p:nvCxnSpPr>
          <p:cNvPr id="41" name="Straight Connector 40">
            <a:extLst>
              <a:ext uri="{FF2B5EF4-FFF2-40B4-BE49-F238E27FC236}">
                <a16:creationId xmlns:a16="http://schemas.microsoft.com/office/drawing/2014/main" id="{2676D505-EA04-1753-5A32-D0CB2F5D6553}"/>
              </a:ext>
            </a:extLst>
          </p:cNvPr>
          <p:cNvCxnSpPr>
            <a:cxnSpLocks/>
          </p:cNvCxnSpPr>
          <p:nvPr/>
        </p:nvCxnSpPr>
        <p:spPr>
          <a:xfrm flipV="1">
            <a:off x="2917404"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5EE15A-8D43-1B1F-5CFC-47D269BA4605}"/>
              </a:ext>
            </a:extLst>
          </p:cNvPr>
          <p:cNvSpPr txBox="1"/>
          <p:nvPr/>
        </p:nvSpPr>
        <p:spPr>
          <a:xfrm rot="18067011">
            <a:off x="2607737" y="2306898"/>
            <a:ext cx="2361096" cy="276999"/>
          </a:xfrm>
          <a:prstGeom prst="rect">
            <a:avLst/>
          </a:prstGeom>
          <a:noFill/>
        </p:spPr>
        <p:txBody>
          <a:bodyPr wrap="none" rtlCol="0">
            <a:spAutoFit/>
          </a:bodyPr>
          <a:lstStyle/>
          <a:p>
            <a:r>
              <a:rPr lang="en-US" sz="1200" dirty="0"/>
              <a:t>Mid-October: my house is repaired</a:t>
            </a:r>
          </a:p>
        </p:txBody>
      </p:sp>
      <p:cxnSp>
        <p:nvCxnSpPr>
          <p:cNvPr id="43" name="Straight Connector 42">
            <a:extLst>
              <a:ext uri="{FF2B5EF4-FFF2-40B4-BE49-F238E27FC236}">
                <a16:creationId xmlns:a16="http://schemas.microsoft.com/office/drawing/2014/main" id="{A75E42F4-F135-76A9-702A-28A61F430A2E}"/>
              </a:ext>
            </a:extLst>
          </p:cNvPr>
          <p:cNvCxnSpPr/>
          <p:nvPr/>
        </p:nvCxnSpPr>
        <p:spPr>
          <a:xfrm>
            <a:off x="3263331" y="38542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58F123-1E1D-61E6-750D-70C962C0D951}"/>
              </a:ext>
            </a:extLst>
          </p:cNvPr>
          <p:cNvSpPr txBox="1"/>
          <p:nvPr/>
        </p:nvSpPr>
        <p:spPr>
          <a:xfrm rot="4074477">
            <a:off x="3004297" y="4784624"/>
            <a:ext cx="1680268" cy="461665"/>
          </a:xfrm>
          <a:prstGeom prst="rect">
            <a:avLst/>
          </a:prstGeom>
          <a:noFill/>
        </p:spPr>
        <p:txBody>
          <a:bodyPr wrap="none" rtlCol="0">
            <a:spAutoFit/>
          </a:bodyPr>
          <a:lstStyle/>
          <a:p>
            <a:r>
              <a:rPr lang="en-US" sz="1200" dirty="0"/>
              <a:t>Meet families and </a:t>
            </a:r>
          </a:p>
          <a:p>
            <a:r>
              <a:rPr lang="en-US" sz="1200" dirty="0"/>
              <a:t>see each other’s houses</a:t>
            </a:r>
          </a:p>
        </p:txBody>
      </p:sp>
      <p:cxnSp>
        <p:nvCxnSpPr>
          <p:cNvPr id="47" name="Straight Connector 46">
            <a:extLst>
              <a:ext uri="{FF2B5EF4-FFF2-40B4-BE49-F238E27FC236}">
                <a16:creationId xmlns:a16="http://schemas.microsoft.com/office/drawing/2014/main" id="{1945D79D-FDBA-5468-F757-B81CF3BF7066}"/>
              </a:ext>
            </a:extLst>
          </p:cNvPr>
          <p:cNvCxnSpPr/>
          <p:nvPr/>
        </p:nvCxnSpPr>
        <p:spPr>
          <a:xfrm>
            <a:off x="2023823" y="385575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79FD14-BABD-DE9A-64C8-4CAD6A9C6A98}"/>
              </a:ext>
            </a:extLst>
          </p:cNvPr>
          <p:cNvSpPr txBox="1"/>
          <p:nvPr/>
        </p:nvSpPr>
        <p:spPr>
          <a:xfrm rot="4074477">
            <a:off x="1694673" y="4834430"/>
            <a:ext cx="1600118" cy="276999"/>
          </a:xfrm>
          <a:prstGeom prst="rect">
            <a:avLst/>
          </a:prstGeom>
          <a:noFill/>
        </p:spPr>
        <p:txBody>
          <a:bodyPr wrap="none" rtlCol="0">
            <a:spAutoFit/>
          </a:bodyPr>
          <a:lstStyle/>
          <a:p>
            <a:r>
              <a:rPr lang="en-US" sz="1200" dirty="0"/>
              <a:t>Sep 19-24. Canada trip</a:t>
            </a:r>
          </a:p>
        </p:txBody>
      </p:sp>
      <p:cxnSp>
        <p:nvCxnSpPr>
          <p:cNvPr id="49" name="Straight Connector 48">
            <a:extLst>
              <a:ext uri="{FF2B5EF4-FFF2-40B4-BE49-F238E27FC236}">
                <a16:creationId xmlns:a16="http://schemas.microsoft.com/office/drawing/2014/main" id="{D82200E1-75E8-C5C2-4D85-0823D5B968DC}"/>
              </a:ext>
            </a:extLst>
          </p:cNvPr>
          <p:cNvCxnSpPr>
            <a:cxnSpLocks/>
          </p:cNvCxnSpPr>
          <p:nvPr/>
        </p:nvCxnSpPr>
        <p:spPr>
          <a:xfrm flipV="1">
            <a:off x="2699313" y="339414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A8D1957-CA73-A65B-E8CE-E8A81957C9C5}"/>
              </a:ext>
            </a:extLst>
          </p:cNvPr>
          <p:cNvSpPr txBox="1"/>
          <p:nvPr/>
        </p:nvSpPr>
        <p:spPr>
          <a:xfrm rot="18067011">
            <a:off x="2441870" y="2440686"/>
            <a:ext cx="1981226" cy="276999"/>
          </a:xfrm>
          <a:prstGeom prst="rect">
            <a:avLst/>
          </a:prstGeom>
          <a:noFill/>
        </p:spPr>
        <p:txBody>
          <a:bodyPr wrap="square" rtlCol="0">
            <a:spAutoFit/>
          </a:bodyPr>
          <a:lstStyle/>
          <a:p>
            <a:r>
              <a:rPr lang="en-US" sz="1200" dirty="0"/>
              <a:t>Faith Wedding trip</a:t>
            </a:r>
          </a:p>
        </p:txBody>
      </p:sp>
      <p:sp>
        <p:nvSpPr>
          <p:cNvPr id="63" name="Oval 62">
            <a:extLst>
              <a:ext uri="{FF2B5EF4-FFF2-40B4-BE49-F238E27FC236}">
                <a16:creationId xmlns:a16="http://schemas.microsoft.com/office/drawing/2014/main" id="{A51BDE6B-15F8-8C6E-3A92-D21A20AE1039}"/>
              </a:ext>
            </a:extLst>
          </p:cNvPr>
          <p:cNvSpPr/>
          <p:nvPr/>
        </p:nvSpPr>
        <p:spPr>
          <a:xfrm>
            <a:off x="1585570" y="3788054"/>
            <a:ext cx="151105" cy="151105"/>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BE46D78-581F-89C4-43B0-E818E2874961}"/>
              </a:ext>
            </a:extLst>
          </p:cNvPr>
          <p:cNvCxnSpPr>
            <a:cxnSpLocks/>
          </p:cNvCxnSpPr>
          <p:nvPr/>
        </p:nvCxnSpPr>
        <p:spPr>
          <a:xfrm flipV="1">
            <a:off x="4289254"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38CEBFD-5249-918B-2E9C-D4C776E4547E}"/>
              </a:ext>
            </a:extLst>
          </p:cNvPr>
          <p:cNvSpPr txBox="1"/>
          <p:nvPr/>
        </p:nvSpPr>
        <p:spPr>
          <a:xfrm rot="18067011">
            <a:off x="4426376" y="3181088"/>
            <a:ext cx="387542" cy="276999"/>
          </a:xfrm>
          <a:prstGeom prst="rect">
            <a:avLst/>
          </a:prstGeom>
          <a:noFill/>
        </p:spPr>
        <p:txBody>
          <a:bodyPr wrap="none" rtlCol="0">
            <a:spAutoFit/>
          </a:bodyPr>
          <a:lstStyle/>
          <a:p>
            <a:r>
              <a:rPr lang="en-US" sz="1200" dirty="0"/>
              <a:t>sex</a:t>
            </a:r>
          </a:p>
        </p:txBody>
      </p:sp>
      <p:cxnSp>
        <p:nvCxnSpPr>
          <p:cNvPr id="22" name="Straight Connector 21">
            <a:extLst>
              <a:ext uri="{FF2B5EF4-FFF2-40B4-BE49-F238E27FC236}">
                <a16:creationId xmlns:a16="http://schemas.microsoft.com/office/drawing/2014/main" id="{69114DD2-B8E9-2F96-337D-C2392B1FD5BE}"/>
              </a:ext>
            </a:extLst>
          </p:cNvPr>
          <p:cNvCxnSpPr>
            <a:cxnSpLocks/>
          </p:cNvCxnSpPr>
          <p:nvPr/>
        </p:nvCxnSpPr>
        <p:spPr>
          <a:xfrm flipV="1">
            <a:off x="4723725"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1C38FA5-DBBB-D42F-9913-8E330CC8EF77}"/>
              </a:ext>
            </a:extLst>
          </p:cNvPr>
          <p:cNvSpPr txBox="1"/>
          <p:nvPr/>
        </p:nvSpPr>
        <p:spPr>
          <a:xfrm rot="18067011">
            <a:off x="4860847" y="3174771"/>
            <a:ext cx="387542" cy="276999"/>
          </a:xfrm>
          <a:prstGeom prst="rect">
            <a:avLst/>
          </a:prstGeom>
          <a:noFill/>
        </p:spPr>
        <p:txBody>
          <a:bodyPr wrap="none" rtlCol="0">
            <a:spAutoFit/>
          </a:bodyPr>
          <a:lstStyle/>
          <a:p>
            <a:r>
              <a:rPr lang="en-US" sz="1200" dirty="0"/>
              <a:t>sex</a:t>
            </a:r>
          </a:p>
        </p:txBody>
      </p:sp>
      <p:cxnSp>
        <p:nvCxnSpPr>
          <p:cNvPr id="30" name="Straight Connector 29">
            <a:extLst>
              <a:ext uri="{FF2B5EF4-FFF2-40B4-BE49-F238E27FC236}">
                <a16:creationId xmlns:a16="http://schemas.microsoft.com/office/drawing/2014/main" id="{68E4E9EB-A9D1-489B-F0B6-E52BB7E9F253}"/>
              </a:ext>
            </a:extLst>
          </p:cNvPr>
          <p:cNvCxnSpPr>
            <a:cxnSpLocks/>
          </p:cNvCxnSpPr>
          <p:nvPr/>
        </p:nvCxnSpPr>
        <p:spPr>
          <a:xfrm flipV="1">
            <a:off x="5255519"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DD1509F-9FF7-33D2-7CE1-1B9559A6A8C2}"/>
              </a:ext>
            </a:extLst>
          </p:cNvPr>
          <p:cNvSpPr txBox="1"/>
          <p:nvPr/>
        </p:nvSpPr>
        <p:spPr>
          <a:xfrm rot="18067011">
            <a:off x="5392641" y="3174771"/>
            <a:ext cx="387542" cy="276999"/>
          </a:xfrm>
          <a:prstGeom prst="rect">
            <a:avLst/>
          </a:prstGeom>
          <a:noFill/>
        </p:spPr>
        <p:txBody>
          <a:bodyPr wrap="none" rtlCol="0">
            <a:spAutoFit/>
          </a:bodyPr>
          <a:lstStyle/>
          <a:p>
            <a:r>
              <a:rPr lang="en-US" sz="1200" dirty="0"/>
              <a:t>sex</a:t>
            </a:r>
          </a:p>
        </p:txBody>
      </p:sp>
      <p:cxnSp>
        <p:nvCxnSpPr>
          <p:cNvPr id="32" name="Straight Connector 31">
            <a:extLst>
              <a:ext uri="{FF2B5EF4-FFF2-40B4-BE49-F238E27FC236}">
                <a16:creationId xmlns:a16="http://schemas.microsoft.com/office/drawing/2014/main" id="{ECCE3CED-0DC0-AC86-141C-CB57309B57B2}"/>
              </a:ext>
            </a:extLst>
          </p:cNvPr>
          <p:cNvCxnSpPr>
            <a:cxnSpLocks/>
          </p:cNvCxnSpPr>
          <p:nvPr/>
        </p:nvCxnSpPr>
        <p:spPr>
          <a:xfrm flipV="1">
            <a:off x="5631041" y="343030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8FE0406-0060-5DB5-A796-EB11D5A82F5D}"/>
              </a:ext>
            </a:extLst>
          </p:cNvPr>
          <p:cNvSpPr txBox="1"/>
          <p:nvPr/>
        </p:nvSpPr>
        <p:spPr>
          <a:xfrm rot="18067011">
            <a:off x="5768163" y="3181088"/>
            <a:ext cx="387542" cy="276999"/>
          </a:xfrm>
          <a:prstGeom prst="rect">
            <a:avLst/>
          </a:prstGeom>
          <a:noFill/>
        </p:spPr>
        <p:txBody>
          <a:bodyPr wrap="none" rtlCol="0">
            <a:spAutoFit/>
          </a:bodyPr>
          <a:lstStyle/>
          <a:p>
            <a:r>
              <a:rPr lang="en-US" sz="1200" dirty="0"/>
              <a:t>sex</a:t>
            </a:r>
          </a:p>
        </p:txBody>
      </p:sp>
      <p:cxnSp>
        <p:nvCxnSpPr>
          <p:cNvPr id="52" name="Straight Connector 51">
            <a:extLst>
              <a:ext uri="{FF2B5EF4-FFF2-40B4-BE49-F238E27FC236}">
                <a16:creationId xmlns:a16="http://schemas.microsoft.com/office/drawing/2014/main" id="{C0F0E16B-94ED-79C6-D453-9A423702BD79}"/>
              </a:ext>
            </a:extLst>
          </p:cNvPr>
          <p:cNvCxnSpPr>
            <a:cxnSpLocks/>
          </p:cNvCxnSpPr>
          <p:nvPr/>
        </p:nvCxnSpPr>
        <p:spPr>
          <a:xfrm flipV="1">
            <a:off x="6065512" y="342398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6C33BD9-EC98-20CA-30EE-CAB82A1B1210}"/>
              </a:ext>
            </a:extLst>
          </p:cNvPr>
          <p:cNvSpPr txBox="1"/>
          <p:nvPr/>
        </p:nvSpPr>
        <p:spPr>
          <a:xfrm rot="18067011">
            <a:off x="6202634" y="3174771"/>
            <a:ext cx="387542" cy="276999"/>
          </a:xfrm>
          <a:prstGeom prst="rect">
            <a:avLst/>
          </a:prstGeom>
          <a:noFill/>
        </p:spPr>
        <p:txBody>
          <a:bodyPr wrap="none" rtlCol="0">
            <a:spAutoFit/>
          </a:bodyPr>
          <a:lstStyle/>
          <a:p>
            <a:r>
              <a:rPr lang="en-US" sz="1200" dirty="0"/>
              <a:t>sex</a:t>
            </a:r>
          </a:p>
        </p:txBody>
      </p:sp>
      <p:cxnSp>
        <p:nvCxnSpPr>
          <p:cNvPr id="54" name="Straight Connector 53">
            <a:extLst>
              <a:ext uri="{FF2B5EF4-FFF2-40B4-BE49-F238E27FC236}">
                <a16:creationId xmlns:a16="http://schemas.microsoft.com/office/drawing/2014/main" id="{E1A3005B-C7E5-ECD2-3E2D-8CF920829970}"/>
              </a:ext>
            </a:extLst>
          </p:cNvPr>
          <p:cNvCxnSpPr>
            <a:cxnSpLocks/>
          </p:cNvCxnSpPr>
          <p:nvPr/>
        </p:nvCxnSpPr>
        <p:spPr>
          <a:xfrm flipV="1">
            <a:off x="6541153"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2F847D8-5BE5-079E-DB0F-EBF5D5F73536}"/>
              </a:ext>
            </a:extLst>
          </p:cNvPr>
          <p:cNvSpPr txBox="1"/>
          <p:nvPr/>
        </p:nvSpPr>
        <p:spPr>
          <a:xfrm rot="18067011">
            <a:off x="6678275" y="3178681"/>
            <a:ext cx="387542" cy="276999"/>
          </a:xfrm>
          <a:prstGeom prst="rect">
            <a:avLst/>
          </a:prstGeom>
          <a:noFill/>
        </p:spPr>
        <p:txBody>
          <a:bodyPr wrap="none" rtlCol="0">
            <a:spAutoFit/>
          </a:bodyPr>
          <a:lstStyle/>
          <a:p>
            <a:r>
              <a:rPr lang="en-US" sz="1200" dirty="0"/>
              <a:t>sex</a:t>
            </a:r>
          </a:p>
        </p:txBody>
      </p:sp>
      <p:cxnSp>
        <p:nvCxnSpPr>
          <p:cNvPr id="65" name="Straight Connector 64">
            <a:extLst>
              <a:ext uri="{FF2B5EF4-FFF2-40B4-BE49-F238E27FC236}">
                <a16:creationId xmlns:a16="http://schemas.microsoft.com/office/drawing/2014/main" id="{C0A42A1D-7E8F-719E-81D4-CAF45808E9A1}"/>
              </a:ext>
            </a:extLst>
          </p:cNvPr>
          <p:cNvCxnSpPr>
            <a:cxnSpLocks/>
          </p:cNvCxnSpPr>
          <p:nvPr/>
        </p:nvCxnSpPr>
        <p:spPr>
          <a:xfrm flipV="1">
            <a:off x="6916675" y="343421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901E764-3BE3-BECD-FA1C-33E3C8552521}"/>
              </a:ext>
            </a:extLst>
          </p:cNvPr>
          <p:cNvSpPr txBox="1"/>
          <p:nvPr/>
        </p:nvSpPr>
        <p:spPr>
          <a:xfrm rot="18067011">
            <a:off x="7053797" y="3184998"/>
            <a:ext cx="387542" cy="276999"/>
          </a:xfrm>
          <a:prstGeom prst="rect">
            <a:avLst/>
          </a:prstGeom>
          <a:noFill/>
        </p:spPr>
        <p:txBody>
          <a:bodyPr wrap="none" rtlCol="0">
            <a:spAutoFit/>
          </a:bodyPr>
          <a:lstStyle/>
          <a:p>
            <a:r>
              <a:rPr lang="en-US" sz="1200" dirty="0"/>
              <a:t>sex</a:t>
            </a:r>
          </a:p>
        </p:txBody>
      </p:sp>
      <p:cxnSp>
        <p:nvCxnSpPr>
          <p:cNvPr id="67" name="Straight Connector 66">
            <a:extLst>
              <a:ext uri="{FF2B5EF4-FFF2-40B4-BE49-F238E27FC236}">
                <a16:creationId xmlns:a16="http://schemas.microsoft.com/office/drawing/2014/main" id="{776CE86D-A202-DBD9-5D81-719F7583E807}"/>
              </a:ext>
            </a:extLst>
          </p:cNvPr>
          <p:cNvCxnSpPr>
            <a:cxnSpLocks/>
          </p:cNvCxnSpPr>
          <p:nvPr/>
        </p:nvCxnSpPr>
        <p:spPr>
          <a:xfrm flipV="1">
            <a:off x="7351146"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1830B9C-30AC-ABEE-F6A1-D88BA6EB8D0F}"/>
              </a:ext>
            </a:extLst>
          </p:cNvPr>
          <p:cNvSpPr txBox="1"/>
          <p:nvPr/>
        </p:nvSpPr>
        <p:spPr>
          <a:xfrm rot="18067011">
            <a:off x="7488268" y="3178681"/>
            <a:ext cx="387542" cy="276999"/>
          </a:xfrm>
          <a:prstGeom prst="rect">
            <a:avLst/>
          </a:prstGeom>
          <a:noFill/>
        </p:spPr>
        <p:txBody>
          <a:bodyPr wrap="none" rtlCol="0">
            <a:spAutoFit/>
          </a:bodyPr>
          <a:lstStyle/>
          <a:p>
            <a:r>
              <a:rPr lang="en-US" sz="1200" dirty="0"/>
              <a:t>sex</a:t>
            </a:r>
          </a:p>
        </p:txBody>
      </p:sp>
      <p:cxnSp>
        <p:nvCxnSpPr>
          <p:cNvPr id="69" name="Straight Connector 68">
            <a:extLst>
              <a:ext uri="{FF2B5EF4-FFF2-40B4-BE49-F238E27FC236}">
                <a16:creationId xmlns:a16="http://schemas.microsoft.com/office/drawing/2014/main" id="{398FCE10-A8BD-7F60-9A08-E0496F57EB95}"/>
              </a:ext>
            </a:extLst>
          </p:cNvPr>
          <p:cNvCxnSpPr>
            <a:cxnSpLocks/>
          </p:cNvCxnSpPr>
          <p:nvPr/>
        </p:nvCxnSpPr>
        <p:spPr>
          <a:xfrm flipV="1">
            <a:off x="7882940"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E63C336-2AA2-F6DE-05E2-9FE1DDF7E3DD}"/>
              </a:ext>
            </a:extLst>
          </p:cNvPr>
          <p:cNvSpPr txBox="1"/>
          <p:nvPr/>
        </p:nvSpPr>
        <p:spPr>
          <a:xfrm rot="18067011">
            <a:off x="8020062" y="3178681"/>
            <a:ext cx="387542" cy="276999"/>
          </a:xfrm>
          <a:prstGeom prst="rect">
            <a:avLst/>
          </a:prstGeom>
          <a:noFill/>
        </p:spPr>
        <p:txBody>
          <a:bodyPr wrap="none" rtlCol="0">
            <a:spAutoFit/>
          </a:bodyPr>
          <a:lstStyle/>
          <a:p>
            <a:r>
              <a:rPr lang="en-US" sz="1200" dirty="0"/>
              <a:t>sex</a:t>
            </a:r>
          </a:p>
        </p:txBody>
      </p:sp>
      <p:cxnSp>
        <p:nvCxnSpPr>
          <p:cNvPr id="71" name="Straight Connector 70">
            <a:extLst>
              <a:ext uri="{FF2B5EF4-FFF2-40B4-BE49-F238E27FC236}">
                <a16:creationId xmlns:a16="http://schemas.microsoft.com/office/drawing/2014/main" id="{325EE44E-0C8C-48F0-EEA3-6537899EE6D0}"/>
              </a:ext>
            </a:extLst>
          </p:cNvPr>
          <p:cNvCxnSpPr>
            <a:cxnSpLocks/>
          </p:cNvCxnSpPr>
          <p:nvPr/>
        </p:nvCxnSpPr>
        <p:spPr>
          <a:xfrm flipV="1">
            <a:off x="8258462" y="3434212"/>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5B67F9A-EBF8-8FD3-AAD8-0A508DD63C29}"/>
              </a:ext>
            </a:extLst>
          </p:cNvPr>
          <p:cNvSpPr txBox="1"/>
          <p:nvPr/>
        </p:nvSpPr>
        <p:spPr>
          <a:xfrm rot="18067011">
            <a:off x="8395584" y="3184998"/>
            <a:ext cx="387542" cy="276999"/>
          </a:xfrm>
          <a:prstGeom prst="rect">
            <a:avLst/>
          </a:prstGeom>
          <a:noFill/>
        </p:spPr>
        <p:txBody>
          <a:bodyPr wrap="none" rtlCol="0">
            <a:spAutoFit/>
          </a:bodyPr>
          <a:lstStyle/>
          <a:p>
            <a:r>
              <a:rPr lang="en-US" sz="1200" dirty="0"/>
              <a:t>sex</a:t>
            </a:r>
          </a:p>
        </p:txBody>
      </p:sp>
      <p:cxnSp>
        <p:nvCxnSpPr>
          <p:cNvPr id="73" name="Straight Connector 72">
            <a:extLst>
              <a:ext uri="{FF2B5EF4-FFF2-40B4-BE49-F238E27FC236}">
                <a16:creationId xmlns:a16="http://schemas.microsoft.com/office/drawing/2014/main" id="{D60D747E-C522-DF16-119B-6A2D38908FCE}"/>
              </a:ext>
            </a:extLst>
          </p:cNvPr>
          <p:cNvCxnSpPr>
            <a:cxnSpLocks/>
          </p:cNvCxnSpPr>
          <p:nvPr/>
        </p:nvCxnSpPr>
        <p:spPr>
          <a:xfrm flipV="1">
            <a:off x="8692933" y="3427895"/>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F563348-09B6-0331-E87F-D17917A09B9E}"/>
              </a:ext>
            </a:extLst>
          </p:cNvPr>
          <p:cNvSpPr txBox="1"/>
          <p:nvPr/>
        </p:nvSpPr>
        <p:spPr>
          <a:xfrm rot="18067011">
            <a:off x="8830055" y="3178681"/>
            <a:ext cx="387542" cy="276999"/>
          </a:xfrm>
          <a:prstGeom prst="rect">
            <a:avLst/>
          </a:prstGeom>
          <a:noFill/>
        </p:spPr>
        <p:txBody>
          <a:bodyPr wrap="none" rtlCol="0">
            <a:spAutoFit/>
          </a:bodyPr>
          <a:lstStyle/>
          <a:p>
            <a:r>
              <a:rPr lang="en-US" sz="1200" dirty="0"/>
              <a:t>sex</a:t>
            </a:r>
          </a:p>
        </p:txBody>
      </p:sp>
      <p:cxnSp>
        <p:nvCxnSpPr>
          <p:cNvPr id="75" name="Straight Connector 74">
            <a:extLst>
              <a:ext uri="{FF2B5EF4-FFF2-40B4-BE49-F238E27FC236}">
                <a16:creationId xmlns:a16="http://schemas.microsoft.com/office/drawing/2014/main" id="{D82C92CC-073A-6ADD-3799-7BF16136CF84}"/>
              </a:ext>
            </a:extLst>
          </p:cNvPr>
          <p:cNvCxnSpPr>
            <a:cxnSpLocks/>
          </p:cNvCxnSpPr>
          <p:nvPr/>
        </p:nvCxnSpPr>
        <p:spPr>
          <a:xfrm flipV="1">
            <a:off x="7670184"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D5807A0-F34E-AAFD-8DC8-B3AC4A0BA1A9}"/>
              </a:ext>
            </a:extLst>
          </p:cNvPr>
          <p:cNvSpPr txBox="1"/>
          <p:nvPr/>
        </p:nvSpPr>
        <p:spPr>
          <a:xfrm rot="18067011">
            <a:off x="7807306" y="3159953"/>
            <a:ext cx="387542" cy="276999"/>
          </a:xfrm>
          <a:prstGeom prst="rect">
            <a:avLst/>
          </a:prstGeom>
          <a:noFill/>
        </p:spPr>
        <p:txBody>
          <a:bodyPr wrap="none" rtlCol="0">
            <a:spAutoFit/>
          </a:bodyPr>
          <a:lstStyle/>
          <a:p>
            <a:r>
              <a:rPr lang="en-US" sz="1200" dirty="0"/>
              <a:t>sex</a:t>
            </a:r>
          </a:p>
        </p:txBody>
      </p:sp>
      <p:cxnSp>
        <p:nvCxnSpPr>
          <p:cNvPr id="77" name="Straight Connector 76">
            <a:extLst>
              <a:ext uri="{FF2B5EF4-FFF2-40B4-BE49-F238E27FC236}">
                <a16:creationId xmlns:a16="http://schemas.microsoft.com/office/drawing/2014/main" id="{79B8C822-6942-173B-0042-5DF756B2A71E}"/>
              </a:ext>
            </a:extLst>
          </p:cNvPr>
          <p:cNvCxnSpPr>
            <a:cxnSpLocks/>
          </p:cNvCxnSpPr>
          <p:nvPr/>
        </p:nvCxnSpPr>
        <p:spPr>
          <a:xfrm flipV="1">
            <a:off x="8045706"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1418C3B-C0FA-4D16-F58A-555535B7E1C7}"/>
              </a:ext>
            </a:extLst>
          </p:cNvPr>
          <p:cNvSpPr txBox="1"/>
          <p:nvPr/>
        </p:nvSpPr>
        <p:spPr>
          <a:xfrm rot="18067011">
            <a:off x="8182828" y="3166270"/>
            <a:ext cx="387542" cy="276999"/>
          </a:xfrm>
          <a:prstGeom prst="rect">
            <a:avLst/>
          </a:prstGeom>
          <a:noFill/>
        </p:spPr>
        <p:txBody>
          <a:bodyPr wrap="none" rtlCol="0">
            <a:spAutoFit/>
          </a:bodyPr>
          <a:lstStyle/>
          <a:p>
            <a:r>
              <a:rPr lang="en-US" sz="1200" dirty="0"/>
              <a:t>sex</a:t>
            </a:r>
          </a:p>
        </p:txBody>
      </p:sp>
      <p:cxnSp>
        <p:nvCxnSpPr>
          <p:cNvPr id="79" name="Straight Connector 78">
            <a:extLst>
              <a:ext uri="{FF2B5EF4-FFF2-40B4-BE49-F238E27FC236}">
                <a16:creationId xmlns:a16="http://schemas.microsoft.com/office/drawing/2014/main" id="{7803D26B-35CC-7DB5-0752-BB99D8D2163C}"/>
              </a:ext>
            </a:extLst>
          </p:cNvPr>
          <p:cNvCxnSpPr>
            <a:cxnSpLocks/>
          </p:cNvCxnSpPr>
          <p:nvPr/>
        </p:nvCxnSpPr>
        <p:spPr>
          <a:xfrm flipV="1">
            <a:off x="8480177"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5169587-0A28-2F64-605A-2A62DB200CB5}"/>
              </a:ext>
            </a:extLst>
          </p:cNvPr>
          <p:cNvSpPr txBox="1"/>
          <p:nvPr/>
        </p:nvSpPr>
        <p:spPr>
          <a:xfrm rot="18067011">
            <a:off x="8617299" y="3159953"/>
            <a:ext cx="387542" cy="276999"/>
          </a:xfrm>
          <a:prstGeom prst="rect">
            <a:avLst/>
          </a:prstGeom>
          <a:noFill/>
        </p:spPr>
        <p:txBody>
          <a:bodyPr wrap="none" rtlCol="0">
            <a:spAutoFit/>
          </a:bodyPr>
          <a:lstStyle/>
          <a:p>
            <a:r>
              <a:rPr lang="en-US" sz="1200" dirty="0"/>
              <a:t>sex</a:t>
            </a:r>
          </a:p>
        </p:txBody>
      </p:sp>
      <p:cxnSp>
        <p:nvCxnSpPr>
          <p:cNvPr id="81" name="Straight Connector 80">
            <a:extLst>
              <a:ext uri="{FF2B5EF4-FFF2-40B4-BE49-F238E27FC236}">
                <a16:creationId xmlns:a16="http://schemas.microsoft.com/office/drawing/2014/main" id="{9081AAC5-B5C6-B02E-24A0-71EDD520FEAC}"/>
              </a:ext>
            </a:extLst>
          </p:cNvPr>
          <p:cNvCxnSpPr>
            <a:cxnSpLocks/>
          </p:cNvCxnSpPr>
          <p:nvPr/>
        </p:nvCxnSpPr>
        <p:spPr>
          <a:xfrm flipV="1">
            <a:off x="9011971"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BB8BE50-72ED-4B20-FA3A-D56B1B9A0305}"/>
              </a:ext>
            </a:extLst>
          </p:cNvPr>
          <p:cNvSpPr txBox="1"/>
          <p:nvPr/>
        </p:nvSpPr>
        <p:spPr>
          <a:xfrm rot="18067011">
            <a:off x="9149093" y="3159953"/>
            <a:ext cx="387542" cy="276999"/>
          </a:xfrm>
          <a:prstGeom prst="rect">
            <a:avLst/>
          </a:prstGeom>
          <a:noFill/>
        </p:spPr>
        <p:txBody>
          <a:bodyPr wrap="none" rtlCol="0">
            <a:spAutoFit/>
          </a:bodyPr>
          <a:lstStyle/>
          <a:p>
            <a:r>
              <a:rPr lang="en-US" sz="1200" dirty="0"/>
              <a:t>sex</a:t>
            </a:r>
          </a:p>
        </p:txBody>
      </p:sp>
      <p:cxnSp>
        <p:nvCxnSpPr>
          <p:cNvPr id="83" name="Straight Connector 82">
            <a:extLst>
              <a:ext uri="{FF2B5EF4-FFF2-40B4-BE49-F238E27FC236}">
                <a16:creationId xmlns:a16="http://schemas.microsoft.com/office/drawing/2014/main" id="{391C6917-981C-6504-C6EC-9E0FFE8A9DF1}"/>
              </a:ext>
            </a:extLst>
          </p:cNvPr>
          <p:cNvCxnSpPr>
            <a:cxnSpLocks/>
          </p:cNvCxnSpPr>
          <p:nvPr/>
        </p:nvCxnSpPr>
        <p:spPr>
          <a:xfrm flipV="1">
            <a:off x="9387493"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ADFC6D5-CA10-95BD-2D9D-95E441310245}"/>
              </a:ext>
            </a:extLst>
          </p:cNvPr>
          <p:cNvSpPr txBox="1"/>
          <p:nvPr/>
        </p:nvSpPr>
        <p:spPr>
          <a:xfrm rot="18067011">
            <a:off x="9524615" y="3166270"/>
            <a:ext cx="387542" cy="276999"/>
          </a:xfrm>
          <a:prstGeom prst="rect">
            <a:avLst/>
          </a:prstGeom>
          <a:noFill/>
        </p:spPr>
        <p:txBody>
          <a:bodyPr wrap="none" rtlCol="0">
            <a:spAutoFit/>
          </a:bodyPr>
          <a:lstStyle/>
          <a:p>
            <a:r>
              <a:rPr lang="en-US" sz="1200" dirty="0"/>
              <a:t>sex</a:t>
            </a:r>
          </a:p>
        </p:txBody>
      </p:sp>
      <p:cxnSp>
        <p:nvCxnSpPr>
          <p:cNvPr id="85" name="Straight Connector 84">
            <a:extLst>
              <a:ext uri="{FF2B5EF4-FFF2-40B4-BE49-F238E27FC236}">
                <a16:creationId xmlns:a16="http://schemas.microsoft.com/office/drawing/2014/main" id="{425B8156-CE39-A5B3-09E2-51286EFB6873}"/>
              </a:ext>
            </a:extLst>
          </p:cNvPr>
          <p:cNvCxnSpPr>
            <a:cxnSpLocks/>
          </p:cNvCxnSpPr>
          <p:nvPr/>
        </p:nvCxnSpPr>
        <p:spPr>
          <a:xfrm flipV="1">
            <a:off x="9821964"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F36E1A1C-7708-1996-163D-11530E6C10F4}"/>
              </a:ext>
            </a:extLst>
          </p:cNvPr>
          <p:cNvSpPr txBox="1"/>
          <p:nvPr/>
        </p:nvSpPr>
        <p:spPr>
          <a:xfrm rot="18067011">
            <a:off x="9959086" y="3159953"/>
            <a:ext cx="387542" cy="276999"/>
          </a:xfrm>
          <a:prstGeom prst="rect">
            <a:avLst/>
          </a:prstGeom>
          <a:noFill/>
        </p:spPr>
        <p:txBody>
          <a:bodyPr wrap="none" rtlCol="0">
            <a:spAutoFit/>
          </a:bodyPr>
          <a:lstStyle/>
          <a:p>
            <a:r>
              <a:rPr lang="en-US" sz="1200" dirty="0"/>
              <a:t>sex</a:t>
            </a:r>
          </a:p>
        </p:txBody>
      </p:sp>
      <p:cxnSp>
        <p:nvCxnSpPr>
          <p:cNvPr id="87" name="Straight Connector 86">
            <a:extLst>
              <a:ext uri="{FF2B5EF4-FFF2-40B4-BE49-F238E27FC236}">
                <a16:creationId xmlns:a16="http://schemas.microsoft.com/office/drawing/2014/main" id="{DCD72FFA-2DCF-6AA7-7B23-7931DA33C44A}"/>
              </a:ext>
            </a:extLst>
          </p:cNvPr>
          <p:cNvCxnSpPr>
            <a:cxnSpLocks/>
          </p:cNvCxnSpPr>
          <p:nvPr/>
        </p:nvCxnSpPr>
        <p:spPr>
          <a:xfrm flipV="1">
            <a:off x="4596772"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509ADD0-324C-07D4-8675-7961E8DF285C}"/>
              </a:ext>
            </a:extLst>
          </p:cNvPr>
          <p:cNvSpPr txBox="1"/>
          <p:nvPr/>
        </p:nvSpPr>
        <p:spPr>
          <a:xfrm rot="18067011">
            <a:off x="4733894" y="3159953"/>
            <a:ext cx="387542" cy="276999"/>
          </a:xfrm>
          <a:prstGeom prst="rect">
            <a:avLst/>
          </a:prstGeom>
          <a:noFill/>
        </p:spPr>
        <p:txBody>
          <a:bodyPr wrap="none" rtlCol="0">
            <a:spAutoFit/>
          </a:bodyPr>
          <a:lstStyle/>
          <a:p>
            <a:r>
              <a:rPr lang="en-US" sz="1200" dirty="0"/>
              <a:t>sex</a:t>
            </a:r>
          </a:p>
        </p:txBody>
      </p:sp>
      <p:cxnSp>
        <p:nvCxnSpPr>
          <p:cNvPr id="89" name="Straight Connector 88">
            <a:extLst>
              <a:ext uri="{FF2B5EF4-FFF2-40B4-BE49-F238E27FC236}">
                <a16:creationId xmlns:a16="http://schemas.microsoft.com/office/drawing/2014/main" id="{E3DAB997-7031-95C0-1199-23ABB11C0A2E}"/>
              </a:ext>
            </a:extLst>
          </p:cNvPr>
          <p:cNvCxnSpPr>
            <a:cxnSpLocks/>
          </p:cNvCxnSpPr>
          <p:nvPr/>
        </p:nvCxnSpPr>
        <p:spPr>
          <a:xfrm flipV="1">
            <a:off x="4972294"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13AC5B0-916B-1132-5A13-8D6ADE939880}"/>
              </a:ext>
            </a:extLst>
          </p:cNvPr>
          <p:cNvSpPr txBox="1"/>
          <p:nvPr/>
        </p:nvSpPr>
        <p:spPr>
          <a:xfrm rot="18067011">
            <a:off x="5109416" y="3166270"/>
            <a:ext cx="387542" cy="276999"/>
          </a:xfrm>
          <a:prstGeom prst="rect">
            <a:avLst/>
          </a:prstGeom>
          <a:noFill/>
        </p:spPr>
        <p:txBody>
          <a:bodyPr wrap="none" rtlCol="0">
            <a:spAutoFit/>
          </a:bodyPr>
          <a:lstStyle/>
          <a:p>
            <a:r>
              <a:rPr lang="en-US" sz="1200" dirty="0"/>
              <a:t>sex</a:t>
            </a:r>
          </a:p>
        </p:txBody>
      </p:sp>
      <p:cxnSp>
        <p:nvCxnSpPr>
          <p:cNvPr id="91" name="Straight Connector 90">
            <a:extLst>
              <a:ext uri="{FF2B5EF4-FFF2-40B4-BE49-F238E27FC236}">
                <a16:creationId xmlns:a16="http://schemas.microsoft.com/office/drawing/2014/main" id="{3C92E771-4984-9984-4796-C9A080ADC47B}"/>
              </a:ext>
            </a:extLst>
          </p:cNvPr>
          <p:cNvCxnSpPr>
            <a:cxnSpLocks/>
          </p:cNvCxnSpPr>
          <p:nvPr/>
        </p:nvCxnSpPr>
        <p:spPr>
          <a:xfrm flipV="1">
            <a:off x="5406765"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2437CCA-0B91-8E34-15FF-1057531A9905}"/>
              </a:ext>
            </a:extLst>
          </p:cNvPr>
          <p:cNvSpPr txBox="1"/>
          <p:nvPr/>
        </p:nvSpPr>
        <p:spPr>
          <a:xfrm rot="18067011">
            <a:off x="5543887" y="3159953"/>
            <a:ext cx="387542" cy="276999"/>
          </a:xfrm>
          <a:prstGeom prst="rect">
            <a:avLst/>
          </a:prstGeom>
          <a:noFill/>
        </p:spPr>
        <p:txBody>
          <a:bodyPr wrap="none" rtlCol="0">
            <a:spAutoFit/>
          </a:bodyPr>
          <a:lstStyle/>
          <a:p>
            <a:r>
              <a:rPr lang="en-US" sz="1200" dirty="0"/>
              <a:t>sex</a:t>
            </a:r>
          </a:p>
        </p:txBody>
      </p:sp>
      <p:cxnSp>
        <p:nvCxnSpPr>
          <p:cNvPr id="93" name="Straight Connector 92">
            <a:extLst>
              <a:ext uri="{FF2B5EF4-FFF2-40B4-BE49-F238E27FC236}">
                <a16:creationId xmlns:a16="http://schemas.microsoft.com/office/drawing/2014/main" id="{F2F7743B-3B73-23AA-7015-06869A3DD053}"/>
              </a:ext>
            </a:extLst>
          </p:cNvPr>
          <p:cNvCxnSpPr>
            <a:cxnSpLocks/>
          </p:cNvCxnSpPr>
          <p:nvPr/>
        </p:nvCxnSpPr>
        <p:spPr>
          <a:xfrm flipV="1">
            <a:off x="5938559"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A04EAB5C-7C8C-BF14-9348-10AF9B4F58A6}"/>
              </a:ext>
            </a:extLst>
          </p:cNvPr>
          <p:cNvSpPr txBox="1"/>
          <p:nvPr/>
        </p:nvSpPr>
        <p:spPr>
          <a:xfrm rot="18067011">
            <a:off x="6075681" y="3159953"/>
            <a:ext cx="387542" cy="276999"/>
          </a:xfrm>
          <a:prstGeom prst="rect">
            <a:avLst/>
          </a:prstGeom>
          <a:noFill/>
        </p:spPr>
        <p:txBody>
          <a:bodyPr wrap="none" rtlCol="0">
            <a:spAutoFit/>
          </a:bodyPr>
          <a:lstStyle/>
          <a:p>
            <a:r>
              <a:rPr lang="en-US" sz="1200" dirty="0"/>
              <a:t>sex</a:t>
            </a:r>
          </a:p>
        </p:txBody>
      </p:sp>
      <p:cxnSp>
        <p:nvCxnSpPr>
          <p:cNvPr id="95" name="Straight Connector 94">
            <a:extLst>
              <a:ext uri="{FF2B5EF4-FFF2-40B4-BE49-F238E27FC236}">
                <a16:creationId xmlns:a16="http://schemas.microsoft.com/office/drawing/2014/main" id="{18E7D731-3D82-0609-0118-072D007B5EE7}"/>
              </a:ext>
            </a:extLst>
          </p:cNvPr>
          <p:cNvCxnSpPr>
            <a:cxnSpLocks/>
          </p:cNvCxnSpPr>
          <p:nvPr/>
        </p:nvCxnSpPr>
        <p:spPr>
          <a:xfrm flipV="1">
            <a:off x="6314081" y="3415484"/>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D93F2C91-5107-0FF6-061E-DEA2068412CB}"/>
              </a:ext>
            </a:extLst>
          </p:cNvPr>
          <p:cNvSpPr txBox="1"/>
          <p:nvPr/>
        </p:nvSpPr>
        <p:spPr>
          <a:xfrm rot="18067011">
            <a:off x="6451203" y="3166270"/>
            <a:ext cx="387542" cy="276999"/>
          </a:xfrm>
          <a:prstGeom prst="rect">
            <a:avLst/>
          </a:prstGeom>
          <a:noFill/>
        </p:spPr>
        <p:txBody>
          <a:bodyPr wrap="none" rtlCol="0">
            <a:spAutoFit/>
          </a:bodyPr>
          <a:lstStyle/>
          <a:p>
            <a:r>
              <a:rPr lang="en-US" sz="1200" dirty="0"/>
              <a:t>sex</a:t>
            </a:r>
          </a:p>
        </p:txBody>
      </p:sp>
      <p:cxnSp>
        <p:nvCxnSpPr>
          <p:cNvPr id="97" name="Straight Connector 96">
            <a:extLst>
              <a:ext uri="{FF2B5EF4-FFF2-40B4-BE49-F238E27FC236}">
                <a16:creationId xmlns:a16="http://schemas.microsoft.com/office/drawing/2014/main" id="{8A568EC7-641A-2B25-D3B5-185C902BCA1E}"/>
              </a:ext>
            </a:extLst>
          </p:cNvPr>
          <p:cNvCxnSpPr>
            <a:cxnSpLocks/>
          </p:cNvCxnSpPr>
          <p:nvPr/>
        </p:nvCxnSpPr>
        <p:spPr>
          <a:xfrm flipV="1">
            <a:off x="6748552" y="3409167"/>
            <a:ext cx="263339" cy="4493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A0CAB72-6835-F920-37B5-35D904BDD071}"/>
              </a:ext>
            </a:extLst>
          </p:cNvPr>
          <p:cNvSpPr txBox="1"/>
          <p:nvPr/>
        </p:nvSpPr>
        <p:spPr>
          <a:xfrm rot="18067011">
            <a:off x="6885674" y="3159953"/>
            <a:ext cx="387542" cy="276999"/>
          </a:xfrm>
          <a:prstGeom prst="rect">
            <a:avLst/>
          </a:prstGeom>
          <a:noFill/>
        </p:spPr>
        <p:txBody>
          <a:bodyPr wrap="none" rtlCol="0">
            <a:spAutoFit/>
          </a:bodyPr>
          <a:lstStyle/>
          <a:p>
            <a:r>
              <a:rPr lang="en-US" sz="1200" dirty="0"/>
              <a:t>sex</a:t>
            </a:r>
          </a:p>
        </p:txBody>
      </p:sp>
      <p:cxnSp>
        <p:nvCxnSpPr>
          <p:cNvPr id="99" name="Straight Connector 98">
            <a:extLst>
              <a:ext uri="{FF2B5EF4-FFF2-40B4-BE49-F238E27FC236}">
                <a16:creationId xmlns:a16="http://schemas.microsoft.com/office/drawing/2014/main" id="{BBC69540-8B8E-AB27-4D78-7C691EC397FD}"/>
              </a:ext>
            </a:extLst>
          </p:cNvPr>
          <p:cNvCxnSpPr/>
          <p:nvPr/>
        </p:nvCxnSpPr>
        <p:spPr>
          <a:xfrm>
            <a:off x="3806989" y="387860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B311430-C3A2-56F1-11D7-4FEC4DB4FC10}"/>
              </a:ext>
            </a:extLst>
          </p:cNvPr>
          <p:cNvSpPr txBox="1"/>
          <p:nvPr/>
        </p:nvSpPr>
        <p:spPr>
          <a:xfrm rot="4074477">
            <a:off x="3839608" y="4370918"/>
            <a:ext cx="483635" cy="276999"/>
          </a:xfrm>
          <a:prstGeom prst="rect">
            <a:avLst/>
          </a:prstGeom>
          <a:noFill/>
        </p:spPr>
        <p:txBody>
          <a:bodyPr wrap="square" rtlCol="0">
            <a:spAutoFit/>
          </a:bodyPr>
          <a:lstStyle/>
          <a:p>
            <a:r>
              <a:rPr lang="en-US" sz="1200" dirty="0"/>
              <a:t>sex</a:t>
            </a:r>
          </a:p>
        </p:txBody>
      </p:sp>
      <p:cxnSp>
        <p:nvCxnSpPr>
          <p:cNvPr id="101" name="Straight Connector 100">
            <a:extLst>
              <a:ext uri="{FF2B5EF4-FFF2-40B4-BE49-F238E27FC236}">
                <a16:creationId xmlns:a16="http://schemas.microsoft.com/office/drawing/2014/main" id="{0870D77B-DA8C-ADF4-D261-D5780AA32788}"/>
              </a:ext>
            </a:extLst>
          </p:cNvPr>
          <p:cNvCxnSpPr/>
          <p:nvPr/>
        </p:nvCxnSpPr>
        <p:spPr>
          <a:xfrm>
            <a:off x="4117692" y="386213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836C164-DF50-19A2-41CB-9F539BE9426A}"/>
              </a:ext>
            </a:extLst>
          </p:cNvPr>
          <p:cNvSpPr txBox="1"/>
          <p:nvPr/>
        </p:nvSpPr>
        <p:spPr>
          <a:xfrm rot="4074477">
            <a:off x="4150311" y="4354448"/>
            <a:ext cx="483635" cy="276999"/>
          </a:xfrm>
          <a:prstGeom prst="rect">
            <a:avLst/>
          </a:prstGeom>
          <a:noFill/>
        </p:spPr>
        <p:txBody>
          <a:bodyPr wrap="square" rtlCol="0">
            <a:spAutoFit/>
          </a:bodyPr>
          <a:lstStyle/>
          <a:p>
            <a:r>
              <a:rPr lang="en-US" sz="1200" dirty="0"/>
              <a:t>sex</a:t>
            </a:r>
          </a:p>
        </p:txBody>
      </p:sp>
      <p:cxnSp>
        <p:nvCxnSpPr>
          <p:cNvPr id="103" name="Straight Connector 102">
            <a:extLst>
              <a:ext uri="{FF2B5EF4-FFF2-40B4-BE49-F238E27FC236}">
                <a16:creationId xmlns:a16="http://schemas.microsoft.com/office/drawing/2014/main" id="{B4F0CB44-5DE9-5101-7DF6-E77C9583DFFC}"/>
              </a:ext>
            </a:extLst>
          </p:cNvPr>
          <p:cNvCxnSpPr/>
          <p:nvPr/>
        </p:nvCxnSpPr>
        <p:spPr>
          <a:xfrm>
            <a:off x="4470702" y="386101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0B123020-161B-D423-86CE-8EABAD2F10F1}"/>
              </a:ext>
            </a:extLst>
          </p:cNvPr>
          <p:cNvSpPr txBox="1"/>
          <p:nvPr/>
        </p:nvSpPr>
        <p:spPr>
          <a:xfrm rot="4074477">
            <a:off x="4503321" y="4353331"/>
            <a:ext cx="483635" cy="276999"/>
          </a:xfrm>
          <a:prstGeom prst="rect">
            <a:avLst/>
          </a:prstGeom>
          <a:noFill/>
        </p:spPr>
        <p:txBody>
          <a:bodyPr wrap="square" rtlCol="0">
            <a:spAutoFit/>
          </a:bodyPr>
          <a:lstStyle/>
          <a:p>
            <a:r>
              <a:rPr lang="en-US" sz="1200" dirty="0"/>
              <a:t>sex</a:t>
            </a:r>
          </a:p>
        </p:txBody>
      </p:sp>
      <p:cxnSp>
        <p:nvCxnSpPr>
          <p:cNvPr id="105" name="Straight Connector 104">
            <a:extLst>
              <a:ext uri="{FF2B5EF4-FFF2-40B4-BE49-F238E27FC236}">
                <a16:creationId xmlns:a16="http://schemas.microsoft.com/office/drawing/2014/main" id="{B9AC558D-CACA-2A49-9F23-A72502F0B831}"/>
              </a:ext>
            </a:extLst>
          </p:cNvPr>
          <p:cNvCxnSpPr/>
          <p:nvPr/>
        </p:nvCxnSpPr>
        <p:spPr>
          <a:xfrm>
            <a:off x="4828560" y="387860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D72F0D5-CAE7-9954-D376-AC184F825BCC}"/>
              </a:ext>
            </a:extLst>
          </p:cNvPr>
          <p:cNvSpPr txBox="1"/>
          <p:nvPr/>
        </p:nvSpPr>
        <p:spPr>
          <a:xfrm rot="4074477">
            <a:off x="4861179" y="4370918"/>
            <a:ext cx="483635" cy="276999"/>
          </a:xfrm>
          <a:prstGeom prst="rect">
            <a:avLst/>
          </a:prstGeom>
          <a:noFill/>
        </p:spPr>
        <p:txBody>
          <a:bodyPr wrap="square" rtlCol="0">
            <a:spAutoFit/>
          </a:bodyPr>
          <a:lstStyle/>
          <a:p>
            <a:r>
              <a:rPr lang="en-US" sz="1200" dirty="0"/>
              <a:t>sex</a:t>
            </a:r>
          </a:p>
        </p:txBody>
      </p:sp>
      <p:cxnSp>
        <p:nvCxnSpPr>
          <p:cNvPr id="107" name="Straight Connector 106">
            <a:extLst>
              <a:ext uri="{FF2B5EF4-FFF2-40B4-BE49-F238E27FC236}">
                <a16:creationId xmlns:a16="http://schemas.microsoft.com/office/drawing/2014/main" id="{6DC98E2E-498A-F510-2EAE-2C0130879258}"/>
              </a:ext>
            </a:extLst>
          </p:cNvPr>
          <p:cNvCxnSpPr/>
          <p:nvPr/>
        </p:nvCxnSpPr>
        <p:spPr>
          <a:xfrm>
            <a:off x="5231953" y="386845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BE646B5-4BC9-D597-3A25-738C9DEC2231}"/>
              </a:ext>
            </a:extLst>
          </p:cNvPr>
          <p:cNvSpPr txBox="1"/>
          <p:nvPr/>
        </p:nvSpPr>
        <p:spPr>
          <a:xfrm rot="4074477">
            <a:off x="5264572" y="4360765"/>
            <a:ext cx="483635" cy="276999"/>
          </a:xfrm>
          <a:prstGeom prst="rect">
            <a:avLst/>
          </a:prstGeom>
          <a:noFill/>
        </p:spPr>
        <p:txBody>
          <a:bodyPr wrap="square" rtlCol="0">
            <a:spAutoFit/>
          </a:bodyPr>
          <a:lstStyle/>
          <a:p>
            <a:r>
              <a:rPr lang="en-US" sz="1200" dirty="0"/>
              <a:t>sex</a:t>
            </a:r>
          </a:p>
        </p:txBody>
      </p:sp>
      <p:cxnSp>
        <p:nvCxnSpPr>
          <p:cNvPr id="109" name="Straight Connector 108">
            <a:extLst>
              <a:ext uri="{FF2B5EF4-FFF2-40B4-BE49-F238E27FC236}">
                <a16:creationId xmlns:a16="http://schemas.microsoft.com/office/drawing/2014/main" id="{456E74CD-F04C-26A2-57C4-2F6B77B88465}"/>
              </a:ext>
            </a:extLst>
          </p:cNvPr>
          <p:cNvCxnSpPr/>
          <p:nvPr/>
        </p:nvCxnSpPr>
        <p:spPr>
          <a:xfrm>
            <a:off x="4695257" y="386153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92BD85D-59C9-3AFD-B906-241FFA9B5C4C}"/>
              </a:ext>
            </a:extLst>
          </p:cNvPr>
          <p:cNvSpPr txBox="1"/>
          <p:nvPr/>
        </p:nvSpPr>
        <p:spPr>
          <a:xfrm rot="4074477">
            <a:off x="4727876" y="4353851"/>
            <a:ext cx="483635" cy="276999"/>
          </a:xfrm>
          <a:prstGeom prst="rect">
            <a:avLst/>
          </a:prstGeom>
          <a:noFill/>
        </p:spPr>
        <p:txBody>
          <a:bodyPr wrap="square" rtlCol="0">
            <a:spAutoFit/>
          </a:bodyPr>
          <a:lstStyle/>
          <a:p>
            <a:r>
              <a:rPr lang="en-US" sz="1200" dirty="0"/>
              <a:t>sex</a:t>
            </a:r>
          </a:p>
        </p:txBody>
      </p:sp>
      <p:cxnSp>
        <p:nvCxnSpPr>
          <p:cNvPr id="111" name="Straight Connector 110">
            <a:extLst>
              <a:ext uri="{FF2B5EF4-FFF2-40B4-BE49-F238E27FC236}">
                <a16:creationId xmlns:a16="http://schemas.microsoft.com/office/drawing/2014/main" id="{A18B9A26-53DB-6125-B268-70639CAED415}"/>
              </a:ext>
            </a:extLst>
          </p:cNvPr>
          <p:cNvCxnSpPr/>
          <p:nvPr/>
        </p:nvCxnSpPr>
        <p:spPr>
          <a:xfrm>
            <a:off x="5005960" y="384506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4FDE892D-9ED1-8D97-CFD7-5113AD21E5F7}"/>
              </a:ext>
            </a:extLst>
          </p:cNvPr>
          <p:cNvSpPr txBox="1"/>
          <p:nvPr/>
        </p:nvSpPr>
        <p:spPr>
          <a:xfrm rot="4074477">
            <a:off x="5038579" y="4337381"/>
            <a:ext cx="483635" cy="276999"/>
          </a:xfrm>
          <a:prstGeom prst="rect">
            <a:avLst/>
          </a:prstGeom>
          <a:noFill/>
        </p:spPr>
        <p:txBody>
          <a:bodyPr wrap="square" rtlCol="0">
            <a:spAutoFit/>
          </a:bodyPr>
          <a:lstStyle/>
          <a:p>
            <a:r>
              <a:rPr lang="en-US" sz="1200" dirty="0"/>
              <a:t>sex</a:t>
            </a:r>
          </a:p>
        </p:txBody>
      </p:sp>
      <p:cxnSp>
        <p:nvCxnSpPr>
          <p:cNvPr id="113" name="Straight Connector 112">
            <a:extLst>
              <a:ext uri="{FF2B5EF4-FFF2-40B4-BE49-F238E27FC236}">
                <a16:creationId xmlns:a16="http://schemas.microsoft.com/office/drawing/2014/main" id="{F9BF9E87-3E92-FEFD-0E60-B2034FFF180D}"/>
              </a:ext>
            </a:extLst>
          </p:cNvPr>
          <p:cNvCxnSpPr/>
          <p:nvPr/>
        </p:nvCxnSpPr>
        <p:spPr>
          <a:xfrm>
            <a:off x="5358970" y="3843952"/>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C148ED-412C-2142-09C7-762AC2B869C0}"/>
              </a:ext>
            </a:extLst>
          </p:cNvPr>
          <p:cNvSpPr txBox="1"/>
          <p:nvPr/>
        </p:nvSpPr>
        <p:spPr>
          <a:xfrm rot="4074477">
            <a:off x="5391589" y="4336264"/>
            <a:ext cx="483635" cy="276999"/>
          </a:xfrm>
          <a:prstGeom prst="rect">
            <a:avLst/>
          </a:prstGeom>
          <a:noFill/>
        </p:spPr>
        <p:txBody>
          <a:bodyPr wrap="square" rtlCol="0">
            <a:spAutoFit/>
          </a:bodyPr>
          <a:lstStyle/>
          <a:p>
            <a:r>
              <a:rPr lang="en-US" sz="1200" dirty="0"/>
              <a:t>sex</a:t>
            </a:r>
          </a:p>
        </p:txBody>
      </p:sp>
      <p:cxnSp>
        <p:nvCxnSpPr>
          <p:cNvPr id="115" name="Straight Connector 114">
            <a:extLst>
              <a:ext uri="{FF2B5EF4-FFF2-40B4-BE49-F238E27FC236}">
                <a16:creationId xmlns:a16="http://schemas.microsoft.com/office/drawing/2014/main" id="{E7EF21D4-277A-EF28-8CCC-D71DC4D63FEE}"/>
              </a:ext>
            </a:extLst>
          </p:cNvPr>
          <p:cNvCxnSpPr/>
          <p:nvPr/>
        </p:nvCxnSpPr>
        <p:spPr>
          <a:xfrm>
            <a:off x="5716828" y="386153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6862680-5C42-E445-ACF2-58C118674461}"/>
              </a:ext>
            </a:extLst>
          </p:cNvPr>
          <p:cNvSpPr txBox="1"/>
          <p:nvPr/>
        </p:nvSpPr>
        <p:spPr>
          <a:xfrm rot="4074477">
            <a:off x="5749447" y="4353851"/>
            <a:ext cx="483635" cy="276999"/>
          </a:xfrm>
          <a:prstGeom prst="rect">
            <a:avLst/>
          </a:prstGeom>
          <a:noFill/>
        </p:spPr>
        <p:txBody>
          <a:bodyPr wrap="square" rtlCol="0">
            <a:spAutoFit/>
          </a:bodyPr>
          <a:lstStyle/>
          <a:p>
            <a:r>
              <a:rPr lang="en-US" sz="1200" dirty="0"/>
              <a:t>sex</a:t>
            </a:r>
          </a:p>
        </p:txBody>
      </p:sp>
      <p:cxnSp>
        <p:nvCxnSpPr>
          <p:cNvPr id="117" name="Straight Connector 116">
            <a:extLst>
              <a:ext uri="{FF2B5EF4-FFF2-40B4-BE49-F238E27FC236}">
                <a16:creationId xmlns:a16="http://schemas.microsoft.com/office/drawing/2014/main" id="{FA280095-0CCA-560B-A39E-4C5AE54544C0}"/>
              </a:ext>
            </a:extLst>
          </p:cNvPr>
          <p:cNvCxnSpPr/>
          <p:nvPr/>
        </p:nvCxnSpPr>
        <p:spPr>
          <a:xfrm>
            <a:off x="6120221" y="385138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2F403E87-538A-1416-197B-918666AEB291}"/>
              </a:ext>
            </a:extLst>
          </p:cNvPr>
          <p:cNvSpPr txBox="1"/>
          <p:nvPr/>
        </p:nvSpPr>
        <p:spPr>
          <a:xfrm rot="4074477">
            <a:off x="6152840" y="4343698"/>
            <a:ext cx="483635" cy="276999"/>
          </a:xfrm>
          <a:prstGeom prst="rect">
            <a:avLst/>
          </a:prstGeom>
          <a:noFill/>
        </p:spPr>
        <p:txBody>
          <a:bodyPr wrap="square" rtlCol="0">
            <a:spAutoFit/>
          </a:bodyPr>
          <a:lstStyle/>
          <a:p>
            <a:r>
              <a:rPr lang="en-US" sz="1200" dirty="0"/>
              <a:t>sex</a:t>
            </a:r>
          </a:p>
        </p:txBody>
      </p:sp>
      <p:cxnSp>
        <p:nvCxnSpPr>
          <p:cNvPr id="119" name="Straight Connector 118">
            <a:extLst>
              <a:ext uri="{FF2B5EF4-FFF2-40B4-BE49-F238E27FC236}">
                <a16:creationId xmlns:a16="http://schemas.microsoft.com/office/drawing/2014/main" id="{01587E9D-355D-639F-80E0-103F59063B51}"/>
              </a:ext>
            </a:extLst>
          </p:cNvPr>
          <p:cNvCxnSpPr/>
          <p:nvPr/>
        </p:nvCxnSpPr>
        <p:spPr>
          <a:xfrm>
            <a:off x="5991501"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6AD830A-C1F2-BC44-975A-7E446C9EC024}"/>
              </a:ext>
            </a:extLst>
          </p:cNvPr>
          <p:cNvSpPr txBox="1"/>
          <p:nvPr/>
        </p:nvSpPr>
        <p:spPr>
          <a:xfrm rot="4074477">
            <a:off x="6024120" y="4370378"/>
            <a:ext cx="483635" cy="276999"/>
          </a:xfrm>
          <a:prstGeom prst="rect">
            <a:avLst/>
          </a:prstGeom>
          <a:noFill/>
        </p:spPr>
        <p:txBody>
          <a:bodyPr wrap="square" rtlCol="0">
            <a:spAutoFit/>
          </a:bodyPr>
          <a:lstStyle/>
          <a:p>
            <a:r>
              <a:rPr lang="en-US" sz="1200" dirty="0"/>
              <a:t>sex</a:t>
            </a:r>
          </a:p>
        </p:txBody>
      </p:sp>
      <p:cxnSp>
        <p:nvCxnSpPr>
          <p:cNvPr id="121" name="Straight Connector 120">
            <a:extLst>
              <a:ext uri="{FF2B5EF4-FFF2-40B4-BE49-F238E27FC236}">
                <a16:creationId xmlns:a16="http://schemas.microsoft.com/office/drawing/2014/main" id="{239713A0-1A0F-CDAA-B403-60E439097387}"/>
              </a:ext>
            </a:extLst>
          </p:cNvPr>
          <p:cNvCxnSpPr/>
          <p:nvPr/>
        </p:nvCxnSpPr>
        <p:spPr>
          <a:xfrm>
            <a:off x="6302204" y="386159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9D3FF3F4-C233-05D6-7870-56C4BD870E2F}"/>
              </a:ext>
            </a:extLst>
          </p:cNvPr>
          <p:cNvSpPr txBox="1"/>
          <p:nvPr/>
        </p:nvSpPr>
        <p:spPr>
          <a:xfrm rot="4074477">
            <a:off x="6334823" y="4353908"/>
            <a:ext cx="483635" cy="276999"/>
          </a:xfrm>
          <a:prstGeom prst="rect">
            <a:avLst/>
          </a:prstGeom>
          <a:noFill/>
        </p:spPr>
        <p:txBody>
          <a:bodyPr wrap="square" rtlCol="0">
            <a:spAutoFit/>
          </a:bodyPr>
          <a:lstStyle/>
          <a:p>
            <a:r>
              <a:rPr lang="en-US" sz="1200" dirty="0"/>
              <a:t>sex</a:t>
            </a:r>
          </a:p>
        </p:txBody>
      </p:sp>
      <p:cxnSp>
        <p:nvCxnSpPr>
          <p:cNvPr id="123" name="Straight Connector 122">
            <a:extLst>
              <a:ext uri="{FF2B5EF4-FFF2-40B4-BE49-F238E27FC236}">
                <a16:creationId xmlns:a16="http://schemas.microsoft.com/office/drawing/2014/main" id="{883028EF-D271-781C-8752-A21EC284744C}"/>
              </a:ext>
            </a:extLst>
          </p:cNvPr>
          <p:cNvCxnSpPr/>
          <p:nvPr/>
        </p:nvCxnSpPr>
        <p:spPr>
          <a:xfrm>
            <a:off x="6655214" y="386047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E265D5B-08C3-1933-7FEF-9CB796F39F74}"/>
              </a:ext>
            </a:extLst>
          </p:cNvPr>
          <p:cNvSpPr txBox="1"/>
          <p:nvPr/>
        </p:nvSpPr>
        <p:spPr>
          <a:xfrm rot="4074477">
            <a:off x="6687833" y="4352791"/>
            <a:ext cx="483635" cy="276999"/>
          </a:xfrm>
          <a:prstGeom prst="rect">
            <a:avLst/>
          </a:prstGeom>
          <a:noFill/>
        </p:spPr>
        <p:txBody>
          <a:bodyPr wrap="square" rtlCol="0">
            <a:spAutoFit/>
          </a:bodyPr>
          <a:lstStyle/>
          <a:p>
            <a:r>
              <a:rPr lang="en-US" sz="1200" dirty="0"/>
              <a:t>sex</a:t>
            </a:r>
          </a:p>
        </p:txBody>
      </p:sp>
      <p:cxnSp>
        <p:nvCxnSpPr>
          <p:cNvPr id="125" name="Straight Connector 124">
            <a:extLst>
              <a:ext uri="{FF2B5EF4-FFF2-40B4-BE49-F238E27FC236}">
                <a16:creationId xmlns:a16="http://schemas.microsoft.com/office/drawing/2014/main" id="{18631BBF-8AC2-3686-FDBD-3B22BAD45D62}"/>
              </a:ext>
            </a:extLst>
          </p:cNvPr>
          <p:cNvCxnSpPr/>
          <p:nvPr/>
        </p:nvCxnSpPr>
        <p:spPr>
          <a:xfrm>
            <a:off x="7013072"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76C23F87-FDD0-CCC1-D74B-548F80C7933C}"/>
              </a:ext>
            </a:extLst>
          </p:cNvPr>
          <p:cNvSpPr txBox="1"/>
          <p:nvPr/>
        </p:nvSpPr>
        <p:spPr>
          <a:xfrm rot="4074477">
            <a:off x="7045691" y="4370378"/>
            <a:ext cx="483635" cy="276999"/>
          </a:xfrm>
          <a:prstGeom prst="rect">
            <a:avLst/>
          </a:prstGeom>
          <a:noFill/>
        </p:spPr>
        <p:txBody>
          <a:bodyPr wrap="square" rtlCol="0">
            <a:spAutoFit/>
          </a:bodyPr>
          <a:lstStyle/>
          <a:p>
            <a:r>
              <a:rPr lang="en-US" sz="1200" dirty="0"/>
              <a:t>sex</a:t>
            </a:r>
          </a:p>
        </p:txBody>
      </p:sp>
      <p:cxnSp>
        <p:nvCxnSpPr>
          <p:cNvPr id="127" name="Straight Connector 126">
            <a:extLst>
              <a:ext uri="{FF2B5EF4-FFF2-40B4-BE49-F238E27FC236}">
                <a16:creationId xmlns:a16="http://schemas.microsoft.com/office/drawing/2014/main" id="{C5E39414-D48A-E585-379C-46A70FC9975F}"/>
              </a:ext>
            </a:extLst>
          </p:cNvPr>
          <p:cNvCxnSpPr/>
          <p:nvPr/>
        </p:nvCxnSpPr>
        <p:spPr>
          <a:xfrm>
            <a:off x="7416465" y="386791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DE5E67C-30B1-0731-94C9-4309A32E06ED}"/>
              </a:ext>
            </a:extLst>
          </p:cNvPr>
          <p:cNvSpPr txBox="1"/>
          <p:nvPr/>
        </p:nvSpPr>
        <p:spPr>
          <a:xfrm rot="4074477">
            <a:off x="7449084" y="4360225"/>
            <a:ext cx="483635" cy="276999"/>
          </a:xfrm>
          <a:prstGeom prst="rect">
            <a:avLst/>
          </a:prstGeom>
          <a:noFill/>
        </p:spPr>
        <p:txBody>
          <a:bodyPr wrap="square" rtlCol="0">
            <a:spAutoFit/>
          </a:bodyPr>
          <a:lstStyle/>
          <a:p>
            <a:r>
              <a:rPr lang="en-US" sz="1200" dirty="0"/>
              <a:t>sex</a:t>
            </a:r>
          </a:p>
        </p:txBody>
      </p:sp>
      <p:cxnSp>
        <p:nvCxnSpPr>
          <p:cNvPr id="129" name="Straight Connector 128">
            <a:extLst>
              <a:ext uri="{FF2B5EF4-FFF2-40B4-BE49-F238E27FC236}">
                <a16:creationId xmlns:a16="http://schemas.microsoft.com/office/drawing/2014/main" id="{B4C464EB-FA7F-55F1-65C8-9E87F4F6BEFB}"/>
              </a:ext>
            </a:extLst>
          </p:cNvPr>
          <p:cNvCxnSpPr/>
          <p:nvPr/>
        </p:nvCxnSpPr>
        <p:spPr>
          <a:xfrm>
            <a:off x="8694780" y="385022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190BE6C-4FD2-4CF0-8EF6-DA9D71BBCBB4}"/>
              </a:ext>
            </a:extLst>
          </p:cNvPr>
          <p:cNvSpPr txBox="1"/>
          <p:nvPr/>
        </p:nvSpPr>
        <p:spPr>
          <a:xfrm rot="4074477">
            <a:off x="8727399" y="4342540"/>
            <a:ext cx="483635" cy="276999"/>
          </a:xfrm>
          <a:prstGeom prst="rect">
            <a:avLst/>
          </a:prstGeom>
          <a:noFill/>
        </p:spPr>
        <p:txBody>
          <a:bodyPr wrap="square" rtlCol="0">
            <a:spAutoFit/>
          </a:bodyPr>
          <a:lstStyle/>
          <a:p>
            <a:r>
              <a:rPr lang="en-US" sz="1200" dirty="0"/>
              <a:t>sex</a:t>
            </a:r>
          </a:p>
        </p:txBody>
      </p:sp>
      <p:cxnSp>
        <p:nvCxnSpPr>
          <p:cNvPr id="131" name="Straight Connector 130">
            <a:extLst>
              <a:ext uri="{FF2B5EF4-FFF2-40B4-BE49-F238E27FC236}">
                <a16:creationId xmlns:a16="http://schemas.microsoft.com/office/drawing/2014/main" id="{ECD93FE4-2AE6-4171-F7AD-DFF3AA5A6633}"/>
              </a:ext>
            </a:extLst>
          </p:cNvPr>
          <p:cNvCxnSpPr/>
          <p:nvPr/>
        </p:nvCxnSpPr>
        <p:spPr>
          <a:xfrm>
            <a:off x="9005483" y="383375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F477B583-6514-838C-00A9-0D4EF8B4AD53}"/>
              </a:ext>
            </a:extLst>
          </p:cNvPr>
          <p:cNvSpPr txBox="1"/>
          <p:nvPr/>
        </p:nvSpPr>
        <p:spPr>
          <a:xfrm rot="4074477">
            <a:off x="9038102" y="4326070"/>
            <a:ext cx="483635" cy="276999"/>
          </a:xfrm>
          <a:prstGeom prst="rect">
            <a:avLst/>
          </a:prstGeom>
          <a:noFill/>
        </p:spPr>
        <p:txBody>
          <a:bodyPr wrap="square" rtlCol="0">
            <a:spAutoFit/>
          </a:bodyPr>
          <a:lstStyle/>
          <a:p>
            <a:r>
              <a:rPr lang="en-US" sz="1200" dirty="0"/>
              <a:t>sex</a:t>
            </a:r>
          </a:p>
        </p:txBody>
      </p:sp>
      <p:cxnSp>
        <p:nvCxnSpPr>
          <p:cNvPr id="133" name="Straight Connector 132">
            <a:extLst>
              <a:ext uri="{FF2B5EF4-FFF2-40B4-BE49-F238E27FC236}">
                <a16:creationId xmlns:a16="http://schemas.microsoft.com/office/drawing/2014/main" id="{8A6B1D4F-0B9F-EFD1-A6B1-C4384E598E9B}"/>
              </a:ext>
            </a:extLst>
          </p:cNvPr>
          <p:cNvCxnSpPr/>
          <p:nvPr/>
        </p:nvCxnSpPr>
        <p:spPr>
          <a:xfrm>
            <a:off x="9358493" y="3832641"/>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7922EDE-8A53-21A4-DB17-A5169A171118}"/>
              </a:ext>
            </a:extLst>
          </p:cNvPr>
          <p:cNvSpPr txBox="1"/>
          <p:nvPr/>
        </p:nvSpPr>
        <p:spPr>
          <a:xfrm rot="4074477">
            <a:off x="9391112" y="4324953"/>
            <a:ext cx="483635" cy="276999"/>
          </a:xfrm>
          <a:prstGeom prst="rect">
            <a:avLst/>
          </a:prstGeom>
          <a:noFill/>
        </p:spPr>
        <p:txBody>
          <a:bodyPr wrap="square" rtlCol="0">
            <a:spAutoFit/>
          </a:bodyPr>
          <a:lstStyle/>
          <a:p>
            <a:r>
              <a:rPr lang="en-US" sz="1200" dirty="0"/>
              <a:t>sex</a:t>
            </a:r>
          </a:p>
        </p:txBody>
      </p:sp>
      <p:cxnSp>
        <p:nvCxnSpPr>
          <p:cNvPr id="135" name="Straight Connector 134">
            <a:extLst>
              <a:ext uri="{FF2B5EF4-FFF2-40B4-BE49-F238E27FC236}">
                <a16:creationId xmlns:a16="http://schemas.microsoft.com/office/drawing/2014/main" id="{7AD1E5AD-74A0-8F1E-116D-335C849257CE}"/>
              </a:ext>
            </a:extLst>
          </p:cNvPr>
          <p:cNvCxnSpPr/>
          <p:nvPr/>
        </p:nvCxnSpPr>
        <p:spPr>
          <a:xfrm>
            <a:off x="9716351" y="385022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97E079A-718B-2F13-9180-18EBB3826962}"/>
              </a:ext>
            </a:extLst>
          </p:cNvPr>
          <p:cNvSpPr txBox="1"/>
          <p:nvPr/>
        </p:nvSpPr>
        <p:spPr>
          <a:xfrm rot="4074477">
            <a:off x="9748970" y="4342540"/>
            <a:ext cx="483635" cy="276999"/>
          </a:xfrm>
          <a:prstGeom prst="rect">
            <a:avLst/>
          </a:prstGeom>
          <a:noFill/>
        </p:spPr>
        <p:txBody>
          <a:bodyPr wrap="square" rtlCol="0">
            <a:spAutoFit/>
          </a:bodyPr>
          <a:lstStyle/>
          <a:p>
            <a:r>
              <a:rPr lang="en-US" sz="1200" dirty="0"/>
              <a:t>sex</a:t>
            </a:r>
          </a:p>
        </p:txBody>
      </p:sp>
      <p:cxnSp>
        <p:nvCxnSpPr>
          <p:cNvPr id="137" name="Straight Connector 136">
            <a:extLst>
              <a:ext uri="{FF2B5EF4-FFF2-40B4-BE49-F238E27FC236}">
                <a16:creationId xmlns:a16="http://schemas.microsoft.com/office/drawing/2014/main" id="{B93B13E4-3DD1-EB64-C309-B3E0EE2D3714}"/>
              </a:ext>
            </a:extLst>
          </p:cNvPr>
          <p:cNvCxnSpPr/>
          <p:nvPr/>
        </p:nvCxnSpPr>
        <p:spPr>
          <a:xfrm>
            <a:off x="10119744" y="384007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37165CB-AF79-2DE2-5D5E-D8B691003761}"/>
              </a:ext>
            </a:extLst>
          </p:cNvPr>
          <p:cNvSpPr txBox="1"/>
          <p:nvPr/>
        </p:nvSpPr>
        <p:spPr>
          <a:xfrm rot="4074477">
            <a:off x="10152363" y="4332387"/>
            <a:ext cx="483635" cy="276999"/>
          </a:xfrm>
          <a:prstGeom prst="rect">
            <a:avLst/>
          </a:prstGeom>
          <a:noFill/>
        </p:spPr>
        <p:txBody>
          <a:bodyPr wrap="square" rtlCol="0">
            <a:spAutoFit/>
          </a:bodyPr>
          <a:lstStyle/>
          <a:p>
            <a:r>
              <a:rPr lang="en-US" sz="1200" dirty="0"/>
              <a:t>sex</a:t>
            </a:r>
          </a:p>
        </p:txBody>
      </p:sp>
      <p:cxnSp>
        <p:nvCxnSpPr>
          <p:cNvPr id="139" name="Straight Connector 138">
            <a:extLst>
              <a:ext uri="{FF2B5EF4-FFF2-40B4-BE49-F238E27FC236}">
                <a16:creationId xmlns:a16="http://schemas.microsoft.com/office/drawing/2014/main" id="{49258E7B-487F-3196-4275-D4EBB0A5D779}"/>
              </a:ext>
            </a:extLst>
          </p:cNvPr>
          <p:cNvCxnSpPr/>
          <p:nvPr/>
        </p:nvCxnSpPr>
        <p:spPr>
          <a:xfrm>
            <a:off x="6899017"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FAB477BC-3211-F839-F06E-5EDE9895089A}"/>
              </a:ext>
            </a:extLst>
          </p:cNvPr>
          <p:cNvSpPr txBox="1"/>
          <p:nvPr/>
        </p:nvSpPr>
        <p:spPr>
          <a:xfrm rot="4074477">
            <a:off x="6931636" y="4370378"/>
            <a:ext cx="483635" cy="276999"/>
          </a:xfrm>
          <a:prstGeom prst="rect">
            <a:avLst/>
          </a:prstGeom>
          <a:noFill/>
        </p:spPr>
        <p:txBody>
          <a:bodyPr wrap="square" rtlCol="0">
            <a:spAutoFit/>
          </a:bodyPr>
          <a:lstStyle/>
          <a:p>
            <a:r>
              <a:rPr lang="en-US" sz="1200" dirty="0"/>
              <a:t>sex</a:t>
            </a:r>
          </a:p>
        </p:txBody>
      </p:sp>
      <p:cxnSp>
        <p:nvCxnSpPr>
          <p:cNvPr id="141" name="Straight Connector 140">
            <a:extLst>
              <a:ext uri="{FF2B5EF4-FFF2-40B4-BE49-F238E27FC236}">
                <a16:creationId xmlns:a16="http://schemas.microsoft.com/office/drawing/2014/main" id="{5F48B885-10AD-F9C7-6E33-3CCFAF3D457F}"/>
              </a:ext>
            </a:extLst>
          </p:cNvPr>
          <p:cNvCxnSpPr/>
          <p:nvPr/>
        </p:nvCxnSpPr>
        <p:spPr>
          <a:xfrm>
            <a:off x="7209720" y="386159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54CEBE6-FCF3-5D4B-E82C-C9D327A02580}"/>
              </a:ext>
            </a:extLst>
          </p:cNvPr>
          <p:cNvSpPr txBox="1"/>
          <p:nvPr/>
        </p:nvSpPr>
        <p:spPr>
          <a:xfrm rot="4074477">
            <a:off x="7242339" y="4353908"/>
            <a:ext cx="483635" cy="276999"/>
          </a:xfrm>
          <a:prstGeom prst="rect">
            <a:avLst/>
          </a:prstGeom>
          <a:noFill/>
        </p:spPr>
        <p:txBody>
          <a:bodyPr wrap="square" rtlCol="0">
            <a:spAutoFit/>
          </a:bodyPr>
          <a:lstStyle/>
          <a:p>
            <a:r>
              <a:rPr lang="en-US" sz="1200" dirty="0"/>
              <a:t>sex</a:t>
            </a:r>
          </a:p>
        </p:txBody>
      </p:sp>
      <p:cxnSp>
        <p:nvCxnSpPr>
          <p:cNvPr id="143" name="Straight Connector 142">
            <a:extLst>
              <a:ext uri="{FF2B5EF4-FFF2-40B4-BE49-F238E27FC236}">
                <a16:creationId xmlns:a16="http://schemas.microsoft.com/office/drawing/2014/main" id="{E6F155C2-1F9A-097D-2C6D-1E78A52FBC5F}"/>
              </a:ext>
            </a:extLst>
          </p:cNvPr>
          <p:cNvCxnSpPr/>
          <p:nvPr/>
        </p:nvCxnSpPr>
        <p:spPr>
          <a:xfrm>
            <a:off x="7562730" y="3860479"/>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CE421F8-B9BA-F180-A277-62F1089D4D8C}"/>
              </a:ext>
            </a:extLst>
          </p:cNvPr>
          <p:cNvSpPr txBox="1"/>
          <p:nvPr/>
        </p:nvSpPr>
        <p:spPr>
          <a:xfrm rot="4074477">
            <a:off x="7595349" y="4352791"/>
            <a:ext cx="483635" cy="276999"/>
          </a:xfrm>
          <a:prstGeom prst="rect">
            <a:avLst/>
          </a:prstGeom>
          <a:noFill/>
        </p:spPr>
        <p:txBody>
          <a:bodyPr wrap="square" rtlCol="0">
            <a:spAutoFit/>
          </a:bodyPr>
          <a:lstStyle/>
          <a:p>
            <a:r>
              <a:rPr lang="en-US" sz="1200" dirty="0"/>
              <a:t>sex</a:t>
            </a:r>
          </a:p>
        </p:txBody>
      </p:sp>
      <p:cxnSp>
        <p:nvCxnSpPr>
          <p:cNvPr id="145" name="Straight Connector 144">
            <a:extLst>
              <a:ext uri="{FF2B5EF4-FFF2-40B4-BE49-F238E27FC236}">
                <a16:creationId xmlns:a16="http://schemas.microsoft.com/office/drawing/2014/main" id="{141C8600-CAD2-F6F2-FB65-395824C41C07}"/>
              </a:ext>
            </a:extLst>
          </p:cNvPr>
          <p:cNvCxnSpPr/>
          <p:nvPr/>
        </p:nvCxnSpPr>
        <p:spPr>
          <a:xfrm>
            <a:off x="7920588" y="3878066"/>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B79035C-E4BF-267E-8879-42994ECB3DE6}"/>
              </a:ext>
            </a:extLst>
          </p:cNvPr>
          <p:cNvSpPr txBox="1"/>
          <p:nvPr/>
        </p:nvSpPr>
        <p:spPr>
          <a:xfrm rot="4074477">
            <a:off x="7953207" y="4370378"/>
            <a:ext cx="483635" cy="276999"/>
          </a:xfrm>
          <a:prstGeom prst="rect">
            <a:avLst/>
          </a:prstGeom>
          <a:noFill/>
        </p:spPr>
        <p:txBody>
          <a:bodyPr wrap="square" rtlCol="0">
            <a:spAutoFit/>
          </a:bodyPr>
          <a:lstStyle/>
          <a:p>
            <a:r>
              <a:rPr lang="en-US" sz="1200" dirty="0"/>
              <a:t>sex</a:t>
            </a:r>
          </a:p>
        </p:txBody>
      </p:sp>
      <p:cxnSp>
        <p:nvCxnSpPr>
          <p:cNvPr id="147" name="Straight Connector 146">
            <a:extLst>
              <a:ext uri="{FF2B5EF4-FFF2-40B4-BE49-F238E27FC236}">
                <a16:creationId xmlns:a16="http://schemas.microsoft.com/office/drawing/2014/main" id="{E4E17A17-1B6E-E623-209E-0E0B1270F4F6}"/>
              </a:ext>
            </a:extLst>
          </p:cNvPr>
          <p:cNvCxnSpPr/>
          <p:nvPr/>
        </p:nvCxnSpPr>
        <p:spPr>
          <a:xfrm>
            <a:off x="8323981" y="3867913"/>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F55D8E02-9C49-10F9-7B41-3216178BA1CF}"/>
              </a:ext>
            </a:extLst>
          </p:cNvPr>
          <p:cNvSpPr txBox="1"/>
          <p:nvPr/>
        </p:nvSpPr>
        <p:spPr>
          <a:xfrm rot="4074477">
            <a:off x="8356600" y="4360225"/>
            <a:ext cx="483635" cy="276999"/>
          </a:xfrm>
          <a:prstGeom prst="rect">
            <a:avLst/>
          </a:prstGeom>
          <a:noFill/>
        </p:spPr>
        <p:txBody>
          <a:bodyPr wrap="square" rtlCol="0">
            <a:spAutoFit/>
          </a:bodyPr>
          <a:lstStyle/>
          <a:p>
            <a:r>
              <a:rPr lang="en-US" sz="1200" dirty="0"/>
              <a:t>sex</a:t>
            </a:r>
          </a:p>
        </p:txBody>
      </p:sp>
      <p:cxnSp>
        <p:nvCxnSpPr>
          <p:cNvPr id="149" name="Straight Connector 148">
            <a:extLst>
              <a:ext uri="{FF2B5EF4-FFF2-40B4-BE49-F238E27FC236}">
                <a16:creationId xmlns:a16="http://schemas.microsoft.com/office/drawing/2014/main" id="{6C1B2D05-B675-8C1B-0A0A-CCDB6C709EF7}"/>
              </a:ext>
            </a:extLst>
          </p:cNvPr>
          <p:cNvCxnSpPr/>
          <p:nvPr/>
        </p:nvCxnSpPr>
        <p:spPr>
          <a:xfrm>
            <a:off x="8502950" y="385962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9FF7F699-12FE-84C7-2238-DF8627A32DF7}"/>
              </a:ext>
            </a:extLst>
          </p:cNvPr>
          <p:cNvSpPr txBox="1"/>
          <p:nvPr/>
        </p:nvSpPr>
        <p:spPr>
          <a:xfrm rot="4074477">
            <a:off x="8535569" y="4351937"/>
            <a:ext cx="483635" cy="276999"/>
          </a:xfrm>
          <a:prstGeom prst="rect">
            <a:avLst/>
          </a:prstGeom>
          <a:noFill/>
        </p:spPr>
        <p:txBody>
          <a:bodyPr wrap="square" rtlCol="0">
            <a:spAutoFit/>
          </a:bodyPr>
          <a:lstStyle/>
          <a:p>
            <a:r>
              <a:rPr lang="en-US" sz="1200" dirty="0"/>
              <a:t>sex</a:t>
            </a:r>
          </a:p>
        </p:txBody>
      </p:sp>
      <p:cxnSp>
        <p:nvCxnSpPr>
          <p:cNvPr id="151" name="Straight Connector 150">
            <a:extLst>
              <a:ext uri="{FF2B5EF4-FFF2-40B4-BE49-F238E27FC236}">
                <a16:creationId xmlns:a16="http://schemas.microsoft.com/office/drawing/2014/main" id="{6D925716-EF9C-6FAE-B9D9-CC41E25C6EB5}"/>
              </a:ext>
            </a:extLst>
          </p:cNvPr>
          <p:cNvCxnSpPr/>
          <p:nvPr/>
        </p:nvCxnSpPr>
        <p:spPr>
          <a:xfrm>
            <a:off x="8813653" y="384315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88B0B27F-9DCB-8AC1-47A5-CF5F5BD6A059}"/>
              </a:ext>
            </a:extLst>
          </p:cNvPr>
          <p:cNvSpPr txBox="1"/>
          <p:nvPr/>
        </p:nvSpPr>
        <p:spPr>
          <a:xfrm rot="4074477">
            <a:off x="8846272" y="4335467"/>
            <a:ext cx="483635" cy="276999"/>
          </a:xfrm>
          <a:prstGeom prst="rect">
            <a:avLst/>
          </a:prstGeom>
          <a:noFill/>
        </p:spPr>
        <p:txBody>
          <a:bodyPr wrap="square" rtlCol="0">
            <a:spAutoFit/>
          </a:bodyPr>
          <a:lstStyle/>
          <a:p>
            <a:r>
              <a:rPr lang="en-US" sz="1200" dirty="0"/>
              <a:t>sex</a:t>
            </a:r>
          </a:p>
        </p:txBody>
      </p:sp>
      <p:cxnSp>
        <p:nvCxnSpPr>
          <p:cNvPr id="153" name="Straight Connector 152">
            <a:extLst>
              <a:ext uri="{FF2B5EF4-FFF2-40B4-BE49-F238E27FC236}">
                <a16:creationId xmlns:a16="http://schemas.microsoft.com/office/drawing/2014/main" id="{B533B07D-9C80-2243-98B7-FA60FA55E661}"/>
              </a:ext>
            </a:extLst>
          </p:cNvPr>
          <p:cNvCxnSpPr/>
          <p:nvPr/>
        </p:nvCxnSpPr>
        <p:spPr>
          <a:xfrm>
            <a:off x="9166663" y="3842038"/>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B24185A4-6EE4-4244-5B23-22BCBC66FFE6}"/>
              </a:ext>
            </a:extLst>
          </p:cNvPr>
          <p:cNvSpPr txBox="1"/>
          <p:nvPr/>
        </p:nvSpPr>
        <p:spPr>
          <a:xfrm rot="4074477">
            <a:off x="9199282" y="4334350"/>
            <a:ext cx="483635" cy="276999"/>
          </a:xfrm>
          <a:prstGeom prst="rect">
            <a:avLst/>
          </a:prstGeom>
          <a:noFill/>
        </p:spPr>
        <p:txBody>
          <a:bodyPr wrap="square" rtlCol="0">
            <a:spAutoFit/>
          </a:bodyPr>
          <a:lstStyle/>
          <a:p>
            <a:r>
              <a:rPr lang="en-US" sz="1200" dirty="0"/>
              <a:t>sex</a:t>
            </a:r>
          </a:p>
        </p:txBody>
      </p:sp>
      <p:cxnSp>
        <p:nvCxnSpPr>
          <p:cNvPr id="155" name="Straight Connector 154">
            <a:extLst>
              <a:ext uri="{FF2B5EF4-FFF2-40B4-BE49-F238E27FC236}">
                <a16:creationId xmlns:a16="http://schemas.microsoft.com/office/drawing/2014/main" id="{5418C0EB-6417-00CC-E45C-EE7C130F26AC}"/>
              </a:ext>
            </a:extLst>
          </p:cNvPr>
          <p:cNvCxnSpPr/>
          <p:nvPr/>
        </p:nvCxnSpPr>
        <p:spPr>
          <a:xfrm>
            <a:off x="9524521" y="3859625"/>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72CC2572-71D1-E818-0710-5782EE1C3436}"/>
              </a:ext>
            </a:extLst>
          </p:cNvPr>
          <p:cNvSpPr txBox="1"/>
          <p:nvPr/>
        </p:nvSpPr>
        <p:spPr>
          <a:xfrm rot="4074477">
            <a:off x="9557140" y="4351937"/>
            <a:ext cx="483635" cy="276999"/>
          </a:xfrm>
          <a:prstGeom prst="rect">
            <a:avLst/>
          </a:prstGeom>
          <a:noFill/>
        </p:spPr>
        <p:txBody>
          <a:bodyPr wrap="square" rtlCol="0">
            <a:spAutoFit/>
          </a:bodyPr>
          <a:lstStyle/>
          <a:p>
            <a:r>
              <a:rPr lang="en-US" sz="1200" dirty="0"/>
              <a:t>sex</a:t>
            </a:r>
          </a:p>
        </p:txBody>
      </p:sp>
      <p:cxnSp>
        <p:nvCxnSpPr>
          <p:cNvPr id="157" name="Straight Connector 156">
            <a:extLst>
              <a:ext uri="{FF2B5EF4-FFF2-40B4-BE49-F238E27FC236}">
                <a16:creationId xmlns:a16="http://schemas.microsoft.com/office/drawing/2014/main" id="{6843992D-9845-C9E8-1B41-95DDB2A9412B}"/>
              </a:ext>
            </a:extLst>
          </p:cNvPr>
          <p:cNvCxnSpPr/>
          <p:nvPr/>
        </p:nvCxnSpPr>
        <p:spPr>
          <a:xfrm>
            <a:off x="9927914" y="3849472"/>
            <a:ext cx="174812" cy="44823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FF2C0AB2-1CC4-63F9-C69D-2662F5DA3817}"/>
              </a:ext>
            </a:extLst>
          </p:cNvPr>
          <p:cNvSpPr txBox="1"/>
          <p:nvPr/>
        </p:nvSpPr>
        <p:spPr>
          <a:xfrm rot="4074477">
            <a:off x="9960533" y="4341784"/>
            <a:ext cx="483635" cy="276999"/>
          </a:xfrm>
          <a:prstGeom prst="rect">
            <a:avLst/>
          </a:prstGeom>
          <a:noFill/>
        </p:spPr>
        <p:txBody>
          <a:bodyPr wrap="square" rtlCol="0">
            <a:spAutoFit/>
          </a:bodyPr>
          <a:lstStyle/>
          <a:p>
            <a:r>
              <a:rPr lang="en-US" sz="1200" dirty="0"/>
              <a:t>sex</a:t>
            </a:r>
          </a:p>
        </p:txBody>
      </p:sp>
    </p:spTree>
    <p:extLst>
      <p:ext uri="{BB962C8B-B14F-4D97-AF65-F5344CB8AC3E}">
        <p14:creationId xmlns:p14="http://schemas.microsoft.com/office/powerpoint/2010/main" val="196755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E242BE-EE18-BA43-E38E-D41D9E5C7B1C}"/>
              </a:ext>
            </a:extLst>
          </p:cNvPr>
          <p:cNvPicPr>
            <a:picLocks noChangeAspect="1"/>
          </p:cNvPicPr>
          <p:nvPr/>
        </p:nvPicPr>
        <p:blipFill>
          <a:blip r:embed="rId2"/>
          <a:stretch>
            <a:fillRect/>
          </a:stretch>
        </p:blipFill>
        <p:spPr>
          <a:xfrm>
            <a:off x="188258" y="203610"/>
            <a:ext cx="6532434" cy="6450779"/>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4D3C60B-A900-47FF-FBBB-64419635E520}"/>
              </a:ext>
            </a:extLst>
          </p:cNvPr>
          <p:cNvSpPr txBox="1"/>
          <p:nvPr/>
        </p:nvSpPr>
        <p:spPr>
          <a:xfrm>
            <a:off x="6947647" y="203610"/>
            <a:ext cx="5056095" cy="5078313"/>
          </a:xfrm>
          <a:prstGeom prst="rect">
            <a:avLst/>
          </a:prstGeom>
          <a:noFill/>
        </p:spPr>
        <p:txBody>
          <a:bodyPr wrap="square" rtlCol="0">
            <a:spAutoFit/>
          </a:bodyPr>
          <a:lstStyle/>
          <a:p>
            <a:r>
              <a:rPr lang="en-US" dirty="0"/>
              <a:t>Pictured here is a map with 30min and 1hr drive time zones from each of our locations of work. The purple circles radiate out from Faith’s Star Center while the green shows distance from Lockheed.</a:t>
            </a:r>
          </a:p>
          <a:p>
            <a:endParaRPr lang="en-US" dirty="0"/>
          </a:p>
          <a:p>
            <a:r>
              <a:rPr lang="en-US" dirty="0"/>
              <a:t>From this image, the triangle of Denton, Grapevine and Frisco would be the most obvious choice for housing based on this one heuristic. Of course there are other factors, such as her transferring locations or me driving further since I only go in twice per week or either of us going full </a:t>
            </a:r>
            <a:r>
              <a:rPr lang="en-US" dirty="0" err="1"/>
              <a:t>wfh</a:t>
            </a:r>
            <a:r>
              <a:rPr lang="en-US" dirty="0"/>
              <a:t>.</a:t>
            </a:r>
          </a:p>
          <a:p>
            <a:endParaRPr lang="en-US" dirty="0"/>
          </a:p>
          <a:p>
            <a:r>
              <a:rPr lang="en-US" dirty="0"/>
              <a:t>Brandon and Alden live in the North Fort Worth / Grapevine area, Kyle lives in Weatherford, and my parents live in West Fort Worth. Living just Northeast of 820 would probably be the </a:t>
            </a:r>
            <a:r>
              <a:rPr lang="en-US"/>
              <a:t>best solution here.</a:t>
            </a:r>
            <a:endParaRPr lang="en-US" dirty="0"/>
          </a:p>
          <a:p>
            <a:endParaRPr lang="en-US" dirty="0"/>
          </a:p>
        </p:txBody>
      </p:sp>
    </p:spTree>
    <p:extLst>
      <p:ext uri="{BB962C8B-B14F-4D97-AF65-F5344CB8AC3E}">
        <p14:creationId xmlns:p14="http://schemas.microsoft.com/office/powerpoint/2010/main" val="141883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05EB-DAE1-05F3-565E-F729F04ED166}"/>
              </a:ext>
            </a:extLst>
          </p:cNvPr>
          <p:cNvSpPr>
            <a:spLocks noGrp="1"/>
          </p:cNvSpPr>
          <p:nvPr>
            <p:ph type="title"/>
          </p:nvPr>
        </p:nvSpPr>
        <p:spPr/>
        <p:txBody>
          <a:bodyPr/>
          <a:lstStyle/>
          <a:p>
            <a:r>
              <a:rPr lang="en-US" dirty="0"/>
              <a:t>Finances</a:t>
            </a:r>
          </a:p>
        </p:txBody>
      </p:sp>
      <p:sp>
        <p:nvSpPr>
          <p:cNvPr id="9" name="Content Placeholder 2">
            <a:extLst>
              <a:ext uri="{FF2B5EF4-FFF2-40B4-BE49-F238E27FC236}">
                <a16:creationId xmlns:a16="http://schemas.microsoft.com/office/drawing/2014/main" id="{9109DD4F-E57A-25B2-ED72-0D488C634ADD}"/>
              </a:ext>
            </a:extLst>
          </p:cNvPr>
          <p:cNvSpPr txBox="1">
            <a:spLocks/>
          </p:cNvSpPr>
          <p:nvPr/>
        </p:nvSpPr>
        <p:spPr>
          <a:xfrm>
            <a:off x="3585882" y="1569829"/>
            <a:ext cx="7767917" cy="50015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Estimating Faith’s salary at about 60K, we would have a combined after-tax take home of about $10,710 per year.</a:t>
            </a:r>
          </a:p>
          <a:p>
            <a:pPr marL="0" indent="0">
              <a:buNone/>
            </a:pPr>
            <a:endParaRPr lang="en-US" sz="2400" dirty="0"/>
          </a:p>
          <a:p>
            <a:pPr marL="0" indent="0">
              <a:buNone/>
            </a:pPr>
            <a:r>
              <a:rPr lang="en-US" sz="2400" dirty="0"/>
              <a:t>This would mean we could afford a comfortable life; I could moderately support my parents to preserve my inheritance; and we could still put back over 4K per month.  </a:t>
            </a:r>
          </a:p>
        </p:txBody>
      </p:sp>
      <p:pic>
        <p:nvPicPr>
          <p:cNvPr id="21" name="Picture 20">
            <a:extLst>
              <a:ext uri="{FF2B5EF4-FFF2-40B4-BE49-F238E27FC236}">
                <a16:creationId xmlns:a16="http://schemas.microsoft.com/office/drawing/2014/main" id="{40F4EEBE-2901-0520-8723-523403305B04}"/>
              </a:ext>
            </a:extLst>
          </p:cNvPr>
          <p:cNvPicPr>
            <a:picLocks noChangeAspect="1"/>
          </p:cNvPicPr>
          <p:nvPr/>
        </p:nvPicPr>
        <p:blipFill>
          <a:blip r:embed="rId2"/>
          <a:stretch>
            <a:fillRect/>
          </a:stretch>
        </p:blipFill>
        <p:spPr>
          <a:xfrm>
            <a:off x="838199" y="1690688"/>
            <a:ext cx="2391109" cy="1590897"/>
          </a:xfrm>
          <a:prstGeom prst="rect">
            <a:avLst/>
          </a:prstGeom>
        </p:spPr>
      </p:pic>
    </p:spTree>
    <p:extLst>
      <p:ext uri="{BB962C8B-B14F-4D97-AF65-F5344CB8AC3E}">
        <p14:creationId xmlns:p14="http://schemas.microsoft.com/office/powerpoint/2010/main" val="141572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988</TotalTime>
  <Words>1487</Words>
  <Application>Microsoft Office PowerPoint</Application>
  <PresentationFormat>Widescreen</PresentationFormat>
  <Paragraphs>163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Overthinking: Faith Slocumb</vt:lpstr>
      <vt:lpstr>Green Flags</vt:lpstr>
      <vt:lpstr>Red Flags</vt:lpstr>
      <vt:lpstr>My Own Red Flags</vt:lpstr>
      <vt:lpstr>Issues that need to be discussed</vt:lpstr>
      <vt:lpstr>Prospective Timeline</vt:lpstr>
      <vt:lpstr>Prospective Timeline</vt:lpstr>
      <vt:lpstr>PowerPoint Presentation</vt:lpstr>
      <vt:lpstr>Finances</vt:lpstr>
      <vt:lpstr>Expert CIA Data Gathering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Overthinking: Faith Slocumb</dc:title>
  <dc:creator>Parris, Alexander B (US)</dc:creator>
  <cp:lastModifiedBy>Parris, Alexander B (US)</cp:lastModifiedBy>
  <cp:revision>8</cp:revision>
  <dcterms:created xsi:type="dcterms:W3CDTF">2024-09-11T13:23:02Z</dcterms:created>
  <dcterms:modified xsi:type="dcterms:W3CDTF">2024-09-12T13:01:42Z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2bc7c3-f152-4da1-98bd-f7a1bebdf752_Enabled">
    <vt:lpwstr>true</vt:lpwstr>
  </property>
  <property fmtid="{D5CDD505-2E9C-101B-9397-08002B2CF9AE}" pid="3" name="MSIP_Label_502bc7c3-f152-4da1-98bd-f7a1bebdf752_SetDate">
    <vt:lpwstr>2024-09-11T15:14:22Z</vt:lpwstr>
  </property>
  <property fmtid="{D5CDD505-2E9C-101B-9397-08002B2CF9AE}" pid="4" name="MSIP_Label_502bc7c3-f152-4da1-98bd-f7a1bebdf752_Method">
    <vt:lpwstr>Privileged</vt:lpwstr>
  </property>
  <property fmtid="{D5CDD505-2E9C-101B-9397-08002B2CF9AE}" pid="5" name="MSIP_Label_502bc7c3-f152-4da1-98bd-f7a1bebdf752_Name">
    <vt:lpwstr>Unrestricted</vt:lpwstr>
  </property>
  <property fmtid="{D5CDD505-2E9C-101B-9397-08002B2CF9AE}" pid="6" name="MSIP_Label_502bc7c3-f152-4da1-98bd-f7a1bebdf752_SiteId">
    <vt:lpwstr>b18f006c-b0fc-467d-b23a-a35b5695b5dc</vt:lpwstr>
  </property>
  <property fmtid="{D5CDD505-2E9C-101B-9397-08002B2CF9AE}" pid="7" name="MSIP_Label_502bc7c3-f152-4da1-98bd-f7a1bebdf752_ActionId">
    <vt:lpwstr>63d1ec70-c087-4503-b6f0-5457843b2c89</vt:lpwstr>
  </property>
  <property fmtid="{D5CDD505-2E9C-101B-9397-08002B2CF9AE}" pid="8" name="MSIP_Label_502bc7c3-f152-4da1-98bd-f7a1bebdf752_ContentBits">
    <vt:lpwstr>0</vt:lpwstr>
  </property>
</Properties>
</file>