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60" r:id="rId4"/>
    <p:sldId id="261" r:id="rId5"/>
    <p:sldId id="267" r:id="rId6"/>
    <p:sldId id="265" r:id="rId7"/>
    <p:sldId id="259" r:id="rId8"/>
    <p:sldId id="258" r:id="rId9"/>
    <p:sldId id="263" r:id="rId10"/>
    <p:sldId id="264"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snapToGrid="0">
      <p:cViewPr varScale="1">
        <p:scale>
          <a:sx n="107" d="100"/>
          <a:sy n="107" d="100"/>
        </p:scale>
        <p:origin x="246" y="102"/>
      </p:cViewPr>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388204\Documents\PersonalInfoAndGoals\CareerDevelopment\Tasks%20and%20LingQ%20Progres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Projected</a:t>
            </a:r>
            <a:r>
              <a:rPr lang="en-US" baseline="0" dirty="0"/>
              <a:t> Savings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Sheet1!$N$11:$N$40</c:f>
              <c:numCache>
                <c:formatCode>mmm\-yy</c:formatCode>
                <c:ptCount val="30"/>
                <c:pt idx="0">
                  <c:v>45352</c:v>
                </c:pt>
                <c:pt idx="1">
                  <c:v>45383</c:v>
                </c:pt>
                <c:pt idx="2">
                  <c:v>45413</c:v>
                </c:pt>
                <c:pt idx="3">
                  <c:v>45444</c:v>
                </c:pt>
                <c:pt idx="4">
                  <c:v>45474</c:v>
                </c:pt>
                <c:pt idx="5">
                  <c:v>45505</c:v>
                </c:pt>
                <c:pt idx="6">
                  <c:v>45536</c:v>
                </c:pt>
                <c:pt idx="7">
                  <c:v>45566</c:v>
                </c:pt>
                <c:pt idx="8">
                  <c:v>45597</c:v>
                </c:pt>
                <c:pt idx="9">
                  <c:v>45627</c:v>
                </c:pt>
                <c:pt idx="10">
                  <c:v>45658</c:v>
                </c:pt>
                <c:pt idx="11">
                  <c:v>45689</c:v>
                </c:pt>
                <c:pt idx="12">
                  <c:v>45717</c:v>
                </c:pt>
                <c:pt idx="13">
                  <c:v>45748</c:v>
                </c:pt>
                <c:pt idx="14">
                  <c:v>45778</c:v>
                </c:pt>
                <c:pt idx="15">
                  <c:v>45809</c:v>
                </c:pt>
                <c:pt idx="16">
                  <c:v>45839</c:v>
                </c:pt>
                <c:pt idx="17">
                  <c:v>45870</c:v>
                </c:pt>
                <c:pt idx="18">
                  <c:v>45901</c:v>
                </c:pt>
                <c:pt idx="19">
                  <c:v>45931</c:v>
                </c:pt>
                <c:pt idx="20">
                  <c:v>45962</c:v>
                </c:pt>
                <c:pt idx="21">
                  <c:v>45992</c:v>
                </c:pt>
                <c:pt idx="22">
                  <c:v>46023</c:v>
                </c:pt>
                <c:pt idx="23">
                  <c:v>46054</c:v>
                </c:pt>
                <c:pt idx="24">
                  <c:v>46082</c:v>
                </c:pt>
                <c:pt idx="25">
                  <c:v>46113</c:v>
                </c:pt>
                <c:pt idx="26">
                  <c:v>46143</c:v>
                </c:pt>
                <c:pt idx="27">
                  <c:v>46174</c:v>
                </c:pt>
                <c:pt idx="28">
                  <c:v>46204</c:v>
                </c:pt>
                <c:pt idx="29">
                  <c:v>46235</c:v>
                </c:pt>
              </c:numCache>
            </c:numRef>
          </c:cat>
          <c:val>
            <c:numRef>
              <c:f>Sheet1!$O$11:$O$40</c:f>
              <c:numCache>
                <c:formatCode>General</c:formatCode>
                <c:ptCount val="30"/>
                <c:pt idx="0">
                  <c:v>0</c:v>
                </c:pt>
                <c:pt idx="1">
                  <c:v>6250</c:v>
                </c:pt>
                <c:pt idx="2">
                  <c:v>12500</c:v>
                </c:pt>
                <c:pt idx="3">
                  <c:v>18750</c:v>
                </c:pt>
                <c:pt idx="4">
                  <c:v>25000</c:v>
                </c:pt>
                <c:pt idx="5">
                  <c:v>31250</c:v>
                </c:pt>
                <c:pt idx="6">
                  <c:v>35500</c:v>
                </c:pt>
                <c:pt idx="7">
                  <c:v>39750</c:v>
                </c:pt>
                <c:pt idx="8">
                  <c:v>44000</c:v>
                </c:pt>
                <c:pt idx="9">
                  <c:v>48250</c:v>
                </c:pt>
                <c:pt idx="10">
                  <c:v>52500</c:v>
                </c:pt>
                <c:pt idx="11">
                  <c:v>56750</c:v>
                </c:pt>
                <c:pt idx="12">
                  <c:v>61000</c:v>
                </c:pt>
                <c:pt idx="13">
                  <c:v>65250</c:v>
                </c:pt>
                <c:pt idx="14">
                  <c:v>69500</c:v>
                </c:pt>
                <c:pt idx="15">
                  <c:v>73750</c:v>
                </c:pt>
                <c:pt idx="16">
                  <c:v>76625</c:v>
                </c:pt>
                <c:pt idx="17">
                  <c:v>79500</c:v>
                </c:pt>
                <c:pt idx="18">
                  <c:v>82375</c:v>
                </c:pt>
                <c:pt idx="19">
                  <c:v>85250</c:v>
                </c:pt>
                <c:pt idx="20">
                  <c:v>88125</c:v>
                </c:pt>
                <c:pt idx="21">
                  <c:v>91000</c:v>
                </c:pt>
                <c:pt idx="22">
                  <c:v>93875</c:v>
                </c:pt>
                <c:pt idx="23">
                  <c:v>96750</c:v>
                </c:pt>
                <c:pt idx="24">
                  <c:v>99625</c:v>
                </c:pt>
                <c:pt idx="25">
                  <c:v>102500</c:v>
                </c:pt>
                <c:pt idx="26">
                  <c:v>105375</c:v>
                </c:pt>
                <c:pt idx="27">
                  <c:v>111840</c:v>
                </c:pt>
                <c:pt idx="28">
                  <c:v>118305</c:v>
                </c:pt>
                <c:pt idx="29">
                  <c:v>124770</c:v>
                </c:pt>
              </c:numCache>
            </c:numRef>
          </c:val>
          <c:smooth val="0"/>
          <c:extLst>
            <c:ext xmlns:c16="http://schemas.microsoft.com/office/drawing/2014/chart" uri="{C3380CC4-5D6E-409C-BE32-E72D297353CC}">
              <c16:uniqueId val="{00000000-A762-4D3E-AF43-E4A355330960}"/>
            </c:ext>
          </c:extLst>
        </c:ser>
        <c:dLbls>
          <c:showLegendKey val="0"/>
          <c:showVal val="0"/>
          <c:showCatName val="0"/>
          <c:showSerName val="0"/>
          <c:showPercent val="0"/>
          <c:showBubbleSize val="0"/>
        </c:dLbls>
        <c:smooth val="0"/>
        <c:axId val="1245191119"/>
        <c:axId val="1245204079"/>
      </c:lineChart>
      <c:dateAx>
        <c:axId val="1245191119"/>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5204079"/>
        <c:crosses val="autoZero"/>
        <c:auto val="1"/>
        <c:lblOffset val="100"/>
        <c:baseTimeUnit val="months"/>
      </c:dateAx>
      <c:valAx>
        <c:axId val="124520407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51911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1227-6521-F6B2-68BF-B74C0E4CB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EB8E7F-40F3-9BFA-8197-ECCB3DE11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5C36C-BABE-7806-D5AE-AEBD85655496}"/>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5" name="Footer Placeholder 4">
            <a:extLst>
              <a:ext uri="{FF2B5EF4-FFF2-40B4-BE49-F238E27FC236}">
                <a16:creationId xmlns:a16="http://schemas.microsoft.com/office/drawing/2014/main" id="{4A058F18-1554-E34C-A2EB-21D394140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6433F-CB33-4C90-2BC6-EA9F785EC911}"/>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97118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A2FF-26C9-8F31-3203-1BDC9BBAC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64124E-7980-AC67-B0CB-B1484234A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6291D-162F-90B3-2013-FD4683EE9FD6}"/>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5" name="Footer Placeholder 4">
            <a:extLst>
              <a:ext uri="{FF2B5EF4-FFF2-40B4-BE49-F238E27FC236}">
                <a16:creationId xmlns:a16="http://schemas.microsoft.com/office/drawing/2014/main" id="{B82BADD8-5727-ABFA-F006-E84174A3F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71728-8833-5625-D388-76DA6169AB00}"/>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254973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40AB9-AC6D-E8C3-6862-A86882AF1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F2A834-4C77-82F9-7571-ED0222D30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9F8E2-6AF8-774E-1241-67EC34CDFF80}"/>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5" name="Footer Placeholder 4">
            <a:extLst>
              <a:ext uri="{FF2B5EF4-FFF2-40B4-BE49-F238E27FC236}">
                <a16:creationId xmlns:a16="http://schemas.microsoft.com/office/drawing/2014/main" id="{1BAD472E-5FA0-FD8E-4C4F-742270ADC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43E26-3887-2452-553E-3C7C2D75443A}"/>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3113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8095-87CB-1014-D95E-5FF154401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EAFA2-809A-2360-1F84-200FDEB56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4B1F8-1C71-BD14-5474-189B7D81B4B7}"/>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5" name="Footer Placeholder 4">
            <a:extLst>
              <a:ext uri="{FF2B5EF4-FFF2-40B4-BE49-F238E27FC236}">
                <a16:creationId xmlns:a16="http://schemas.microsoft.com/office/drawing/2014/main" id="{D9609A2A-A4B7-6CF2-E0ED-A7AA4834E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739DC-C2AF-9871-0456-120774FA0B53}"/>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92244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CDD0-521A-DD27-E053-8A6D76C86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B7081-A4C7-BD44-8063-D876F6ED0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8FDEE-4DA9-35C4-AD01-FE85DAE5BF27}"/>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5" name="Footer Placeholder 4">
            <a:extLst>
              <a:ext uri="{FF2B5EF4-FFF2-40B4-BE49-F238E27FC236}">
                <a16:creationId xmlns:a16="http://schemas.microsoft.com/office/drawing/2014/main" id="{3A13C207-C431-01CF-6CFC-985DF52DF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A8B18-C3EA-54FE-416D-9C059243D52C}"/>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91691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9D0F-7792-52DE-A6C6-9BDAB8B48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39B25-8B73-73B6-D133-4C0DCC109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BBD85-452C-A61C-F5C3-3D48C8F2A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447F2-0D77-EDAF-3475-65C0700BDFA9}"/>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6" name="Footer Placeholder 5">
            <a:extLst>
              <a:ext uri="{FF2B5EF4-FFF2-40B4-BE49-F238E27FC236}">
                <a16:creationId xmlns:a16="http://schemas.microsoft.com/office/drawing/2014/main" id="{70B1D5F6-23E9-143E-3F92-9E8AE7B8C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C08B7-AA65-D6C1-2859-A24BF25E69A7}"/>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44201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6BA4-2F33-A031-4C32-66B79A3AEA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C0AB6C-5B77-0FBE-4D3A-F2EB3D41C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C757A-8ED4-AA5E-4555-023F9EB6D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2ABE5-3757-688C-F53B-F9611CB80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AA2D4-1DCF-A869-25BC-4DB5536CA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B78FF-143B-49AF-446D-1A000236E7DE}"/>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8" name="Footer Placeholder 7">
            <a:extLst>
              <a:ext uri="{FF2B5EF4-FFF2-40B4-BE49-F238E27FC236}">
                <a16:creationId xmlns:a16="http://schemas.microsoft.com/office/drawing/2014/main" id="{5BC80D23-73E1-BC5A-5B8B-5878853FA0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EC6AFD-C785-564B-8B17-34EDB0C367E5}"/>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234245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3C2-F1D8-9686-3980-A9BB29458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E59A1-0DEE-0CD1-CB16-FC77770E75AA}"/>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4" name="Footer Placeholder 3">
            <a:extLst>
              <a:ext uri="{FF2B5EF4-FFF2-40B4-BE49-F238E27FC236}">
                <a16:creationId xmlns:a16="http://schemas.microsoft.com/office/drawing/2014/main" id="{2E6C7068-7A79-D4E6-B581-4FD6343EB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59E7E-E984-5900-1DA8-146E58F67378}"/>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91497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00397A-D48D-ABB1-6401-D669F46C8857}"/>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3" name="Footer Placeholder 2">
            <a:extLst>
              <a:ext uri="{FF2B5EF4-FFF2-40B4-BE49-F238E27FC236}">
                <a16:creationId xmlns:a16="http://schemas.microsoft.com/office/drawing/2014/main" id="{E56DD2CB-D0F1-C5CB-3A9C-15069CEBA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5EB50-DBE8-1963-663B-A74FAC85DF58}"/>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273399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E8BA-5163-F24C-9398-3F38C98AA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AC2177-1352-8C8F-A404-22175E593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BD28E-B855-E1FC-368C-5F5BA0B72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443CA-1975-B1DA-805C-92538BB3DF8F}"/>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6" name="Footer Placeholder 5">
            <a:extLst>
              <a:ext uri="{FF2B5EF4-FFF2-40B4-BE49-F238E27FC236}">
                <a16:creationId xmlns:a16="http://schemas.microsoft.com/office/drawing/2014/main" id="{AC4C4A88-B71F-1D83-6030-5F6F639DD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CE50D-66C1-1E44-552A-0AE0A1222AC1}"/>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136759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ACD0-EC0F-28CA-984B-3DE3E39EC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85A436-504D-461A-4EAD-BCA27F416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7CF87-6D19-49CE-777D-CBE07174B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AE82C-E663-DF1E-D7DA-83D47F7AD22F}"/>
              </a:ext>
            </a:extLst>
          </p:cNvPr>
          <p:cNvSpPr>
            <a:spLocks noGrp="1"/>
          </p:cNvSpPr>
          <p:nvPr>
            <p:ph type="dt" sz="half" idx="10"/>
          </p:nvPr>
        </p:nvSpPr>
        <p:spPr/>
        <p:txBody>
          <a:bodyPr/>
          <a:lstStyle/>
          <a:p>
            <a:fld id="{5C07D349-3790-4CF6-B97E-AFC2FA00AD01}" type="datetimeFigureOut">
              <a:rPr lang="en-US" smtClean="0"/>
              <a:t>10/2/2024</a:t>
            </a:fld>
            <a:endParaRPr lang="en-US"/>
          </a:p>
        </p:txBody>
      </p:sp>
      <p:sp>
        <p:nvSpPr>
          <p:cNvPr id="6" name="Footer Placeholder 5">
            <a:extLst>
              <a:ext uri="{FF2B5EF4-FFF2-40B4-BE49-F238E27FC236}">
                <a16:creationId xmlns:a16="http://schemas.microsoft.com/office/drawing/2014/main" id="{F34C59E2-A2C9-6D39-78BF-EEF1FB1DE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1FF17-3A5E-B20C-BFE1-32E80C1D3799}"/>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82045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A35AE-549F-5F10-6607-C717BA1B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D12991-A4CC-4F6C-B628-63122AE88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68074-10F7-C032-F079-E04EEEDC5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7D349-3790-4CF6-B97E-AFC2FA00AD01}" type="datetimeFigureOut">
              <a:rPr lang="en-US" smtClean="0"/>
              <a:t>10/2/2024</a:t>
            </a:fld>
            <a:endParaRPr lang="en-US"/>
          </a:p>
        </p:txBody>
      </p:sp>
      <p:sp>
        <p:nvSpPr>
          <p:cNvPr id="5" name="Footer Placeholder 4">
            <a:extLst>
              <a:ext uri="{FF2B5EF4-FFF2-40B4-BE49-F238E27FC236}">
                <a16:creationId xmlns:a16="http://schemas.microsoft.com/office/drawing/2014/main" id="{F1646AB3-3AC4-EC67-C31D-34F2E4972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A3FE85-DA49-32FE-F3AC-EB4629EDF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788E6-AC26-47F9-BAB2-6E12D5C75D1D}" type="slidenum">
              <a:rPr lang="en-US" smtClean="0"/>
              <a:t>‹#›</a:t>
            </a:fld>
            <a:endParaRPr lang="en-US"/>
          </a:p>
        </p:txBody>
      </p:sp>
    </p:spTree>
    <p:extLst>
      <p:ext uri="{BB962C8B-B14F-4D97-AF65-F5344CB8AC3E}">
        <p14:creationId xmlns:p14="http://schemas.microsoft.com/office/powerpoint/2010/main" val="123594644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CE5-A6E1-2C90-6E93-64DDE1FCEEC5}"/>
              </a:ext>
            </a:extLst>
          </p:cNvPr>
          <p:cNvSpPr>
            <a:spLocks noGrp="1"/>
          </p:cNvSpPr>
          <p:nvPr>
            <p:ph type="ctrTitle"/>
          </p:nvPr>
        </p:nvSpPr>
        <p:spPr/>
        <p:txBody>
          <a:bodyPr/>
          <a:lstStyle/>
          <a:p>
            <a:r>
              <a:rPr lang="en-US" sz="4800" dirty="0"/>
              <a:t>Overthinking: Faith </a:t>
            </a:r>
            <a:r>
              <a:rPr lang="en-US" sz="4800" dirty="0" err="1"/>
              <a:t>Slocumb</a:t>
            </a:r>
            <a:endParaRPr lang="en-US" sz="4800" dirty="0"/>
          </a:p>
        </p:txBody>
      </p:sp>
      <p:sp>
        <p:nvSpPr>
          <p:cNvPr id="3" name="Subtitle 2">
            <a:extLst>
              <a:ext uri="{FF2B5EF4-FFF2-40B4-BE49-F238E27FC236}">
                <a16:creationId xmlns:a16="http://schemas.microsoft.com/office/drawing/2014/main" id="{637BCDF8-3020-73D0-41C3-C35A4F242BF4}"/>
              </a:ext>
            </a:extLst>
          </p:cNvPr>
          <p:cNvSpPr>
            <a:spLocks noGrp="1"/>
          </p:cNvSpPr>
          <p:nvPr>
            <p:ph type="subTitle" idx="1"/>
          </p:nvPr>
        </p:nvSpPr>
        <p:spPr/>
        <p:txBody>
          <a:bodyPr/>
          <a:lstStyle/>
          <a:p>
            <a:r>
              <a:rPr lang="en-US" dirty="0"/>
              <a:t>By Alexander Parris</a:t>
            </a:r>
          </a:p>
        </p:txBody>
      </p:sp>
    </p:spTree>
    <p:extLst>
      <p:ext uri="{BB962C8B-B14F-4D97-AF65-F5344CB8AC3E}">
        <p14:creationId xmlns:p14="http://schemas.microsoft.com/office/powerpoint/2010/main" val="104653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5EB-DAE1-05F3-565E-F729F04ED166}"/>
              </a:ext>
            </a:extLst>
          </p:cNvPr>
          <p:cNvSpPr>
            <a:spLocks noGrp="1"/>
          </p:cNvSpPr>
          <p:nvPr>
            <p:ph type="title"/>
          </p:nvPr>
        </p:nvSpPr>
        <p:spPr>
          <a:xfrm>
            <a:off x="838200" y="174438"/>
            <a:ext cx="10515600" cy="578597"/>
          </a:xfrm>
        </p:spPr>
        <p:txBody>
          <a:bodyPr>
            <a:normAutofit fontScale="90000"/>
          </a:bodyPr>
          <a:lstStyle/>
          <a:p>
            <a:pPr algn="ctr"/>
            <a:r>
              <a:rPr lang="en-US" b="1" dirty="0"/>
              <a:t>Career Planning</a:t>
            </a:r>
          </a:p>
        </p:txBody>
      </p:sp>
      <p:sp>
        <p:nvSpPr>
          <p:cNvPr id="9" name="Content Placeholder 2">
            <a:extLst>
              <a:ext uri="{FF2B5EF4-FFF2-40B4-BE49-F238E27FC236}">
                <a16:creationId xmlns:a16="http://schemas.microsoft.com/office/drawing/2014/main" id="{9109DD4F-E57A-25B2-ED72-0D488C634ADD}"/>
              </a:ext>
            </a:extLst>
          </p:cNvPr>
          <p:cNvSpPr txBox="1">
            <a:spLocks/>
          </p:cNvSpPr>
          <p:nvPr/>
        </p:nvSpPr>
        <p:spPr>
          <a:xfrm>
            <a:off x="3390673" y="762000"/>
            <a:ext cx="5717467" cy="584498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Faith wants to be a phycologist at the VA, which would require a PHD. Since she only has two years of class credit, it would probably take two years to finish her BA then go right into the PHD. Say 3 years to finish the PHD. She would be out of work until 30 (I would be 32). From there she could get her dream job. Doing this would guarantee me another 5 years at Lockheed, unless I found something else that makes just as much.</a:t>
            </a:r>
          </a:p>
          <a:p>
            <a:pPr marL="0" indent="0" algn="just">
              <a:buNone/>
            </a:pPr>
            <a:endParaRPr lang="en-US" sz="2400" dirty="0"/>
          </a:p>
          <a:p>
            <a:pPr marL="0" indent="0" algn="just">
              <a:buNone/>
            </a:pPr>
            <a:r>
              <a:rPr lang="en-US" sz="2400" dirty="0"/>
              <a:t>She would need to start right away to shorten the time to reach her goal and to relieve the stress on me to hold her up for more time than necessary.</a:t>
            </a:r>
          </a:p>
          <a:p>
            <a:pPr marL="0" indent="0" algn="just">
              <a:buNone/>
            </a:pPr>
            <a:endParaRPr lang="en-US" sz="2400" dirty="0"/>
          </a:p>
          <a:p>
            <a:pPr marL="0" indent="0" algn="just">
              <a:buNone/>
            </a:pPr>
            <a:r>
              <a:rPr lang="en-US" sz="2400" dirty="0"/>
              <a:t>On the other hand, I have to question whether she really should go back to college. My concerns are as follows:</a:t>
            </a:r>
          </a:p>
          <a:p>
            <a:pPr marL="457200" indent="-457200" algn="just">
              <a:buAutoNum type="arabicPeriod"/>
            </a:pPr>
            <a:r>
              <a:rPr lang="en-US" sz="2400" dirty="0"/>
              <a:t>It could have a liberalizing influence on her</a:t>
            </a:r>
          </a:p>
          <a:p>
            <a:pPr marL="457200" indent="-457200" algn="just">
              <a:buAutoNum type="arabicPeriod"/>
            </a:pPr>
            <a:r>
              <a:rPr lang="en-US" sz="2400" dirty="0"/>
              <a:t>I would have the sole income for 5 years minimum</a:t>
            </a:r>
          </a:p>
          <a:p>
            <a:pPr marL="457200" indent="-457200" algn="just">
              <a:buAutoNum type="arabicPeriod"/>
            </a:pPr>
            <a:r>
              <a:rPr lang="en-US" sz="2400" dirty="0"/>
              <a:t>It may push us to wait too long to have kids</a:t>
            </a:r>
          </a:p>
          <a:p>
            <a:pPr marL="457200" indent="-457200" algn="just">
              <a:buAutoNum type="arabicPeriod"/>
            </a:pPr>
            <a:r>
              <a:rPr lang="en-US" sz="2400" dirty="0"/>
              <a:t>A job at the VA may come with vaccine requirements</a:t>
            </a:r>
          </a:p>
          <a:p>
            <a:pPr marL="0" indent="0" algn="just">
              <a:buNone/>
            </a:pPr>
            <a:r>
              <a:rPr lang="en-US" sz="2400" dirty="0"/>
              <a:t>There are pros to it though:</a:t>
            </a:r>
          </a:p>
          <a:p>
            <a:pPr marL="457200" indent="-457200" algn="just">
              <a:buAutoNum type="arabicPeriod"/>
            </a:pPr>
            <a:r>
              <a:rPr lang="en-US" sz="2400" dirty="0"/>
              <a:t>It would raise the pedigree of our family</a:t>
            </a:r>
          </a:p>
          <a:p>
            <a:pPr marL="457200" indent="-457200" algn="just">
              <a:buAutoNum type="arabicPeriod"/>
            </a:pPr>
            <a:r>
              <a:rPr lang="en-US" sz="2400" dirty="0"/>
              <a:t>It would guarantee her good employment no matter what</a:t>
            </a:r>
          </a:p>
          <a:p>
            <a:pPr marL="457200" indent="-457200" algn="just">
              <a:buAutoNum type="arabicPeriod"/>
            </a:pPr>
            <a:r>
              <a:rPr lang="en-US" sz="2400" dirty="0"/>
              <a:t>It would raise her self-esteem</a:t>
            </a:r>
          </a:p>
          <a:p>
            <a:pPr marL="457200" indent="-457200" algn="just">
              <a:buAutoNum type="arabicPeriod"/>
            </a:pPr>
            <a:r>
              <a:rPr lang="en-US" sz="2400" dirty="0"/>
              <a:t>It would mean we could easily the upper-middle class and I may be able to quit Lockheed and do something I enjoy without the stress associated with having no second income.</a:t>
            </a:r>
          </a:p>
        </p:txBody>
      </p:sp>
      <p:pic>
        <p:nvPicPr>
          <p:cNvPr id="4" name="Picture 3">
            <a:extLst>
              <a:ext uri="{FF2B5EF4-FFF2-40B4-BE49-F238E27FC236}">
                <a16:creationId xmlns:a16="http://schemas.microsoft.com/office/drawing/2014/main" id="{FA29501B-C5B0-F074-BF27-A67BC8C63591}"/>
              </a:ext>
            </a:extLst>
          </p:cNvPr>
          <p:cNvPicPr>
            <a:picLocks noChangeAspect="1"/>
          </p:cNvPicPr>
          <p:nvPr/>
        </p:nvPicPr>
        <p:blipFill>
          <a:blip r:embed="rId2"/>
          <a:stretch>
            <a:fillRect/>
          </a:stretch>
        </p:blipFill>
        <p:spPr>
          <a:xfrm>
            <a:off x="205418" y="945403"/>
            <a:ext cx="3023890" cy="3684494"/>
          </a:xfrm>
          <a:prstGeom prst="rect">
            <a:avLst/>
          </a:prstGeom>
          <a:ln w="76200">
            <a:solidFill>
              <a:schemeClr val="tx1"/>
            </a:solidFill>
          </a:ln>
        </p:spPr>
      </p:pic>
      <p:pic>
        <p:nvPicPr>
          <p:cNvPr id="6" name="Picture 5">
            <a:extLst>
              <a:ext uri="{FF2B5EF4-FFF2-40B4-BE49-F238E27FC236}">
                <a16:creationId xmlns:a16="http://schemas.microsoft.com/office/drawing/2014/main" id="{36FE3E3C-8B82-C8C0-E602-44311D1F39AA}"/>
              </a:ext>
            </a:extLst>
          </p:cNvPr>
          <p:cNvPicPr>
            <a:picLocks noChangeAspect="1"/>
          </p:cNvPicPr>
          <p:nvPr/>
        </p:nvPicPr>
        <p:blipFill>
          <a:blip r:embed="rId3"/>
          <a:stretch>
            <a:fillRect/>
          </a:stretch>
        </p:blipFill>
        <p:spPr>
          <a:xfrm>
            <a:off x="9258162" y="945403"/>
            <a:ext cx="2728420" cy="3684495"/>
          </a:xfrm>
          <a:prstGeom prst="rect">
            <a:avLst/>
          </a:prstGeom>
          <a:ln w="76200">
            <a:solidFill>
              <a:schemeClr val="tx1"/>
            </a:solidFill>
          </a:ln>
        </p:spPr>
      </p:pic>
      <p:sp>
        <p:nvSpPr>
          <p:cNvPr id="7" name="Content Placeholder 2">
            <a:extLst>
              <a:ext uri="{FF2B5EF4-FFF2-40B4-BE49-F238E27FC236}">
                <a16:creationId xmlns:a16="http://schemas.microsoft.com/office/drawing/2014/main" id="{D06B98EA-8B36-E55D-FF60-88371A453DD1}"/>
              </a:ext>
            </a:extLst>
          </p:cNvPr>
          <p:cNvSpPr txBox="1">
            <a:spLocks/>
          </p:cNvSpPr>
          <p:nvPr/>
        </p:nvSpPr>
        <p:spPr>
          <a:xfrm>
            <a:off x="9188824" y="4813300"/>
            <a:ext cx="2928071" cy="196401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And what about Alex in the meantime? What am I working toward? Well, I would make it my goal to finish out my language studies by the time she finished her degree. Other than that, I would imbed myself further in the Tarrant County GOP and work on getting my art career off the ground.</a:t>
            </a:r>
          </a:p>
          <a:p>
            <a:pPr marL="0" indent="0" algn="just">
              <a:buNone/>
            </a:pPr>
            <a:endParaRPr lang="en-US" sz="2400" dirty="0"/>
          </a:p>
          <a:p>
            <a:pPr marL="0" indent="0" algn="just">
              <a:buNone/>
            </a:pPr>
            <a:r>
              <a:rPr lang="en-US" sz="2400" dirty="0"/>
              <a:t>The soonest we should have a kid is probably just after she finishes her BS. I would be 30, she 28, and everyone else would be on the same schedule. That gives me just over 2 years to really press into my dilatant activities.</a:t>
            </a:r>
          </a:p>
        </p:txBody>
      </p:sp>
    </p:spTree>
    <p:extLst>
      <p:ext uri="{BB962C8B-B14F-4D97-AF65-F5344CB8AC3E}">
        <p14:creationId xmlns:p14="http://schemas.microsoft.com/office/powerpoint/2010/main" val="141572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4C19-E942-72BF-310E-1F192EF5CEBF}"/>
              </a:ext>
            </a:extLst>
          </p:cNvPr>
          <p:cNvSpPr>
            <a:spLocks noGrp="1"/>
          </p:cNvSpPr>
          <p:nvPr>
            <p:ph type="title"/>
          </p:nvPr>
        </p:nvSpPr>
        <p:spPr>
          <a:xfrm>
            <a:off x="0" y="1"/>
            <a:ext cx="10515600" cy="744069"/>
          </a:xfrm>
        </p:spPr>
        <p:txBody>
          <a:bodyPr/>
          <a:lstStyle/>
          <a:p>
            <a:r>
              <a:rPr lang="en-US" dirty="0"/>
              <a:t>Finance</a:t>
            </a:r>
          </a:p>
        </p:txBody>
      </p:sp>
      <p:sp>
        <p:nvSpPr>
          <p:cNvPr id="5" name="Content Placeholder 2">
            <a:extLst>
              <a:ext uri="{FF2B5EF4-FFF2-40B4-BE49-F238E27FC236}">
                <a16:creationId xmlns:a16="http://schemas.microsoft.com/office/drawing/2014/main" id="{064B045F-2103-B660-001B-878960999C0C}"/>
              </a:ext>
            </a:extLst>
          </p:cNvPr>
          <p:cNvSpPr txBox="1">
            <a:spLocks/>
          </p:cNvSpPr>
          <p:nvPr/>
        </p:nvSpPr>
        <p:spPr>
          <a:xfrm>
            <a:off x="63128" y="744070"/>
            <a:ext cx="5127438" cy="584498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The chart to the top-right shows our projected take home pay after expenses. If we use these numbers to extrapolate savings over time, then we get the chart on the bottom.</a:t>
            </a:r>
          </a:p>
          <a:p>
            <a:pPr marL="0" indent="0" algn="just">
              <a:buNone/>
            </a:pPr>
            <a:r>
              <a:rPr lang="en-US" sz="2400" dirty="0"/>
              <a:t>Clearly I need to cut off my parents as much as I can or completely by the time we move in together.</a:t>
            </a:r>
          </a:p>
          <a:p>
            <a:pPr marL="0" indent="0" algn="just">
              <a:buNone/>
            </a:pPr>
            <a:endParaRPr lang="en-US" sz="2400" dirty="0"/>
          </a:p>
          <a:p>
            <a:pPr marL="0" indent="0" algn="just">
              <a:buNone/>
            </a:pPr>
            <a:r>
              <a:rPr lang="en-US" sz="2400" dirty="0"/>
              <a:t>The projected savings chart assumes the following timeline:</a:t>
            </a:r>
          </a:p>
          <a:p>
            <a:pPr marL="457200" indent="-457200" algn="just">
              <a:buAutoNum type="arabicPeriod"/>
            </a:pPr>
            <a:r>
              <a:rPr lang="en-US" sz="2400" dirty="0"/>
              <a:t>We move into an apartment together in March 2024 and Faith keeps her job.</a:t>
            </a:r>
          </a:p>
          <a:p>
            <a:pPr marL="457200" indent="-457200" algn="just">
              <a:buAutoNum type="arabicPeriod"/>
            </a:pPr>
            <a:r>
              <a:rPr lang="en-US" sz="2400" dirty="0"/>
              <a:t>Faith quits her job and goes to school in August 2024.</a:t>
            </a:r>
          </a:p>
          <a:p>
            <a:pPr marL="457200" indent="-457200" algn="just">
              <a:buAutoNum type="arabicPeriod"/>
            </a:pPr>
            <a:r>
              <a:rPr lang="en-US" sz="2400" dirty="0"/>
              <a:t>Summer break 2025 we move into a $425K house.</a:t>
            </a:r>
          </a:p>
          <a:p>
            <a:pPr marL="457200" indent="-457200" algn="just">
              <a:buAutoNum type="arabicPeriod"/>
            </a:pPr>
            <a:r>
              <a:rPr lang="en-US" sz="2400" dirty="0"/>
              <a:t>When Faith finished her degree in 2026 she may obtain a $70K job to gather work experience in her field. At this point she could go back to school and I would keep bringing home the bacon or she could get pregnant.</a:t>
            </a:r>
          </a:p>
        </p:txBody>
      </p:sp>
      <p:graphicFrame>
        <p:nvGraphicFramePr>
          <p:cNvPr id="6" name="Table 5">
            <a:extLst>
              <a:ext uri="{FF2B5EF4-FFF2-40B4-BE49-F238E27FC236}">
                <a16:creationId xmlns:a16="http://schemas.microsoft.com/office/drawing/2014/main" id="{BBEFC7A4-EB97-3C60-393B-AC85D067BCFD}"/>
              </a:ext>
            </a:extLst>
          </p:cNvPr>
          <p:cNvGraphicFramePr>
            <a:graphicFrameLocks noGrp="1"/>
          </p:cNvGraphicFramePr>
          <p:nvPr>
            <p:extLst>
              <p:ext uri="{D42A27DB-BD31-4B8C-83A1-F6EECF244321}">
                <p14:modId xmlns:p14="http://schemas.microsoft.com/office/powerpoint/2010/main" val="2328010704"/>
              </p:ext>
            </p:extLst>
          </p:nvPr>
        </p:nvGraphicFramePr>
        <p:xfrm>
          <a:off x="5253694" y="91888"/>
          <a:ext cx="6794500" cy="37338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3133520931"/>
                    </a:ext>
                  </a:extLst>
                </a:gridCol>
                <a:gridCol w="609600">
                  <a:extLst>
                    <a:ext uri="{9D8B030D-6E8A-4147-A177-3AD203B41FA5}">
                      <a16:colId xmlns:a16="http://schemas.microsoft.com/office/drawing/2014/main" val="1084881800"/>
                    </a:ext>
                  </a:extLst>
                </a:gridCol>
                <a:gridCol w="825500">
                  <a:extLst>
                    <a:ext uri="{9D8B030D-6E8A-4147-A177-3AD203B41FA5}">
                      <a16:colId xmlns:a16="http://schemas.microsoft.com/office/drawing/2014/main" val="4163205003"/>
                    </a:ext>
                  </a:extLst>
                </a:gridCol>
                <a:gridCol w="825500">
                  <a:extLst>
                    <a:ext uri="{9D8B030D-6E8A-4147-A177-3AD203B41FA5}">
                      <a16:colId xmlns:a16="http://schemas.microsoft.com/office/drawing/2014/main" val="112224540"/>
                    </a:ext>
                  </a:extLst>
                </a:gridCol>
                <a:gridCol w="1003300">
                  <a:extLst>
                    <a:ext uri="{9D8B030D-6E8A-4147-A177-3AD203B41FA5}">
                      <a16:colId xmlns:a16="http://schemas.microsoft.com/office/drawing/2014/main" val="2863961575"/>
                    </a:ext>
                  </a:extLst>
                </a:gridCol>
                <a:gridCol w="990600">
                  <a:extLst>
                    <a:ext uri="{9D8B030D-6E8A-4147-A177-3AD203B41FA5}">
                      <a16:colId xmlns:a16="http://schemas.microsoft.com/office/drawing/2014/main" val="3805649794"/>
                    </a:ext>
                  </a:extLst>
                </a:gridCol>
                <a:gridCol w="1028700">
                  <a:extLst>
                    <a:ext uri="{9D8B030D-6E8A-4147-A177-3AD203B41FA5}">
                      <a16:colId xmlns:a16="http://schemas.microsoft.com/office/drawing/2014/main" val="1231512708"/>
                    </a:ext>
                  </a:extLst>
                </a:gridCol>
              </a:tblGrid>
              <a:tr h="495300">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 Faith,mid-home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 401K, no faith, mid-home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 401K,no faith,apt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No401K,Faith +35k,apt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No401K,Faith +70k,mid-home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No401K,Faith +120k,country estate</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14490440"/>
                  </a:ext>
                </a:extLst>
              </a:tr>
              <a:tr h="0">
                <a:tc>
                  <a:txBody>
                    <a:bodyPr/>
                    <a:lstStyle/>
                    <a:p>
                      <a:pPr algn="l" fontAlgn="b"/>
                      <a:r>
                        <a:rPr lang="en-US" sz="1000" u="none" strike="noStrike">
                          <a:effectLst/>
                        </a:rPr>
                        <a:t>Income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7,300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8,100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8,100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10,100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12,000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15,000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9124188"/>
                  </a:ext>
                </a:extLst>
              </a:tr>
              <a:tr h="161925">
                <a:tc>
                  <a:txBody>
                    <a:bodyPr/>
                    <a:lstStyle/>
                    <a:p>
                      <a:pPr algn="l" fontAlgn="b"/>
                      <a:r>
                        <a:rPr lang="en-US" sz="1000" u="none" strike="noStrike">
                          <a:effectLst/>
                        </a:rPr>
                        <a:t>385K 2,000sqf home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-3125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-3125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24552557"/>
                  </a:ext>
                </a:extLst>
              </a:tr>
              <a:tr h="161925">
                <a:tc>
                  <a:txBody>
                    <a:bodyPr/>
                    <a:lstStyle/>
                    <a:p>
                      <a:pPr algn="l" fontAlgn="b"/>
                      <a:r>
                        <a:rPr lang="en-US" sz="1000" u="none" strike="noStrike">
                          <a:effectLst/>
                        </a:rPr>
                        <a:t>phone/internet</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8582378"/>
                  </a:ext>
                </a:extLst>
              </a:tr>
              <a:tr h="161925">
                <a:tc>
                  <a:txBody>
                    <a:bodyPr/>
                    <a:lstStyle/>
                    <a:p>
                      <a:pPr algn="l" fontAlgn="b"/>
                      <a:r>
                        <a:rPr lang="en-US" sz="1000" u="none" strike="noStrike">
                          <a:effectLst/>
                        </a:rPr>
                        <a:t>energy</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39766680"/>
                  </a:ext>
                </a:extLst>
              </a:tr>
              <a:tr h="161925">
                <a:tc>
                  <a:txBody>
                    <a:bodyPr/>
                    <a:lstStyle/>
                    <a:p>
                      <a:pPr algn="l" fontAlgn="b"/>
                      <a:r>
                        <a:rPr lang="en-US" sz="1000" u="none" strike="noStrike">
                          <a:effectLst/>
                        </a:rPr>
                        <a:t>gas</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21427144"/>
                  </a:ext>
                </a:extLst>
              </a:tr>
              <a:tr h="161925">
                <a:tc>
                  <a:txBody>
                    <a:bodyPr/>
                    <a:lstStyle/>
                    <a:p>
                      <a:pPr algn="l" fontAlgn="b"/>
                      <a:r>
                        <a:rPr lang="en-US" sz="1000" u="none" strike="noStrike">
                          <a:effectLst/>
                        </a:rPr>
                        <a:t>Mom and Dad</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73388581"/>
                  </a:ext>
                </a:extLst>
              </a:tr>
              <a:tr h="161925">
                <a:tc>
                  <a:txBody>
                    <a:bodyPr/>
                    <a:lstStyle/>
                    <a:p>
                      <a:pPr algn="l" fontAlgn="b"/>
                      <a:r>
                        <a:rPr lang="en-US" sz="1000" u="none" strike="noStrike">
                          <a:effectLst/>
                        </a:rPr>
                        <a:t>Food/subscriptions</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-500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01269403"/>
                  </a:ext>
                </a:extLst>
              </a:tr>
              <a:tr h="161925">
                <a:tc>
                  <a:txBody>
                    <a:bodyPr/>
                    <a:lstStyle/>
                    <a:p>
                      <a:pPr algn="l" fontAlgn="b"/>
                      <a:r>
                        <a:rPr lang="en-US" sz="1000" u="none" strike="noStrike">
                          <a:effectLst/>
                        </a:rPr>
                        <a:t>Car payment X 2</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-1500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66887122"/>
                  </a:ext>
                </a:extLst>
              </a:tr>
              <a:tr h="161925">
                <a:tc>
                  <a:txBody>
                    <a:bodyPr/>
                    <a:lstStyle/>
                    <a:p>
                      <a:pPr algn="l" fontAlgn="b"/>
                      <a:r>
                        <a:rPr lang="en-US" sz="1000" u="none" strike="noStrike">
                          <a:effectLst/>
                        </a:rPr>
                        <a:t>Car payment X 1</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-700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-700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-700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-700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-700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81038607"/>
                  </a:ext>
                </a:extLst>
              </a:tr>
              <a:tr h="161925">
                <a:tc>
                  <a:txBody>
                    <a:bodyPr/>
                    <a:lstStyle/>
                    <a:p>
                      <a:pPr algn="l" fontAlgn="b"/>
                      <a:r>
                        <a:rPr lang="en-US" sz="1000" u="none" strike="noStrike">
                          <a:effectLst/>
                        </a:rPr>
                        <a:t>Fun</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57583065"/>
                  </a:ext>
                </a:extLst>
              </a:tr>
              <a:tr h="161925">
                <a:tc>
                  <a:txBody>
                    <a:bodyPr/>
                    <a:lstStyle/>
                    <a:p>
                      <a:pPr algn="l" fontAlgn="b"/>
                      <a:r>
                        <a:rPr lang="en-US" sz="1000" u="none" strike="noStrike">
                          <a:effectLst/>
                        </a:rPr>
                        <a:t>2bd2bth apt courtland riv</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-1750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-1750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33884442"/>
                  </a:ext>
                </a:extLst>
              </a:tr>
              <a:tr h="161925">
                <a:tc>
                  <a:txBody>
                    <a:bodyPr/>
                    <a:lstStyle/>
                    <a:p>
                      <a:pPr algn="l" fontAlgn="b"/>
                      <a:r>
                        <a:rPr lang="en-US" sz="1000" u="none" strike="noStrike">
                          <a:effectLst/>
                        </a:rPr>
                        <a:t>425K 3Ksqf home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-3435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19067511"/>
                  </a:ext>
                </a:extLst>
              </a:tr>
              <a:tr h="161925">
                <a:tc>
                  <a:txBody>
                    <a:bodyPr/>
                    <a:lstStyle/>
                    <a:p>
                      <a:pPr algn="l" fontAlgn="b"/>
                      <a:r>
                        <a:rPr lang="en-US" sz="1000" u="none" strike="noStrike">
                          <a:effectLst/>
                        </a:rPr>
                        <a:t>600K 2.5sqf colonial 1acr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-4800</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49566131"/>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51796862"/>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30324394"/>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5643772"/>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33582306"/>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66565818"/>
                  </a:ext>
                </a:extLst>
              </a:tr>
              <a:tr h="161925">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55549709"/>
                  </a:ext>
                </a:extLst>
              </a:tr>
              <a:tr h="161925">
                <a:tc>
                  <a:txBody>
                    <a:bodyPr/>
                    <a:lstStyle/>
                    <a:p>
                      <a:pPr algn="l" fontAlgn="b"/>
                      <a:r>
                        <a:rPr lang="en-US" sz="1000" u="none" strike="noStrike">
                          <a:effectLst/>
                        </a:rPr>
                        <a:t>Pay left over</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75</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2875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4250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6250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6465</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8100</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69047440"/>
                  </a:ext>
                </a:extLst>
              </a:tr>
            </a:tbl>
          </a:graphicData>
        </a:graphic>
      </p:graphicFrame>
      <p:graphicFrame>
        <p:nvGraphicFramePr>
          <p:cNvPr id="7" name="Chart 6">
            <a:extLst>
              <a:ext uri="{FF2B5EF4-FFF2-40B4-BE49-F238E27FC236}">
                <a16:creationId xmlns:a16="http://schemas.microsoft.com/office/drawing/2014/main" id="{9444F730-A848-F0CD-0A5D-54985D0F3987}"/>
              </a:ext>
            </a:extLst>
          </p:cNvPr>
          <p:cNvGraphicFramePr>
            <a:graphicFrameLocks/>
          </p:cNvGraphicFramePr>
          <p:nvPr>
            <p:extLst>
              <p:ext uri="{D42A27DB-BD31-4B8C-83A1-F6EECF244321}">
                <p14:modId xmlns:p14="http://schemas.microsoft.com/office/powerpoint/2010/main" val="1386634097"/>
              </p:ext>
            </p:extLst>
          </p:nvPr>
        </p:nvGraphicFramePr>
        <p:xfrm>
          <a:off x="5253694" y="3917575"/>
          <a:ext cx="67945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595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AA7E-D9BD-3BD3-82BB-697970EB63CE}"/>
              </a:ext>
            </a:extLst>
          </p:cNvPr>
          <p:cNvSpPr>
            <a:spLocks noGrp="1"/>
          </p:cNvSpPr>
          <p:nvPr>
            <p:ph type="title"/>
          </p:nvPr>
        </p:nvSpPr>
        <p:spPr/>
        <p:txBody>
          <a:bodyPr/>
          <a:lstStyle/>
          <a:p>
            <a:endParaRPr lang="en-US"/>
          </a:p>
        </p:txBody>
      </p:sp>
      <p:sp>
        <p:nvSpPr>
          <p:cNvPr id="10" name="Content Placeholder 2">
            <a:extLst>
              <a:ext uri="{FF2B5EF4-FFF2-40B4-BE49-F238E27FC236}">
                <a16:creationId xmlns:a16="http://schemas.microsoft.com/office/drawing/2014/main" id="{45AB82E9-F3C8-9AF9-1B3E-97FD0DA98F4E}"/>
              </a:ext>
            </a:extLst>
          </p:cNvPr>
          <p:cNvSpPr txBox="1">
            <a:spLocks/>
          </p:cNvSpPr>
          <p:nvPr/>
        </p:nvSpPr>
        <p:spPr>
          <a:xfrm>
            <a:off x="838200" y="1825625"/>
            <a:ext cx="10515600" cy="47903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My parents could fix and sell the house and probably have 200K-250K left over.</a:t>
            </a:r>
          </a:p>
        </p:txBody>
      </p:sp>
    </p:spTree>
    <p:extLst>
      <p:ext uri="{BB962C8B-B14F-4D97-AF65-F5344CB8AC3E}">
        <p14:creationId xmlns:p14="http://schemas.microsoft.com/office/powerpoint/2010/main" val="42290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a:xfrm>
            <a:off x="1097280" y="286603"/>
            <a:ext cx="10058400" cy="1452550"/>
          </a:xfrm>
        </p:spPr>
        <p:txBody>
          <a:bodyPr/>
          <a:lstStyle/>
          <a:p>
            <a:r>
              <a:rPr lang="en-US" dirty="0"/>
              <a:t>Green Flags</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a:xfrm>
            <a:off x="1183340" y="1825625"/>
            <a:ext cx="10170459" cy="4745772"/>
          </a:xfrm>
        </p:spPr>
        <p:txBody>
          <a:bodyPr>
            <a:normAutofit/>
          </a:bodyPr>
          <a:lstStyle/>
          <a:p>
            <a:r>
              <a:rPr lang="en-US" sz="2000" dirty="0"/>
              <a:t>1. Social and relationship values. She seems totally aligned with me on core values and politics. Even on loyalty, honesty, family structure, eugenics, conspiracy, disgust for the needy, and racial prejudices.</a:t>
            </a:r>
          </a:p>
          <a:p>
            <a:r>
              <a:rPr lang="en-US" sz="2000" dirty="0"/>
              <a:t>2. Temperamentally stable. Not intent on inserting herself in my activates just to soak up my attention or monopolizing my time just for the sake of it.</a:t>
            </a:r>
          </a:p>
          <a:p>
            <a:r>
              <a:rPr lang="en-US" sz="2000" dirty="0"/>
              <a:t>3. Not vaccinated. She has a growing distrust of pharmaceuticals.</a:t>
            </a:r>
          </a:p>
          <a:p>
            <a:r>
              <a:rPr lang="en-US" sz="2000" dirty="0"/>
              <a:t>4. I may get along well with my in-laws. From the sounds of it we are aligned.</a:t>
            </a:r>
          </a:p>
          <a:p>
            <a:r>
              <a:rPr lang="en-US" sz="2000" dirty="0"/>
              <a:t>5. We are physically attracted to each other.</a:t>
            </a:r>
          </a:p>
          <a:p>
            <a:r>
              <a:rPr lang="en-US" sz="2000" dirty="0"/>
              <a:t>6. No major debt.</a:t>
            </a:r>
          </a:p>
          <a:p>
            <a:r>
              <a:rPr lang="en-US" sz="2000" dirty="0"/>
              <a:t>7. Good relationship with father and mother.</a:t>
            </a:r>
          </a:p>
          <a:p>
            <a:r>
              <a:rPr lang="en-US" sz="2000" dirty="0"/>
              <a:t>8. No history of rampant sexual promiscuity, relationship trauma, or STDs.</a:t>
            </a:r>
          </a:p>
          <a:p>
            <a:endParaRPr lang="en-US" sz="2400" dirty="0"/>
          </a:p>
        </p:txBody>
      </p:sp>
      <p:sp>
        <p:nvSpPr>
          <p:cNvPr id="4" name="TextBox 3">
            <a:extLst>
              <a:ext uri="{FF2B5EF4-FFF2-40B4-BE49-F238E27FC236}">
                <a16:creationId xmlns:a16="http://schemas.microsoft.com/office/drawing/2014/main" id="{ABA92333-13D5-BE35-27CF-413249ED76C8}"/>
              </a:ext>
            </a:extLst>
          </p:cNvPr>
          <p:cNvSpPr txBox="1"/>
          <p:nvPr/>
        </p:nvSpPr>
        <p:spPr>
          <a:xfrm>
            <a:off x="181870" y="1403736"/>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t>Value</a:t>
            </a:r>
          </a:p>
        </p:txBody>
      </p:sp>
      <p:sp>
        <p:nvSpPr>
          <p:cNvPr id="5" name="TextBox 4">
            <a:extLst>
              <a:ext uri="{FF2B5EF4-FFF2-40B4-BE49-F238E27FC236}">
                <a16:creationId xmlns:a16="http://schemas.microsoft.com/office/drawing/2014/main" id="{86E978AA-5218-3F54-9C3B-EAF7461F9DA0}"/>
              </a:ext>
            </a:extLst>
          </p:cNvPr>
          <p:cNvSpPr txBox="1"/>
          <p:nvPr/>
        </p:nvSpPr>
        <p:spPr>
          <a:xfrm>
            <a:off x="181870" y="1807587"/>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6" name="TextBox 5">
            <a:extLst>
              <a:ext uri="{FF2B5EF4-FFF2-40B4-BE49-F238E27FC236}">
                <a16:creationId xmlns:a16="http://schemas.microsoft.com/office/drawing/2014/main" id="{F72701A3-730C-7563-7998-1E8E5810D9EE}"/>
              </a:ext>
            </a:extLst>
          </p:cNvPr>
          <p:cNvSpPr txBox="1"/>
          <p:nvPr/>
        </p:nvSpPr>
        <p:spPr>
          <a:xfrm>
            <a:off x="181870" y="3453734"/>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4">
                    <a:lumMod val="60000"/>
                    <a:lumOff val="40000"/>
                  </a:schemeClr>
                </a:solidFill>
              </a:rPr>
              <a:t>Mid</a:t>
            </a:r>
          </a:p>
        </p:txBody>
      </p:sp>
      <p:sp>
        <p:nvSpPr>
          <p:cNvPr id="7" name="TextBox 6">
            <a:extLst>
              <a:ext uri="{FF2B5EF4-FFF2-40B4-BE49-F238E27FC236}">
                <a16:creationId xmlns:a16="http://schemas.microsoft.com/office/drawing/2014/main" id="{C9C44B9D-8B8B-583E-72B4-D988BDB5E9DA}"/>
              </a:ext>
            </a:extLst>
          </p:cNvPr>
          <p:cNvSpPr txBox="1"/>
          <p:nvPr/>
        </p:nvSpPr>
        <p:spPr>
          <a:xfrm>
            <a:off x="181870" y="4647640"/>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2"/>
                </a:solidFill>
              </a:rPr>
              <a:t>Low</a:t>
            </a:r>
          </a:p>
        </p:txBody>
      </p:sp>
      <p:sp>
        <p:nvSpPr>
          <p:cNvPr id="8" name="TextBox 7">
            <a:extLst>
              <a:ext uri="{FF2B5EF4-FFF2-40B4-BE49-F238E27FC236}">
                <a16:creationId xmlns:a16="http://schemas.microsoft.com/office/drawing/2014/main" id="{70CC410E-B4C5-3EFE-2BC7-C1A7EDF6A4B5}"/>
              </a:ext>
            </a:extLst>
          </p:cNvPr>
          <p:cNvSpPr txBox="1"/>
          <p:nvPr/>
        </p:nvSpPr>
        <p:spPr>
          <a:xfrm>
            <a:off x="181870" y="2812185"/>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9" name="TextBox 8">
            <a:extLst>
              <a:ext uri="{FF2B5EF4-FFF2-40B4-BE49-F238E27FC236}">
                <a16:creationId xmlns:a16="http://schemas.microsoft.com/office/drawing/2014/main" id="{CB96E4A0-6BAF-4CB0-13AE-2DDD2EAEDA75}"/>
              </a:ext>
            </a:extLst>
          </p:cNvPr>
          <p:cNvSpPr txBox="1"/>
          <p:nvPr/>
        </p:nvSpPr>
        <p:spPr>
          <a:xfrm>
            <a:off x="181870" y="4268987"/>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10" name="TextBox 9">
            <a:extLst>
              <a:ext uri="{FF2B5EF4-FFF2-40B4-BE49-F238E27FC236}">
                <a16:creationId xmlns:a16="http://schemas.microsoft.com/office/drawing/2014/main" id="{DE8D1255-C43A-A90C-FEFE-9E0E9B752E50}"/>
              </a:ext>
            </a:extLst>
          </p:cNvPr>
          <p:cNvSpPr txBox="1"/>
          <p:nvPr/>
        </p:nvSpPr>
        <p:spPr>
          <a:xfrm>
            <a:off x="181870" y="3875623"/>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4">
                    <a:lumMod val="60000"/>
                    <a:lumOff val="40000"/>
                  </a:schemeClr>
                </a:solidFill>
              </a:rPr>
              <a:t>Mid</a:t>
            </a:r>
          </a:p>
        </p:txBody>
      </p:sp>
      <p:sp>
        <p:nvSpPr>
          <p:cNvPr id="12" name="TextBox 11">
            <a:extLst>
              <a:ext uri="{FF2B5EF4-FFF2-40B4-BE49-F238E27FC236}">
                <a16:creationId xmlns:a16="http://schemas.microsoft.com/office/drawing/2014/main" id="{E47FA53D-2561-FD36-D9DB-EFFE175F0A47}"/>
              </a:ext>
            </a:extLst>
          </p:cNvPr>
          <p:cNvSpPr txBox="1"/>
          <p:nvPr/>
        </p:nvSpPr>
        <p:spPr>
          <a:xfrm>
            <a:off x="181870" y="5067394"/>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13" name="TextBox 12">
            <a:extLst>
              <a:ext uri="{FF2B5EF4-FFF2-40B4-BE49-F238E27FC236}">
                <a16:creationId xmlns:a16="http://schemas.microsoft.com/office/drawing/2014/main" id="{D769018C-A029-E346-4B1D-069B4E9BA480}"/>
              </a:ext>
            </a:extLst>
          </p:cNvPr>
          <p:cNvSpPr txBox="1"/>
          <p:nvPr/>
        </p:nvSpPr>
        <p:spPr>
          <a:xfrm>
            <a:off x="181870" y="5487148"/>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Tree>
    <p:extLst>
      <p:ext uri="{BB962C8B-B14F-4D97-AF65-F5344CB8AC3E}">
        <p14:creationId xmlns:p14="http://schemas.microsoft.com/office/powerpoint/2010/main" val="20498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p:txBody>
          <a:bodyPr/>
          <a:lstStyle/>
          <a:p>
            <a:r>
              <a:rPr lang="en-US" dirty="0"/>
              <a:t>My Own Red Flags</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p:txBody>
          <a:bodyPr>
            <a:normAutofit/>
          </a:bodyPr>
          <a:lstStyle/>
          <a:p>
            <a:r>
              <a:rPr lang="en-US" sz="2400" dirty="0"/>
              <a:t>1. Nervous about intimacy. She could intemperate this as rejection and then feel unloved.</a:t>
            </a:r>
          </a:p>
          <a:p>
            <a:r>
              <a:rPr lang="en-US" sz="2400" dirty="0"/>
              <a:t>2. Overly judgmental. She may see my high standards as unreasonable or arbitrary and destructive.</a:t>
            </a:r>
          </a:p>
          <a:p>
            <a:r>
              <a:rPr lang="en-US" sz="2400" dirty="0"/>
              <a:t>3. Technically short. She is overlooking my height completely. We are at least the same height, so there is a good chance my kids will be taller than me with her (See top of slide for % chance based on our heights). </a:t>
            </a:r>
          </a:p>
          <a:p>
            <a:r>
              <a:rPr lang="en-US" sz="2400" dirty="0"/>
              <a:t>4. Not rich. I’m not rich, what else can I say?</a:t>
            </a:r>
          </a:p>
          <a:p>
            <a:endParaRPr lang="en-US" dirty="0"/>
          </a:p>
        </p:txBody>
      </p:sp>
      <p:pic>
        <p:nvPicPr>
          <p:cNvPr id="5" name="Picture 4">
            <a:extLst>
              <a:ext uri="{FF2B5EF4-FFF2-40B4-BE49-F238E27FC236}">
                <a16:creationId xmlns:a16="http://schemas.microsoft.com/office/drawing/2014/main" id="{7ED7E9C5-3FE4-FE64-9E41-D1816EC72114}"/>
              </a:ext>
            </a:extLst>
          </p:cNvPr>
          <p:cNvPicPr>
            <a:picLocks noChangeAspect="1"/>
          </p:cNvPicPr>
          <p:nvPr/>
        </p:nvPicPr>
        <p:blipFill>
          <a:blip r:embed="rId2"/>
          <a:stretch>
            <a:fillRect/>
          </a:stretch>
        </p:blipFill>
        <p:spPr>
          <a:xfrm>
            <a:off x="5723863" y="589100"/>
            <a:ext cx="5477639" cy="6954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4956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p:txBody>
          <a:bodyPr/>
          <a:lstStyle/>
          <a:p>
            <a:r>
              <a:rPr lang="en-US" dirty="0"/>
              <a:t>Issues that need to be discussed</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a:xfrm>
            <a:off x="838200" y="1825625"/>
            <a:ext cx="10515600" cy="4790328"/>
          </a:xfrm>
        </p:spPr>
        <p:txBody>
          <a:bodyPr>
            <a:normAutofit/>
          </a:bodyPr>
          <a:lstStyle/>
          <a:p>
            <a:r>
              <a:rPr lang="en-US" sz="2000" dirty="0"/>
              <a:t>Faith’s opinion on children, sex and divorce. I want to ask her opinion on children, sex and divorce in a very open-ended way. Then follow up with maybe a question on what she wants her children to look like and be like.</a:t>
            </a:r>
          </a:p>
          <a:p>
            <a:pPr lvl="1"/>
            <a:r>
              <a:rPr lang="en-US" sz="2000" dirty="0"/>
              <a:t>I want a relationship that abides by “till death due us part” and a parent partnership where we have the same vision for raising our kids, where neither of us undercut the other on important decisions. </a:t>
            </a:r>
          </a:p>
          <a:p>
            <a:r>
              <a:rPr lang="en-US" sz="2000" dirty="0"/>
              <a:t>What is sex contingent on for me?</a:t>
            </a:r>
          </a:p>
          <a:p>
            <a:pPr lvl="1"/>
            <a:r>
              <a:rPr lang="en-US" sz="2000" dirty="0"/>
              <a:t>Getting through all the hurtles and checks of personality and family.</a:t>
            </a:r>
          </a:p>
          <a:p>
            <a:pPr lvl="1"/>
            <a:r>
              <a:rPr lang="en-US" sz="2000" dirty="0"/>
              <a:t>There being a high possibility we will marry.</a:t>
            </a:r>
          </a:p>
        </p:txBody>
      </p:sp>
      <p:pic>
        <p:nvPicPr>
          <p:cNvPr id="5" name="Picture 4">
            <a:extLst>
              <a:ext uri="{FF2B5EF4-FFF2-40B4-BE49-F238E27FC236}">
                <a16:creationId xmlns:a16="http://schemas.microsoft.com/office/drawing/2014/main" id="{AED04B73-A896-3C45-F5CF-18FEFA75523B}"/>
              </a:ext>
            </a:extLst>
          </p:cNvPr>
          <p:cNvPicPr>
            <a:picLocks noChangeAspect="1"/>
          </p:cNvPicPr>
          <p:nvPr/>
        </p:nvPicPr>
        <p:blipFill>
          <a:blip r:embed="rId2"/>
          <a:stretch>
            <a:fillRect/>
          </a:stretch>
        </p:blipFill>
        <p:spPr>
          <a:xfrm>
            <a:off x="9142355" y="3475035"/>
            <a:ext cx="2668645" cy="1491507"/>
          </a:xfrm>
          <a:prstGeom prst="rect">
            <a:avLst/>
          </a:prstGeom>
        </p:spPr>
      </p:pic>
    </p:spTree>
    <p:extLst>
      <p:ext uri="{BB962C8B-B14F-4D97-AF65-F5344CB8AC3E}">
        <p14:creationId xmlns:p14="http://schemas.microsoft.com/office/powerpoint/2010/main" val="25975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AA7E-D9BD-3BD3-82BB-697970EB63CE}"/>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DA5163FE-A3DB-8A82-63D5-476FA4FB89CC}"/>
              </a:ext>
            </a:extLst>
          </p:cNvPr>
          <p:cNvSpPr txBox="1"/>
          <p:nvPr/>
        </p:nvSpPr>
        <p:spPr>
          <a:xfrm>
            <a:off x="2573023" y="2579096"/>
            <a:ext cx="3161635" cy="369332"/>
          </a:xfrm>
          <a:prstGeom prst="rect">
            <a:avLst/>
          </a:prstGeom>
          <a:noFill/>
        </p:spPr>
        <p:txBody>
          <a:bodyPr wrap="none" rtlCol="0">
            <a:spAutoFit/>
          </a:bodyPr>
          <a:lstStyle/>
          <a:p>
            <a:r>
              <a:rPr lang="en-US" dirty="0"/>
              <a:t>Willie Pearl </a:t>
            </a:r>
            <a:r>
              <a:rPr lang="en-US" dirty="0" err="1"/>
              <a:t>Slocumb</a:t>
            </a:r>
            <a:r>
              <a:rPr lang="en-US" dirty="0"/>
              <a:t> 1909-2009</a:t>
            </a:r>
          </a:p>
        </p:txBody>
      </p:sp>
      <p:sp>
        <p:nvSpPr>
          <p:cNvPr id="4" name="TextBox 3">
            <a:extLst>
              <a:ext uri="{FF2B5EF4-FFF2-40B4-BE49-F238E27FC236}">
                <a16:creationId xmlns:a16="http://schemas.microsoft.com/office/drawing/2014/main" id="{ED2D89F8-A4C3-B624-5827-56E3B7D1033B}"/>
              </a:ext>
            </a:extLst>
          </p:cNvPr>
          <p:cNvSpPr txBox="1"/>
          <p:nvPr/>
        </p:nvSpPr>
        <p:spPr>
          <a:xfrm>
            <a:off x="2671482" y="3059668"/>
            <a:ext cx="1395895" cy="369332"/>
          </a:xfrm>
          <a:prstGeom prst="rect">
            <a:avLst/>
          </a:prstGeom>
          <a:noFill/>
        </p:spPr>
        <p:txBody>
          <a:bodyPr wrap="none" rtlCol="0">
            <a:spAutoFit/>
          </a:bodyPr>
          <a:lstStyle/>
          <a:p>
            <a:r>
              <a:rPr lang="en-US" dirty="0"/>
              <a:t>Earl </a:t>
            </a:r>
            <a:r>
              <a:rPr lang="en-US" dirty="0" err="1"/>
              <a:t>Slocumb</a:t>
            </a:r>
            <a:endParaRPr lang="en-US" dirty="0"/>
          </a:p>
        </p:txBody>
      </p:sp>
      <p:sp>
        <p:nvSpPr>
          <p:cNvPr id="5" name="TextBox 4">
            <a:extLst>
              <a:ext uri="{FF2B5EF4-FFF2-40B4-BE49-F238E27FC236}">
                <a16:creationId xmlns:a16="http://schemas.microsoft.com/office/drawing/2014/main" id="{245554EA-D281-D0D2-6FF4-6475D2E2A893}"/>
              </a:ext>
            </a:extLst>
          </p:cNvPr>
          <p:cNvSpPr txBox="1"/>
          <p:nvPr/>
        </p:nvSpPr>
        <p:spPr>
          <a:xfrm>
            <a:off x="4240306" y="3059668"/>
            <a:ext cx="2326278" cy="369332"/>
          </a:xfrm>
          <a:prstGeom prst="rect">
            <a:avLst/>
          </a:prstGeom>
          <a:noFill/>
        </p:spPr>
        <p:txBody>
          <a:bodyPr wrap="none" rtlCol="0">
            <a:spAutoFit/>
          </a:bodyPr>
          <a:lstStyle/>
          <a:p>
            <a:r>
              <a:rPr lang="en-US" dirty="0"/>
              <a:t>Dorothy </a:t>
            </a:r>
            <a:r>
              <a:rPr lang="en-US" dirty="0" err="1"/>
              <a:t>Slocumb</a:t>
            </a:r>
            <a:r>
              <a:rPr lang="en-US" dirty="0"/>
              <a:t> 1937</a:t>
            </a:r>
          </a:p>
        </p:txBody>
      </p:sp>
      <p:sp>
        <p:nvSpPr>
          <p:cNvPr id="6" name="TextBox 5">
            <a:extLst>
              <a:ext uri="{FF2B5EF4-FFF2-40B4-BE49-F238E27FC236}">
                <a16:creationId xmlns:a16="http://schemas.microsoft.com/office/drawing/2014/main" id="{CB6651E9-4CFD-15D0-5569-C1CFAB34FEA7}"/>
              </a:ext>
            </a:extLst>
          </p:cNvPr>
          <p:cNvSpPr txBox="1"/>
          <p:nvPr/>
        </p:nvSpPr>
        <p:spPr>
          <a:xfrm>
            <a:off x="3450112" y="3716808"/>
            <a:ext cx="1446230" cy="369332"/>
          </a:xfrm>
          <a:prstGeom prst="rect">
            <a:avLst/>
          </a:prstGeom>
          <a:noFill/>
        </p:spPr>
        <p:txBody>
          <a:bodyPr wrap="none" rtlCol="0">
            <a:spAutoFit/>
          </a:bodyPr>
          <a:lstStyle/>
          <a:p>
            <a:r>
              <a:rPr lang="en-US" dirty="0"/>
              <a:t>Curt </a:t>
            </a:r>
            <a:r>
              <a:rPr lang="en-US" dirty="0" err="1"/>
              <a:t>Slocumb</a:t>
            </a:r>
            <a:endParaRPr lang="en-US" dirty="0"/>
          </a:p>
        </p:txBody>
      </p:sp>
      <p:sp>
        <p:nvSpPr>
          <p:cNvPr id="7" name="TextBox 6">
            <a:extLst>
              <a:ext uri="{FF2B5EF4-FFF2-40B4-BE49-F238E27FC236}">
                <a16:creationId xmlns:a16="http://schemas.microsoft.com/office/drawing/2014/main" id="{DD540CF0-69D3-0177-B923-15C6B6301A56}"/>
              </a:ext>
            </a:extLst>
          </p:cNvPr>
          <p:cNvSpPr txBox="1"/>
          <p:nvPr/>
        </p:nvSpPr>
        <p:spPr>
          <a:xfrm>
            <a:off x="5252018" y="3716808"/>
            <a:ext cx="1544012" cy="369332"/>
          </a:xfrm>
          <a:prstGeom prst="rect">
            <a:avLst/>
          </a:prstGeom>
          <a:noFill/>
        </p:spPr>
        <p:txBody>
          <a:bodyPr wrap="none" rtlCol="0">
            <a:spAutoFit/>
          </a:bodyPr>
          <a:lstStyle/>
          <a:p>
            <a:r>
              <a:rPr lang="en-US" dirty="0"/>
              <a:t>Alicia </a:t>
            </a:r>
            <a:r>
              <a:rPr lang="en-US" dirty="0" err="1"/>
              <a:t>Slocumb</a:t>
            </a:r>
            <a:endParaRPr lang="en-US" dirty="0"/>
          </a:p>
        </p:txBody>
      </p:sp>
      <p:sp>
        <p:nvSpPr>
          <p:cNvPr id="8" name="TextBox 7">
            <a:extLst>
              <a:ext uri="{FF2B5EF4-FFF2-40B4-BE49-F238E27FC236}">
                <a16:creationId xmlns:a16="http://schemas.microsoft.com/office/drawing/2014/main" id="{159B2A84-BC02-5B7B-E526-650999CA1A45}"/>
              </a:ext>
            </a:extLst>
          </p:cNvPr>
          <p:cNvSpPr txBox="1"/>
          <p:nvPr/>
        </p:nvSpPr>
        <p:spPr>
          <a:xfrm>
            <a:off x="4240306" y="4373948"/>
            <a:ext cx="1505733" cy="369332"/>
          </a:xfrm>
          <a:prstGeom prst="rect">
            <a:avLst/>
          </a:prstGeom>
          <a:noFill/>
        </p:spPr>
        <p:txBody>
          <a:bodyPr wrap="none" rtlCol="0">
            <a:spAutoFit/>
          </a:bodyPr>
          <a:lstStyle/>
          <a:p>
            <a:r>
              <a:rPr lang="en-US" dirty="0"/>
              <a:t>Faith </a:t>
            </a:r>
            <a:r>
              <a:rPr lang="en-US" dirty="0" err="1"/>
              <a:t>Slocumb</a:t>
            </a:r>
            <a:endParaRPr lang="en-US" dirty="0"/>
          </a:p>
        </p:txBody>
      </p:sp>
      <p:sp>
        <p:nvSpPr>
          <p:cNvPr id="9" name="TextBox 8">
            <a:extLst>
              <a:ext uri="{FF2B5EF4-FFF2-40B4-BE49-F238E27FC236}">
                <a16:creationId xmlns:a16="http://schemas.microsoft.com/office/drawing/2014/main" id="{0D000906-A13F-B1DE-EA82-92DA8CECE66F}"/>
              </a:ext>
            </a:extLst>
          </p:cNvPr>
          <p:cNvSpPr txBox="1"/>
          <p:nvPr/>
        </p:nvSpPr>
        <p:spPr>
          <a:xfrm>
            <a:off x="4240306" y="4613314"/>
            <a:ext cx="1647054" cy="369332"/>
          </a:xfrm>
          <a:prstGeom prst="rect">
            <a:avLst/>
          </a:prstGeom>
          <a:noFill/>
        </p:spPr>
        <p:txBody>
          <a:bodyPr wrap="none" rtlCol="0">
            <a:spAutoFit/>
          </a:bodyPr>
          <a:lstStyle/>
          <a:p>
            <a:r>
              <a:rPr lang="en-US" dirty="0"/>
              <a:t>Gabby </a:t>
            </a:r>
            <a:r>
              <a:rPr lang="en-US" dirty="0" err="1"/>
              <a:t>Slocumb</a:t>
            </a:r>
            <a:endParaRPr lang="en-US" dirty="0"/>
          </a:p>
        </p:txBody>
      </p:sp>
      <p:cxnSp>
        <p:nvCxnSpPr>
          <p:cNvPr id="11" name="Straight Connector 10">
            <a:extLst>
              <a:ext uri="{FF2B5EF4-FFF2-40B4-BE49-F238E27FC236}">
                <a16:creationId xmlns:a16="http://schemas.microsoft.com/office/drawing/2014/main" id="{168A6CB4-1175-338A-7952-4ADAE03CA988}"/>
              </a:ext>
            </a:extLst>
          </p:cNvPr>
          <p:cNvCxnSpPr>
            <a:stCxn id="4" idx="3"/>
            <a:endCxn id="5" idx="1"/>
          </p:cNvCxnSpPr>
          <p:nvPr/>
        </p:nvCxnSpPr>
        <p:spPr>
          <a:xfrm>
            <a:off x="4067377" y="3244334"/>
            <a:ext cx="172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2EDA05-9386-431D-9E32-0F72FB028A0B}"/>
              </a:ext>
            </a:extLst>
          </p:cNvPr>
          <p:cNvCxnSpPr/>
          <p:nvPr/>
        </p:nvCxnSpPr>
        <p:spPr>
          <a:xfrm>
            <a:off x="3729318" y="2939985"/>
            <a:ext cx="0" cy="119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96C78B-A0C0-0D04-CAF8-0867D94C04BA}"/>
              </a:ext>
            </a:extLst>
          </p:cNvPr>
          <p:cNvCxnSpPr>
            <a:endCxn id="6" idx="0"/>
          </p:cNvCxnSpPr>
          <p:nvPr/>
        </p:nvCxnSpPr>
        <p:spPr>
          <a:xfrm>
            <a:off x="4173227" y="3361765"/>
            <a:ext cx="0" cy="35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D5AE5E-D21B-D303-400D-D6C62EFB7692}"/>
              </a:ext>
            </a:extLst>
          </p:cNvPr>
          <p:cNvCxnSpPr>
            <a:stCxn id="6" idx="3"/>
            <a:endCxn id="7" idx="1"/>
          </p:cNvCxnSpPr>
          <p:nvPr/>
        </p:nvCxnSpPr>
        <p:spPr>
          <a:xfrm>
            <a:off x="4896342" y="3901474"/>
            <a:ext cx="355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F8014-5DEF-8296-D067-0697CF494DE9}"/>
              </a:ext>
            </a:extLst>
          </p:cNvPr>
          <p:cNvCxnSpPr/>
          <p:nvPr/>
        </p:nvCxnSpPr>
        <p:spPr>
          <a:xfrm>
            <a:off x="5063833" y="4086140"/>
            <a:ext cx="0" cy="287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5EB-DAE1-05F3-565E-F729F04ED166}"/>
              </a:ext>
            </a:extLst>
          </p:cNvPr>
          <p:cNvSpPr>
            <a:spLocks noGrp="1"/>
          </p:cNvSpPr>
          <p:nvPr>
            <p:ph type="title"/>
          </p:nvPr>
        </p:nvSpPr>
        <p:spPr/>
        <p:txBody>
          <a:bodyPr/>
          <a:lstStyle/>
          <a:p>
            <a:r>
              <a:rPr lang="en-US" dirty="0"/>
              <a:t>Prospective Timeline</a:t>
            </a:r>
          </a:p>
        </p:txBody>
      </p:sp>
      <p:cxnSp>
        <p:nvCxnSpPr>
          <p:cNvPr id="4" name="Straight Arrow Connector 3">
            <a:extLst>
              <a:ext uri="{FF2B5EF4-FFF2-40B4-BE49-F238E27FC236}">
                <a16:creationId xmlns:a16="http://schemas.microsoft.com/office/drawing/2014/main" id="{A5E4E27C-9D0A-8C47-BB20-E87BE51C4069}"/>
              </a:ext>
            </a:extLst>
          </p:cNvPr>
          <p:cNvCxnSpPr/>
          <p:nvPr/>
        </p:nvCxnSpPr>
        <p:spPr>
          <a:xfrm>
            <a:off x="838200" y="3863788"/>
            <a:ext cx="102690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82BE9E-E928-1A62-264E-ADDC6AC99D39}"/>
              </a:ext>
            </a:extLst>
          </p:cNvPr>
          <p:cNvCxnSpPr/>
          <p:nvPr/>
        </p:nvCxnSpPr>
        <p:spPr>
          <a:xfrm>
            <a:off x="1136274" y="386490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1AA064C-BE83-1B78-F8D8-3D6E28BE09E6}"/>
              </a:ext>
            </a:extLst>
          </p:cNvPr>
          <p:cNvSpPr/>
          <p:nvPr/>
        </p:nvSpPr>
        <p:spPr>
          <a:xfrm>
            <a:off x="116541" y="3426758"/>
            <a:ext cx="874059" cy="8740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Aug </a:t>
            </a:r>
          </a:p>
          <a:p>
            <a:pPr algn="ctr"/>
            <a:r>
              <a:rPr lang="en-US" dirty="0"/>
              <a:t>19</a:t>
            </a:r>
          </a:p>
        </p:txBody>
      </p:sp>
      <p:cxnSp>
        <p:nvCxnSpPr>
          <p:cNvPr id="8" name="Straight Connector 7">
            <a:extLst>
              <a:ext uri="{FF2B5EF4-FFF2-40B4-BE49-F238E27FC236}">
                <a16:creationId xmlns:a16="http://schemas.microsoft.com/office/drawing/2014/main" id="{C3221E4A-C3A3-8A31-7A76-042C4C910C81}"/>
              </a:ext>
            </a:extLst>
          </p:cNvPr>
          <p:cNvCxnSpPr>
            <a:cxnSpLocks/>
          </p:cNvCxnSpPr>
          <p:nvPr/>
        </p:nvCxnSpPr>
        <p:spPr>
          <a:xfrm flipV="1">
            <a:off x="1410818" y="3426758"/>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8B0B6A-D34B-BD61-943A-B8B4D35AB349}"/>
              </a:ext>
            </a:extLst>
          </p:cNvPr>
          <p:cNvSpPr txBox="1"/>
          <p:nvPr/>
        </p:nvSpPr>
        <p:spPr>
          <a:xfrm rot="4074477">
            <a:off x="927251" y="4718088"/>
            <a:ext cx="1249637" cy="276999"/>
          </a:xfrm>
          <a:prstGeom prst="rect">
            <a:avLst/>
          </a:prstGeom>
          <a:noFill/>
        </p:spPr>
        <p:txBody>
          <a:bodyPr wrap="none" rtlCol="0">
            <a:spAutoFit/>
          </a:bodyPr>
          <a:lstStyle/>
          <a:p>
            <a:r>
              <a:rPr lang="en-US" sz="1200" dirty="0"/>
              <a:t>Aug 25, first date</a:t>
            </a:r>
          </a:p>
        </p:txBody>
      </p:sp>
      <p:sp>
        <p:nvSpPr>
          <p:cNvPr id="12" name="TextBox 11">
            <a:extLst>
              <a:ext uri="{FF2B5EF4-FFF2-40B4-BE49-F238E27FC236}">
                <a16:creationId xmlns:a16="http://schemas.microsoft.com/office/drawing/2014/main" id="{5EFDC8EC-BDAF-B0C5-0E4A-7BCC4C6D43BC}"/>
              </a:ext>
            </a:extLst>
          </p:cNvPr>
          <p:cNvSpPr txBox="1"/>
          <p:nvPr/>
        </p:nvSpPr>
        <p:spPr>
          <a:xfrm rot="18067011">
            <a:off x="1227752" y="2554117"/>
            <a:ext cx="1752467" cy="276999"/>
          </a:xfrm>
          <a:prstGeom prst="rect">
            <a:avLst/>
          </a:prstGeom>
          <a:noFill/>
        </p:spPr>
        <p:txBody>
          <a:bodyPr wrap="none" rtlCol="0">
            <a:spAutoFit/>
          </a:bodyPr>
          <a:lstStyle/>
          <a:p>
            <a:r>
              <a:rPr lang="en-US" sz="1200" dirty="0"/>
              <a:t>Sep 8, third date first kiss</a:t>
            </a:r>
          </a:p>
        </p:txBody>
      </p:sp>
      <p:cxnSp>
        <p:nvCxnSpPr>
          <p:cNvPr id="13" name="Straight Connector 12">
            <a:extLst>
              <a:ext uri="{FF2B5EF4-FFF2-40B4-BE49-F238E27FC236}">
                <a16:creationId xmlns:a16="http://schemas.microsoft.com/office/drawing/2014/main" id="{AA7517E2-3F0E-B6B1-23B9-9549124F59AE}"/>
              </a:ext>
            </a:extLst>
          </p:cNvPr>
          <p:cNvCxnSpPr/>
          <p:nvPr/>
        </p:nvCxnSpPr>
        <p:spPr>
          <a:xfrm>
            <a:off x="1556492" y="384771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359A47-460F-7DFB-2410-D27ACCFD5824}"/>
              </a:ext>
            </a:extLst>
          </p:cNvPr>
          <p:cNvSpPr txBox="1"/>
          <p:nvPr/>
        </p:nvSpPr>
        <p:spPr>
          <a:xfrm rot="4074477">
            <a:off x="1288728" y="4753289"/>
            <a:ext cx="1420710" cy="276999"/>
          </a:xfrm>
          <a:prstGeom prst="rect">
            <a:avLst/>
          </a:prstGeom>
          <a:noFill/>
        </p:spPr>
        <p:txBody>
          <a:bodyPr wrap="none" rtlCol="0">
            <a:spAutoFit/>
          </a:bodyPr>
          <a:lstStyle/>
          <a:p>
            <a:r>
              <a:rPr lang="en-US" sz="1200" dirty="0"/>
              <a:t>Sep 10, fourth date.</a:t>
            </a:r>
          </a:p>
        </p:txBody>
      </p:sp>
      <p:cxnSp>
        <p:nvCxnSpPr>
          <p:cNvPr id="15" name="Straight Connector 14">
            <a:extLst>
              <a:ext uri="{FF2B5EF4-FFF2-40B4-BE49-F238E27FC236}">
                <a16:creationId xmlns:a16="http://schemas.microsoft.com/office/drawing/2014/main" id="{CDEF0F9A-8C02-38F4-9B16-3096FBB91DEB}"/>
              </a:ext>
            </a:extLst>
          </p:cNvPr>
          <p:cNvCxnSpPr>
            <a:cxnSpLocks/>
          </p:cNvCxnSpPr>
          <p:nvPr/>
        </p:nvCxnSpPr>
        <p:spPr>
          <a:xfrm flipV="1">
            <a:off x="2161338"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DC5EDFC-4523-AB54-0A61-21B78EA2CAA7}"/>
              </a:ext>
            </a:extLst>
          </p:cNvPr>
          <p:cNvSpPr txBox="1"/>
          <p:nvPr/>
        </p:nvSpPr>
        <p:spPr>
          <a:xfrm rot="18067011">
            <a:off x="1912540" y="2493533"/>
            <a:ext cx="1981226" cy="276999"/>
          </a:xfrm>
          <a:prstGeom prst="rect">
            <a:avLst/>
          </a:prstGeom>
          <a:noFill/>
        </p:spPr>
        <p:txBody>
          <a:bodyPr wrap="square" rtlCol="0">
            <a:spAutoFit/>
          </a:bodyPr>
          <a:lstStyle/>
          <a:p>
            <a:r>
              <a:rPr lang="en-US" sz="1200" dirty="0"/>
              <a:t>1 month</a:t>
            </a:r>
          </a:p>
        </p:txBody>
      </p:sp>
      <p:cxnSp>
        <p:nvCxnSpPr>
          <p:cNvPr id="17" name="Straight Connector 16">
            <a:extLst>
              <a:ext uri="{FF2B5EF4-FFF2-40B4-BE49-F238E27FC236}">
                <a16:creationId xmlns:a16="http://schemas.microsoft.com/office/drawing/2014/main" id="{77F38B6D-CD6A-9341-3EC0-372ED8B0BBF7}"/>
              </a:ext>
            </a:extLst>
          </p:cNvPr>
          <p:cNvCxnSpPr>
            <a:cxnSpLocks/>
          </p:cNvCxnSpPr>
          <p:nvPr/>
        </p:nvCxnSpPr>
        <p:spPr>
          <a:xfrm flipV="1">
            <a:off x="3913732"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E58F4F-082F-D1DA-3B42-3C782FD2FFA0}"/>
              </a:ext>
            </a:extLst>
          </p:cNvPr>
          <p:cNvSpPr txBox="1"/>
          <p:nvPr/>
        </p:nvSpPr>
        <p:spPr>
          <a:xfrm rot="18067011">
            <a:off x="4050854" y="3174771"/>
            <a:ext cx="387542" cy="276999"/>
          </a:xfrm>
          <a:prstGeom prst="rect">
            <a:avLst/>
          </a:prstGeom>
          <a:noFill/>
        </p:spPr>
        <p:txBody>
          <a:bodyPr wrap="none" rtlCol="0">
            <a:spAutoFit/>
          </a:bodyPr>
          <a:lstStyle/>
          <a:p>
            <a:r>
              <a:rPr lang="en-US" sz="1200" dirty="0"/>
              <a:t>sex</a:t>
            </a:r>
          </a:p>
        </p:txBody>
      </p:sp>
      <p:cxnSp>
        <p:nvCxnSpPr>
          <p:cNvPr id="37" name="Straight Connector 36">
            <a:extLst>
              <a:ext uri="{FF2B5EF4-FFF2-40B4-BE49-F238E27FC236}">
                <a16:creationId xmlns:a16="http://schemas.microsoft.com/office/drawing/2014/main" id="{7BC592E3-E1F5-73D2-9B1C-4A7579A555D3}"/>
              </a:ext>
            </a:extLst>
          </p:cNvPr>
          <p:cNvCxnSpPr>
            <a:cxnSpLocks/>
          </p:cNvCxnSpPr>
          <p:nvPr/>
        </p:nvCxnSpPr>
        <p:spPr>
          <a:xfrm flipV="1">
            <a:off x="10202633" y="340488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BDAB0EE-2695-87F4-8982-B698FD9A9B0A}"/>
              </a:ext>
            </a:extLst>
          </p:cNvPr>
          <p:cNvSpPr txBox="1"/>
          <p:nvPr/>
        </p:nvSpPr>
        <p:spPr>
          <a:xfrm rot="18067011">
            <a:off x="10260210" y="2963166"/>
            <a:ext cx="787139" cy="276999"/>
          </a:xfrm>
          <a:prstGeom prst="rect">
            <a:avLst/>
          </a:prstGeom>
          <a:noFill/>
        </p:spPr>
        <p:txBody>
          <a:bodyPr wrap="none" rtlCol="0">
            <a:spAutoFit/>
          </a:bodyPr>
          <a:lstStyle/>
          <a:p>
            <a:r>
              <a:rPr lang="en-US" sz="1200" dirty="0"/>
              <a:t>Pregnant.</a:t>
            </a:r>
          </a:p>
        </p:txBody>
      </p:sp>
      <p:cxnSp>
        <p:nvCxnSpPr>
          <p:cNvPr id="39" name="Straight Connector 38">
            <a:extLst>
              <a:ext uri="{FF2B5EF4-FFF2-40B4-BE49-F238E27FC236}">
                <a16:creationId xmlns:a16="http://schemas.microsoft.com/office/drawing/2014/main" id="{08C477C7-C713-FDAD-0AB8-A2D861E80CDC}"/>
              </a:ext>
            </a:extLst>
          </p:cNvPr>
          <p:cNvCxnSpPr/>
          <p:nvPr/>
        </p:nvCxnSpPr>
        <p:spPr>
          <a:xfrm>
            <a:off x="2347831" y="386378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05C5D5E-CBC2-FE37-0F39-C7AC723F148A}"/>
              </a:ext>
            </a:extLst>
          </p:cNvPr>
          <p:cNvSpPr txBox="1"/>
          <p:nvPr/>
        </p:nvSpPr>
        <p:spPr>
          <a:xfrm rot="4074477">
            <a:off x="2166062" y="4660955"/>
            <a:ext cx="1414298" cy="461665"/>
          </a:xfrm>
          <a:prstGeom prst="rect">
            <a:avLst/>
          </a:prstGeom>
          <a:noFill/>
        </p:spPr>
        <p:txBody>
          <a:bodyPr wrap="none" rtlCol="0">
            <a:spAutoFit/>
          </a:bodyPr>
          <a:lstStyle/>
          <a:p>
            <a:r>
              <a:rPr lang="en-US" sz="1200" dirty="0"/>
              <a:t>Meet friends</a:t>
            </a:r>
          </a:p>
          <a:p>
            <a:r>
              <a:rPr lang="en-US" sz="1200" dirty="0"/>
              <a:t>Say “we are dating”</a:t>
            </a:r>
          </a:p>
        </p:txBody>
      </p:sp>
      <p:cxnSp>
        <p:nvCxnSpPr>
          <p:cNvPr id="41" name="Straight Connector 40">
            <a:extLst>
              <a:ext uri="{FF2B5EF4-FFF2-40B4-BE49-F238E27FC236}">
                <a16:creationId xmlns:a16="http://schemas.microsoft.com/office/drawing/2014/main" id="{2676D505-EA04-1753-5A32-D0CB2F5D6553}"/>
              </a:ext>
            </a:extLst>
          </p:cNvPr>
          <p:cNvCxnSpPr>
            <a:cxnSpLocks/>
          </p:cNvCxnSpPr>
          <p:nvPr/>
        </p:nvCxnSpPr>
        <p:spPr>
          <a:xfrm flipV="1">
            <a:off x="2917404"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5EE15A-8D43-1B1F-5CFC-47D269BA4605}"/>
              </a:ext>
            </a:extLst>
          </p:cNvPr>
          <p:cNvSpPr txBox="1"/>
          <p:nvPr/>
        </p:nvSpPr>
        <p:spPr>
          <a:xfrm rot="18067011">
            <a:off x="2607737" y="2306898"/>
            <a:ext cx="2361096" cy="276999"/>
          </a:xfrm>
          <a:prstGeom prst="rect">
            <a:avLst/>
          </a:prstGeom>
          <a:noFill/>
        </p:spPr>
        <p:txBody>
          <a:bodyPr wrap="none" rtlCol="0">
            <a:spAutoFit/>
          </a:bodyPr>
          <a:lstStyle/>
          <a:p>
            <a:r>
              <a:rPr lang="en-US" sz="1200" dirty="0"/>
              <a:t>Mid-October: my house is repaired</a:t>
            </a:r>
          </a:p>
        </p:txBody>
      </p:sp>
      <p:cxnSp>
        <p:nvCxnSpPr>
          <p:cNvPr id="43" name="Straight Connector 42">
            <a:extLst>
              <a:ext uri="{FF2B5EF4-FFF2-40B4-BE49-F238E27FC236}">
                <a16:creationId xmlns:a16="http://schemas.microsoft.com/office/drawing/2014/main" id="{A75E42F4-F135-76A9-702A-28A61F430A2E}"/>
              </a:ext>
            </a:extLst>
          </p:cNvPr>
          <p:cNvCxnSpPr/>
          <p:nvPr/>
        </p:nvCxnSpPr>
        <p:spPr>
          <a:xfrm>
            <a:off x="3263331" y="38542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58F123-1E1D-61E6-750D-70C962C0D951}"/>
              </a:ext>
            </a:extLst>
          </p:cNvPr>
          <p:cNvSpPr txBox="1"/>
          <p:nvPr/>
        </p:nvSpPr>
        <p:spPr>
          <a:xfrm rot="4074477">
            <a:off x="3004297" y="4784624"/>
            <a:ext cx="1680268" cy="461665"/>
          </a:xfrm>
          <a:prstGeom prst="rect">
            <a:avLst/>
          </a:prstGeom>
          <a:noFill/>
        </p:spPr>
        <p:txBody>
          <a:bodyPr wrap="none" rtlCol="0">
            <a:spAutoFit/>
          </a:bodyPr>
          <a:lstStyle/>
          <a:p>
            <a:r>
              <a:rPr lang="en-US" sz="1200" dirty="0"/>
              <a:t>Meet families and </a:t>
            </a:r>
          </a:p>
          <a:p>
            <a:r>
              <a:rPr lang="en-US" sz="1200" dirty="0"/>
              <a:t>see each other’s houses</a:t>
            </a:r>
          </a:p>
        </p:txBody>
      </p:sp>
      <p:cxnSp>
        <p:nvCxnSpPr>
          <p:cNvPr id="47" name="Straight Connector 46">
            <a:extLst>
              <a:ext uri="{FF2B5EF4-FFF2-40B4-BE49-F238E27FC236}">
                <a16:creationId xmlns:a16="http://schemas.microsoft.com/office/drawing/2014/main" id="{1945D79D-FDBA-5468-F757-B81CF3BF7066}"/>
              </a:ext>
            </a:extLst>
          </p:cNvPr>
          <p:cNvCxnSpPr/>
          <p:nvPr/>
        </p:nvCxnSpPr>
        <p:spPr>
          <a:xfrm>
            <a:off x="2023823" y="385575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79FD14-BABD-DE9A-64C8-4CAD6A9C6A98}"/>
              </a:ext>
            </a:extLst>
          </p:cNvPr>
          <p:cNvSpPr txBox="1"/>
          <p:nvPr/>
        </p:nvSpPr>
        <p:spPr>
          <a:xfrm rot="4074477">
            <a:off x="1694673" y="4834430"/>
            <a:ext cx="1600118" cy="276999"/>
          </a:xfrm>
          <a:prstGeom prst="rect">
            <a:avLst/>
          </a:prstGeom>
          <a:noFill/>
        </p:spPr>
        <p:txBody>
          <a:bodyPr wrap="none" rtlCol="0">
            <a:spAutoFit/>
          </a:bodyPr>
          <a:lstStyle/>
          <a:p>
            <a:r>
              <a:rPr lang="en-US" sz="1200" dirty="0"/>
              <a:t>Sep 19-24. Canada trip</a:t>
            </a:r>
          </a:p>
        </p:txBody>
      </p:sp>
      <p:cxnSp>
        <p:nvCxnSpPr>
          <p:cNvPr id="49" name="Straight Connector 48">
            <a:extLst>
              <a:ext uri="{FF2B5EF4-FFF2-40B4-BE49-F238E27FC236}">
                <a16:creationId xmlns:a16="http://schemas.microsoft.com/office/drawing/2014/main" id="{D82200E1-75E8-C5C2-4D85-0823D5B968DC}"/>
              </a:ext>
            </a:extLst>
          </p:cNvPr>
          <p:cNvCxnSpPr>
            <a:cxnSpLocks/>
          </p:cNvCxnSpPr>
          <p:nvPr/>
        </p:nvCxnSpPr>
        <p:spPr>
          <a:xfrm flipV="1">
            <a:off x="2699313" y="339414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A8D1957-CA73-A65B-E8CE-E8A81957C9C5}"/>
              </a:ext>
            </a:extLst>
          </p:cNvPr>
          <p:cNvSpPr txBox="1"/>
          <p:nvPr/>
        </p:nvSpPr>
        <p:spPr>
          <a:xfrm rot="18067011">
            <a:off x="2441870" y="2440686"/>
            <a:ext cx="1981226" cy="276999"/>
          </a:xfrm>
          <a:prstGeom prst="rect">
            <a:avLst/>
          </a:prstGeom>
          <a:noFill/>
        </p:spPr>
        <p:txBody>
          <a:bodyPr wrap="square" rtlCol="0">
            <a:spAutoFit/>
          </a:bodyPr>
          <a:lstStyle/>
          <a:p>
            <a:r>
              <a:rPr lang="en-US" sz="1200" dirty="0"/>
              <a:t>Faith Wedding trip</a:t>
            </a:r>
          </a:p>
        </p:txBody>
      </p:sp>
      <p:sp>
        <p:nvSpPr>
          <p:cNvPr id="63" name="Oval 62">
            <a:extLst>
              <a:ext uri="{FF2B5EF4-FFF2-40B4-BE49-F238E27FC236}">
                <a16:creationId xmlns:a16="http://schemas.microsoft.com/office/drawing/2014/main" id="{A51BDE6B-15F8-8C6E-3A92-D21A20AE1039}"/>
              </a:ext>
            </a:extLst>
          </p:cNvPr>
          <p:cNvSpPr/>
          <p:nvPr/>
        </p:nvSpPr>
        <p:spPr>
          <a:xfrm>
            <a:off x="1585570" y="3788054"/>
            <a:ext cx="151105" cy="15110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4BE46D78-581F-89C4-43B0-E818E2874961}"/>
              </a:ext>
            </a:extLst>
          </p:cNvPr>
          <p:cNvCxnSpPr>
            <a:cxnSpLocks/>
          </p:cNvCxnSpPr>
          <p:nvPr/>
        </p:nvCxnSpPr>
        <p:spPr>
          <a:xfrm flipV="1">
            <a:off x="4289254"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38CEBFD-5249-918B-2E9C-D4C776E4547E}"/>
              </a:ext>
            </a:extLst>
          </p:cNvPr>
          <p:cNvSpPr txBox="1"/>
          <p:nvPr/>
        </p:nvSpPr>
        <p:spPr>
          <a:xfrm rot="18067011">
            <a:off x="4426376" y="3181088"/>
            <a:ext cx="387542" cy="276999"/>
          </a:xfrm>
          <a:prstGeom prst="rect">
            <a:avLst/>
          </a:prstGeom>
          <a:noFill/>
        </p:spPr>
        <p:txBody>
          <a:bodyPr wrap="none" rtlCol="0">
            <a:spAutoFit/>
          </a:bodyPr>
          <a:lstStyle/>
          <a:p>
            <a:r>
              <a:rPr lang="en-US" sz="1200" dirty="0"/>
              <a:t>sex</a:t>
            </a:r>
          </a:p>
        </p:txBody>
      </p:sp>
      <p:cxnSp>
        <p:nvCxnSpPr>
          <p:cNvPr id="22" name="Straight Connector 21">
            <a:extLst>
              <a:ext uri="{FF2B5EF4-FFF2-40B4-BE49-F238E27FC236}">
                <a16:creationId xmlns:a16="http://schemas.microsoft.com/office/drawing/2014/main" id="{69114DD2-B8E9-2F96-337D-C2392B1FD5BE}"/>
              </a:ext>
            </a:extLst>
          </p:cNvPr>
          <p:cNvCxnSpPr>
            <a:cxnSpLocks/>
          </p:cNvCxnSpPr>
          <p:nvPr/>
        </p:nvCxnSpPr>
        <p:spPr>
          <a:xfrm flipV="1">
            <a:off x="4723725"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1C38FA5-DBBB-D42F-9913-8E330CC8EF77}"/>
              </a:ext>
            </a:extLst>
          </p:cNvPr>
          <p:cNvSpPr txBox="1"/>
          <p:nvPr/>
        </p:nvSpPr>
        <p:spPr>
          <a:xfrm rot="18067011">
            <a:off x="4860847" y="3174771"/>
            <a:ext cx="387542" cy="276999"/>
          </a:xfrm>
          <a:prstGeom prst="rect">
            <a:avLst/>
          </a:prstGeom>
          <a:noFill/>
        </p:spPr>
        <p:txBody>
          <a:bodyPr wrap="none" rtlCol="0">
            <a:spAutoFit/>
          </a:bodyPr>
          <a:lstStyle/>
          <a:p>
            <a:r>
              <a:rPr lang="en-US" sz="1200" dirty="0"/>
              <a:t>sex</a:t>
            </a:r>
          </a:p>
        </p:txBody>
      </p:sp>
      <p:cxnSp>
        <p:nvCxnSpPr>
          <p:cNvPr id="30" name="Straight Connector 29">
            <a:extLst>
              <a:ext uri="{FF2B5EF4-FFF2-40B4-BE49-F238E27FC236}">
                <a16:creationId xmlns:a16="http://schemas.microsoft.com/office/drawing/2014/main" id="{68E4E9EB-A9D1-489B-F0B6-E52BB7E9F253}"/>
              </a:ext>
            </a:extLst>
          </p:cNvPr>
          <p:cNvCxnSpPr>
            <a:cxnSpLocks/>
          </p:cNvCxnSpPr>
          <p:nvPr/>
        </p:nvCxnSpPr>
        <p:spPr>
          <a:xfrm flipV="1">
            <a:off x="5255519"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DD1509F-9FF7-33D2-7CE1-1B9559A6A8C2}"/>
              </a:ext>
            </a:extLst>
          </p:cNvPr>
          <p:cNvSpPr txBox="1"/>
          <p:nvPr/>
        </p:nvSpPr>
        <p:spPr>
          <a:xfrm rot="18067011">
            <a:off x="5392641" y="3174771"/>
            <a:ext cx="387542" cy="276999"/>
          </a:xfrm>
          <a:prstGeom prst="rect">
            <a:avLst/>
          </a:prstGeom>
          <a:noFill/>
        </p:spPr>
        <p:txBody>
          <a:bodyPr wrap="none" rtlCol="0">
            <a:spAutoFit/>
          </a:bodyPr>
          <a:lstStyle/>
          <a:p>
            <a:r>
              <a:rPr lang="en-US" sz="1200" dirty="0"/>
              <a:t>sex</a:t>
            </a:r>
          </a:p>
        </p:txBody>
      </p:sp>
      <p:cxnSp>
        <p:nvCxnSpPr>
          <p:cNvPr id="32" name="Straight Connector 31">
            <a:extLst>
              <a:ext uri="{FF2B5EF4-FFF2-40B4-BE49-F238E27FC236}">
                <a16:creationId xmlns:a16="http://schemas.microsoft.com/office/drawing/2014/main" id="{ECCE3CED-0DC0-AC86-141C-CB57309B57B2}"/>
              </a:ext>
            </a:extLst>
          </p:cNvPr>
          <p:cNvCxnSpPr>
            <a:cxnSpLocks/>
          </p:cNvCxnSpPr>
          <p:nvPr/>
        </p:nvCxnSpPr>
        <p:spPr>
          <a:xfrm flipV="1">
            <a:off x="5631041"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8FE0406-0060-5DB5-A796-EB11D5A82F5D}"/>
              </a:ext>
            </a:extLst>
          </p:cNvPr>
          <p:cNvSpPr txBox="1"/>
          <p:nvPr/>
        </p:nvSpPr>
        <p:spPr>
          <a:xfrm rot="18067011">
            <a:off x="5768163" y="3181088"/>
            <a:ext cx="387542" cy="276999"/>
          </a:xfrm>
          <a:prstGeom prst="rect">
            <a:avLst/>
          </a:prstGeom>
          <a:noFill/>
        </p:spPr>
        <p:txBody>
          <a:bodyPr wrap="none" rtlCol="0">
            <a:spAutoFit/>
          </a:bodyPr>
          <a:lstStyle/>
          <a:p>
            <a:r>
              <a:rPr lang="en-US" sz="1200" dirty="0"/>
              <a:t>sex</a:t>
            </a:r>
          </a:p>
        </p:txBody>
      </p:sp>
      <p:cxnSp>
        <p:nvCxnSpPr>
          <p:cNvPr id="52" name="Straight Connector 51">
            <a:extLst>
              <a:ext uri="{FF2B5EF4-FFF2-40B4-BE49-F238E27FC236}">
                <a16:creationId xmlns:a16="http://schemas.microsoft.com/office/drawing/2014/main" id="{C0F0E16B-94ED-79C6-D453-9A423702BD79}"/>
              </a:ext>
            </a:extLst>
          </p:cNvPr>
          <p:cNvCxnSpPr>
            <a:cxnSpLocks/>
          </p:cNvCxnSpPr>
          <p:nvPr/>
        </p:nvCxnSpPr>
        <p:spPr>
          <a:xfrm flipV="1">
            <a:off x="6065512"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6C33BD9-EC98-20CA-30EE-CAB82A1B1210}"/>
              </a:ext>
            </a:extLst>
          </p:cNvPr>
          <p:cNvSpPr txBox="1"/>
          <p:nvPr/>
        </p:nvSpPr>
        <p:spPr>
          <a:xfrm rot="18067011">
            <a:off x="6202634" y="3174771"/>
            <a:ext cx="387542" cy="276999"/>
          </a:xfrm>
          <a:prstGeom prst="rect">
            <a:avLst/>
          </a:prstGeom>
          <a:noFill/>
        </p:spPr>
        <p:txBody>
          <a:bodyPr wrap="none" rtlCol="0">
            <a:spAutoFit/>
          </a:bodyPr>
          <a:lstStyle/>
          <a:p>
            <a:r>
              <a:rPr lang="en-US" sz="1200" dirty="0"/>
              <a:t>sex</a:t>
            </a:r>
          </a:p>
        </p:txBody>
      </p:sp>
      <p:cxnSp>
        <p:nvCxnSpPr>
          <p:cNvPr id="54" name="Straight Connector 53">
            <a:extLst>
              <a:ext uri="{FF2B5EF4-FFF2-40B4-BE49-F238E27FC236}">
                <a16:creationId xmlns:a16="http://schemas.microsoft.com/office/drawing/2014/main" id="{E1A3005B-C7E5-ECD2-3E2D-8CF920829970}"/>
              </a:ext>
            </a:extLst>
          </p:cNvPr>
          <p:cNvCxnSpPr>
            <a:cxnSpLocks/>
          </p:cNvCxnSpPr>
          <p:nvPr/>
        </p:nvCxnSpPr>
        <p:spPr>
          <a:xfrm flipV="1">
            <a:off x="6541153"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2F847D8-5BE5-079E-DB0F-EBF5D5F73536}"/>
              </a:ext>
            </a:extLst>
          </p:cNvPr>
          <p:cNvSpPr txBox="1"/>
          <p:nvPr/>
        </p:nvSpPr>
        <p:spPr>
          <a:xfrm rot="18067011">
            <a:off x="6678275" y="3178681"/>
            <a:ext cx="387542" cy="276999"/>
          </a:xfrm>
          <a:prstGeom prst="rect">
            <a:avLst/>
          </a:prstGeom>
          <a:noFill/>
        </p:spPr>
        <p:txBody>
          <a:bodyPr wrap="none" rtlCol="0">
            <a:spAutoFit/>
          </a:bodyPr>
          <a:lstStyle/>
          <a:p>
            <a:r>
              <a:rPr lang="en-US" sz="1200" dirty="0"/>
              <a:t>sex</a:t>
            </a:r>
          </a:p>
        </p:txBody>
      </p:sp>
      <p:cxnSp>
        <p:nvCxnSpPr>
          <p:cNvPr id="65" name="Straight Connector 64">
            <a:extLst>
              <a:ext uri="{FF2B5EF4-FFF2-40B4-BE49-F238E27FC236}">
                <a16:creationId xmlns:a16="http://schemas.microsoft.com/office/drawing/2014/main" id="{C0A42A1D-7E8F-719E-81D4-CAF45808E9A1}"/>
              </a:ext>
            </a:extLst>
          </p:cNvPr>
          <p:cNvCxnSpPr>
            <a:cxnSpLocks/>
          </p:cNvCxnSpPr>
          <p:nvPr/>
        </p:nvCxnSpPr>
        <p:spPr>
          <a:xfrm flipV="1">
            <a:off x="6916675" y="343421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901E764-3BE3-BECD-FA1C-33E3C8552521}"/>
              </a:ext>
            </a:extLst>
          </p:cNvPr>
          <p:cNvSpPr txBox="1"/>
          <p:nvPr/>
        </p:nvSpPr>
        <p:spPr>
          <a:xfrm rot="18067011">
            <a:off x="7053797" y="3184998"/>
            <a:ext cx="387542" cy="276999"/>
          </a:xfrm>
          <a:prstGeom prst="rect">
            <a:avLst/>
          </a:prstGeom>
          <a:noFill/>
        </p:spPr>
        <p:txBody>
          <a:bodyPr wrap="none" rtlCol="0">
            <a:spAutoFit/>
          </a:bodyPr>
          <a:lstStyle/>
          <a:p>
            <a:r>
              <a:rPr lang="en-US" sz="1200" dirty="0"/>
              <a:t>sex</a:t>
            </a:r>
          </a:p>
        </p:txBody>
      </p:sp>
      <p:cxnSp>
        <p:nvCxnSpPr>
          <p:cNvPr id="67" name="Straight Connector 66">
            <a:extLst>
              <a:ext uri="{FF2B5EF4-FFF2-40B4-BE49-F238E27FC236}">
                <a16:creationId xmlns:a16="http://schemas.microsoft.com/office/drawing/2014/main" id="{776CE86D-A202-DBD9-5D81-719F7583E807}"/>
              </a:ext>
            </a:extLst>
          </p:cNvPr>
          <p:cNvCxnSpPr>
            <a:cxnSpLocks/>
          </p:cNvCxnSpPr>
          <p:nvPr/>
        </p:nvCxnSpPr>
        <p:spPr>
          <a:xfrm flipV="1">
            <a:off x="7351146"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1830B9C-30AC-ABEE-F6A1-D88BA6EB8D0F}"/>
              </a:ext>
            </a:extLst>
          </p:cNvPr>
          <p:cNvSpPr txBox="1"/>
          <p:nvPr/>
        </p:nvSpPr>
        <p:spPr>
          <a:xfrm rot="18067011">
            <a:off x="7488268" y="3178681"/>
            <a:ext cx="387542" cy="276999"/>
          </a:xfrm>
          <a:prstGeom prst="rect">
            <a:avLst/>
          </a:prstGeom>
          <a:noFill/>
        </p:spPr>
        <p:txBody>
          <a:bodyPr wrap="none" rtlCol="0">
            <a:spAutoFit/>
          </a:bodyPr>
          <a:lstStyle/>
          <a:p>
            <a:r>
              <a:rPr lang="en-US" sz="1200" dirty="0"/>
              <a:t>sex</a:t>
            </a:r>
          </a:p>
        </p:txBody>
      </p:sp>
      <p:cxnSp>
        <p:nvCxnSpPr>
          <p:cNvPr id="69" name="Straight Connector 68">
            <a:extLst>
              <a:ext uri="{FF2B5EF4-FFF2-40B4-BE49-F238E27FC236}">
                <a16:creationId xmlns:a16="http://schemas.microsoft.com/office/drawing/2014/main" id="{398FCE10-A8BD-7F60-9A08-E0496F57EB95}"/>
              </a:ext>
            </a:extLst>
          </p:cNvPr>
          <p:cNvCxnSpPr>
            <a:cxnSpLocks/>
          </p:cNvCxnSpPr>
          <p:nvPr/>
        </p:nvCxnSpPr>
        <p:spPr>
          <a:xfrm flipV="1">
            <a:off x="7882940"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E63C336-2AA2-F6DE-05E2-9FE1DDF7E3DD}"/>
              </a:ext>
            </a:extLst>
          </p:cNvPr>
          <p:cNvSpPr txBox="1"/>
          <p:nvPr/>
        </p:nvSpPr>
        <p:spPr>
          <a:xfrm rot="18067011">
            <a:off x="8020062" y="3178681"/>
            <a:ext cx="387542" cy="276999"/>
          </a:xfrm>
          <a:prstGeom prst="rect">
            <a:avLst/>
          </a:prstGeom>
          <a:noFill/>
        </p:spPr>
        <p:txBody>
          <a:bodyPr wrap="none" rtlCol="0">
            <a:spAutoFit/>
          </a:bodyPr>
          <a:lstStyle/>
          <a:p>
            <a:r>
              <a:rPr lang="en-US" sz="1200" dirty="0"/>
              <a:t>sex</a:t>
            </a:r>
          </a:p>
        </p:txBody>
      </p:sp>
      <p:cxnSp>
        <p:nvCxnSpPr>
          <p:cNvPr id="71" name="Straight Connector 70">
            <a:extLst>
              <a:ext uri="{FF2B5EF4-FFF2-40B4-BE49-F238E27FC236}">
                <a16:creationId xmlns:a16="http://schemas.microsoft.com/office/drawing/2014/main" id="{325EE44E-0C8C-48F0-EEA3-6537899EE6D0}"/>
              </a:ext>
            </a:extLst>
          </p:cNvPr>
          <p:cNvCxnSpPr>
            <a:cxnSpLocks/>
          </p:cNvCxnSpPr>
          <p:nvPr/>
        </p:nvCxnSpPr>
        <p:spPr>
          <a:xfrm flipV="1">
            <a:off x="8258462" y="343421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5B67F9A-EBF8-8FD3-AAD8-0A508DD63C29}"/>
              </a:ext>
            </a:extLst>
          </p:cNvPr>
          <p:cNvSpPr txBox="1"/>
          <p:nvPr/>
        </p:nvSpPr>
        <p:spPr>
          <a:xfrm rot="18067011">
            <a:off x="8395584" y="3184998"/>
            <a:ext cx="387542" cy="276999"/>
          </a:xfrm>
          <a:prstGeom prst="rect">
            <a:avLst/>
          </a:prstGeom>
          <a:noFill/>
        </p:spPr>
        <p:txBody>
          <a:bodyPr wrap="none" rtlCol="0">
            <a:spAutoFit/>
          </a:bodyPr>
          <a:lstStyle/>
          <a:p>
            <a:r>
              <a:rPr lang="en-US" sz="1200" dirty="0"/>
              <a:t>sex</a:t>
            </a:r>
          </a:p>
        </p:txBody>
      </p:sp>
      <p:cxnSp>
        <p:nvCxnSpPr>
          <p:cNvPr id="73" name="Straight Connector 72">
            <a:extLst>
              <a:ext uri="{FF2B5EF4-FFF2-40B4-BE49-F238E27FC236}">
                <a16:creationId xmlns:a16="http://schemas.microsoft.com/office/drawing/2014/main" id="{D60D747E-C522-DF16-119B-6A2D38908FCE}"/>
              </a:ext>
            </a:extLst>
          </p:cNvPr>
          <p:cNvCxnSpPr>
            <a:cxnSpLocks/>
          </p:cNvCxnSpPr>
          <p:nvPr/>
        </p:nvCxnSpPr>
        <p:spPr>
          <a:xfrm flipV="1">
            <a:off x="8692933"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F563348-09B6-0331-E87F-D17917A09B9E}"/>
              </a:ext>
            </a:extLst>
          </p:cNvPr>
          <p:cNvSpPr txBox="1"/>
          <p:nvPr/>
        </p:nvSpPr>
        <p:spPr>
          <a:xfrm rot="18067011">
            <a:off x="8830055" y="3178681"/>
            <a:ext cx="387542" cy="276999"/>
          </a:xfrm>
          <a:prstGeom prst="rect">
            <a:avLst/>
          </a:prstGeom>
          <a:noFill/>
        </p:spPr>
        <p:txBody>
          <a:bodyPr wrap="none" rtlCol="0">
            <a:spAutoFit/>
          </a:bodyPr>
          <a:lstStyle/>
          <a:p>
            <a:r>
              <a:rPr lang="en-US" sz="1200" dirty="0"/>
              <a:t>sex</a:t>
            </a:r>
          </a:p>
        </p:txBody>
      </p:sp>
      <p:cxnSp>
        <p:nvCxnSpPr>
          <p:cNvPr id="75" name="Straight Connector 74">
            <a:extLst>
              <a:ext uri="{FF2B5EF4-FFF2-40B4-BE49-F238E27FC236}">
                <a16:creationId xmlns:a16="http://schemas.microsoft.com/office/drawing/2014/main" id="{D82C92CC-073A-6ADD-3799-7BF16136CF84}"/>
              </a:ext>
            </a:extLst>
          </p:cNvPr>
          <p:cNvCxnSpPr>
            <a:cxnSpLocks/>
          </p:cNvCxnSpPr>
          <p:nvPr/>
        </p:nvCxnSpPr>
        <p:spPr>
          <a:xfrm flipV="1">
            <a:off x="7670184"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D5807A0-F34E-AAFD-8DC8-B3AC4A0BA1A9}"/>
              </a:ext>
            </a:extLst>
          </p:cNvPr>
          <p:cNvSpPr txBox="1"/>
          <p:nvPr/>
        </p:nvSpPr>
        <p:spPr>
          <a:xfrm rot="18067011">
            <a:off x="7807306" y="3159953"/>
            <a:ext cx="387542" cy="276999"/>
          </a:xfrm>
          <a:prstGeom prst="rect">
            <a:avLst/>
          </a:prstGeom>
          <a:noFill/>
        </p:spPr>
        <p:txBody>
          <a:bodyPr wrap="none" rtlCol="0">
            <a:spAutoFit/>
          </a:bodyPr>
          <a:lstStyle/>
          <a:p>
            <a:r>
              <a:rPr lang="en-US" sz="1200" dirty="0"/>
              <a:t>sex</a:t>
            </a:r>
          </a:p>
        </p:txBody>
      </p:sp>
      <p:cxnSp>
        <p:nvCxnSpPr>
          <p:cNvPr id="77" name="Straight Connector 76">
            <a:extLst>
              <a:ext uri="{FF2B5EF4-FFF2-40B4-BE49-F238E27FC236}">
                <a16:creationId xmlns:a16="http://schemas.microsoft.com/office/drawing/2014/main" id="{79B8C822-6942-173B-0042-5DF756B2A71E}"/>
              </a:ext>
            </a:extLst>
          </p:cNvPr>
          <p:cNvCxnSpPr>
            <a:cxnSpLocks/>
          </p:cNvCxnSpPr>
          <p:nvPr/>
        </p:nvCxnSpPr>
        <p:spPr>
          <a:xfrm flipV="1">
            <a:off x="8045706"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1418C3B-C0FA-4D16-F58A-555535B7E1C7}"/>
              </a:ext>
            </a:extLst>
          </p:cNvPr>
          <p:cNvSpPr txBox="1"/>
          <p:nvPr/>
        </p:nvSpPr>
        <p:spPr>
          <a:xfrm rot="18067011">
            <a:off x="8182828" y="3166270"/>
            <a:ext cx="387542" cy="276999"/>
          </a:xfrm>
          <a:prstGeom prst="rect">
            <a:avLst/>
          </a:prstGeom>
          <a:noFill/>
        </p:spPr>
        <p:txBody>
          <a:bodyPr wrap="none" rtlCol="0">
            <a:spAutoFit/>
          </a:bodyPr>
          <a:lstStyle/>
          <a:p>
            <a:r>
              <a:rPr lang="en-US" sz="1200" dirty="0"/>
              <a:t>sex</a:t>
            </a:r>
          </a:p>
        </p:txBody>
      </p:sp>
      <p:cxnSp>
        <p:nvCxnSpPr>
          <p:cNvPr id="79" name="Straight Connector 78">
            <a:extLst>
              <a:ext uri="{FF2B5EF4-FFF2-40B4-BE49-F238E27FC236}">
                <a16:creationId xmlns:a16="http://schemas.microsoft.com/office/drawing/2014/main" id="{7803D26B-35CC-7DB5-0752-BB99D8D2163C}"/>
              </a:ext>
            </a:extLst>
          </p:cNvPr>
          <p:cNvCxnSpPr>
            <a:cxnSpLocks/>
          </p:cNvCxnSpPr>
          <p:nvPr/>
        </p:nvCxnSpPr>
        <p:spPr>
          <a:xfrm flipV="1">
            <a:off x="8480177"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5169587-0A28-2F64-605A-2A62DB200CB5}"/>
              </a:ext>
            </a:extLst>
          </p:cNvPr>
          <p:cNvSpPr txBox="1"/>
          <p:nvPr/>
        </p:nvSpPr>
        <p:spPr>
          <a:xfrm rot="18067011">
            <a:off x="8617299" y="3159953"/>
            <a:ext cx="387542" cy="276999"/>
          </a:xfrm>
          <a:prstGeom prst="rect">
            <a:avLst/>
          </a:prstGeom>
          <a:noFill/>
        </p:spPr>
        <p:txBody>
          <a:bodyPr wrap="none" rtlCol="0">
            <a:spAutoFit/>
          </a:bodyPr>
          <a:lstStyle/>
          <a:p>
            <a:r>
              <a:rPr lang="en-US" sz="1200" dirty="0"/>
              <a:t>sex</a:t>
            </a:r>
          </a:p>
        </p:txBody>
      </p:sp>
      <p:cxnSp>
        <p:nvCxnSpPr>
          <p:cNvPr id="81" name="Straight Connector 80">
            <a:extLst>
              <a:ext uri="{FF2B5EF4-FFF2-40B4-BE49-F238E27FC236}">
                <a16:creationId xmlns:a16="http://schemas.microsoft.com/office/drawing/2014/main" id="{9081AAC5-B5C6-B02E-24A0-71EDD520FEAC}"/>
              </a:ext>
            </a:extLst>
          </p:cNvPr>
          <p:cNvCxnSpPr>
            <a:cxnSpLocks/>
          </p:cNvCxnSpPr>
          <p:nvPr/>
        </p:nvCxnSpPr>
        <p:spPr>
          <a:xfrm flipV="1">
            <a:off x="9011971"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BB8BE50-72ED-4B20-FA3A-D56B1B9A0305}"/>
              </a:ext>
            </a:extLst>
          </p:cNvPr>
          <p:cNvSpPr txBox="1"/>
          <p:nvPr/>
        </p:nvSpPr>
        <p:spPr>
          <a:xfrm rot="18067011">
            <a:off x="9149093" y="3159953"/>
            <a:ext cx="387542" cy="276999"/>
          </a:xfrm>
          <a:prstGeom prst="rect">
            <a:avLst/>
          </a:prstGeom>
          <a:noFill/>
        </p:spPr>
        <p:txBody>
          <a:bodyPr wrap="none" rtlCol="0">
            <a:spAutoFit/>
          </a:bodyPr>
          <a:lstStyle/>
          <a:p>
            <a:r>
              <a:rPr lang="en-US" sz="1200" dirty="0"/>
              <a:t>sex</a:t>
            </a:r>
          </a:p>
        </p:txBody>
      </p:sp>
      <p:cxnSp>
        <p:nvCxnSpPr>
          <p:cNvPr id="83" name="Straight Connector 82">
            <a:extLst>
              <a:ext uri="{FF2B5EF4-FFF2-40B4-BE49-F238E27FC236}">
                <a16:creationId xmlns:a16="http://schemas.microsoft.com/office/drawing/2014/main" id="{391C6917-981C-6504-C6EC-9E0FFE8A9DF1}"/>
              </a:ext>
            </a:extLst>
          </p:cNvPr>
          <p:cNvCxnSpPr>
            <a:cxnSpLocks/>
          </p:cNvCxnSpPr>
          <p:nvPr/>
        </p:nvCxnSpPr>
        <p:spPr>
          <a:xfrm flipV="1">
            <a:off x="9387493"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ADFC6D5-CA10-95BD-2D9D-95E441310245}"/>
              </a:ext>
            </a:extLst>
          </p:cNvPr>
          <p:cNvSpPr txBox="1"/>
          <p:nvPr/>
        </p:nvSpPr>
        <p:spPr>
          <a:xfrm rot="18067011">
            <a:off x="9524615" y="3166270"/>
            <a:ext cx="387542" cy="276999"/>
          </a:xfrm>
          <a:prstGeom prst="rect">
            <a:avLst/>
          </a:prstGeom>
          <a:noFill/>
        </p:spPr>
        <p:txBody>
          <a:bodyPr wrap="none" rtlCol="0">
            <a:spAutoFit/>
          </a:bodyPr>
          <a:lstStyle/>
          <a:p>
            <a:r>
              <a:rPr lang="en-US" sz="1200" dirty="0"/>
              <a:t>sex</a:t>
            </a:r>
          </a:p>
        </p:txBody>
      </p:sp>
      <p:cxnSp>
        <p:nvCxnSpPr>
          <p:cNvPr id="85" name="Straight Connector 84">
            <a:extLst>
              <a:ext uri="{FF2B5EF4-FFF2-40B4-BE49-F238E27FC236}">
                <a16:creationId xmlns:a16="http://schemas.microsoft.com/office/drawing/2014/main" id="{425B8156-CE39-A5B3-09E2-51286EFB6873}"/>
              </a:ext>
            </a:extLst>
          </p:cNvPr>
          <p:cNvCxnSpPr>
            <a:cxnSpLocks/>
          </p:cNvCxnSpPr>
          <p:nvPr/>
        </p:nvCxnSpPr>
        <p:spPr>
          <a:xfrm flipV="1">
            <a:off x="9821964"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F36E1A1C-7708-1996-163D-11530E6C10F4}"/>
              </a:ext>
            </a:extLst>
          </p:cNvPr>
          <p:cNvSpPr txBox="1"/>
          <p:nvPr/>
        </p:nvSpPr>
        <p:spPr>
          <a:xfrm rot="18067011">
            <a:off x="9959086" y="3159953"/>
            <a:ext cx="387542" cy="276999"/>
          </a:xfrm>
          <a:prstGeom prst="rect">
            <a:avLst/>
          </a:prstGeom>
          <a:noFill/>
        </p:spPr>
        <p:txBody>
          <a:bodyPr wrap="none" rtlCol="0">
            <a:spAutoFit/>
          </a:bodyPr>
          <a:lstStyle/>
          <a:p>
            <a:r>
              <a:rPr lang="en-US" sz="1200" dirty="0"/>
              <a:t>sex</a:t>
            </a:r>
          </a:p>
        </p:txBody>
      </p:sp>
      <p:cxnSp>
        <p:nvCxnSpPr>
          <p:cNvPr id="87" name="Straight Connector 86">
            <a:extLst>
              <a:ext uri="{FF2B5EF4-FFF2-40B4-BE49-F238E27FC236}">
                <a16:creationId xmlns:a16="http://schemas.microsoft.com/office/drawing/2014/main" id="{DCD72FFA-2DCF-6AA7-7B23-7931DA33C44A}"/>
              </a:ext>
            </a:extLst>
          </p:cNvPr>
          <p:cNvCxnSpPr>
            <a:cxnSpLocks/>
          </p:cNvCxnSpPr>
          <p:nvPr/>
        </p:nvCxnSpPr>
        <p:spPr>
          <a:xfrm flipV="1">
            <a:off x="4596772"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509ADD0-324C-07D4-8675-7961E8DF285C}"/>
              </a:ext>
            </a:extLst>
          </p:cNvPr>
          <p:cNvSpPr txBox="1"/>
          <p:nvPr/>
        </p:nvSpPr>
        <p:spPr>
          <a:xfrm rot="18067011">
            <a:off x="4733894" y="3159953"/>
            <a:ext cx="387542" cy="276999"/>
          </a:xfrm>
          <a:prstGeom prst="rect">
            <a:avLst/>
          </a:prstGeom>
          <a:noFill/>
        </p:spPr>
        <p:txBody>
          <a:bodyPr wrap="none" rtlCol="0">
            <a:spAutoFit/>
          </a:bodyPr>
          <a:lstStyle/>
          <a:p>
            <a:r>
              <a:rPr lang="en-US" sz="1200" dirty="0"/>
              <a:t>sex</a:t>
            </a:r>
          </a:p>
        </p:txBody>
      </p:sp>
      <p:cxnSp>
        <p:nvCxnSpPr>
          <p:cNvPr id="89" name="Straight Connector 88">
            <a:extLst>
              <a:ext uri="{FF2B5EF4-FFF2-40B4-BE49-F238E27FC236}">
                <a16:creationId xmlns:a16="http://schemas.microsoft.com/office/drawing/2014/main" id="{E3DAB997-7031-95C0-1199-23ABB11C0A2E}"/>
              </a:ext>
            </a:extLst>
          </p:cNvPr>
          <p:cNvCxnSpPr>
            <a:cxnSpLocks/>
          </p:cNvCxnSpPr>
          <p:nvPr/>
        </p:nvCxnSpPr>
        <p:spPr>
          <a:xfrm flipV="1">
            <a:off x="4972294"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E13AC5B0-916B-1132-5A13-8D6ADE939880}"/>
              </a:ext>
            </a:extLst>
          </p:cNvPr>
          <p:cNvSpPr txBox="1"/>
          <p:nvPr/>
        </p:nvSpPr>
        <p:spPr>
          <a:xfrm rot="18067011">
            <a:off x="5109416" y="3166270"/>
            <a:ext cx="387542" cy="276999"/>
          </a:xfrm>
          <a:prstGeom prst="rect">
            <a:avLst/>
          </a:prstGeom>
          <a:noFill/>
        </p:spPr>
        <p:txBody>
          <a:bodyPr wrap="none" rtlCol="0">
            <a:spAutoFit/>
          </a:bodyPr>
          <a:lstStyle/>
          <a:p>
            <a:r>
              <a:rPr lang="en-US" sz="1200" dirty="0"/>
              <a:t>sex</a:t>
            </a:r>
          </a:p>
        </p:txBody>
      </p:sp>
      <p:cxnSp>
        <p:nvCxnSpPr>
          <p:cNvPr id="91" name="Straight Connector 90">
            <a:extLst>
              <a:ext uri="{FF2B5EF4-FFF2-40B4-BE49-F238E27FC236}">
                <a16:creationId xmlns:a16="http://schemas.microsoft.com/office/drawing/2014/main" id="{3C92E771-4984-9984-4796-C9A080ADC47B}"/>
              </a:ext>
            </a:extLst>
          </p:cNvPr>
          <p:cNvCxnSpPr>
            <a:cxnSpLocks/>
          </p:cNvCxnSpPr>
          <p:nvPr/>
        </p:nvCxnSpPr>
        <p:spPr>
          <a:xfrm flipV="1">
            <a:off x="5406765"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2437CCA-0B91-8E34-15FF-1057531A9905}"/>
              </a:ext>
            </a:extLst>
          </p:cNvPr>
          <p:cNvSpPr txBox="1"/>
          <p:nvPr/>
        </p:nvSpPr>
        <p:spPr>
          <a:xfrm rot="18067011">
            <a:off x="5543887" y="3159953"/>
            <a:ext cx="387542" cy="276999"/>
          </a:xfrm>
          <a:prstGeom prst="rect">
            <a:avLst/>
          </a:prstGeom>
          <a:noFill/>
        </p:spPr>
        <p:txBody>
          <a:bodyPr wrap="none" rtlCol="0">
            <a:spAutoFit/>
          </a:bodyPr>
          <a:lstStyle/>
          <a:p>
            <a:r>
              <a:rPr lang="en-US" sz="1200" dirty="0"/>
              <a:t>sex</a:t>
            </a:r>
          </a:p>
        </p:txBody>
      </p:sp>
      <p:cxnSp>
        <p:nvCxnSpPr>
          <p:cNvPr id="93" name="Straight Connector 92">
            <a:extLst>
              <a:ext uri="{FF2B5EF4-FFF2-40B4-BE49-F238E27FC236}">
                <a16:creationId xmlns:a16="http://schemas.microsoft.com/office/drawing/2014/main" id="{F2F7743B-3B73-23AA-7015-06869A3DD053}"/>
              </a:ext>
            </a:extLst>
          </p:cNvPr>
          <p:cNvCxnSpPr>
            <a:cxnSpLocks/>
          </p:cNvCxnSpPr>
          <p:nvPr/>
        </p:nvCxnSpPr>
        <p:spPr>
          <a:xfrm flipV="1">
            <a:off x="5938559"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A04EAB5C-7C8C-BF14-9348-10AF9B4F58A6}"/>
              </a:ext>
            </a:extLst>
          </p:cNvPr>
          <p:cNvSpPr txBox="1"/>
          <p:nvPr/>
        </p:nvSpPr>
        <p:spPr>
          <a:xfrm rot="18067011">
            <a:off x="6075681" y="3159953"/>
            <a:ext cx="387542" cy="276999"/>
          </a:xfrm>
          <a:prstGeom prst="rect">
            <a:avLst/>
          </a:prstGeom>
          <a:noFill/>
        </p:spPr>
        <p:txBody>
          <a:bodyPr wrap="none" rtlCol="0">
            <a:spAutoFit/>
          </a:bodyPr>
          <a:lstStyle/>
          <a:p>
            <a:r>
              <a:rPr lang="en-US" sz="1200" dirty="0"/>
              <a:t>sex</a:t>
            </a:r>
          </a:p>
        </p:txBody>
      </p:sp>
      <p:cxnSp>
        <p:nvCxnSpPr>
          <p:cNvPr id="95" name="Straight Connector 94">
            <a:extLst>
              <a:ext uri="{FF2B5EF4-FFF2-40B4-BE49-F238E27FC236}">
                <a16:creationId xmlns:a16="http://schemas.microsoft.com/office/drawing/2014/main" id="{18E7D731-3D82-0609-0118-072D007B5EE7}"/>
              </a:ext>
            </a:extLst>
          </p:cNvPr>
          <p:cNvCxnSpPr>
            <a:cxnSpLocks/>
          </p:cNvCxnSpPr>
          <p:nvPr/>
        </p:nvCxnSpPr>
        <p:spPr>
          <a:xfrm flipV="1">
            <a:off x="6314081"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D93F2C91-5107-0FF6-061E-DEA2068412CB}"/>
              </a:ext>
            </a:extLst>
          </p:cNvPr>
          <p:cNvSpPr txBox="1"/>
          <p:nvPr/>
        </p:nvSpPr>
        <p:spPr>
          <a:xfrm rot="18067011">
            <a:off x="6451203" y="3166270"/>
            <a:ext cx="387542" cy="276999"/>
          </a:xfrm>
          <a:prstGeom prst="rect">
            <a:avLst/>
          </a:prstGeom>
          <a:noFill/>
        </p:spPr>
        <p:txBody>
          <a:bodyPr wrap="none" rtlCol="0">
            <a:spAutoFit/>
          </a:bodyPr>
          <a:lstStyle/>
          <a:p>
            <a:r>
              <a:rPr lang="en-US" sz="1200" dirty="0"/>
              <a:t>sex</a:t>
            </a:r>
          </a:p>
        </p:txBody>
      </p:sp>
      <p:cxnSp>
        <p:nvCxnSpPr>
          <p:cNvPr id="97" name="Straight Connector 96">
            <a:extLst>
              <a:ext uri="{FF2B5EF4-FFF2-40B4-BE49-F238E27FC236}">
                <a16:creationId xmlns:a16="http://schemas.microsoft.com/office/drawing/2014/main" id="{8A568EC7-641A-2B25-D3B5-185C902BCA1E}"/>
              </a:ext>
            </a:extLst>
          </p:cNvPr>
          <p:cNvCxnSpPr>
            <a:cxnSpLocks/>
          </p:cNvCxnSpPr>
          <p:nvPr/>
        </p:nvCxnSpPr>
        <p:spPr>
          <a:xfrm flipV="1">
            <a:off x="6748552"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A0CAB72-6835-F920-37B5-35D904BDD071}"/>
              </a:ext>
            </a:extLst>
          </p:cNvPr>
          <p:cNvSpPr txBox="1"/>
          <p:nvPr/>
        </p:nvSpPr>
        <p:spPr>
          <a:xfrm rot="18067011">
            <a:off x="6885674" y="3159953"/>
            <a:ext cx="387542" cy="276999"/>
          </a:xfrm>
          <a:prstGeom prst="rect">
            <a:avLst/>
          </a:prstGeom>
          <a:noFill/>
        </p:spPr>
        <p:txBody>
          <a:bodyPr wrap="none" rtlCol="0">
            <a:spAutoFit/>
          </a:bodyPr>
          <a:lstStyle/>
          <a:p>
            <a:r>
              <a:rPr lang="en-US" sz="1200" dirty="0"/>
              <a:t>sex</a:t>
            </a:r>
          </a:p>
        </p:txBody>
      </p:sp>
      <p:cxnSp>
        <p:nvCxnSpPr>
          <p:cNvPr id="99" name="Straight Connector 98">
            <a:extLst>
              <a:ext uri="{FF2B5EF4-FFF2-40B4-BE49-F238E27FC236}">
                <a16:creationId xmlns:a16="http://schemas.microsoft.com/office/drawing/2014/main" id="{BBC69540-8B8E-AB27-4D78-7C691EC397FD}"/>
              </a:ext>
            </a:extLst>
          </p:cNvPr>
          <p:cNvCxnSpPr/>
          <p:nvPr/>
        </p:nvCxnSpPr>
        <p:spPr>
          <a:xfrm>
            <a:off x="3806989" y="387860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B311430-C3A2-56F1-11D7-4FEC4DB4FC10}"/>
              </a:ext>
            </a:extLst>
          </p:cNvPr>
          <p:cNvSpPr txBox="1"/>
          <p:nvPr/>
        </p:nvSpPr>
        <p:spPr>
          <a:xfrm rot="4074477">
            <a:off x="3839608" y="4370918"/>
            <a:ext cx="483635" cy="276999"/>
          </a:xfrm>
          <a:prstGeom prst="rect">
            <a:avLst/>
          </a:prstGeom>
          <a:noFill/>
        </p:spPr>
        <p:txBody>
          <a:bodyPr wrap="square" rtlCol="0">
            <a:spAutoFit/>
          </a:bodyPr>
          <a:lstStyle/>
          <a:p>
            <a:r>
              <a:rPr lang="en-US" sz="1200" dirty="0"/>
              <a:t>sex</a:t>
            </a:r>
          </a:p>
        </p:txBody>
      </p:sp>
      <p:cxnSp>
        <p:nvCxnSpPr>
          <p:cNvPr id="101" name="Straight Connector 100">
            <a:extLst>
              <a:ext uri="{FF2B5EF4-FFF2-40B4-BE49-F238E27FC236}">
                <a16:creationId xmlns:a16="http://schemas.microsoft.com/office/drawing/2014/main" id="{0870D77B-DA8C-ADF4-D261-D5780AA32788}"/>
              </a:ext>
            </a:extLst>
          </p:cNvPr>
          <p:cNvCxnSpPr/>
          <p:nvPr/>
        </p:nvCxnSpPr>
        <p:spPr>
          <a:xfrm>
            <a:off x="4117692" y="38621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836C164-DF50-19A2-41CB-9F539BE9426A}"/>
              </a:ext>
            </a:extLst>
          </p:cNvPr>
          <p:cNvSpPr txBox="1"/>
          <p:nvPr/>
        </p:nvSpPr>
        <p:spPr>
          <a:xfrm rot="4074477">
            <a:off x="4150311" y="4354448"/>
            <a:ext cx="483635" cy="276999"/>
          </a:xfrm>
          <a:prstGeom prst="rect">
            <a:avLst/>
          </a:prstGeom>
          <a:noFill/>
        </p:spPr>
        <p:txBody>
          <a:bodyPr wrap="square" rtlCol="0">
            <a:spAutoFit/>
          </a:bodyPr>
          <a:lstStyle/>
          <a:p>
            <a:r>
              <a:rPr lang="en-US" sz="1200" dirty="0"/>
              <a:t>sex</a:t>
            </a:r>
          </a:p>
        </p:txBody>
      </p:sp>
      <p:cxnSp>
        <p:nvCxnSpPr>
          <p:cNvPr id="103" name="Straight Connector 102">
            <a:extLst>
              <a:ext uri="{FF2B5EF4-FFF2-40B4-BE49-F238E27FC236}">
                <a16:creationId xmlns:a16="http://schemas.microsoft.com/office/drawing/2014/main" id="{B4F0CB44-5DE9-5101-7DF6-E77C9583DFFC}"/>
              </a:ext>
            </a:extLst>
          </p:cNvPr>
          <p:cNvCxnSpPr/>
          <p:nvPr/>
        </p:nvCxnSpPr>
        <p:spPr>
          <a:xfrm>
            <a:off x="4470702" y="386101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0B123020-161B-D423-86CE-8EABAD2F10F1}"/>
              </a:ext>
            </a:extLst>
          </p:cNvPr>
          <p:cNvSpPr txBox="1"/>
          <p:nvPr/>
        </p:nvSpPr>
        <p:spPr>
          <a:xfrm rot="4074477">
            <a:off x="4503321" y="4353331"/>
            <a:ext cx="483635" cy="276999"/>
          </a:xfrm>
          <a:prstGeom prst="rect">
            <a:avLst/>
          </a:prstGeom>
          <a:noFill/>
        </p:spPr>
        <p:txBody>
          <a:bodyPr wrap="square" rtlCol="0">
            <a:spAutoFit/>
          </a:bodyPr>
          <a:lstStyle/>
          <a:p>
            <a:r>
              <a:rPr lang="en-US" sz="1200" dirty="0"/>
              <a:t>sex</a:t>
            </a:r>
          </a:p>
        </p:txBody>
      </p:sp>
      <p:cxnSp>
        <p:nvCxnSpPr>
          <p:cNvPr id="105" name="Straight Connector 104">
            <a:extLst>
              <a:ext uri="{FF2B5EF4-FFF2-40B4-BE49-F238E27FC236}">
                <a16:creationId xmlns:a16="http://schemas.microsoft.com/office/drawing/2014/main" id="{B9AC558D-CACA-2A49-9F23-A72502F0B831}"/>
              </a:ext>
            </a:extLst>
          </p:cNvPr>
          <p:cNvCxnSpPr/>
          <p:nvPr/>
        </p:nvCxnSpPr>
        <p:spPr>
          <a:xfrm>
            <a:off x="4828560" y="387860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D72F0D5-CAE7-9954-D376-AC184F825BCC}"/>
              </a:ext>
            </a:extLst>
          </p:cNvPr>
          <p:cNvSpPr txBox="1"/>
          <p:nvPr/>
        </p:nvSpPr>
        <p:spPr>
          <a:xfrm rot="4074477">
            <a:off x="4861179" y="4370918"/>
            <a:ext cx="483635" cy="276999"/>
          </a:xfrm>
          <a:prstGeom prst="rect">
            <a:avLst/>
          </a:prstGeom>
          <a:noFill/>
        </p:spPr>
        <p:txBody>
          <a:bodyPr wrap="square" rtlCol="0">
            <a:spAutoFit/>
          </a:bodyPr>
          <a:lstStyle/>
          <a:p>
            <a:r>
              <a:rPr lang="en-US" sz="1200" dirty="0"/>
              <a:t>sex</a:t>
            </a:r>
          </a:p>
        </p:txBody>
      </p:sp>
      <p:cxnSp>
        <p:nvCxnSpPr>
          <p:cNvPr id="107" name="Straight Connector 106">
            <a:extLst>
              <a:ext uri="{FF2B5EF4-FFF2-40B4-BE49-F238E27FC236}">
                <a16:creationId xmlns:a16="http://schemas.microsoft.com/office/drawing/2014/main" id="{6DC98E2E-498A-F510-2EAE-2C0130879258}"/>
              </a:ext>
            </a:extLst>
          </p:cNvPr>
          <p:cNvCxnSpPr/>
          <p:nvPr/>
        </p:nvCxnSpPr>
        <p:spPr>
          <a:xfrm>
            <a:off x="5231953" y="386845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BE646B5-4BC9-D597-3A25-738C9DEC2231}"/>
              </a:ext>
            </a:extLst>
          </p:cNvPr>
          <p:cNvSpPr txBox="1"/>
          <p:nvPr/>
        </p:nvSpPr>
        <p:spPr>
          <a:xfrm rot="4074477">
            <a:off x="5264572" y="4360765"/>
            <a:ext cx="483635" cy="276999"/>
          </a:xfrm>
          <a:prstGeom prst="rect">
            <a:avLst/>
          </a:prstGeom>
          <a:noFill/>
        </p:spPr>
        <p:txBody>
          <a:bodyPr wrap="square" rtlCol="0">
            <a:spAutoFit/>
          </a:bodyPr>
          <a:lstStyle/>
          <a:p>
            <a:r>
              <a:rPr lang="en-US" sz="1200" dirty="0"/>
              <a:t>sex</a:t>
            </a:r>
          </a:p>
        </p:txBody>
      </p:sp>
      <p:cxnSp>
        <p:nvCxnSpPr>
          <p:cNvPr id="109" name="Straight Connector 108">
            <a:extLst>
              <a:ext uri="{FF2B5EF4-FFF2-40B4-BE49-F238E27FC236}">
                <a16:creationId xmlns:a16="http://schemas.microsoft.com/office/drawing/2014/main" id="{456E74CD-F04C-26A2-57C4-2F6B77B88465}"/>
              </a:ext>
            </a:extLst>
          </p:cNvPr>
          <p:cNvCxnSpPr/>
          <p:nvPr/>
        </p:nvCxnSpPr>
        <p:spPr>
          <a:xfrm>
            <a:off x="4695257" y="386153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A92BD85D-59C9-3AFD-B906-241FFA9B5C4C}"/>
              </a:ext>
            </a:extLst>
          </p:cNvPr>
          <p:cNvSpPr txBox="1"/>
          <p:nvPr/>
        </p:nvSpPr>
        <p:spPr>
          <a:xfrm rot="4074477">
            <a:off x="4727876" y="4353851"/>
            <a:ext cx="483635" cy="276999"/>
          </a:xfrm>
          <a:prstGeom prst="rect">
            <a:avLst/>
          </a:prstGeom>
          <a:noFill/>
        </p:spPr>
        <p:txBody>
          <a:bodyPr wrap="square" rtlCol="0">
            <a:spAutoFit/>
          </a:bodyPr>
          <a:lstStyle/>
          <a:p>
            <a:r>
              <a:rPr lang="en-US" sz="1200" dirty="0"/>
              <a:t>sex</a:t>
            </a:r>
          </a:p>
        </p:txBody>
      </p:sp>
      <p:cxnSp>
        <p:nvCxnSpPr>
          <p:cNvPr id="111" name="Straight Connector 110">
            <a:extLst>
              <a:ext uri="{FF2B5EF4-FFF2-40B4-BE49-F238E27FC236}">
                <a16:creationId xmlns:a16="http://schemas.microsoft.com/office/drawing/2014/main" id="{A18B9A26-53DB-6125-B268-70639CAED415}"/>
              </a:ext>
            </a:extLst>
          </p:cNvPr>
          <p:cNvCxnSpPr/>
          <p:nvPr/>
        </p:nvCxnSpPr>
        <p:spPr>
          <a:xfrm>
            <a:off x="5005960" y="384506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4FDE892D-9ED1-8D97-CFD7-5113AD21E5F7}"/>
              </a:ext>
            </a:extLst>
          </p:cNvPr>
          <p:cNvSpPr txBox="1"/>
          <p:nvPr/>
        </p:nvSpPr>
        <p:spPr>
          <a:xfrm rot="4074477">
            <a:off x="5038579" y="4337381"/>
            <a:ext cx="483635" cy="276999"/>
          </a:xfrm>
          <a:prstGeom prst="rect">
            <a:avLst/>
          </a:prstGeom>
          <a:noFill/>
        </p:spPr>
        <p:txBody>
          <a:bodyPr wrap="square" rtlCol="0">
            <a:spAutoFit/>
          </a:bodyPr>
          <a:lstStyle/>
          <a:p>
            <a:r>
              <a:rPr lang="en-US" sz="1200" dirty="0"/>
              <a:t>sex</a:t>
            </a:r>
          </a:p>
        </p:txBody>
      </p:sp>
      <p:cxnSp>
        <p:nvCxnSpPr>
          <p:cNvPr id="113" name="Straight Connector 112">
            <a:extLst>
              <a:ext uri="{FF2B5EF4-FFF2-40B4-BE49-F238E27FC236}">
                <a16:creationId xmlns:a16="http://schemas.microsoft.com/office/drawing/2014/main" id="{F9BF9E87-3E92-FEFD-0E60-B2034FFF180D}"/>
              </a:ext>
            </a:extLst>
          </p:cNvPr>
          <p:cNvCxnSpPr/>
          <p:nvPr/>
        </p:nvCxnSpPr>
        <p:spPr>
          <a:xfrm>
            <a:off x="5358970" y="3843952"/>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C148ED-412C-2142-09C7-762AC2B869C0}"/>
              </a:ext>
            </a:extLst>
          </p:cNvPr>
          <p:cNvSpPr txBox="1"/>
          <p:nvPr/>
        </p:nvSpPr>
        <p:spPr>
          <a:xfrm rot="4074477">
            <a:off x="5391589" y="4336264"/>
            <a:ext cx="483635" cy="276999"/>
          </a:xfrm>
          <a:prstGeom prst="rect">
            <a:avLst/>
          </a:prstGeom>
          <a:noFill/>
        </p:spPr>
        <p:txBody>
          <a:bodyPr wrap="square" rtlCol="0">
            <a:spAutoFit/>
          </a:bodyPr>
          <a:lstStyle/>
          <a:p>
            <a:r>
              <a:rPr lang="en-US" sz="1200" dirty="0"/>
              <a:t>sex</a:t>
            </a:r>
          </a:p>
        </p:txBody>
      </p:sp>
      <p:cxnSp>
        <p:nvCxnSpPr>
          <p:cNvPr id="115" name="Straight Connector 114">
            <a:extLst>
              <a:ext uri="{FF2B5EF4-FFF2-40B4-BE49-F238E27FC236}">
                <a16:creationId xmlns:a16="http://schemas.microsoft.com/office/drawing/2014/main" id="{E7EF21D4-277A-EF28-8CCC-D71DC4D63FEE}"/>
              </a:ext>
            </a:extLst>
          </p:cNvPr>
          <p:cNvCxnSpPr/>
          <p:nvPr/>
        </p:nvCxnSpPr>
        <p:spPr>
          <a:xfrm>
            <a:off x="5716828" y="386153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6862680-5C42-E445-ACF2-58C118674461}"/>
              </a:ext>
            </a:extLst>
          </p:cNvPr>
          <p:cNvSpPr txBox="1"/>
          <p:nvPr/>
        </p:nvSpPr>
        <p:spPr>
          <a:xfrm rot="4074477">
            <a:off x="5749447" y="4353851"/>
            <a:ext cx="483635" cy="276999"/>
          </a:xfrm>
          <a:prstGeom prst="rect">
            <a:avLst/>
          </a:prstGeom>
          <a:noFill/>
        </p:spPr>
        <p:txBody>
          <a:bodyPr wrap="square" rtlCol="0">
            <a:spAutoFit/>
          </a:bodyPr>
          <a:lstStyle/>
          <a:p>
            <a:r>
              <a:rPr lang="en-US" sz="1200" dirty="0"/>
              <a:t>sex</a:t>
            </a:r>
          </a:p>
        </p:txBody>
      </p:sp>
      <p:cxnSp>
        <p:nvCxnSpPr>
          <p:cNvPr id="117" name="Straight Connector 116">
            <a:extLst>
              <a:ext uri="{FF2B5EF4-FFF2-40B4-BE49-F238E27FC236}">
                <a16:creationId xmlns:a16="http://schemas.microsoft.com/office/drawing/2014/main" id="{FA280095-0CCA-560B-A39E-4C5AE54544C0}"/>
              </a:ext>
            </a:extLst>
          </p:cNvPr>
          <p:cNvCxnSpPr/>
          <p:nvPr/>
        </p:nvCxnSpPr>
        <p:spPr>
          <a:xfrm>
            <a:off x="6120221" y="385138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2F403E87-538A-1416-197B-918666AEB291}"/>
              </a:ext>
            </a:extLst>
          </p:cNvPr>
          <p:cNvSpPr txBox="1"/>
          <p:nvPr/>
        </p:nvSpPr>
        <p:spPr>
          <a:xfrm rot="4074477">
            <a:off x="6152840" y="4343698"/>
            <a:ext cx="483635" cy="276999"/>
          </a:xfrm>
          <a:prstGeom prst="rect">
            <a:avLst/>
          </a:prstGeom>
          <a:noFill/>
        </p:spPr>
        <p:txBody>
          <a:bodyPr wrap="square" rtlCol="0">
            <a:spAutoFit/>
          </a:bodyPr>
          <a:lstStyle/>
          <a:p>
            <a:r>
              <a:rPr lang="en-US" sz="1200" dirty="0"/>
              <a:t>sex</a:t>
            </a:r>
          </a:p>
        </p:txBody>
      </p:sp>
      <p:cxnSp>
        <p:nvCxnSpPr>
          <p:cNvPr id="119" name="Straight Connector 118">
            <a:extLst>
              <a:ext uri="{FF2B5EF4-FFF2-40B4-BE49-F238E27FC236}">
                <a16:creationId xmlns:a16="http://schemas.microsoft.com/office/drawing/2014/main" id="{01587E9D-355D-639F-80E0-103F59063B51}"/>
              </a:ext>
            </a:extLst>
          </p:cNvPr>
          <p:cNvCxnSpPr/>
          <p:nvPr/>
        </p:nvCxnSpPr>
        <p:spPr>
          <a:xfrm>
            <a:off x="5991501"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36AD830A-C1F2-BC44-975A-7E446C9EC024}"/>
              </a:ext>
            </a:extLst>
          </p:cNvPr>
          <p:cNvSpPr txBox="1"/>
          <p:nvPr/>
        </p:nvSpPr>
        <p:spPr>
          <a:xfrm rot="4074477">
            <a:off x="6024120" y="4370378"/>
            <a:ext cx="483635" cy="276999"/>
          </a:xfrm>
          <a:prstGeom prst="rect">
            <a:avLst/>
          </a:prstGeom>
          <a:noFill/>
        </p:spPr>
        <p:txBody>
          <a:bodyPr wrap="square" rtlCol="0">
            <a:spAutoFit/>
          </a:bodyPr>
          <a:lstStyle/>
          <a:p>
            <a:r>
              <a:rPr lang="en-US" sz="1200" dirty="0"/>
              <a:t>sex</a:t>
            </a:r>
          </a:p>
        </p:txBody>
      </p:sp>
      <p:cxnSp>
        <p:nvCxnSpPr>
          <p:cNvPr id="121" name="Straight Connector 120">
            <a:extLst>
              <a:ext uri="{FF2B5EF4-FFF2-40B4-BE49-F238E27FC236}">
                <a16:creationId xmlns:a16="http://schemas.microsoft.com/office/drawing/2014/main" id="{239713A0-1A0F-CDAA-B403-60E439097387}"/>
              </a:ext>
            </a:extLst>
          </p:cNvPr>
          <p:cNvCxnSpPr/>
          <p:nvPr/>
        </p:nvCxnSpPr>
        <p:spPr>
          <a:xfrm>
            <a:off x="6302204" y="386159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9D3FF3F4-C233-05D6-7870-56C4BD870E2F}"/>
              </a:ext>
            </a:extLst>
          </p:cNvPr>
          <p:cNvSpPr txBox="1"/>
          <p:nvPr/>
        </p:nvSpPr>
        <p:spPr>
          <a:xfrm rot="4074477">
            <a:off x="6334823" y="4353908"/>
            <a:ext cx="483635" cy="276999"/>
          </a:xfrm>
          <a:prstGeom prst="rect">
            <a:avLst/>
          </a:prstGeom>
          <a:noFill/>
        </p:spPr>
        <p:txBody>
          <a:bodyPr wrap="square" rtlCol="0">
            <a:spAutoFit/>
          </a:bodyPr>
          <a:lstStyle/>
          <a:p>
            <a:r>
              <a:rPr lang="en-US" sz="1200" dirty="0"/>
              <a:t>sex</a:t>
            </a:r>
          </a:p>
        </p:txBody>
      </p:sp>
      <p:cxnSp>
        <p:nvCxnSpPr>
          <p:cNvPr id="123" name="Straight Connector 122">
            <a:extLst>
              <a:ext uri="{FF2B5EF4-FFF2-40B4-BE49-F238E27FC236}">
                <a16:creationId xmlns:a16="http://schemas.microsoft.com/office/drawing/2014/main" id="{883028EF-D271-781C-8752-A21EC284744C}"/>
              </a:ext>
            </a:extLst>
          </p:cNvPr>
          <p:cNvCxnSpPr/>
          <p:nvPr/>
        </p:nvCxnSpPr>
        <p:spPr>
          <a:xfrm>
            <a:off x="6655214" y="386047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E265D5B-08C3-1933-7FEF-9CB796F39F74}"/>
              </a:ext>
            </a:extLst>
          </p:cNvPr>
          <p:cNvSpPr txBox="1"/>
          <p:nvPr/>
        </p:nvSpPr>
        <p:spPr>
          <a:xfrm rot="4074477">
            <a:off x="6687833" y="4352791"/>
            <a:ext cx="483635" cy="276999"/>
          </a:xfrm>
          <a:prstGeom prst="rect">
            <a:avLst/>
          </a:prstGeom>
          <a:noFill/>
        </p:spPr>
        <p:txBody>
          <a:bodyPr wrap="square" rtlCol="0">
            <a:spAutoFit/>
          </a:bodyPr>
          <a:lstStyle/>
          <a:p>
            <a:r>
              <a:rPr lang="en-US" sz="1200" dirty="0"/>
              <a:t>sex</a:t>
            </a:r>
          </a:p>
        </p:txBody>
      </p:sp>
      <p:cxnSp>
        <p:nvCxnSpPr>
          <p:cNvPr id="125" name="Straight Connector 124">
            <a:extLst>
              <a:ext uri="{FF2B5EF4-FFF2-40B4-BE49-F238E27FC236}">
                <a16:creationId xmlns:a16="http://schemas.microsoft.com/office/drawing/2014/main" id="{18631BBF-8AC2-3686-FDBD-3B22BAD45D62}"/>
              </a:ext>
            </a:extLst>
          </p:cNvPr>
          <p:cNvCxnSpPr/>
          <p:nvPr/>
        </p:nvCxnSpPr>
        <p:spPr>
          <a:xfrm>
            <a:off x="7013072"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76C23F87-FDD0-CCC1-D74B-548F80C7933C}"/>
              </a:ext>
            </a:extLst>
          </p:cNvPr>
          <p:cNvSpPr txBox="1"/>
          <p:nvPr/>
        </p:nvSpPr>
        <p:spPr>
          <a:xfrm rot="4074477">
            <a:off x="7045691" y="4370378"/>
            <a:ext cx="483635" cy="276999"/>
          </a:xfrm>
          <a:prstGeom prst="rect">
            <a:avLst/>
          </a:prstGeom>
          <a:noFill/>
        </p:spPr>
        <p:txBody>
          <a:bodyPr wrap="square" rtlCol="0">
            <a:spAutoFit/>
          </a:bodyPr>
          <a:lstStyle/>
          <a:p>
            <a:r>
              <a:rPr lang="en-US" sz="1200" dirty="0"/>
              <a:t>sex</a:t>
            </a:r>
          </a:p>
        </p:txBody>
      </p:sp>
      <p:cxnSp>
        <p:nvCxnSpPr>
          <p:cNvPr id="127" name="Straight Connector 126">
            <a:extLst>
              <a:ext uri="{FF2B5EF4-FFF2-40B4-BE49-F238E27FC236}">
                <a16:creationId xmlns:a16="http://schemas.microsoft.com/office/drawing/2014/main" id="{C5E39414-D48A-E585-379C-46A70FC9975F}"/>
              </a:ext>
            </a:extLst>
          </p:cNvPr>
          <p:cNvCxnSpPr/>
          <p:nvPr/>
        </p:nvCxnSpPr>
        <p:spPr>
          <a:xfrm>
            <a:off x="7416465" y="386791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DE5E67C-30B1-0731-94C9-4309A32E06ED}"/>
              </a:ext>
            </a:extLst>
          </p:cNvPr>
          <p:cNvSpPr txBox="1"/>
          <p:nvPr/>
        </p:nvSpPr>
        <p:spPr>
          <a:xfrm rot="4074477">
            <a:off x="7449084" y="4360225"/>
            <a:ext cx="483635" cy="276999"/>
          </a:xfrm>
          <a:prstGeom prst="rect">
            <a:avLst/>
          </a:prstGeom>
          <a:noFill/>
        </p:spPr>
        <p:txBody>
          <a:bodyPr wrap="square" rtlCol="0">
            <a:spAutoFit/>
          </a:bodyPr>
          <a:lstStyle/>
          <a:p>
            <a:r>
              <a:rPr lang="en-US" sz="1200" dirty="0"/>
              <a:t>sex</a:t>
            </a:r>
          </a:p>
        </p:txBody>
      </p:sp>
      <p:cxnSp>
        <p:nvCxnSpPr>
          <p:cNvPr id="129" name="Straight Connector 128">
            <a:extLst>
              <a:ext uri="{FF2B5EF4-FFF2-40B4-BE49-F238E27FC236}">
                <a16:creationId xmlns:a16="http://schemas.microsoft.com/office/drawing/2014/main" id="{B4C464EB-FA7F-55F1-65C8-9E87F4F6BEFB}"/>
              </a:ext>
            </a:extLst>
          </p:cNvPr>
          <p:cNvCxnSpPr/>
          <p:nvPr/>
        </p:nvCxnSpPr>
        <p:spPr>
          <a:xfrm>
            <a:off x="8694780" y="385022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4190BE6C-4FD2-4CF0-8EF6-DA9D71BBCBB4}"/>
              </a:ext>
            </a:extLst>
          </p:cNvPr>
          <p:cNvSpPr txBox="1"/>
          <p:nvPr/>
        </p:nvSpPr>
        <p:spPr>
          <a:xfrm rot="4074477">
            <a:off x="8727399" y="4342540"/>
            <a:ext cx="483635" cy="276999"/>
          </a:xfrm>
          <a:prstGeom prst="rect">
            <a:avLst/>
          </a:prstGeom>
          <a:noFill/>
        </p:spPr>
        <p:txBody>
          <a:bodyPr wrap="square" rtlCol="0">
            <a:spAutoFit/>
          </a:bodyPr>
          <a:lstStyle/>
          <a:p>
            <a:r>
              <a:rPr lang="en-US" sz="1200" dirty="0"/>
              <a:t>sex</a:t>
            </a:r>
          </a:p>
        </p:txBody>
      </p:sp>
      <p:cxnSp>
        <p:nvCxnSpPr>
          <p:cNvPr id="131" name="Straight Connector 130">
            <a:extLst>
              <a:ext uri="{FF2B5EF4-FFF2-40B4-BE49-F238E27FC236}">
                <a16:creationId xmlns:a16="http://schemas.microsoft.com/office/drawing/2014/main" id="{ECD93FE4-2AE6-4171-F7AD-DFF3AA5A6633}"/>
              </a:ext>
            </a:extLst>
          </p:cNvPr>
          <p:cNvCxnSpPr/>
          <p:nvPr/>
        </p:nvCxnSpPr>
        <p:spPr>
          <a:xfrm>
            <a:off x="9005483" y="383375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F477B583-6514-838C-00A9-0D4EF8B4AD53}"/>
              </a:ext>
            </a:extLst>
          </p:cNvPr>
          <p:cNvSpPr txBox="1"/>
          <p:nvPr/>
        </p:nvSpPr>
        <p:spPr>
          <a:xfrm rot="4074477">
            <a:off x="9038102" y="4326070"/>
            <a:ext cx="483635" cy="276999"/>
          </a:xfrm>
          <a:prstGeom prst="rect">
            <a:avLst/>
          </a:prstGeom>
          <a:noFill/>
        </p:spPr>
        <p:txBody>
          <a:bodyPr wrap="square" rtlCol="0">
            <a:spAutoFit/>
          </a:bodyPr>
          <a:lstStyle/>
          <a:p>
            <a:r>
              <a:rPr lang="en-US" sz="1200" dirty="0"/>
              <a:t>sex</a:t>
            </a:r>
          </a:p>
        </p:txBody>
      </p:sp>
      <p:cxnSp>
        <p:nvCxnSpPr>
          <p:cNvPr id="133" name="Straight Connector 132">
            <a:extLst>
              <a:ext uri="{FF2B5EF4-FFF2-40B4-BE49-F238E27FC236}">
                <a16:creationId xmlns:a16="http://schemas.microsoft.com/office/drawing/2014/main" id="{8A6B1D4F-0B9F-EFD1-A6B1-C4384E598E9B}"/>
              </a:ext>
            </a:extLst>
          </p:cNvPr>
          <p:cNvCxnSpPr/>
          <p:nvPr/>
        </p:nvCxnSpPr>
        <p:spPr>
          <a:xfrm>
            <a:off x="9358493" y="3832641"/>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37922EDE-8A53-21A4-DB17-A5169A171118}"/>
              </a:ext>
            </a:extLst>
          </p:cNvPr>
          <p:cNvSpPr txBox="1"/>
          <p:nvPr/>
        </p:nvSpPr>
        <p:spPr>
          <a:xfrm rot="4074477">
            <a:off x="9391112" y="4324953"/>
            <a:ext cx="483635" cy="276999"/>
          </a:xfrm>
          <a:prstGeom prst="rect">
            <a:avLst/>
          </a:prstGeom>
          <a:noFill/>
        </p:spPr>
        <p:txBody>
          <a:bodyPr wrap="square" rtlCol="0">
            <a:spAutoFit/>
          </a:bodyPr>
          <a:lstStyle/>
          <a:p>
            <a:r>
              <a:rPr lang="en-US" sz="1200" dirty="0"/>
              <a:t>sex</a:t>
            </a:r>
          </a:p>
        </p:txBody>
      </p:sp>
      <p:cxnSp>
        <p:nvCxnSpPr>
          <p:cNvPr id="135" name="Straight Connector 134">
            <a:extLst>
              <a:ext uri="{FF2B5EF4-FFF2-40B4-BE49-F238E27FC236}">
                <a16:creationId xmlns:a16="http://schemas.microsoft.com/office/drawing/2014/main" id="{7AD1E5AD-74A0-8F1E-116D-335C849257CE}"/>
              </a:ext>
            </a:extLst>
          </p:cNvPr>
          <p:cNvCxnSpPr/>
          <p:nvPr/>
        </p:nvCxnSpPr>
        <p:spPr>
          <a:xfrm>
            <a:off x="9716351" y="385022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97E079A-718B-2F13-9180-18EBB3826962}"/>
              </a:ext>
            </a:extLst>
          </p:cNvPr>
          <p:cNvSpPr txBox="1"/>
          <p:nvPr/>
        </p:nvSpPr>
        <p:spPr>
          <a:xfrm rot="4074477">
            <a:off x="9748970" y="4342540"/>
            <a:ext cx="483635" cy="276999"/>
          </a:xfrm>
          <a:prstGeom prst="rect">
            <a:avLst/>
          </a:prstGeom>
          <a:noFill/>
        </p:spPr>
        <p:txBody>
          <a:bodyPr wrap="square" rtlCol="0">
            <a:spAutoFit/>
          </a:bodyPr>
          <a:lstStyle/>
          <a:p>
            <a:r>
              <a:rPr lang="en-US" sz="1200" dirty="0"/>
              <a:t>sex</a:t>
            </a:r>
          </a:p>
        </p:txBody>
      </p:sp>
      <p:cxnSp>
        <p:nvCxnSpPr>
          <p:cNvPr id="137" name="Straight Connector 136">
            <a:extLst>
              <a:ext uri="{FF2B5EF4-FFF2-40B4-BE49-F238E27FC236}">
                <a16:creationId xmlns:a16="http://schemas.microsoft.com/office/drawing/2014/main" id="{B93B13E4-3DD1-EB64-C309-B3E0EE2D3714}"/>
              </a:ext>
            </a:extLst>
          </p:cNvPr>
          <p:cNvCxnSpPr/>
          <p:nvPr/>
        </p:nvCxnSpPr>
        <p:spPr>
          <a:xfrm>
            <a:off x="10119744" y="384007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37165CB-AF79-2DE2-5D5E-D8B691003761}"/>
              </a:ext>
            </a:extLst>
          </p:cNvPr>
          <p:cNvSpPr txBox="1"/>
          <p:nvPr/>
        </p:nvSpPr>
        <p:spPr>
          <a:xfrm rot="4074477">
            <a:off x="10152363" y="4332387"/>
            <a:ext cx="483635" cy="276999"/>
          </a:xfrm>
          <a:prstGeom prst="rect">
            <a:avLst/>
          </a:prstGeom>
          <a:noFill/>
        </p:spPr>
        <p:txBody>
          <a:bodyPr wrap="square" rtlCol="0">
            <a:spAutoFit/>
          </a:bodyPr>
          <a:lstStyle/>
          <a:p>
            <a:r>
              <a:rPr lang="en-US" sz="1200" dirty="0"/>
              <a:t>sex</a:t>
            </a:r>
          </a:p>
        </p:txBody>
      </p:sp>
      <p:cxnSp>
        <p:nvCxnSpPr>
          <p:cNvPr id="139" name="Straight Connector 138">
            <a:extLst>
              <a:ext uri="{FF2B5EF4-FFF2-40B4-BE49-F238E27FC236}">
                <a16:creationId xmlns:a16="http://schemas.microsoft.com/office/drawing/2014/main" id="{49258E7B-487F-3196-4275-D4EBB0A5D779}"/>
              </a:ext>
            </a:extLst>
          </p:cNvPr>
          <p:cNvCxnSpPr/>
          <p:nvPr/>
        </p:nvCxnSpPr>
        <p:spPr>
          <a:xfrm>
            <a:off x="6899017"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FAB477BC-3211-F839-F06E-5EDE9895089A}"/>
              </a:ext>
            </a:extLst>
          </p:cNvPr>
          <p:cNvSpPr txBox="1"/>
          <p:nvPr/>
        </p:nvSpPr>
        <p:spPr>
          <a:xfrm rot="4074477">
            <a:off x="6931636" y="4370378"/>
            <a:ext cx="483635" cy="276999"/>
          </a:xfrm>
          <a:prstGeom prst="rect">
            <a:avLst/>
          </a:prstGeom>
          <a:noFill/>
        </p:spPr>
        <p:txBody>
          <a:bodyPr wrap="square" rtlCol="0">
            <a:spAutoFit/>
          </a:bodyPr>
          <a:lstStyle/>
          <a:p>
            <a:r>
              <a:rPr lang="en-US" sz="1200" dirty="0"/>
              <a:t>sex</a:t>
            </a:r>
          </a:p>
        </p:txBody>
      </p:sp>
      <p:cxnSp>
        <p:nvCxnSpPr>
          <p:cNvPr id="141" name="Straight Connector 140">
            <a:extLst>
              <a:ext uri="{FF2B5EF4-FFF2-40B4-BE49-F238E27FC236}">
                <a16:creationId xmlns:a16="http://schemas.microsoft.com/office/drawing/2014/main" id="{5F48B885-10AD-F9C7-6E33-3CCFAF3D457F}"/>
              </a:ext>
            </a:extLst>
          </p:cNvPr>
          <p:cNvCxnSpPr/>
          <p:nvPr/>
        </p:nvCxnSpPr>
        <p:spPr>
          <a:xfrm>
            <a:off x="7209720" y="386159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54CEBE6-FCF3-5D4B-E82C-C9D327A02580}"/>
              </a:ext>
            </a:extLst>
          </p:cNvPr>
          <p:cNvSpPr txBox="1"/>
          <p:nvPr/>
        </p:nvSpPr>
        <p:spPr>
          <a:xfrm rot="4074477">
            <a:off x="7242339" y="4353908"/>
            <a:ext cx="483635" cy="276999"/>
          </a:xfrm>
          <a:prstGeom prst="rect">
            <a:avLst/>
          </a:prstGeom>
          <a:noFill/>
        </p:spPr>
        <p:txBody>
          <a:bodyPr wrap="square" rtlCol="0">
            <a:spAutoFit/>
          </a:bodyPr>
          <a:lstStyle/>
          <a:p>
            <a:r>
              <a:rPr lang="en-US" sz="1200" dirty="0"/>
              <a:t>sex</a:t>
            </a:r>
          </a:p>
        </p:txBody>
      </p:sp>
      <p:cxnSp>
        <p:nvCxnSpPr>
          <p:cNvPr id="143" name="Straight Connector 142">
            <a:extLst>
              <a:ext uri="{FF2B5EF4-FFF2-40B4-BE49-F238E27FC236}">
                <a16:creationId xmlns:a16="http://schemas.microsoft.com/office/drawing/2014/main" id="{E6F155C2-1F9A-097D-2C6D-1E78A52FBC5F}"/>
              </a:ext>
            </a:extLst>
          </p:cNvPr>
          <p:cNvCxnSpPr/>
          <p:nvPr/>
        </p:nvCxnSpPr>
        <p:spPr>
          <a:xfrm>
            <a:off x="7562730" y="386047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0CE421F8-B9BA-F180-A277-62F1089D4D8C}"/>
              </a:ext>
            </a:extLst>
          </p:cNvPr>
          <p:cNvSpPr txBox="1"/>
          <p:nvPr/>
        </p:nvSpPr>
        <p:spPr>
          <a:xfrm rot="4074477">
            <a:off x="7595349" y="4352791"/>
            <a:ext cx="483635" cy="276999"/>
          </a:xfrm>
          <a:prstGeom prst="rect">
            <a:avLst/>
          </a:prstGeom>
          <a:noFill/>
        </p:spPr>
        <p:txBody>
          <a:bodyPr wrap="square" rtlCol="0">
            <a:spAutoFit/>
          </a:bodyPr>
          <a:lstStyle/>
          <a:p>
            <a:r>
              <a:rPr lang="en-US" sz="1200" dirty="0"/>
              <a:t>sex</a:t>
            </a:r>
          </a:p>
        </p:txBody>
      </p:sp>
      <p:cxnSp>
        <p:nvCxnSpPr>
          <p:cNvPr id="145" name="Straight Connector 144">
            <a:extLst>
              <a:ext uri="{FF2B5EF4-FFF2-40B4-BE49-F238E27FC236}">
                <a16:creationId xmlns:a16="http://schemas.microsoft.com/office/drawing/2014/main" id="{141C8600-CAD2-F6F2-FB65-395824C41C07}"/>
              </a:ext>
            </a:extLst>
          </p:cNvPr>
          <p:cNvCxnSpPr/>
          <p:nvPr/>
        </p:nvCxnSpPr>
        <p:spPr>
          <a:xfrm>
            <a:off x="7920588"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B79035C-E4BF-267E-8879-42994ECB3DE6}"/>
              </a:ext>
            </a:extLst>
          </p:cNvPr>
          <p:cNvSpPr txBox="1"/>
          <p:nvPr/>
        </p:nvSpPr>
        <p:spPr>
          <a:xfrm rot="4074477">
            <a:off x="7953207" y="4370378"/>
            <a:ext cx="483635" cy="276999"/>
          </a:xfrm>
          <a:prstGeom prst="rect">
            <a:avLst/>
          </a:prstGeom>
          <a:noFill/>
        </p:spPr>
        <p:txBody>
          <a:bodyPr wrap="square" rtlCol="0">
            <a:spAutoFit/>
          </a:bodyPr>
          <a:lstStyle/>
          <a:p>
            <a:r>
              <a:rPr lang="en-US" sz="1200" dirty="0"/>
              <a:t>sex</a:t>
            </a:r>
          </a:p>
        </p:txBody>
      </p:sp>
      <p:cxnSp>
        <p:nvCxnSpPr>
          <p:cNvPr id="147" name="Straight Connector 146">
            <a:extLst>
              <a:ext uri="{FF2B5EF4-FFF2-40B4-BE49-F238E27FC236}">
                <a16:creationId xmlns:a16="http://schemas.microsoft.com/office/drawing/2014/main" id="{E4E17A17-1B6E-E623-209E-0E0B1270F4F6}"/>
              </a:ext>
            </a:extLst>
          </p:cNvPr>
          <p:cNvCxnSpPr/>
          <p:nvPr/>
        </p:nvCxnSpPr>
        <p:spPr>
          <a:xfrm>
            <a:off x="8323981" y="386791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F55D8E02-9C49-10F9-7B41-3216178BA1CF}"/>
              </a:ext>
            </a:extLst>
          </p:cNvPr>
          <p:cNvSpPr txBox="1"/>
          <p:nvPr/>
        </p:nvSpPr>
        <p:spPr>
          <a:xfrm rot="4074477">
            <a:off x="8356600" y="4360225"/>
            <a:ext cx="483635" cy="276999"/>
          </a:xfrm>
          <a:prstGeom prst="rect">
            <a:avLst/>
          </a:prstGeom>
          <a:noFill/>
        </p:spPr>
        <p:txBody>
          <a:bodyPr wrap="square" rtlCol="0">
            <a:spAutoFit/>
          </a:bodyPr>
          <a:lstStyle/>
          <a:p>
            <a:r>
              <a:rPr lang="en-US" sz="1200" dirty="0"/>
              <a:t>sex</a:t>
            </a:r>
          </a:p>
        </p:txBody>
      </p:sp>
      <p:cxnSp>
        <p:nvCxnSpPr>
          <p:cNvPr id="149" name="Straight Connector 148">
            <a:extLst>
              <a:ext uri="{FF2B5EF4-FFF2-40B4-BE49-F238E27FC236}">
                <a16:creationId xmlns:a16="http://schemas.microsoft.com/office/drawing/2014/main" id="{6C1B2D05-B675-8C1B-0A0A-CCDB6C709EF7}"/>
              </a:ext>
            </a:extLst>
          </p:cNvPr>
          <p:cNvCxnSpPr/>
          <p:nvPr/>
        </p:nvCxnSpPr>
        <p:spPr>
          <a:xfrm>
            <a:off x="8502950" y="385962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9FF7F699-12FE-84C7-2238-DF8627A32DF7}"/>
              </a:ext>
            </a:extLst>
          </p:cNvPr>
          <p:cNvSpPr txBox="1"/>
          <p:nvPr/>
        </p:nvSpPr>
        <p:spPr>
          <a:xfrm rot="4074477">
            <a:off x="8535569" y="4351937"/>
            <a:ext cx="483635" cy="276999"/>
          </a:xfrm>
          <a:prstGeom prst="rect">
            <a:avLst/>
          </a:prstGeom>
          <a:noFill/>
        </p:spPr>
        <p:txBody>
          <a:bodyPr wrap="square" rtlCol="0">
            <a:spAutoFit/>
          </a:bodyPr>
          <a:lstStyle/>
          <a:p>
            <a:r>
              <a:rPr lang="en-US" sz="1200" dirty="0"/>
              <a:t>sex</a:t>
            </a:r>
          </a:p>
        </p:txBody>
      </p:sp>
      <p:cxnSp>
        <p:nvCxnSpPr>
          <p:cNvPr id="151" name="Straight Connector 150">
            <a:extLst>
              <a:ext uri="{FF2B5EF4-FFF2-40B4-BE49-F238E27FC236}">
                <a16:creationId xmlns:a16="http://schemas.microsoft.com/office/drawing/2014/main" id="{6D925716-EF9C-6FAE-B9D9-CC41E25C6EB5}"/>
              </a:ext>
            </a:extLst>
          </p:cNvPr>
          <p:cNvCxnSpPr/>
          <p:nvPr/>
        </p:nvCxnSpPr>
        <p:spPr>
          <a:xfrm>
            <a:off x="8813653" y="384315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88B0B27F-9DCB-8AC1-47A5-CF5F5BD6A059}"/>
              </a:ext>
            </a:extLst>
          </p:cNvPr>
          <p:cNvSpPr txBox="1"/>
          <p:nvPr/>
        </p:nvSpPr>
        <p:spPr>
          <a:xfrm rot="4074477">
            <a:off x="8846272" y="4335467"/>
            <a:ext cx="483635" cy="276999"/>
          </a:xfrm>
          <a:prstGeom prst="rect">
            <a:avLst/>
          </a:prstGeom>
          <a:noFill/>
        </p:spPr>
        <p:txBody>
          <a:bodyPr wrap="square" rtlCol="0">
            <a:spAutoFit/>
          </a:bodyPr>
          <a:lstStyle/>
          <a:p>
            <a:r>
              <a:rPr lang="en-US" sz="1200" dirty="0"/>
              <a:t>sex</a:t>
            </a:r>
          </a:p>
        </p:txBody>
      </p:sp>
      <p:cxnSp>
        <p:nvCxnSpPr>
          <p:cNvPr id="153" name="Straight Connector 152">
            <a:extLst>
              <a:ext uri="{FF2B5EF4-FFF2-40B4-BE49-F238E27FC236}">
                <a16:creationId xmlns:a16="http://schemas.microsoft.com/office/drawing/2014/main" id="{B533B07D-9C80-2243-98B7-FA60FA55E661}"/>
              </a:ext>
            </a:extLst>
          </p:cNvPr>
          <p:cNvCxnSpPr/>
          <p:nvPr/>
        </p:nvCxnSpPr>
        <p:spPr>
          <a:xfrm>
            <a:off x="9166663" y="384203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B24185A4-6EE4-4244-5B23-22BCBC66FFE6}"/>
              </a:ext>
            </a:extLst>
          </p:cNvPr>
          <p:cNvSpPr txBox="1"/>
          <p:nvPr/>
        </p:nvSpPr>
        <p:spPr>
          <a:xfrm rot="4074477">
            <a:off x="9199282" y="4334350"/>
            <a:ext cx="483635" cy="276999"/>
          </a:xfrm>
          <a:prstGeom prst="rect">
            <a:avLst/>
          </a:prstGeom>
          <a:noFill/>
        </p:spPr>
        <p:txBody>
          <a:bodyPr wrap="square" rtlCol="0">
            <a:spAutoFit/>
          </a:bodyPr>
          <a:lstStyle/>
          <a:p>
            <a:r>
              <a:rPr lang="en-US" sz="1200" dirty="0"/>
              <a:t>sex</a:t>
            </a:r>
          </a:p>
        </p:txBody>
      </p:sp>
      <p:cxnSp>
        <p:nvCxnSpPr>
          <p:cNvPr id="155" name="Straight Connector 154">
            <a:extLst>
              <a:ext uri="{FF2B5EF4-FFF2-40B4-BE49-F238E27FC236}">
                <a16:creationId xmlns:a16="http://schemas.microsoft.com/office/drawing/2014/main" id="{5418C0EB-6417-00CC-E45C-EE7C130F26AC}"/>
              </a:ext>
            </a:extLst>
          </p:cNvPr>
          <p:cNvCxnSpPr/>
          <p:nvPr/>
        </p:nvCxnSpPr>
        <p:spPr>
          <a:xfrm>
            <a:off x="9524521" y="385962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72CC2572-71D1-E818-0710-5782EE1C3436}"/>
              </a:ext>
            </a:extLst>
          </p:cNvPr>
          <p:cNvSpPr txBox="1"/>
          <p:nvPr/>
        </p:nvSpPr>
        <p:spPr>
          <a:xfrm rot="4074477">
            <a:off x="9557140" y="4351937"/>
            <a:ext cx="483635" cy="276999"/>
          </a:xfrm>
          <a:prstGeom prst="rect">
            <a:avLst/>
          </a:prstGeom>
          <a:noFill/>
        </p:spPr>
        <p:txBody>
          <a:bodyPr wrap="square" rtlCol="0">
            <a:spAutoFit/>
          </a:bodyPr>
          <a:lstStyle/>
          <a:p>
            <a:r>
              <a:rPr lang="en-US" sz="1200" dirty="0"/>
              <a:t>sex</a:t>
            </a:r>
          </a:p>
        </p:txBody>
      </p:sp>
      <p:cxnSp>
        <p:nvCxnSpPr>
          <p:cNvPr id="157" name="Straight Connector 156">
            <a:extLst>
              <a:ext uri="{FF2B5EF4-FFF2-40B4-BE49-F238E27FC236}">
                <a16:creationId xmlns:a16="http://schemas.microsoft.com/office/drawing/2014/main" id="{6843992D-9845-C9E8-1B41-95DDB2A9412B}"/>
              </a:ext>
            </a:extLst>
          </p:cNvPr>
          <p:cNvCxnSpPr/>
          <p:nvPr/>
        </p:nvCxnSpPr>
        <p:spPr>
          <a:xfrm>
            <a:off x="9927914" y="3849472"/>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FF2C0AB2-1CC4-63F9-C69D-2662F5DA3817}"/>
              </a:ext>
            </a:extLst>
          </p:cNvPr>
          <p:cNvSpPr txBox="1"/>
          <p:nvPr/>
        </p:nvSpPr>
        <p:spPr>
          <a:xfrm rot="4074477">
            <a:off x="9960533" y="4341784"/>
            <a:ext cx="483635" cy="276999"/>
          </a:xfrm>
          <a:prstGeom prst="rect">
            <a:avLst/>
          </a:prstGeom>
          <a:noFill/>
        </p:spPr>
        <p:txBody>
          <a:bodyPr wrap="square" rtlCol="0">
            <a:spAutoFit/>
          </a:bodyPr>
          <a:lstStyle/>
          <a:p>
            <a:r>
              <a:rPr lang="en-US" sz="1200" dirty="0"/>
              <a:t>sex</a:t>
            </a:r>
          </a:p>
        </p:txBody>
      </p:sp>
    </p:spTree>
    <p:extLst>
      <p:ext uri="{BB962C8B-B14F-4D97-AF65-F5344CB8AC3E}">
        <p14:creationId xmlns:p14="http://schemas.microsoft.com/office/powerpoint/2010/main" val="196755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p:txBody>
          <a:bodyPr/>
          <a:lstStyle/>
          <a:p>
            <a:r>
              <a:rPr lang="en-US" dirty="0"/>
              <a:t>Red Flags</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a:xfrm>
            <a:off x="143435" y="1825625"/>
            <a:ext cx="11842377" cy="4790328"/>
          </a:xfrm>
        </p:spPr>
        <p:txBody>
          <a:bodyPr>
            <a:normAutofit/>
          </a:bodyPr>
          <a:lstStyle/>
          <a:p>
            <a:r>
              <a:rPr lang="en-US" sz="2000" dirty="0"/>
              <a:t>3. Tattoos and vaping. These go together as things that are specific to our generation’s culture.</a:t>
            </a:r>
            <a:r>
              <a:rPr lang="en-US" sz="2000" dirty="0">
                <a:solidFill>
                  <a:srgbClr val="00B050"/>
                </a:solidFill>
              </a:rPr>
              <a:t> (Acceptable)</a:t>
            </a:r>
            <a:endParaRPr lang="en-US" sz="2000" dirty="0"/>
          </a:p>
          <a:p>
            <a:pPr lvl="1"/>
            <a:r>
              <a:rPr lang="en-US" sz="1600" dirty="0">
                <a:solidFill>
                  <a:srgbClr val="FF0000"/>
                </a:solidFill>
              </a:rPr>
              <a:t>It really doesn’t bother me while I’m with her, so this is just something that will fade into the background. I would like to have an understanding on teaching possible kids to be reserved with these two things though. The nicotine from vaping may be killing her appetite, which needs to change probably.</a:t>
            </a:r>
          </a:p>
          <a:p>
            <a:r>
              <a:rPr lang="en-US" sz="2000" dirty="0"/>
              <a:t>4. Non-virginity. </a:t>
            </a:r>
            <a:r>
              <a:rPr lang="en-US" sz="2000" dirty="0">
                <a:solidFill>
                  <a:srgbClr val="00B050"/>
                </a:solidFill>
              </a:rPr>
              <a:t>(Acceptable)</a:t>
            </a:r>
            <a:endParaRPr lang="en-US" sz="2000" dirty="0"/>
          </a:p>
          <a:p>
            <a:pPr lvl="1"/>
            <a:r>
              <a:rPr lang="en-US" sz="1600" dirty="0">
                <a:solidFill>
                  <a:srgbClr val="FF0000"/>
                </a:solidFill>
              </a:rPr>
              <a:t>According to her, she has a </a:t>
            </a:r>
            <a:r>
              <a:rPr lang="en-US" sz="1600" dirty="0" err="1">
                <a:solidFill>
                  <a:srgbClr val="FF0000"/>
                </a:solidFill>
              </a:rPr>
              <a:t>bodycount</a:t>
            </a:r>
            <a:r>
              <a:rPr lang="en-US" sz="1600" dirty="0">
                <a:solidFill>
                  <a:srgbClr val="FF0000"/>
                </a:solidFill>
              </a:rPr>
              <a:t> of six (6) with no hookups. She is certainly satisfied with me physically and doesn’t seem to have any lingering feelings from the past. I have to take her word here and accept that she isn’t traumatized or hung up on the past.</a:t>
            </a:r>
          </a:p>
          <a:p>
            <a:r>
              <a:rPr lang="en-US" sz="2000" dirty="0"/>
              <a:t>5. Physical Frailty. She inherited </a:t>
            </a:r>
            <a:r>
              <a:rPr lang="en-US" sz="2000" dirty="0" err="1"/>
              <a:t>hEDS</a:t>
            </a:r>
            <a:r>
              <a:rPr lang="en-US" sz="2000" dirty="0"/>
              <a:t> (Ehlers-Danlos Syndrome) which weakens her joints and left her with tooth decay and ultimately tooth implants, POTS, myopia, heart artery late formation. </a:t>
            </a:r>
            <a:r>
              <a:rPr lang="en-US" sz="2000" dirty="0">
                <a:solidFill>
                  <a:srgbClr val="00B050"/>
                </a:solidFill>
              </a:rPr>
              <a:t>(Acceptable)</a:t>
            </a:r>
            <a:endParaRPr lang="en-US" sz="2000" dirty="0"/>
          </a:p>
          <a:p>
            <a:pPr lvl="1"/>
            <a:r>
              <a:rPr lang="en-US" sz="1600" dirty="0">
                <a:solidFill>
                  <a:srgbClr val="FF0000"/>
                </a:solidFill>
              </a:rPr>
              <a:t>Surprisingly, I don’t feel very strongly about this. There is a 50/50 chance that any child we have inherits this with no guarantee that symptoms will surface. The disease isn’t fatal but it means the child would perhaps be forced to rely on their mind rather than take up sports. She will have some problems in childbirth but the chance of mortality is about the same for normal women. I need her to workout and eat a little more.</a:t>
            </a:r>
          </a:p>
          <a:p>
            <a:r>
              <a:rPr lang="en-US" sz="2000" dirty="0"/>
              <a:t>6. Prescription drugs. She does take a sleeping pill to fall asleep and she uses chemical birth control.</a:t>
            </a:r>
            <a:r>
              <a:rPr lang="en-US" sz="2000" dirty="0">
                <a:solidFill>
                  <a:srgbClr val="00B050"/>
                </a:solidFill>
              </a:rPr>
              <a:t> (Acceptable)</a:t>
            </a:r>
            <a:endParaRPr lang="en-US" sz="2000" dirty="0"/>
          </a:p>
          <a:p>
            <a:pPr lvl="1"/>
            <a:r>
              <a:rPr lang="en-US" sz="1600" dirty="0">
                <a:solidFill>
                  <a:srgbClr val="FF0000"/>
                </a:solidFill>
              </a:rPr>
              <a:t>Really a non-factor. The sleeping pill can probably be replaced with tea or working out, though it may be a symptom from EDS. Ending birth-control is a double-edged sword since we are hot for each other.</a:t>
            </a:r>
          </a:p>
        </p:txBody>
      </p:sp>
      <p:pic>
        <p:nvPicPr>
          <p:cNvPr id="5" name="Picture 4">
            <a:extLst>
              <a:ext uri="{FF2B5EF4-FFF2-40B4-BE49-F238E27FC236}">
                <a16:creationId xmlns:a16="http://schemas.microsoft.com/office/drawing/2014/main" id="{794E8E41-A2FD-CA90-62E7-BB380FBE9FE2}"/>
              </a:ext>
            </a:extLst>
          </p:cNvPr>
          <p:cNvPicPr>
            <a:picLocks noChangeAspect="1"/>
          </p:cNvPicPr>
          <p:nvPr/>
        </p:nvPicPr>
        <p:blipFill rotWithShape="1">
          <a:blip r:embed="rId2"/>
          <a:srcRect t="45405"/>
          <a:stretch/>
        </p:blipFill>
        <p:spPr>
          <a:xfrm>
            <a:off x="3783105" y="365125"/>
            <a:ext cx="7256930" cy="11661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92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E242BE-EE18-BA43-E38E-D41D9E5C7B1C}"/>
              </a:ext>
            </a:extLst>
          </p:cNvPr>
          <p:cNvPicPr>
            <a:picLocks noChangeAspect="1"/>
          </p:cNvPicPr>
          <p:nvPr/>
        </p:nvPicPr>
        <p:blipFill>
          <a:blip r:embed="rId2"/>
          <a:stretch>
            <a:fillRect/>
          </a:stretch>
        </p:blipFill>
        <p:spPr>
          <a:xfrm>
            <a:off x="188258" y="203610"/>
            <a:ext cx="6532434" cy="6450779"/>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4D3C60B-A900-47FF-FBBB-64419635E520}"/>
              </a:ext>
            </a:extLst>
          </p:cNvPr>
          <p:cNvSpPr txBox="1"/>
          <p:nvPr/>
        </p:nvSpPr>
        <p:spPr>
          <a:xfrm>
            <a:off x="6822141" y="203610"/>
            <a:ext cx="5307106" cy="6863417"/>
          </a:xfrm>
          <a:prstGeom prst="rect">
            <a:avLst/>
          </a:prstGeom>
          <a:noFill/>
        </p:spPr>
        <p:txBody>
          <a:bodyPr wrap="square" rtlCol="0">
            <a:spAutoFit/>
          </a:bodyPr>
          <a:lstStyle/>
          <a:p>
            <a:r>
              <a:rPr lang="en-US" sz="1100" dirty="0"/>
              <a:t>Pictured here is a map with 30min and 1hr drive time zones from each of our locations of work. The purple circles radiate out from Faith’s Star Center while the green shows distance from Lockheed.</a:t>
            </a:r>
          </a:p>
          <a:p>
            <a:endParaRPr lang="en-US" sz="1100" dirty="0"/>
          </a:p>
          <a:p>
            <a:r>
              <a:rPr lang="en-US" sz="1100" dirty="0"/>
              <a:t>From this image, the triangle of Denton, Grapevine and Frisco would be the most obvious choice for housing based on this one heuristic. Of course there are other factors, such as her transferring locations or me driving further since I only go in twice per week or either of us going full </a:t>
            </a:r>
            <a:r>
              <a:rPr lang="en-US" sz="1100" dirty="0" err="1"/>
              <a:t>wfh</a:t>
            </a:r>
            <a:r>
              <a:rPr lang="en-US" sz="1100" dirty="0"/>
              <a:t>.</a:t>
            </a:r>
          </a:p>
          <a:p>
            <a:endParaRPr lang="en-US" sz="1100" dirty="0"/>
          </a:p>
          <a:p>
            <a:r>
              <a:rPr lang="en-US" sz="1100" dirty="0"/>
              <a:t>Brandon and Alden live in the North Fort Worth / Grapevine area, Kyle lives in Weatherford, and my parents live in West Fort Worth. Living just Northeast of 820 would probably be the best solution here. </a:t>
            </a:r>
          </a:p>
          <a:p>
            <a:endParaRPr lang="en-US" sz="1100" dirty="0"/>
          </a:p>
          <a:p>
            <a:r>
              <a:rPr lang="en-US" sz="1100" dirty="0"/>
              <a:t>If we were engaged before next Fall then I would make her quit her job to go to school. In that case we could live within my circle and she would only have to suffer the longer drive for a few months.</a:t>
            </a:r>
          </a:p>
          <a:p>
            <a:endParaRPr lang="en-US" sz="1100" dirty="0"/>
          </a:p>
          <a:p>
            <a:r>
              <a:rPr lang="en-US" sz="1100" dirty="0"/>
              <a:t>Brandon suggests getting a house in his neighborhood or an apartment in the same section of apartments that he and Liz used to live in. The apartment may actually be a good option as it is close to Brandon, close to Gabby, close to my work, and a 30 min drive to UTA, where Faith can get her degree. It’s way cheaper than a house and would give us a year or two to pay off all our debt and save up a down payment. After two years she can work and our income would go way up.</a:t>
            </a:r>
          </a:p>
          <a:p>
            <a:endParaRPr lang="en-US" sz="1100" dirty="0"/>
          </a:p>
          <a:p>
            <a:r>
              <a:rPr lang="en-US" sz="1100" dirty="0"/>
              <a:t>If we choose a house or apt, I should also consider whether there is an existing PC in that precinct.</a:t>
            </a:r>
          </a:p>
          <a:p>
            <a:endParaRPr lang="en-US" sz="1100" dirty="0"/>
          </a:p>
          <a:p>
            <a:pPr marL="171450" indent="-171450">
              <a:buFont typeface="Arial" panose="020B0604020202020204" pitchFamily="34" charset="0"/>
              <a:buChar char="•"/>
            </a:pPr>
            <a:r>
              <a:rPr lang="en-US" sz="1100" dirty="0"/>
              <a:t>Option 1: NE 820, Brandon’s location seems to be the most convenient since it is proximal to Brandon, Alden, Gabby and India. The big losers would be Kyle and dad, who I am honestly closer to. </a:t>
            </a:r>
          </a:p>
          <a:p>
            <a:pPr marL="171450" indent="-171450">
              <a:buFont typeface="Arial" panose="020B0604020202020204" pitchFamily="34" charset="0"/>
              <a:buChar char="•"/>
            </a:pPr>
            <a:r>
              <a:rPr lang="en-US" sz="1100" dirty="0"/>
              <a:t>Option 2: SW Fort Worth/Aledo. We coordinate and buy a house in the same neighborhood as Kyle, keeping me close to dad. </a:t>
            </a:r>
          </a:p>
          <a:p>
            <a:endParaRPr lang="en-US" sz="1100" dirty="0"/>
          </a:p>
          <a:p>
            <a:r>
              <a:rPr lang="en-US" sz="1100" dirty="0"/>
              <a:t>If I’m unsure about leaving my dad alone I can get the apt at Courtland Riverside. That wouldn’t bind me to a decision right away and it would give Kyle time to figure out his relationship and living situation, which is less pressing than mine. I could also get a solid year of close time with </a:t>
            </a:r>
            <a:r>
              <a:rPr lang="en-US" sz="1100" dirty="0" err="1"/>
              <a:t>Bliz</a:t>
            </a:r>
            <a:r>
              <a:rPr lang="en-US" sz="1100" dirty="0"/>
              <a:t> like old times.</a:t>
            </a:r>
          </a:p>
          <a:p>
            <a:endParaRPr lang="en-US" sz="1100" dirty="0"/>
          </a:p>
          <a:p>
            <a:endParaRPr lang="en-US" sz="1100" dirty="0"/>
          </a:p>
          <a:p>
            <a:endParaRPr lang="en-US" sz="1100" dirty="0"/>
          </a:p>
        </p:txBody>
      </p:sp>
    </p:spTree>
    <p:extLst>
      <p:ext uri="{BB962C8B-B14F-4D97-AF65-F5344CB8AC3E}">
        <p14:creationId xmlns:p14="http://schemas.microsoft.com/office/powerpoint/2010/main" val="141883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5EB-DAE1-05F3-565E-F729F04ED166}"/>
              </a:ext>
            </a:extLst>
          </p:cNvPr>
          <p:cNvSpPr>
            <a:spLocks noGrp="1"/>
          </p:cNvSpPr>
          <p:nvPr>
            <p:ph type="title"/>
          </p:nvPr>
        </p:nvSpPr>
        <p:spPr/>
        <p:txBody>
          <a:bodyPr/>
          <a:lstStyle/>
          <a:p>
            <a:r>
              <a:rPr lang="en-US" dirty="0"/>
              <a:t>Prospective Timeline</a:t>
            </a:r>
          </a:p>
        </p:txBody>
      </p:sp>
      <p:cxnSp>
        <p:nvCxnSpPr>
          <p:cNvPr id="4" name="Straight Arrow Connector 3">
            <a:extLst>
              <a:ext uri="{FF2B5EF4-FFF2-40B4-BE49-F238E27FC236}">
                <a16:creationId xmlns:a16="http://schemas.microsoft.com/office/drawing/2014/main" id="{A5E4E27C-9D0A-8C47-BB20-E87BE51C4069}"/>
              </a:ext>
            </a:extLst>
          </p:cNvPr>
          <p:cNvCxnSpPr/>
          <p:nvPr/>
        </p:nvCxnSpPr>
        <p:spPr>
          <a:xfrm>
            <a:off x="838200" y="3863788"/>
            <a:ext cx="102690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82BE9E-E928-1A62-264E-ADDC6AC99D39}"/>
              </a:ext>
            </a:extLst>
          </p:cNvPr>
          <p:cNvCxnSpPr/>
          <p:nvPr/>
        </p:nvCxnSpPr>
        <p:spPr>
          <a:xfrm>
            <a:off x="1136274" y="386490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1AA064C-BE83-1B78-F8D8-3D6E28BE09E6}"/>
              </a:ext>
            </a:extLst>
          </p:cNvPr>
          <p:cNvSpPr/>
          <p:nvPr/>
        </p:nvSpPr>
        <p:spPr>
          <a:xfrm>
            <a:off x="116541" y="3426758"/>
            <a:ext cx="874059" cy="8740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Aug </a:t>
            </a:r>
          </a:p>
          <a:p>
            <a:pPr algn="ctr"/>
            <a:r>
              <a:rPr lang="en-US" dirty="0"/>
              <a:t>19</a:t>
            </a:r>
          </a:p>
          <a:p>
            <a:pPr algn="ctr"/>
            <a:r>
              <a:rPr lang="en-US" sz="800" dirty="0"/>
              <a:t>(first text)</a:t>
            </a:r>
          </a:p>
        </p:txBody>
      </p:sp>
      <p:cxnSp>
        <p:nvCxnSpPr>
          <p:cNvPr id="8" name="Straight Connector 7">
            <a:extLst>
              <a:ext uri="{FF2B5EF4-FFF2-40B4-BE49-F238E27FC236}">
                <a16:creationId xmlns:a16="http://schemas.microsoft.com/office/drawing/2014/main" id="{C3221E4A-C3A3-8A31-7A76-042C4C910C81}"/>
              </a:ext>
            </a:extLst>
          </p:cNvPr>
          <p:cNvCxnSpPr>
            <a:cxnSpLocks/>
          </p:cNvCxnSpPr>
          <p:nvPr/>
        </p:nvCxnSpPr>
        <p:spPr>
          <a:xfrm flipV="1">
            <a:off x="1213536" y="342584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8B0B6A-D34B-BD61-943A-B8B4D35AB349}"/>
              </a:ext>
            </a:extLst>
          </p:cNvPr>
          <p:cNvSpPr txBox="1"/>
          <p:nvPr/>
        </p:nvSpPr>
        <p:spPr>
          <a:xfrm rot="4074477">
            <a:off x="927251" y="4718088"/>
            <a:ext cx="1249637" cy="276999"/>
          </a:xfrm>
          <a:prstGeom prst="rect">
            <a:avLst/>
          </a:prstGeom>
          <a:noFill/>
        </p:spPr>
        <p:txBody>
          <a:bodyPr wrap="none" rtlCol="0">
            <a:spAutoFit/>
          </a:bodyPr>
          <a:lstStyle/>
          <a:p>
            <a:r>
              <a:rPr lang="en-US" sz="1200" dirty="0"/>
              <a:t>Aug 25, first date</a:t>
            </a:r>
          </a:p>
        </p:txBody>
      </p:sp>
      <p:sp>
        <p:nvSpPr>
          <p:cNvPr id="12" name="TextBox 11">
            <a:extLst>
              <a:ext uri="{FF2B5EF4-FFF2-40B4-BE49-F238E27FC236}">
                <a16:creationId xmlns:a16="http://schemas.microsoft.com/office/drawing/2014/main" id="{5EFDC8EC-BDAF-B0C5-0E4A-7BCC4C6D43BC}"/>
              </a:ext>
            </a:extLst>
          </p:cNvPr>
          <p:cNvSpPr txBox="1"/>
          <p:nvPr/>
        </p:nvSpPr>
        <p:spPr>
          <a:xfrm rot="18067011">
            <a:off x="1030470" y="2553203"/>
            <a:ext cx="1752467" cy="276999"/>
          </a:xfrm>
          <a:prstGeom prst="rect">
            <a:avLst/>
          </a:prstGeom>
          <a:noFill/>
        </p:spPr>
        <p:txBody>
          <a:bodyPr wrap="none" rtlCol="0">
            <a:spAutoFit/>
          </a:bodyPr>
          <a:lstStyle/>
          <a:p>
            <a:r>
              <a:rPr lang="en-US" sz="1200" dirty="0"/>
              <a:t>Sep 8, third date first kiss</a:t>
            </a:r>
          </a:p>
        </p:txBody>
      </p:sp>
      <p:cxnSp>
        <p:nvCxnSpPr>
          <p:cNvPr id="13" name="Straight Connector 12">
            <a:extLst>
              <a:ext uri="{FF2B5EF4-FFF2-40B4-BE49-F238E27FC236}">
                <a16:creationId xmlns:a16="http://schemas.microsoft.com/office/drawing/2014/main" id="{AA7517E2-3F0E-B6B1-23B9-9549124F59AE}"/>
              </a:ext>
            </a:extLst>
          </p:cNvPr>
          <p:cNvCxnSpPr/>
          <p:nvPr/>
        </p:nvCxnSpPr>
        <p:spPr>
          <a:xfrm>
            <a:off x="1277687" y="386360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359A47-460F-7DFB-2410-D27ACCFD5824}"/>
              </a:ext>
            </a:extLst>
          </p:cNvPr>
          <p:cNvSpPr txBox="1"/>
          <p:nvPr/>
        </p:nvSpPr>
        <p:spPr>
          <a:xfrm rot="4074477">
            <a:off x="1009923" y="4769177"/>
            <a:ext cx="1420710" cy="276999"/>
          </a:xfrm>
          <a:prstGeom prst="rect">
            <a:avLst/>
          </a:prstGeom>
          <a:noFill/>
        </p:spPr>
        <p:txBody>
          <a:bodyPr wrap="none" rtlCol="0">
            <a:spAutoFit/>
          </a:bodyPr>
          <a:lstStyle/>
          <a:p>
            <a:r>
              <a:rPr lang="en-US" sz="1200" dirty="0"/>
              <a:t>Sep 10, fourth date.</a:t>
            </a:r>
          </a:p>
        </p:txBody>
      </p:sp>
      <p:cxnSp>
        <p:nvCxnSpPr>
          <p:cNvPr id="15" name="Straight Connector 14">
            <a:extLst>
              <a:ext uri="{FF2B5EF4-FFF2-40B4-BE49-F238E27FC236}">
                <a16:creationId xmlns:a16="http://schemas.microsoft.com/office/drawing/2014/main" id="{CDEF0F9A-8C02-38F4-9B16-3096FBB91DEB}"/>
              </a:ext>
            </a:extLst>
          </p:cNvPr>
          <p:cNvCxnSpPr>
            <a:cxnSpLocks/>
          </p:cNvCxnSpPr>
          <p:nvPr/>
        </p:nvCxnSpPr>
        <p:spPr>
          <a:xfrm flipV="1">
            <a:off x="1452331" y="339450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DC5EDFC-4523-AB54-0A61-21B78EA2CAA7}"/>
              </a:ext>
            </a:extLst>
          </p:cNvPr>
          <p:cNvSpPr txBox="1"/>
          <p:nvPr/>
        </p:nvSpPr>
        <p:spPr>
          <a:xfrm rot="18067011">
            <a:off x="1222025" y="2466006"/>
            <a:ext cx="1981226" cy="276999"/>
          </a:xfrm>
          <a:prstGeom prst="rect">
            <a:avLst/>
          </a:prstGeom>
          <a:noFill/>
        </p:spPr>
        <p:txBody>
          <a:bodyPr wrap="square" rtlCol="0">
            <a:spAutoFit/>
          </a:bodyPr>
          <a:lstStyle/>
          <a:p>
            <a:r>
              <a:rPr lang="en-US" sz="1200" dirty="0"/>
              <a:t>1 month</a:t>
            </a:r>
          </a:p>
        </p:txBody>
      </p:sp>
      <p:cxnSp>
        <p:nvCxnSpPr>
          <p:cNvPr id="17" name="Straight Connector 16">
            <a:extLst>
              <a:ext uri="{FF2B5EF4-FFF2-40B4-BE49-F238E27FC236}">
                <a16:creationId xmlns:a16="http://schemas.microsoft.com/office/drawing/2014/main" id="{77F38B6D-CD6A-9341-3EC0-372ED8B0BBF7}"/>
              </a:ext>
            </a:extLst>
          </p:cNvPr>
          <p:cNvCxnSpPr>
            <a:cxnSpLocks/>
          </p:cNvCxnSpPr>
          <p:nvPr/>
        </p:nvCxnSpPr>
        <p:spPr>
          <a:xfrm flipV="1">
            <a:off x="2688858" y="3423461"/>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E58F4F-082F-D1DA-3B42-3C782FD2FFA0}"/>
              </a:ext>
            </a:extLst>
          </p:cNvPr>
          <p:cNvSpPr txBox="1"/>
          <p:nvPr/>
        </p:nvSpPr>
        <p:spPr>
          <a:xfrm rot="18067011">
            <a:off x="2560048" y="2699733"/>
            <a:ext cx="1509901" cy="276999"/>
          </a:xfrm>
          <a:prstGeom prst="rect">
            <a:avLst/>
          </a:prstGeom>
          <a:noFill/>
        </p:spPr>
        <p:txBody>
          <a:bodyPr wrap="none" rtlCol="0">
            <a:spAutoFit/>
          </a:bodyPr>
          <a:lstStyle/>
          <a:p>
            <a:r>
              <a:rPr lang="en-US" sz="1200" dirty="0"/>
              <a:t>3-month anniversary.</a:t>
            </a:r>
          </a:p>
        </p:txBody>
      </p:sp>
      <p:cxnSp>
        <p:nvCxnSpPr>
          <p:cNvPr id="19" name="Straight Connector 18">
            <a:extLst>
              <a:ext uri="{FF2B5EF4-FFF2-40B4-BE49-F238E27FC236}">
                <a16:creationId xmlns:a16="http://schemas.microsoft.com/office/drawing/2014/main" id="{258A7418-F565-1B83-DEEB-BB44E65D12E5}"/>
              </a:ext>
            </a:extLst>
          </p:cNvPr>
          <p:cNvCxnSpPr>
            <a:cxnSpLocks/>
          </p:cNvCxnSpPr>
          <p:nvPr/>
        </p:nvCxnSpPr>
        <p:spPr>
          <a:xfrm flipV="1">
            <a:off x="4435038" y="3397659"/>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467CA5E-A3BD-467F-B2BB-40D6CC466DAE}"/>
              </a:ext>
            </a:extLst>
          </p:cNvPr>
          <p:cNvSpPr txBox="1"/>
          <p:nvPr/>
        </p:nvSpPr>
        <p:spPr>
          <a:xfrm rot="18067011">
            <a:off x="4320496" y="2643946"/>
            <a:ext cx="1481559" cy="276999"/>
          </a:xfrm>
          <a:prstGeom prst="rect">
            <a:avLst/>
          </a:prstGeom>
          <a:noFill/>
        </p:spPr>
        <p:txBody>
          <a:bodyPr wrap="none" rtlCol="0">
            <a:spAutoFit/>
          </a:bodyPr>
          <a:lstStyle/>
          <a:p>
            <a:r>
              <a:rPr lang="en-US" sz="1200" dirty="0"/>
              <a:t>6-month anniversary</a:t>
            </a:r>
          </a:p>
        </p:txBody>
      </p:sp>
      <p:cxnSp>
        <p:nvCxnSpPr>
          <p:cNvPr id="24" name="Straight Connector 23">
            <a:extLst>
              <a:ext uri="{FF2B5EF4-FFF2-40B4-BE49-F238E27FC236}">
                <a16:creationId xmlns:a16="http://schemas.microsoft.com/office/drawing/2014/main" id="{962B7A80-E21D-3168-5DBC-9618B6AB8DB4}"/>
              </a:ext>
            </a:extLst>
          </p:cNvPr>
          <p:cNvCxnSpPr>
            <a:cxnSpLocks/>
          </p:cNvCxnSpPr>
          <p:nvPr/>
        </p:nvCxnSpPr>
        <p:spPr>
          <a:xfrm flipV="1">
            <a:off x="4559931" y="3415659"/>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7F979FD-53CC-CDBB-27F7-213F764839F6}"/>
              </a:ext>
            </a:extLst>
          </p:cNvPr>
          <p:cNvSpPr txBox="1"/>
          <p:nvPr/>
        </p:nvSpPr>
        <p:spPr>
          <a:xfrm rot="18067011">
            <a:off x="4300165" y="2159861"/>
            <a:ext cx="2512611" cy="461665"/>
          </a:xfrm>
          <a:prstGeom prst="rect">
            <a:avLst/>
          </a:prstGeom>
          <a:noFill/>
        </p:spPr>
        <p:txBody>
          <a:bodyPr wrap="none" rtlCol="0">
            <a:spAutoFit/>
          </a:bodyPr>
          <a:lstStyle/>
          <a:p>
            <a:r>
              <a:rPr lang="en-US" sz="1200" dirty="0"/>
              <a:t>Beginning of Spring (March 1)</a:t>
            </a:r>
          </a:p>
          <a:p>
            <a:r>
              <a:rPr lang="en-US" sz="1200" dirty="0"/>
              <a:t>Either decide to propose or break up.</a:t>
            </a:r>
          </a:p>
        </p:txBody>
      </p:sp>
      <p:cxnSp>
        <p:nvCxnSpPr>
          <p:cNvPr id="26" name="Straight Connector 25">
            <a:extLst>
              <a:ext uri="{FF2B5EF4-FFF2-40B4-BE49-F238E27FC236}">
                <a16:creationId xmlns:a16="http://schemas.microsoft.com/office/drawing/2014/main" id="{03D5FFFA-3571-F7F5-A800-045917B52F9B}"/>
              </a:ext>
            </a:extLst>
          </p:cNvPr>
          <p:cNvCxnSpPr>
            <a:cxnSpLocks/>
          </p:cNvCxnSpPr>
          <p:nvPr/>
        </p:nvCxnSpPr>
        <p:spPr>
          <a:xfrm flipV="1">
            <a:off x="5940523" y="341152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F69BA20-FA1B-F98C-E506-3E14496F733A}"/>
              </a:ext>
            </a:extLst>
          </p:cNvPr>
          <p:cNvSpPr txBox="1"/>
          <p:nvPr/>
        </p:nvSpPr>
        <p:spPr>
          <a:xfrm rot="18067011">
            <a:off x="5979079" y="2970877"/>
            <a:ext cx="848502" cy="276999"/>
          </a:xfrm>
          <a:prstGeom prst="rect">
            <a:avLst/>
          </a:prstGeom>
          <a:noFill/>
        </p:spPr>
        <p:txBody>
          <a:bodyPr wrap="none" rtlCol="0">
            <a:spAutoFit/>
          </a:bodyPr>
          <a:lstStyle/>
          <a:p>
            <a:r>
              <a:rPr lang="en-US" sz="1200" dirty="0"/>
              <a:t>9 months. </a:t>
            </a:r>
          </a:p>
        </p:txBody>
      </p:sp>
      <p:cxnSp>
        <p:nvCxnSpPr>
          <p:cNvPr id="33" name="Straight Connector 32">
            <a:extLst>
              <a:ext uri="{FF2B5EF4-FFF2-40B4-BE49-F238E27FC236}">
                <a16:creationId xmlns:a16="http://schemas.microsoft.com/office/drawing/2014/main" id="{020A91DF-FEC6-3C4D-C709-0A157A3D2667}"/>
              </a:ext>
            </a:extLst>
          </p:cNvPr>
          <p:cNvCxnSpPr/>
          <p:nvPr/>
        </p:nvCxnSpPr>
        <p:spPr>
          <a:xfrm>
            <a:off x="7569849" y="38542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9EA63B-69E7-C1FD-9E90-3F90CBB221A5}"/>
              </a:ext>
            </a:extLst>
          </p:cNvPr>
          <p:cNvSpPr txBox="1"/>
          <p:nvPr/>
        </p:nvSpPr>
        <p:spPr>
          <a:xfrm rot="4074477">
            <a:off x="6886601" y="5383999"/>
            <a:ext cx="2748509" cy="276999"/>
          </a:xfrm>
          <a:prstGeom prst="rect">
            <a:avLst/>
          </a:prstGeom>
          <a:noFill/>
        </p:spPr>
        <p:txBody>
          <a:bodyPr wrap="none" rtlCol="0">
            <a:spAutoFit/>
          </a:bodyPr>
          <a:lstStyle/>
          <a:p>
            <a:r>
              <a:rPr lang="en-US" sz="1200" dirty="0"/>
              <a:t>Faith quits work and goes back to college</a:t>
            </a:r>
          </a:p>
        </p:txBody>
      </p:sp>
      <p:cxnSp>
        <p:nvCxnSpPr>
          <p:cNvPr id="35" name="Straight Connector 34">
            <a:extLst>
              <a:ext uri="{FF2B5EF4-FFF2-40B4-BE49-F238E27FC236}">
                <a16:creationId xmlns:a16="http://schemas.microsoft.com/office/drawing/2014/main" id="{91F56AC1-22E3-45FE-4C71-A2239CDA6722}"/>
              </a:ext>
            </a:extLst>
          </p:cNvPr>
          <p:cNvCxnSpPr/>
          <p:nvPr/>
        </p:nvCxnSpPr>
        <p:spPr>
          <a:xfrm>
            <a:off x="8708433" y="384033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33933D-0A0A-D4FA-E259-882DFADBC05E}"/>
              </a:ext>
            </a:extLst>
          </p:cNvPr>
          <p:cNvSpPr txBox="1"/>
          <p:nvPr/>
        </p:nvSpPr>
        <p:spPr>
          <a:xfrm rot="4074477">
            <a:off x="8017906" y="5194636"/>
            <a:ext cx="2678297" cy="461665"/>
          </a:xfrm>
          <a:prstGeom prst="rect">
            <a:avLst/>
          </a:prstGeom>
          <a:noFill/>
        </p:spPr>
        <p:txBody>
          <a:bodyPr wrap="none" rtlCol="0">
            <a:spAutoFit/>
          </a:bodyPr>
          <a:lstStyle/>
          <a:p>
            <a:r>
              <a:rPr lang="en-US" sz="1200" dirty="0"/>
              <a:t> 2–3-year anniversary: Move into home.</a:t>
            </a:r>
          </a:p>
          <a:p>
            <a:r>
              <a:rPr lang="en-US" sz="1200" dirty="0"/>
              <a:t>Faith finishes BA. Soonest we have kid.</a:t>
            </a:r>
          </a:p>
        </p:txBody>
      </p:sp>
      <p:cxnSp>
        <p:nvCxnSpPr>
          <p:cNvPr id="39" name="Straight Connector 38">
            <a:extLst>
              <a:ext uri="{FF2B5EF4-FFF2-40B4-BE49-F238E27FC236}">
                <a16:creationId xmlns:a16="http://schemas.microsoft.com/office/drawing/2014/main" id="{08C477C7-C713-FDAD-0AB8-A2D861E80CDC}"/>
              </a:ext>
            </a:extLst>
          </p:cNvPr>
          <p:cNvCxnSpPr/>
          <p:nvPr/>
        </p:nvCxnSpPr>
        <p:spPr>
          <a:xfrm>
            <a:off x="1755207" y="385609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05C5D5E-CBC2-FE37-0F39-C7AC723F148A}"/>
              </a:ext>
            </a:extLst>
          </p:cNvPr>
          <p:cNvSpPr txBox="1"/>
          <p:nvPr/>
        </p:nvSpPr>
        <p:spPr>
          <a:xfrm rot="4074477">
            <a:off x="1573438" y="4653264"/>
            <a:ext cx="1414298" cy="461665"/>
          </a:xfrm>
          <a:prstGeom prst="rect">
            <a:avLst/>
          </a:prstGeom>
          <a:noFill/>
        </p:spPr>
        <p:txBody>
          <a:bodyPr wrap="none" rtlCol="0">
            <a:spAutoFit/>
          </a:bodyPr>
          <a:lstStyle/>
          <a:p>
            <a:r>
              <a:rPr lang="en-US" sz="1200" dirty="0"/>
              <a:t>Meet parents</a:t>
            </a:r>
          </a:p>
          <a:p>
            <a:r>
              <a:rPr lang="en-US" sz="1200" dirty="0"/>
              <a:t>boyfriend girlfriend</a:t>
            </a:r>
          </a:p>
        </p:txBody>
      </p:sp>
      <p:cxnSp>
        <p:nvCxnSpPr>
          <p:cNvPr id="41" name="Straight Connector 40">
            <a:extLst>
              <a:ext uri="{FF2B5EF4-FFF2-40B4-BE49-F238E27FC236}">
                <a16:creationId xmlns:a16="http://schemas.microsoft.com/office/drawing/2014/main" id="{2676D505-EA04-1753-5A32-D0CB2F5D6553}"/>
              </a:ext>
            </a:extLst>
          </p:cNvPr>
          <p:cNvCxnSpPr>
            <a:cxnSpLocks/>
          </p:cNvCxnSpPr>
          <p:nvPr/>
        </p:nvCxnSpPr>
        <p:spPr>
          <a:xfrm flipV="1">
            <a:off x="1994386" y="343269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5EE15A-8D43-1B1F-5CFC-47D269BA4605}"/>
              </a:ext>
            </a:extLst>
          </p:cNvPr>
          <p:cNvSpPr txBox="1"/>
          <p:nvPr/>
        </p:nvSpPr>
        <p:spPr>
          <a:xfrm rot="18067011">
            <a:off x="1684719" y="2315607"/>
            <a:ext cx="2361096" cy="276999"/>
          </a:xfrm>
          <a:prstGeom prst="rect">
            <a:avLst/>
          </a:prstGeom>
          <a:noFill/>
        </p:spPr>
        <p:txBody>
          <a:bodyPr wrap="none" rtlCol="0">
            <a:spAutoFit/>
          </a:bodyPr>
          <a:lstStyle/>
          <a:p>
            <a:r>
              <a:rPr lang="en-US" sz="1200" dirty="0"/>
              <a:t>Mid-October: my house is repaired</a:t>
            </a:r>
          </a:p>
        </p:txBody>
      </p:sp>
      <p:cxnSp>
        <p:nvCxnSpPr>
          <p:cNvPr id="45" name="Straight Connector 44">
            <a:extLst>
              <a:ext uri="{FF2B5EF4-FFF2-40B4-BE49-F238E27FC236}">
                <a16:creationId xmlns:a16="http://schemas.microsoft.com/office/drawing/2014/main" id="{7D6A34DD-3EEF-1515-0B2E-5314E00746DA}"/>
              </a:ext>
            </a:extLst>
          </p:cNvPr>
          <p:cNvCxnSpPr>
            <a:cxnSpLocks/>
          </p:cNvCxnSpPr>
          <p:nvPr/>
        </p:nvCxnSpPr>
        <p:spPr>
          <a:xfrm flipV="1">
            <a:off x="2147276" y="339766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BC8EEA7-226D-7A9E-8E74-1BBE2FE9ED33}"/>
              </a:ext>
            </a:extLst>
          </p:cNvPr>
          <p:cNvSpPr txBox="1"/>
          <p:nvPr/>
        </p:nvSpPr>
        <p:spPr>
          <a:xfrm rot="18067011">
            <a:off x="2174588" y="2958726"/>
            <a:ext cx="862929" cy="276999"/>
          </a:xfrm>
          <a:prstGeom prst="rect">
            <a:avLst/>
          </a:prstGeom>
          <a:noFill/>
        </p:spPr>
        <p:txBody>
          <a:bodyPr wrap="none" rtlCol="0">
            <a:spAutoFit/>
          </a:bodyPr>
          <a:lstStyle/>
          <a:p>
            <a:r>
              <a:rPr lang="en-US" sz="1200" dirty="0"/>
              <a:t>2- months:</a:t>
            </a:r>
          </a:p>
        </p:txBody>
      </p:sp>
      <p:cxnSp>
        <p:nvCxnSpPr>
          <p:cNvPr id="47" name="Straight Connector 46">
            <a:extLst>
              <a:ext uri="{FF2B5EF4-FFF2-40B4-BE49-F238E27FC236}">
                <a16:creationId xmlns:a16="http://schemas.microsoft.com/office/drawing/2014/main" id="{1945D79D-FDBA-5468-F757-B81CF3BF7066}"/>
              </a:ext>
            </a:extLst>
          </p:cNvPr>
          <p:cNvCxnSpPr/>
          <p:nvPr/>
        </p:nvCxnSpPr>
        <p:spPr>
          <a:xfrm>
            <a:off x="1593173" y="384033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79FD14-BABD-DE9A-64C8-4CAD6A9C6A98}"/>
              </a:ext>
            </a:extLst>
          </p:cNvPr>
          <p:cNvSpPr txBox="1"/>
          <p:nvPr/>
        </p:nvSpPr>
        <p:spPr>
          <a:xfrm rot="4074477">
            <a:off x="1264023" y="4819014"/>
            <a:ext cx="1600118" cy="276999"/>
          </a:xfrm>
          <a:prstGeom prst="rect">
            <a:avLst/>
          </a:prstGeom>
          <a:noFill/>
        </p:spPr>
        <p:txBody>
          <a:bodyPr wrap="none" rtlCol="0">
            <a:spAutoFit/>
          </a:bodyPr>
          <a:lstStyle/>
          <a:p>
            <a:r>
              <a:rPr lang="en-US" sz="1200" dirty="0"/>
              <a:t>Sep 19-24. Canada trip</a:t>
            </a:r>
          </a:p>
        </p:txBody>
      </p:sp>
      <p:cxnSp>
        <p:nvCxnSpPr>
          <p:cNvPr id="49" name="Straight Connector 48">
            <a:extLst>
              <a:ext uri="{FF2B5EF4-FFF2-40B4-BE49-F238E27FC236}">
                <a16:creationId xmlns:a16="http://schemas.microsoft.com/office/drawing/2014/main" id="{D82200E1-75E8-C5C2-4D85-0823D5B968DC}"/>
              </a:ext>
            </a:extLst>
          </p:cNvPr>
          <p:cNvCxnSpPr>
            <a:cxnSpLocks/>
          </p:cNvCxnSpPr>
          <p:nvPr/>
        </p:nvCxnSpPr>
        <p:spPr>
          <a:xfrm flipV="1">
            <a:off x="1909654" y="341261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A8D1957-CA73-A65B-E8CE-E8A81957C9C5}"/>
              </a:ext>
            </a:extLst>
          </p:cNvPr>
          <p:cNvSpPr txBox="1"/>
          <p:nvPr/>
        </p:nvSpPr>
        <p:spPr>
          <a:xfrm rot="18067011">
            <a:off x="1652211" y="2459159"/>
            <a:ext cx="1981226" cy="276999"/>
          </a:xfrm>
          <a:prstGeom prst="rect">
            <a:avLst/>
          </a:prstGeom>
          <a:noFill/>
        </p:spPr>
        <p:txBody>
          <a:bodyPr wrap="square" rtlCol="0">
            <a:spAutoFit/>
          </a:bodyPr>
          <a:lstStyle/>
          <a:p>
            <a:r>
              <a:rPr lang="en-US" sz="1200" dirty="0"/>
              <a:t>Faith Wedding trip</a:t>
            </a:r>
          </a:p>
        </p:txBody>
      </p:sp>
      <p:cxnSp>
        <p:nvCxnSpPr>
          <p:cNvPr id="57" name="Straight Connector 56">
            <a:extLst>
              <a:ext uri="{FF2B5EF4-FFF2-40B4-BE49-F238E27FC236}">
                <a16:creationId xmlns:a16="http://schemas.microsoft.com/office/drawing/2014/main" id="{B5706AA2-8FB7-E8B2-4537-EA5A0A95326A}"/>
              </a:ext>
            </a:extLst>
          </p:cNvPr>
          <p:cNvCxnSpPr/>
          <p:nvPr/>
        </p:nvCxnSpPr>
        <p:spPr>
          <a:xfrm>
            <a:off x="4012372" y="382670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AB70984-537E-2E62-C3FA-86C0A2DC32E9}"/>
              </a:ext>
            </a:extLst>
          </p:cNvPr>
          <p:cNvSpPr txBox="1"/>
          <p:nvPr/>
        </p:nvSpPr>
        <p:spPr>
          <a:xfrm rot="4074477">
            <a:off x="3588637" y="4980021"/>
            <a:ext cx="1947649" cy="276999"/>
          </a:xfrm>
          <a:prstGeom prst="rect">
            <a:avLst/>
          </a:prstGeom>
          <a:noFill/>
        </p:spPr>
        <p:txBody>
          <a:bodyPr wrap="none" rtlCol="0">
            <a:spAutoFit/>
          </a:bodyPr>
          <a:lstStyle/>
          <a:p>
            <a:r>
              <a:rPr lang="en-US" sz="1200" dirty="0"/>
              <a:t>earliest I would consider sex</a:t>
            </a:r>
          </a:p>
        </p:txBody>
      </p:sp>
      <p:cxnSp>
        <p:nvCxnSpPr>
          <p:cNvPr id="61" name="Straight Connector 60">
            <a:extLst>
              <a:ext uri="{FF2B5EF4-FFF2-40B4-BE49-F238E27FC236}">
                <a16:creationId xmlns:a16="http://schemas.microsoft.com/office/drawing/2014/main" id="{ED932435-4E44-4962-704C-89E68C229443}"/>
              </a:ext>
            </a:extLst>
          </p:cNvPr>
          <p:cNvCxnSpPr>
            <a:cxnSpLocks/>
          </p:cNvCxnSpPr>
          <p:nvPr/>
        </p:nvCxnSpPr>
        <p:spPr>
          <a:xfrm flipV="1">
            <a:off x="3959797" y="342346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35C1290-9F42-8703-FD85-F49737222DF0}"/>
              </a:ext>
            </a:extLst>
          </p:cNvPr>
          <p:cNvSpPr txBox="1"/>
          <p:nvPr/>
        </p:nvSpPr>
        <p:spPr>
          <a:xfrm rot="18067011">
            <a:off x="3732041" y="2490855"/>
            <a:ext cx="1969898" cy="276999"/>
          </a:xfrm>
          <a:prstGeom prst="rect">
            <a:avLst/>
          </a:prstGeom>
          <a:noFill/>
        </p:spPr>
        <p:txBody>
          <a:bodyPr wrap="none" rtlCol="0">
            <a:spAutoFit/>
          </a:bodyPr>
          <a:lstStyle/>
          <a:p>
            <a:r>
              <a:rPr lang="en-US" sz="1200" dirty="0"/>
              <a:t>Take a trip together. January.</a:t>
            </a:r>
          </a:p>
        </p:txBody>
      </p:sp>
      <p:sp>
        <p:nvSpPr>
          <p:cNvPr id="63" name="Oval 62">
            <a:extLst>
              <a:ext uri="{FF2B5EF4-FFF2-40B4-BE49-F238E27FC236}">
                <a16:creationId xmlns:a16="http://schemas.microsoft.com/office/drawing/2014/main" id="{A51BDE6B-15F8-8C6E-3A92-D21A20AE1039}"/>
              </a:ext>
            </a:extLst>
          </p:cNvPr>
          <p:cNvSpPr/>
          <p:nvPr/>
        </p:nvSpPr>
        <p:spPr>
          <a:xfrm>
            <a:off x="1699060" y="3791695"/>
            <a:ext cx="151105" cy="15110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B69E7078-AE9D-C17C-DD09-F1FCA46ECE58}"/>
              </a:ext>
            </a:extLst>
          </p:cNvPr>
          <p:cNvCxnSpPr>
            <a:cxnSpLocks/>
          </p:cNvCxnSpPr>
          <p:nvPr/>
        </p:nvCxnSpPr>
        <p:spPr>
          <a:xfrm flipV="1">
            <a:off x="3691916" y="340488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F71ABB-E7AD-AFD3-40B2-E0A90B70BA3E}"/>
              </a:ext>
            </a:extLst>
          </p:cNvPr>
          <p:cNvSpPr txBox="1"/>
          <p:nvPr/>
        </p:nvSpPr>
        <p:spPr>
          <a:xfrm rot="18067011">
            <a:off x="3736667" y="2947412"/>
            <a:ext cx="832279" cy="276999"/>
          </a:xfrm>
          <a:prstGeom prst="rect">
            <a:avLst/>
          </a:prstGeom>
          <a:noFill/>
        </p:spPr>
        <p:txBody>
          <a:bodyPr wrap="none" rtlCol="0">
            <a:spAutoFit/>
          </a:bodyPr>
          <a:lstStyle/>
          <a:p>
            <a:r>
              <a:rPr lang="en-US" sz="1200" dirty="0"/>
              <a:t>New Years</a:t>
            </a:r>
          </a:p>
        </p:txBody>
      </p:sp>
      <p:cxnSp>
        <p:nvCxnSpPr>
          <p:cNvPr id="21" name="Straight Connector 20">
            <a:extLst>
              <a:ext uri="{FF2B5EF4-FFF2-40B4-BE49-F238E27FC236}">
                <a16:creationId xmlns:a16="http://schemas.microsoft.com/office/drawing/2014/main" id="{5540C4CA-4C10-7E24-7ACF-FD19C8AB87E7}"/>
              </a:ext>
            </a:extLst>
          </p:cNvPr>
          <p:cNvCxnSpPr/>
          <p:nvPr/>
        </p:nvCxnSpPr>
        <p:spPr>
          <a:xfrm>
            <a:off x="4836409" y="388178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115E70-953D-A428-65AF-5444E172B1D2}"/>
              </a:ext>
            </a:extLst>
          </p:cNvPr>
          <p:cNvSpPr txBox="1"/>
          <p:nvPr/>
        </p:nvSpPr>
        <p:spPr>
          <a:xfrm rot="4074477">
            <a:off x="4397625" y="4851905"/>
            <a:ext cx="1677895" cy="461665"/>
          </a:xfrm>
          <a:prstGeom prst="rect">
            <a:avLst/>
          </a:prstGeom>
          <a:noFill/>
        </p:spPr>
        <p:txBody>
          <a:bodyPr wrap="none" rtlCol="0">
            <a:spAutoFit/>
          </a:bodyPr>
          <a:lstStyle/>
          <a:p>
            <a:r>
              <a:rPr lang="en-US" sz="1200" dirty="0"/>
              <a:t>Earliest for</a:t>
            </a:r>
          </a:p>
          <a:p>
            <a:r>
              <a:rPr lang="en-US" sz="1200" dirty="0"/>
              <a:t>Engaged and apartment</a:t>
            </a:r>
          </a:p>
        </p:txBody>
      </p:sp>
      <p:cxnSp>
        <p:nvCxnSpPr>
          <p:cNvPr id="31" name="Straight Connector 30">
            <a:extLst>
              <a:ext uri="{FF2B5EF4-FFF2-40B4-BE49-F238E27FC236}">
                <a16:creationId xmlns:a16="http://schemas.microsoft.com/office/drawing/2014/main" id="{6FDCB74E-385D-C539-44FD-97D43AEDD15F}"/>
              </a:ext>
            </a:extLst>
          </p:cNvPr>
          <p:cNvCxnSpPr>
            <a:cxnSpLocks/>
          </p:cNvCxnSpPr>
          <p:nvPr/>
        </p:nvCxnSpPr>
        <p:spPr>
          <a:xfrm flipV="1">
            <a:off x="7546107" y="3397659"/>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B4BA2A-33CE-D5E3-20F3-3A3408010726}"/>
              </a:ext>
            </a:extLst>
          </p:cNvPr>
          <p:cNvSpPr txBox="1"/>
          <p:nvPr/>
        </p:nvSpPr>
        <p:spPr>
          <a:xfrm rot="18067011">
            <a:off x="7502898" y="2643946"/>
            <a:ext cx="1338893" cy="276999"/>
          </a:xfrm>
          <a:prstGeom prst="rect">
            <a:avLst/>
          </a:prstGeom>
          <a:noFill/>
        </p:spPr>
        <p:txBody>
          <a:bodyPr wrap="none" rtlCol="0">
            <a:spAutoFit/>
          </a:bodyPr>
          <a:lstStyle/>
          <a:p>
            <a:r>
              <a:rPr lang="en-US" sz="1200" dirty="0"/>
              <a:t>1 Year Anniversary</a:t>
            </a:r>
          </a:p>
        </p:txBody>
      </p:sp>
      <p:cxnSp>
        <p:nvCxnSpPr>
          <p:cNvPr id="53" name="Straight Connector 52">
            <a:extLst>
              <a:ext uri="{FF2B5EF4-FFF2-40B4-BE49-F238E27FC236}">
                <a16:creationId xmlns:a16="http://schemas.microsoft.com/office/drawing/2014/main" id="{24D80BE3-E289-48AA-E8C1-0305CC4F6891}"/>
              </a:ext>
            </a:extLst>
          </p:cNvPr>
          <p:cNvCxnSpPr/>
          <p:nvPr/>
        </p:nvCxnSpPr>
        <p:spPr>
          <a:xfrm>
            <a:off x="9979912" y="38403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21FCF1E-3199-29F5-6162-999535C60B2F}"/>
              </a:ext>
            </a:extLst>
          </p:cNvPr>
          <p:cNvSpPr txBox="1"/>
          <p:nvPr/>
        </p:nvSpPr>
        <p:spPr>
          <a:xfrm rot="4074477">
            <a:off x="9291116" y="5248855"/>
            <a:ext cx="2663614" cy="461665"/>
          </a:xfrm>
          <a:prstGeom prst="rect">
            <a:avLst/>
          </a:prstGeom>
          <a:noFill/>
        </p:spPr>
        <p:txBody>
          <a:bodyPr wrap="none" rtlCol="0">
            <a:spAutoFit/>
          </a:bodyPr>
          <a:lstStyle/>
          <a:p>
            <a:r>
              <a:rPr lang="en-US" sz="1200" dirty="0"/>
              <a:t>Year 5-6: Faith finishes PHD starts work.</a:t>
            </a:r>
          </a:p>
          <a:p>
            <a:r>
              <a:rPr lang="en-US" sz="1200" dirty="0"/>
              <a:t>Earliest I quit Lockheed.</a:t>
            </a:r>
          </a:p>
        </p:txBody>
      </p:sp>
    </p:spTree>
    <p:extLst>
      <p:ext uri="{BB962C8B-B14F-4D97-AF65-F5344CB8AC3E}">
        <p14:creationId xmlns:p14="http://schemas.microsoft.com/office/powerpoint/2010/main" val="410822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2127</Words>
  <Application>Microsoft Office PowerPoint</Application>
  <PresentationFormat>Widescreen</PresentationFormat>
  <Paragraphs>268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Overthinking: Faith Slocumb</vt:lpstr>
      <vt:lpstr>Green Flags</vt:lpstr>
      <vt:lpstr>My Own Red Flags</vt:lpstr>
      <vt:lpstr>Issues that need to be discussed</vt:lpstr>
      <vt:lpstr>PowerPoint Presentation</vt:lpstr>
      <vt:lpstr>Prospective Timeline</vt:lpstr>
      <vt:lpstr>Red Flags</vt:lpstr>
      <vt:lpstr>PowerPoint Presentation</vt:lpstr>
      <vt:lpstr>Prospective Timeline</vt:lpstr>
      <vt:lpstr>Career Planning</vt:lpstr>
      <vt:lpstr>Finance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Overthinking: Faith Slocumb</dc:title>
  <dc:creator>Parris, Alexander B (US)</dc:creator>
  <cp:lastModifiedBy>Parris, Alexander B (US)</cp:lastModifiedBy>
  <cp:revision>21</cp:revision>
  <dcterms:created xsi:type="dcterms:W3CDTF">2024-09-11T13:23:02Z</dcterms:created>
  <dcterms:modified xsi:type="dcterms:W3CDTF">2024-10-02T19:29:49Z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2bc7c3-f152-4da1-98bd-f7a1bebdf752_Enabled">
    <vt:lpwstr>true</vt:lpwstr>
  </property>
  <property fmtid="{D5CDD505-2E9C-101B-9397-08002B2CF9AE}" pid="3" name="MSIP_Label_502bc7c3-f152-4da1-98bd-f7a1bebdf752_SetDate">
    <vt:lpwstr>2024-09-11T15:14:22Z</vt:lpwstr>
  </property>
  <property fmtid="{D5CDD505-2E9C-101B-9397-08002B2CF9AE}" pid="4" name="MSIP_Label_502bc7c3-f152-4da1-98bd-f7a1bebdf752_Method">
    <vt:lpwstr>Privileged</vt:lpwstr>
  </property>
  <property fmtid="{D5CDD505-2E9C-101B-9397-08002B2CF9AE}" pid="5" name="MSIP_Label_502bc7c3-f152-4da1-98bd-f7a1bebdf752_Name">
    <vt:lpwstr>Unrestricted</vt:lpwstr>
  </property>
  <property fmtid="{D5CDD505-2E9C-101B-9397-08002B2CF9AE}" pid="6" name="MSIP_Label_502bc7c3-f152-4da1-98bd-f7a1bebdf752_SiteId">
    <vt:lpwstr>b18f006c-b0fc-467d-b23a-a35b5695b5dc</vt:lpwstr>
  </property>
  <property fmtid="{D5CDD505-2E9C-101B-9397-08002B2CF9AE}" pid="7" name="MSIP_Label_502bc7c3-f152-4da1-98bd-f7a1bebdf752_ActionId">
    <vt:lpwstr>63d1ec70-c087-4503-b6f0-5457843b2c89</vt:lpwstr>
  </property>
  <property fmtid="{D5CDD505-2E9C-101B-9397-08002B2CF9AE}" pid="8" name="MSIP_Label_502bc7c3-f152-4da1-98bd-f7a1bebdf752_ContentBits">
    <vt:lpwstr>0</vt:lpwstr>
  </property>
</Properties>
</file>