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83046"/>
  </p:normalViewPr>
  <p:slideViewPr>
    <p:cSldViewPr snapToGrid="0">
      <p:cViewPr>
        <p:scale>
          <a:sx n="104" d="100"/>
          <a:sy n="104" d="100"/>
        </p:scale>
        <p:origin x="10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594D2-F801-9342-9F0B-BCC84C79AF0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8657C-D903-144D-BCD0-0BFD4B7A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Degrees of centrality</a:t>
            </a:r>
            <a:r>
              <a:rPr lang="en-US" sz="1600" dirty="0"/>
              <a:t>: the number of direct connections a node has in a network. a "node" might represent a symptom (e.g., anxiety) or a behavior (e.g., sleep variability), and its degree centrality indicates how many other symptoms or behaviors it's directly associated with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If "poor sleep quality" is highly connected to other nodes like "low mood" and "fatigue," it might be a central factor influencing mental health outcomes.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Clustering Coefficient: </a:t>
            </a:r>
            <a:r>
              <a:rPr lang="en-US" sz="1600" dirty="0"/>
              <a:t>how tightly a node's neighbors are interconnected. A high clustering coefficient means the neighbors of a symptom or behavior often co-occur or influence each other.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Shortest Path: </a:t>
            </a:r>
            <a:r>
              <a:rPr lang="en-US" sz="1600" dirty="0"/>
              <a:t>how efficiently information (or influence) can flow in the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8657C-D903-144D-BCD0-0BFD4B7ADE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conclusions will be based on the above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8657C-D903-144D-BCD0-0BFD4B7ADE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1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1 other outcome other than SI (stability)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8657C-D903-144D-BCD0-0BFD4B7ADE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8657C-D903-144D-BCD0-0BFD4B7ADE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6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EA80-A3A5-EE6F-4E9C-79FF72482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E562F-85CB-5768-8840-821F272B6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4BD7-880C-BBCC-E81A-F9417A88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013E-9734-A315-4D50-DA162344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87DA-A1EB-E54C-6CFF-E33B5644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441E-2E56-6266-58E2-5E8D5548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4019A-AA2A-F335-69A6-CAC9DF6B2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41DB-4005-D305-FFF6-7414AD60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1962-2A73-78A3-E59B-C47E6CCB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91F8F-C68C-49DC-37C8-F5804BEF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9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2799A-7CAE-CB1E-0B32-F258E9180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CCDAC-4280-EAB5-28D0-E984B9F49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2E4F-3E23-F00A-7346-DB70DC12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8E2A-B2A6-4E87-9A14-BB3733A1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2418-28E9-F5CD-0A45-E69EF8EE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BC0A-5E4E-2792-94F8-1B3FC95D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51C1-CE13-6519-91FD-D242563D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7EA53-A810-221E-6063-D4786AE0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3D41E-BA37-0333-7D4F-A97E3557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6BC23-3EF8-9BDF-6815-61EFA091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09AE-4FED-B252-196F-E7B4D7F3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B6703-93E0-9400-FAFB-B57951B5D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68DFF-2EDC-4321-4123-611BAC0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9CEA-A689-9E0F-F59E-07AE449A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99CB-FD71-6D89-CBBF-0F0B86A0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B93B-41CA-6753-ECD2-93693912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771B-645B-D51F-783B-577485EE2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9DAE8-EF98-0EB7-DF99-A109CF6D7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56758-03C4-FCF2-1F66-C3FCD24F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A142-F4C9-0EF5-5305-44AA20EB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A9E46-869C-3C15-65E5-94DA4612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F698-B66D-084A-B013-F3FCC050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77545-EDD3-CF3B-1D55-C0464FBA2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A17D2-208C-5407-FB4F-43BE3D1AB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505EF-4EDA-7FD3-A7F8-9AD777633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E9400-C56B-EA77-CB79-66AFB019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98A6C-CD4B-AFBD-5F44-74A9C9B6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6E6C3-E01C-153D-FAF1-F8EE2165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E74A5-331A-D090-48CF-C8F85335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3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6C5C-B27D-3B2B-2111-4502364E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BFD92-F9D6-73DE-2DC3-932B77AF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18424-5654-3CB3-C2AB-65CAAD11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5C05F-1904-33B8-92E4-7B1C84B4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7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A7215-6000-7903-6D2C-5E42DB61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914FC-F051-BDEE-34A3-4A791E7D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CA6D7-10F8-8D94-E72F-E4F70A44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D55F-573E-DFC4-3168-231E7A48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22B8-D39E-3927-7788-AD0115D8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5CDA0-696C-AF32-F8CD-637493A85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98E09-EB05-A4E4-EA4F-E959FF68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6ADF4-7A1D-F934-232B-6972CD9D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CE6E4-F7D0-1B95-8D19-02C66E5A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2B30-9FD2-1E93-EF80-BB51C2CF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67B72-ECA1-126F-8C94-80B623147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08554-01E6-0B21-7273-0CECDB2EC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3917F-B6DE-691E-A51E-2CE684A5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FA543-15DC-1B70-3D70-4D0CB31B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6D1C4-4DC2-4546-58C2-67C0E5C9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7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F0B63-4AF0-7DAB-A130-A629F62E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7FF3C-3634-2E2A-966C-A9FD90660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B6E05-DEAE-21AA-C0B8-3488619C4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017A-ECBB-CA2A-3004-3822477F9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D0D2-EA8F-D799-4396-9C5AB6F38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E9E5-2AC5-8DB9-7686-EEB73FD2F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281" y="1214438"/>
            <a:ext cx="10193438" cy="2387600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Combining Passive Sensing and Self-Reported Symptoms with Network Analysis to Predict </a:t>
            </a:r>
            <a:br>
              <a:rPr lang="en-US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Suicidal Ideation in Medical Residents</a:t>
            </a:r>
            <a:br>
              <a:rPr lang="en-US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46BBC-2F8E-D439-549F-57F374D7B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Thalia Viranda &amp; </a:t>
            </a:r>
            <a:r>
              <a:rPr lang="en-US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Alexander </a:t>
            </a:r>
            <a:r>
              <a:rPr lang="en-US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Quispe</a:t>
            </a:r>
            <a:endParaRPr lang="en-US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Monaco" pitchFamily="2" charset="77"/>
              <a:cs typeface="Arial" panose="020B0604020202020204" pitchFamily="34" charset="0"/>
            </a:endParaRPr>
          </a:p>
          <a:p>
            <a:r>
              <a:rPr lang="en-US" sz="1400" dirty="0">
                <a:latin typeface="Monaco" pitchFamily="2" charset="77"/>
                <a:cs typeface="Arial" panose="020B0604020202020204" pitchFamily="34" charset="0"/>
              </a:rPr>
              <a:t>ORIE 5160 Final Project | Fall 2024</a:t>
            </a:r>
          </a:p>
        </p:txBody>
      </p:sp>
    </p:spTree>
    <p:extLst>
      <p:ext uri="{BB962C8B-B14F-4D97-AF65-F5344CB8AC3E}">
        <p14:creationId xmlns:p14="http://schemas.microsoft.com/office/powerpoint/2010/main" val="344092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2E23-DCC4-AC42-B362-57A41CE4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2104-5B41-0213-2165-6B049BE4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Does the inclusion of graph-based features derived from networks of passive sensing and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effectLst/>
                <a:latin typeface="Helvetica" pitchFamily="2" charset="0"/>
              </a:rPr>
              <a:t>self-reported mental health data (e.g., degrees of centrality, clustering coefficient, shortest path), improve the accuracy of predicting suicidal ideation among medical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effectLst/>
                <a:latin typeface="Helvetica" pitchFamily="2" charset="0"/>
              </a:rPr>
              <a:t>residents compared to models using only individual-level features?</a:t>
            </a:r>
          </a:p>
          <a:p>
            <a:pPr lvl="1"/>
            <a:r>
              <a:rPr lang="en-US" dirty="0">
                <a:latin typeface="Helvetica" pitchFamily="2" charset="0"/>
              </a:rPr>
              <a:t>Revise re: improvement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5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7485-DA00-6127-91B9-AF06C7AB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3381-DB72-8CAD-4021-F2C8CBB22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400" b="1" dirty="0">
                <a:effectLst/>
                <a:latin typeface="Helvetica" pitchFamily="2" charset="0"/>
              </a:rPr>
              <a:t>H0: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effectLst/>
                <a:latin typeface="Helvetica" pitchFamily="2" charset="0"/>
              </a:rPr>
              <a:t>The inclusion of graph-based features (e.g., centrality) </a:t>
            </a:r>
            <a:r>
              <a:rPr lang="en-US" u="sng" dirty="0">
                <a:effectLst/>
                <a:latin typeface="Helvetica" pitchFamily="2" charset="0"/>
              </a:rPr>
              <a:t>derived from networks</a:t>
            </a:r>
            <a:r>
              <a:rPr lang="en-US" dirty="0">
                <a:effectLst/>
                <a:latin typeface="Helvetica" pitchFamily="2" charset="0"/>
              </a:rPr>
              <a:t> of passive sensing and self-reported mental health data </a:t>
            </a:r>
            <a:r>
              <a:rPr lang="en-US" b="1" dirty="0">
                <a:effectLst/>
                <a:latin typeface="Helvetica" pitchFamily="2" charset="0"/>
              </a:rPr>
              <a:t>does not improve the accuracy </a:t>
            </a:r>
            <a:r>
              <a:rPr lang="en-US" dirty="0">
                <a:effectLst/>
                <a:latin typeface="Helvetica" pitchFamily="2" charset="0"/>
              </a:rPr>
              <a:t>of predicting suicidal ideation among medical residents compared to models using </a:t>
            </a:r>
            <a:r>
              <a:rPr lang="en-US" u="sng" dirty="0">
                <a:effectLst/>
                <a:latin typeface="Helvetica" pitchFamily="2" charset="0"/>
              </a:rPr>
              <a:t>only individual-level features </a:t>
            </a:r>
            <a:r>
              <a:rPr lang="en-US" dirty="0">
                <a:effectLst/>
                <a:latin typeface="Helvetica" pitchFamily="2" charset="0"/>
              </a:rPr>
              <a:t>(e.g., raw scores from PHQ-9, GAD-7, and step count).</a:t>
            </a:r>
            <a:br>
              <a:rPr lang="en-US" dirty="0">
                <a:effectLst/>
                <a:latin typeface="Helvetica" pitchFamily="2" charset="0"/>
              </a:rPr>
            </a:br>
            <a:endParaRPr lang="en-US" dirty="0">
              <a:effectLst/>
              <a:latin typeface="Helvetica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400" b="1" dirty="0">
                <a:effectLst/>
                <a:latin typeface="Helvetica" pitchFamily="2" charset="0"/>
              </a:rPr>
              <a:t>Ha: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effectLst/>
                <a:latin typeface="Helvetica" pitchFamily="2" charset="0"/>
              </a:rPr>
              <a:t>The inclusion of graph-based features (e.g., centrality) </a:t>
            </a:r>
            <a:r>
              <a:rPr lang="en-US" u="sng" dirty="0">
                <a:effectLst/>
                <a:latin typeface="Helvetica" pitchFamily="2" charset="0"/>
              </a:rPr>
              <a:t>derived from networks </a:t>
            </a:r>
            <a:r>
              <a:rPr lang="en-US" dirty="0">
                <a:effectLst/>
                <a:latin typeface="Helvetica" pitchFamily="2" charset="0"/>
              </a:rPr>
              <a:t>of passive sensing and self-reported mental health </a:t>
            </a:r>
            <a:r>
              <a:rPr lang="en-US" b="1" dirty="0">
                <a:effectLst/>
                <a:latin typeface="Helvetica" pitchFamily="2" charset="0"/>
              </a:rPr>
              <a:t>data improves the accuracy</a:t>
            </a:r>
            <a:r>
              <a:rPr lang="en-US" dirty="0">
                <a:effectLst/>
                <a:latin typeface="Helvetica" pitchFamily="2" charset="0"/>
              </a:rPr>
              <a:t> of predicting suicidal ideation among medical residents compared to models using </a:t>
            </a:r>
            <a:r>
              <a:rPr lang="en-US" u="sng" dirty="0">
                <a:effectLst/>
                <a:latin typeface="Helvetica" pitchFamily="2" charset="0"/>
              </a:rPr>
              <a:t>only individual-level features </a:t>
            </a:r>
            <a:r>
              <a:rPr lang="en-US" dirty="0">
                <a:effectLst/>
                <a:latin typeface="Helvetica" pitchFamily="2" charset="0"/>
              </a:rPr>
              <a:t>(e.g., raw scores from PHQ-9, GAD-7, and step count).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AC5A-51E6-CF0E-11CB-479B1064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4F50-8DBA-EE29-C98A-CE3C27885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 are at risk for suicide ideation?  </a:t>
            </a:r>
          </a:p>
          <a:p>
            <a:pPr lvl="1"/>
            <a:r>
              <a:rPr lang="en-US" i="1" dirty="0"/>
              <a:t>so that we can give them the help they need before a suicide plan/attempt</a:t>
            </a:r>
            <a:br>
              <a:rPr lang="en-US" i="1" dirty="0"/>
            </a:br>
            <a:endParaRPr lang="en-US" dirty="0"/>
          </a:p>
          <a:p>
            <a:r>
              <a:rPr lang="en-US" b="1" dirty="0"/>
              <a:t>What are the indicators that a medical resident is at a higher risk for suicide? </a:t>
            </a:r>
          </a:p>
          <a:p>
            <a:pPr lvl="1"/>
            <a:r>
              <a:rPr lang="en-US" i="1" dirty="0"/>
              <a:t>so that we can make a targeted program or intervention, i.e., what to target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40BF-3CD8-FCD9-DFAD-CCE46344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BF5C-A4B0-D87F-E526-8D1CFF58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in the past 4 months might happen anywhere in the past 4 months</a:t>
            </a:r>
          </a:p>
        </p:txBody>
      </p:sp>
    </p:spTree>
    <p:extLst>
      <p:ext uri="{BB962C8B-B14F-4D97-AF65-F5344CB8AC3E}">
        <p14:creationId xmlns:p14="http://schemas.microsoft.com/office/powerpoint/2010/main" val="219180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65AB-954A-F13D-E988-46049BFA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Dataset: </a:t>
            </a:r>
            <a:r>
              <a:rPr lang="en-US" sz="3200" dirty="0"/>
              <a:t>Multimodal Dataset from the Intern Health Study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B3AD-2A37-9BBA-1AA7-054B3379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Longitudinal cohort study (2018–2019 cohorts) tracking </a:t>
            </a:r>
            <a:r>
              <a:rPr lang="en-US" sz="2400" b="1" dirty="0"/>
              <a:t>stress and mood</a:t>
            </a:r>
            <a:r>
              <a:rPr lang="en-US" sz="2400" dirty="0"/>
              <a:t> among U.S. medical interns.</a:t>
            </a:r>
          </a:p>
          <a:p>
            <a:r>
              <a:rPr lang="en-US" sz="2400" dirty="0"/>
              <a:t>Participants are enrolled at the start of their internship year and followed throughout.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117CB3-BC02-EAAE-246B-D6B1E565C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88665"/>
              </p:ext>
            </p:extLst>
          </p:nvPr>
        </p:nvGraphicFramePr>
        <p:xfrm>
          <a:off x="838200" y="3523017"/>
          <a:ext cx="105156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564770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214280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3029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Quarterly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39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/>
                        <a:t>Comprehensive survey on demographics and prior mental health history.</a:t>
                      </a:r>
                    </a:p>
                    <a:p>
                      <a:endParaRPr lang="en-US" sz="1600" i="1" dirty="0"/>
                    </a:p>
                    <a:p>
                      <a:r>
                        <a:rPr lang="en-US" sz="1600" dirty="0"/>
                        <a:t>Validated instruments: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PHQ-9</a:t>
                      </a:r>
                      <a:r>
                        <a:rPr lang="en-US" sz="1600" dirty="0"/>
                        <a:t>: Depression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GAD-7</a:t>
                      </a:r>
                      <a:r>
                        <a:rPr lang="en-US" sz="1600" dirty="0"/>
                        <a:t>: Anxiety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PC-PTSD-5</a:t>
                      </a:r>
                      <a:r>
                        <a:rPr lang="en-US" sz="1600" dirty="0"/>
                        <a:t>: PTSD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Mobile app: Mood ratings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Wearable devices: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Daily step count total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Daily Sleep duration (passive sensing)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Mental health reassessments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PHQ-9</a:t>
                      </a:r>
                      <a:r>
                        <a:rPr lang="en-US" sz="1600" dirty="0"/>
                        <a:t>: Depression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GAD-7</a:t>
                      </a:r>
                      <a:r>
                        <a:rPr lang="en-US" sz="1600" dirty="0"/>
                        <a:t>: Anxiety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highlight>
                            <a:srgbClr val="FFFF00"/>
                          </a:highlight>
                        </a:rPr>
                        <a:t>C-SSRS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: Suicidal ideation.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8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20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75C0-5370-B14E-1EE5-6210FC63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Outcome var 1: </a:t>
            </a:r>
            <a:r>
              <a:rPr lang="en-US" dirty="0"/>
              <a:t>Suicide Ideation (C-SSR)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67CA0A-4376-EB2E-E822-A8C048CE4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95415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640490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282999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28518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25065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4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Suicide Ideation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Suicide Ideation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621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7535B4-F89E-15B6-9A8B-899F947DB8DC}"/>
              </a:ext>
            </a:extLst>
          </p:cNvPr>
          <p:cNvSpPr txBox="1">
            <a:spLocks/>
          </p:cNvSpPr>
          <p:nvPr/>
        </p:nvSpPr>
        <p:spPr>
          <a:xfrm>
            <a:off x="838200" y="3768811"/>
            <a:ext cx="10515600" cy="240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individual can have multiple SI during the duration of the study. </a:t>
            </a:r>
          </a:p>
        </p:txBody>
      </p:sp>
    </p:spTree>
    <p:extLst>
      <p:ext uri="{BB962C8B-B14F-4D97-AF65-F5344CB8AC3E}">
        <p14:creationId xmlns:p14="http://schemas.microsoft.com/office/powerpoint/2010/main" val="288002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75C0-5370-B14E-1EE5-6210FC63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Outcome var 2: </a:t>
            </a:r>
            <a:r>
              <a:rPr lang="en-US" dirty="0" err="1"/>
              <a:t>xxxxx</a:t>
            </a:r>
            <a:r>
              <a:rPr lang="en-US" dirty="0"/>
              <a:t>? (stability analysis)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67CA0A-4376-EB2E-E822-A8C048CE49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640490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282999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28518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25065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4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Suicide Ideation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Suicide Ideation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621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7535B4-F89E-15B6-9A8B-899F947DB8DC}"/>
              </a:ext>
            </a:extLst>
          </p:cNvPr>
          <p:cNvSpPr txBox="1">
            <a:spLocks/>
          </p:cNvSpPr>
          <p:nvPr/>
        </p:nvSpPr>
        <p:spPr>
          <a:xfrm>
            <a:off x="838200" y="3768811"/>
            <a:ext cx="10515600" cy="240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individual can have multiple SI during the duration of the study. </a:t>
            </a:r>
          </a:p>
        </p:txBody>
      </p:sp>
    </p:spTree>
    <p:extLst>
      <p:ext uri="{BB962C8B-B14F-4D97-AF65-F5344CB8AC3E}">
        <p14:creationId xmlns:p14="http://schemas.microsoft.com/office/powerpoint/2010/main" val="304552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C096-7E54-C951-3887-1DEC2C63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(Meeting with Raaz 11.20.24)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A13E-4207-D3D3-3F70-4CC4E173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valid RQ?</a:t>
            </a:r>
          </a:p>
          <a:p>
            <a:r>
              <a:rPr lang="en-US" dirty="0"/>
              <a:t>The data is collected at different frequency (baseline + daily + quarterly). Should I average daily mood ratings and step counts?</a:t>
            </a:r>
          </a:p>
          <a:p>
            <a:r>
              <a:rPr lang="en-US" dirty="0"/>
              <a:t>Anything we should be thinking about ahead of time?</a:t>
            </a:r>
          </a:p>
        </p:txBody>
      </p:sp>
    </p:spTree>
    <p:extLst>
      <p:ext uri="{BB962C8B-B14F-4D97-AF65-F5344CB8AC3E}">
        <p14:creationId xmlns:p14="http://schemas.microsoft.com/office/powerpoint/2010/main" val="223422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23275</TotalTime>
  <Words>654</Words>
  <Application>Microsoft Macintosh PowerPoint</Application>
  <PresentationFormat>Widescreen</PresentationFormat>
  <Paragraphs>69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Helvetica</vt:lpstr>
      <vt:lpstr>Monaco</vt:lpstr>
      <vt:lpstr>Office Theme</vt:lpstr>
      <vt:lpstr>Combining Passive Sensing and Self-Reported Symptoms with Network Analysis to Predict  Suicidal Ideation in Medical Residents </vt:lpstr>
      <vt:lpstr>Research Question</vt:lpstr>
      <vt:lpstr>Hypotheses</vt:lpstr>
      <vt:lpstr>Motivation</vt:lpstr>
      <vt:lpstr>Assumptions</vt:lpstr>
      <vt:lpstr>The Dataset: Multimodal Dataset from the Intern Health Study</vt:lpstr>
      <vt:lpstr>Outcome var 1: Suicide Ideation (C-SSR)</vt:lpstr>
      <vt:lpstr>Outcome var 2: xxxxx? (stability analysis)</vt:lpstr>
      <vt:lpstr>Questions (Meeting with Raaz 11.20.24)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Passive Sensing and Self-Reported Symptoms with Network Analysis to Predict  Suicidal Ideation in Medical Residents </dc:title>
  <dc:creator>Thalia Viranda</dc:creator>
  <cp:lastModifiedBy>Thalia Viranda</cp:lastModifiedBy>
  <cp:revision>2</cp:revision>
  <dcterms:created xsi:type="dcterms:W3CDTF">2024-11-20T14:27:23Z</dcterms:created>
  <dcterms:modified xsi:type="dcterms:W3CDTF">2024-12-06T18:23:08Z</dcterms:modified>
</cp:coreProperties>
</file>