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4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CD3-019B-9F02-3974-683A1450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FA879-C8E8-2E76-9E94-1D1EA0CD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11C4-659F-1B52-4126-3294542F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6D7E-6730-804E-A59A-B311DA2C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AB87-4213-EB66-C79E-5513B55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C1B7-5190-078F-FE96-8D2BAC46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C3FEE-AF65-B29E-6795-8C324E6B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8D10-81E8-CE18-B482-7C807771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FAA2-A71A-323F-21C2-41DB1C0E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0EE8-5B39-F1AE-6A73-B0F5D522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5861D-7790-C735-5205-72B89E0D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EC86F-15CB-BA65-B8E3-A9AEF935E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0CF6-8B6B-1729-83CD-F3DC561D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287F-CDBF-8CE0-820F-698DE5C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00DB-D8C3-F2BA-BB7D-8B1266D6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1BF6-944D-4872-9E6D-AFB9569C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57A4-40B4-83BB-8092-BD6732D3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4AD3-78FC-28F7-6154-BBCA3734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DF46-5128-15D0-DF52-EDDC1599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4A71-E3EB-11BE-6CE3-D2503CFD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803B-7E71-B8B6-2E06-4A2A955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225A-2E61-1DD2-CDBD-5D798754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5440-E109-4AB3-60E4-338BA572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E7E5-309D-4536-3C3E-648B61F5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EB85-FAFD-1134-A543-6171718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C58E-8CA8-ED52-A1DF-624AD41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2EBE-E48D-903A-079E-47A22F884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6D238-5A31-5247-CDC3-992E8C09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DB1FB-CDEC-D1A7-4867-71EE2BF0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6983B-5FAE-EE20-81AF-0417046A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55105-7F72-0707-1149-EC2971D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E57A-6C85-6100-640F-E64C5456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52294-0588-F03E-0067-23494D90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1149-EF70-9DBF-60EA-68C3EC61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22DB-42E8-9D0A-324D-98D0BB14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1A81-0E29-2A36-D5DF-F94F1566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44FB6-1409-AEEE-1FA7-15956943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55988-B799-9B9A-3613-DC2BCBCA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40B2B-5092-1071-0099-7F47BDF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D52-8B0F-21CD-1D2E-68E33C69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389B8-3406-87D3-04AE-588B2719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2D7D-D567-34BC-7A01-57E8CB67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3E2D-C474-1C74-7176-4F8AC3E6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8147D-5524-0737-9339-613D609C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86762-C35A-4D96-9A2A-16E9D2E0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3DD2-BAA4-91A9-8229-0D6982A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5966-7906-FF0D-218B-8E2057BC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9826-04F1-4F91-9AAC-D70F62E5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AE8D-1ED9-27B3-640A-FB587BEBF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9F14-D1FA-A248-B6D3-142A1C60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151CF-0F5F-AFCE-19FD-19D468B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FFAA-2E6C-BED3-6C49-8FD3E1F4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8804-8ABB-8861-28E8-74F72452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EBF18-292C-3219-515D-1A8E50DB5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6E1A4-D595-FF57-798B-EE572BC9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1F3C-503B-2E8C-44D6-0DF894F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CB0A1-BB2B-A5B3-769D-A4EB236B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E860E-CD1C-0DF5-CEE6-6A62ED2F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EB0FA-946F-5697-A79C-1C968623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03CC0-1D2A-FB6E-87F5-813323084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AD9D-D904-F6BB-7235-A6B2D45A4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538F9-62A6-7948-8D64-761FEFFB103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E86-F9CB-23F4-97A0-20D5734BD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D81C-70A4-CDA3-26A6-156F6349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9B7D6-24B3-1148-8BF3-8D8E8248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D84C7E-FF28-AC9F-E3F2-F61F886C5B97}"/>
              </a:ext>
            </a:extLst>
          </p:cNvPr>
          <p:cNvGrpSpPr/>
          <p:nvPr/>
        </p:nvGrpSpPr>
        <p:grpSpPr>
          <a:xfrm>
            <a:off x="265442" y="151074"/>
            <a:ext cx="11588268" cy="4298096"/>
            <a:chOff x="265442" y="151074"/>
            <a:chExt cx="11588268" cy="4298096"/>
          </a:xfrm>
        </p:grpSpPr>
        <p:pic>
          <p:nvPicPr>
            <p:cNvPr id="11" name="Picture 10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A3F58BC9-7BDE-BBEC-9746-F893C37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291" y="696686"/>
              <a:ext cx="5655153" cy="3752484"/>
            </a:xfrm>
            <a:prstGeom prst="rect">
              <a:avLst/>
            </a:prstGeom>
          </p:spPr>
        </p:pic>
        <p:pic>
          <p:nvPicPr>
            <p:cNvPr id="7" name="Picture 6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904939D9-03E9-0057-17C5-F8CF4D31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557" y="696686"/>
              <a:ext cx="5655153" cy="3752484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EC35D8A-90D8-6988-0868-53FCE3BB69D2}"/>
                </a:ext>
              </a:extLst>
            </p:cNvPr>
            <p:cNvSpPr/>
            <p:nvPr/>
          </p:nvSpPr>
          <p:spPr>
            <a:xfrm>
              <a:off x="265442" y="1667677"/>
              <a:ext cx="622998" cy="1607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3F5C22-4721-50A5-5D69-B3A24A7FF857}"/>
                </a:ext>
              </a:extLst>
            </p:cNvPr>
            <p:cNvSpPr/>
            <p:nvPr/>
          </p:nvSpPr>
          <p:spPr>
            <a:xfrm>
              <a:off x="6106048" y="2542784"/>
              <a:ext cx="622998" cy="1607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88FA5-6880-FC73-B02A-28C0323E8905}"/>
                </a:ext>
              </a:extLst>
            </p:cNvPr>
            <p:cNvSpPr txBox="1"/>
            <p:nvPr/>
          </p:nvSpPr>
          <p:spPr>
            <a:xfrm>
              <a:off x="3591007" y="151074"/>
              <a:ext cx="490551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Expected Influence 1 (EI-1) Centrality of Network Nodes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052FE-6C7A-4012-9D06-CB7F1A8A93C2}"/>
                </a:ext>
              </a:extLst>
            </p:cNvPr>
            <p:cNvSpPr txBox="1"/>
            <p:nvPr/>
          </p:nvSpPr>
          <p:spPr>
            <a:xfrm>
              <a:off x="888440" y="565881"/>
              <a:ext cx="504323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(a) Self-reported sleep duration (hours)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C5823A-8407-D855-3313-D672A1B1E1AF}"/>
                </a:ext>
              </a:extLst>
            </p:cNvPr>
            <p:cNvSpPr txBox="1"/>
            <p:nvPr/>
          </p:nvSpPr>
          <p:spPr>
            <a:xfrm>
              <a:off x="6810476" y="565881"/>
              <a:ext cx="504323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(b) Sensor-based sleep duration (hours)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45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FD516A-EF97-0F71-D719-55CD3693036C}"/>
              </a:ext>
            </a:extLst>
          </p:cNvPr>
          <p:cNvGrpSpPr/>
          <p:nvPr/>
        </p:nvGrpSpPr>
        <p:grpSpPr>
          <a:xfrm>
            <a:off x="475583" y="265985"/>
            <a:ext cx="11530333" cy="6326030"/>
            <a:chOff x="475583" y="265985"/>
            <a:chExt cx="11530333" cy="6326030"/>
          </a:xfrm>
        </p:grpSpPr>
        <p:pic>
          <p:nvPicPr>
            <p:cNvPr id="13" name="Picture 12" descr="A diagram of a network&#10;&#10;Description automatically generated">
              <a:extLst>
                <a:ext uri="{FF2B5EF4-FFF2-40B4-BE49-F238E27FC236}">
                  <a16:creationId xmlns:a16="http://schemas.microsoft.com/office/drawing/2014/main" id="{D37C0751-121D-7D11-A87F-89F343A4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329" y="729170"/>
              <a:ext cx="5745587" cy="5862844"/>
            </a:xfrm>
            <a:prstGeom prst="rect">
              <a:avLst/>
            </a:prstGeom>
          </p:spPr>
        </p:pic>
        <p:pic>
          <p:nvPicPr>
            <p:cNvPr id="11" name="Picture 10" descr="A diagram of a network&#10;&#10;Description automatically generated">
              <a:extLst>
                <a:ext uri="{FF2B5EF4-FFF2-40B4-BE49-F238E27FC236}">
                  <a16:creationId xmlns:a16="http://schemas.microsoft.com/office/drawing/2014/main" id="{0B8B3C93-1F69-4CA9-01AB-1DFA1005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162" y="729170"/>
              <a:ext cx="5745588" cy="58628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F65A8-46D9-27BC-8A84-3003B889600B}"/>
                </a:ext>
              </a:extLst>
            </p:cNvPr>
            <p:cNvSpPr txBox="1"/>
            <p:nvPr/>
          </p:nvSpPr>
          <p:spPr>
            <a:xfrm>
              <a:off x="2798726" y="265985"/>
              <a:ext cx="6844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Partial Correlation Networks before Applying Graphical LASSO Regularization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E2BB8-4CFC-B276-5D3E-99CADC66B4D1}"/>
                </a:ext>
              </a:extLst>
            </p:cNvPr>
            <p:cNvSpPr txBox="1"/>
            <p:nvPr/>
          </p:nvSpPr>
          <p:spPr>
            <a:xfrm>
              <a:off x="475583" y="665785"/>
              <a:ext cx="57455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(a) Self-reported sleep duration (hours)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146F57-D4AF-9DB6-DEEF-A3445B286371}"/>
                </a:ext>
              </a:extLst>
            </p:cNvPr>
            <p:cNvSpPr txBox="1"/>
            <p:nvPr/>
          </p:nvSpPr>
          <p:spPr>
            <a:xfrm>
              <a:off x="6338987" y="665785"/>
              <a:ext cx="557771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(b) Sensor-based sleep duration (hours)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69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807660-4F88-724D-26C1-16C394D38180}"/>
              </a:ext>
            </a:extLst>
          </p:cNvPr>
          <p:cNvGrpSpPr/>
          <p:nvPr/>
        </p:nvGrpSpPr>
        <p:grpSpPr>
          <a:xfrm>
            <a:off x="475583" y="265986"/>
            <a:ext cx="11441114" cy="6262644"/>
            <a:chOff x="475583" y="265986"/>
            <a:chExt cx="11441114" cy="62626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8B3C93-1F69-4CA9-01AB-1DFA100584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86"/>
            <a:stretch/>
          </p:blipFill>
          <p:spPr>
            <a:xfrm>
              <a:off x="645426" y="1081283"/>
              <a:ext cx="5525684" cy="5447347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7C0751-121D-7D11-A87F-89F343A41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7"/>
            <a:stretch/>
          </p:blipFill>
          <p:spPr>
            <a:xfrm>
              <a:off x="6391014" y="1081283"/>
              <a:ext cx="5525683" cy="5447347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F65A8-46D9-27BC-8A84-3003B889600B}"/>
                </a:ext>
              </a:extLst>
            </p:cNvPr>
            <p:cNvSpPr txBox="1"/>
            <p:nvPr/>
          </p:nvSpPr>
          <p:spPr>
            <a:xfrm>
              <a:off x="4431142" y="265986"/>
              <a:ext cx="36583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Regularized Partial Correlation Networks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E2BB8-4CFC-B276-5D3E-99CADC66B4D1}"/>
                </a:ext>
              </a:extLst>
            </p:cNvPr>
            <p:cNvSpPr txBox="1"/>
            <p:nvPr/>
          </p:nvSpPr>
          <p:spPr>
            <a:xfrm>
              <a:off x="475583" y="665785"/>
              <a:ext cx="574558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lphaLcParenBoth"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Self-reported sleep duration (hours)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146F57-D4AF-9DB6-DEEF-A3445B286371}"/>
                </a:ext>
              </a:extLst>
            </p:cNvPr>
            <p:cNvSpPr txBox="1"/>
            <p:nvPr/>
          </p:nvSpPr>
          <p:spPr>
            <a:xfrm>
              <a:off x="6338987" y="665785"/>
              <a:ext cx="557771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(b) Sensor-based sleep duration (hours)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33EA6-2A3E-E1AB-DD33-19836670F8A7}"/>
              </a:ext>
            </a:extLst>
          </p:cNvPr>
          <p:cNvGrpSpPr/>
          <p:nvPr/>
        </p:nvGrpSpPr>
        <p:grpSpPr>
          <a:xfrm>
            <a:off x="475583" y="278472"/>
            <a:ext cx="11441114" cy="3643485"/>
            <a:chOff x="475583" y="278472"/>
            <a:chExt cx="11441114" cy="3643485"/>
          </a:xfrm>
        </p:grpSpPr>
        <p:pic>
          <p:nvPicPr>
            <p:cNvPr id="3" name="Picture 2" descr="A graph with blue bars&#10;&#10;Description automatically generated">
              <a:extLst>
                <a:ext uri="{FF2B5EF4-FFF2-40B4-BE49-F238E27FC236}">
                  <a16:creationId xmlns:a16="http://schemas.microsoft.com/office/drawing/2014/main" id="{3FEA7FE7-014A-0BFF-4940-C3C0BE49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83"/>
            <a:stretch/>
          </p:blipFill>
          <p:spPr>
            <a:xfrm>
              <a:off x="607772" y="927395"/>
              <a:ext cx="5291666" cy="2994562"/>
            </a:xfrm>
            <a:prstGeom prst="rect">
              <a:avLst/>
            </a:prstGeom>
          </p:spPr>
        </p:pic>
        <p:pic>
          <p:nvPicPr>
            <p:cNvPr id="5" name="Picture 4" descr="A graph with blue and white bars&#10;&#10;Description automatically generated">
              <a:extLst>
                <a:ext uri="{FF2B5EF4-FFF2-40B4-BE49-F238E27FC236}">
                  <a16:creationId xmlns:a16="http://schemas.microsoft.com/office/drawing/2014/main" id="{1DF449B0-5B09-2505-4F8A-EA720D6BC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84"/>
            <a:stretch/>
          </p:blipFill>
          <p:spPr>
            <a:xfrm>
              <a:off x="6221170" y="927396"/>
              <a:ext cx="5291667" cy="29945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5FF123-5B18-75C0-808F-920CEC690999}"/>
                </a:ext>
              </a:extLst>
            </p:cNvPr>
            <p:cNvSpPr txBox="1"/>
            <p:nvPr/>
          </p:nvSpPr>
          <p:spPr>
            <a:xfrm>
              <a:off x="2840397" y="278472"/>
              <a:ext cx="65112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Variable Importance: GGM-Selected Features and Demographics Variables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45DAD-D5F8-1F13-FF84-88A00C5A6CDC}"/>
                </a:ext>
              </a:extLst>
            </p:cNvPr>
            <p:cNvSpPr txBox="1"/>
            <p:nvPr/>
          </p:nvSpPr>
          <p:spPr>
            <a:xfrm>
              <a:off x="475583" y="665785"/>
              <a:ext cx="574558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lphaLcParenBoth"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Self-reported sleep duration (hours)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696DC-A2DB-CD86-6F9F-2D4E72D41559}"/>
                </a:ext>
              </a:extLst>
            </p:cNvPr>
            <p:cNvSpPr txBox="1"/>
            <p:nvPr/>
          </p:nvSpPr>
          <p:spPr>
            <a:xfrm>
              <a:off x="6338987" y="665785"/>
              <a:ext cx="557771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(b) Sensor-based sleep duration (hours)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924ED3-8AE9-ADD0-A419-A2BAF4CB0632}"/>
                </a:ext>
              </a:extLst>
            </p:cNvPr>
            <p:cNvSpPr/>
            <p:nvPr/>
          </p:nvSpPr>
          <p:spPr>
            <a:xfrm>
              <a:off x="865210" y="2090464"/>
              <a:ext cx="491642" cy="14145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14BB58-1683-58ED-2554-84A375A64669}"/>
                </a:ext>
              </a:extLst>
            </p:cNvPr>
            <p:cNvSpPr/>
            <p:nvPr/>
          </p:nvSpPr>
          <p:spPr>
            <a:xfrm>
              <a:off x="6410632" y="2070799"/>
              <a:ext cx="560439" cy="16112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6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FC29F0-0721-B0E7-9353-8B4CDAEB2059}"/>
              </a:ext>
            </a:extLst>
          </p:cNvPr>
          <p:cNvGrpSpPr/>
          <p:nvPr/>
        </p:nvGrpSpPr>
        <p:grpSpPr>
          <a:xfrm>
            <a:off x="2642638" y="406291"/>
            <a:ext cx="6906724" cy="4817500"/>
            <a:chOff x="2642638" y="406291"/>
            <a:chExt cx="6906724" cy="4817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5FF123-5B18-75C0-808F-920CEC690999}"/>
                </a:ext>
              </a:extLst>
            </p:cNvPr>
            <p:cNvSpPr txBox="1"/>
            <p:nvPr/>
          </p:nvSpPr>
          <p:spPr>
            <a:xfrm>
              <a:off x="4213625" y="406291"/>
              <a:ext cx="37647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Variable Importance: RF-only, All Features</a:t>
              </a:r>
            </a:p>
          </p:txBody>
        </p:sp>
        <p:pic>
          <p:nvPicPr>
            <p:cNvPr id="2" name="Picture 1" descr="A graph of a graph&#10;&#10;Description automatically generated">
              <a:extLst>
                <a:ext uri="{FF2B5EF4-FFF2-40B4-BE49-F238E27FC236}">
                  <a16:creationId xmlns:a16="http://schemas.microsoft.com/office/drawing/2014/main" id="{EBE6125B-03E4-0120-4177-6149EB41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13"/>
            <a:stretch/>
          </p:blipFill>
          <p:spPr>
            <a:xfrm>
              <a:off x="2642638" y="835101"/>
              <a:ext cx="6906724" cy="438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2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Thalia Viranda</dc:creator>
  <cp:lastModifiedBy>Thalia Viranda</cp:lastModifiedBy>
  <cp:revision>1</cp:revision>
  <dcterms:created xsi:type="dcterms:W3CDTF">2024-12-14T00:25:54Z</dcterms:created>
  <dcterms:modified xsi:type="dcterms:W3CDTF">2024-12-14T00:59:30Z</dcterms:modified>
</cp:coreProperties>
</file>