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5" r:id="rId4"/>
    <p:sldId id="270" r:id="rId5"/>
    <p:sldId id="257" r:id="rId6"/>
    <p:sldId id="266" r:id="rId7"/>
    <p:sldId id="268" r:id="rId8"/>
    <p:sldId id="267" r:id="rId9"/>
    <p:sldId id="260" r:id="rId10"/>
    <p:sldId id="261" r:id="rId11"/>
    <p:sldId id="271" r:id="rId12"/>
    <p:sldId id="269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Romanenko" initials="AR" lastIdx="1" clrIdx="0">
    <p:extLst>
      <p:ext uri="{19B8F6BF-5375-455C-9EA6-DF929625EA0E}">
        <p15:presenceInfo xmlns:p15="http://schemas.microsoft.com/office/powerpoint/2012/main" userId="83f52e17102d45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12"/>
    <p:restoredTop sz="94640"/>
  </p:normalViewPr>
  <p:slideViewPr>
    <p:cSldViewPr>
      <p:cViewPr>
        <p:scale>
          <a:sx n="112" d="100"/>
          <a:sy n="112" d="100"/>
        </p:scale>
        <p:origin x="7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14T23:28:52.723" idx="1">
    <p:pos x="2832" y="140"/>
    <p:text>Are we sure these are the same?</p:text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86CCB-9656-5042-A9D0-BFBCCB85F0A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1694-5321-C344-80D3-2E167B777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60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0902" y="1203598"/>
            <a:ext cx="486003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>
                <a:latin typeface="Arial" pitchFamily="34" charset="0"/>
                <a:cs typeface="Arial" pitchFamily="34" charset="0"/>
              </a:rPr>
              <a:t>Big Data in Finance Team 3</a:t>
            </a:r>
          </a:p>
          <a:p>
            <a:pPr algn="r"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Alexander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Romanenko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Justin Leiendecker</a:t>
            </a: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Mei Sheng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Tsz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Ho</a:t>
            </a:r>
          </a:p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126604" y="483518"/>
            <a:ext cx="75243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>
                <a:latin typeface="Arial" pitchFamily="34" charset="0"/>
                <a:ea typeface="맑은 고딕" pitchFamily="50" charset="-127"/>
                <a:cs typeface="Arial" pitchFamily="34" charset="0"/>
              </a:rPr>
              <a:t>Currency Exchange Rate Prediction</a:t>
            </a:r>
            <a:endParaRPr lang="en-US" altLang="ko-KR" sz="3200" b="1" dirty="0"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Trading Strategy 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516" y="1275606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200" dirty="0"/>
              <a:t>Assume initial wealth is 100 USD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200" dirty="0"/>
              <a:t>Decide whether to buy or sell currency at the start of each month (start to trade from w+1, w is the window size)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dirty="0"/>
              <a:t>If</a:t>
            </a:r>
            <a:r>
              <a:rPr lang="zh-CN" altLang="en-US" sz="1200" dirty="0"/>
              <a:t> </a:t>
            </a:r>
            <a:r>
              <a:rPr lang="en-GB" altLang="zh-CN" sz="1200" dirty="0"/>
              <a:t>we are in the USD position and change of spot rate &gt; risk free rate, buy the currency </a:t>
            </a:r>
          </a:p>
          <a:p>
            <a:pPr marL="171450" indent="-171450" latinLnBrk="0">
              <a:buFont typeface="Arial" charset="0"/>
              <a:buChar char="•"/>
            </a:pPr>
            <a:r>
              <a:rPr lang="en-US" altLang="zh-CN" sz="1200" dirty="0"/>
              <a:t>If</a:t>
            </a:r>
            <a:r>
              <a:rPr lang="zh-CN" altLang="en-US" sz="1200" dirty="0"/>
              <a:t> </a:t>
            </a:r>
            <a:r>
              <a:rPr lang="en-GB" altLang="zh-CN" sz="1200" dirty="0"/>
              <a:t>we are in the USD position and risk free rate &gt; change of spot rate &gt; 0, invest the bond</a:t>
            </a:r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US" altLang="zh-CN" sz="1200" dirty="0"/>
              <a:t>If</a:t>
            </a:r>
            <a:r>
              <a:rPr lang="zh-CN" altLang="en-US" sz="1200" dirty="0"/>
              <a:t> </a:t>
            </a:r>
            <a:r>
              <a:rPr lang="en-GB" altLang="zh-CN" sz="1200" dirty="0"/>
              <a:t>we are in the foreign currency position and change of spot rate &lt; 0, sell the currency</a:t>
            </a:r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200" dirty="0"/>
              <a:t>At the last month, clear the position in USD</a:t>
            </a:r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200" dirty="0"/>
              <a:t>Calculate the return, compare it with the risk free rate</a:t>
            </a:r>
          </a:p>
          <a:p>
            <a:pPr marL="171450" lvl="0" indent="-171450" latinLnBrk="0">
              <a:defRPr/>
            </a:pPr>
            <a:endParaRPr lang="en-GB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16955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87574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Variable Assessment and Acquisition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‘</a:t>
            </a:r>
            <a:r>
              <a:rPr lang="en-US" dirty="0" err="1"/>
              <a:t>Normalisation</a:t>
            </a:r>
            <a:r>
              <a:rPr lang="en-US" dirty="0"/>
              <a:t>’ of values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Choice of Rolling Window Size (180 months)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Model Implementation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4 candidate models: Linear Regression Model (OLS) ; Elastic Net; </a:t>
            </a:r>
          </a:p>
          <a:p>
            <a:pPr lvl="1"/>
            <a:r>
              <a:rPr lang="en-US" dirty="0"/>
              <a:t>Random Forest and Time Series Model (ARIMA)</a:t>
            </a:r>
          </a:p>
          <a:p>
            <a:pPr marL="742950" lvl="3" indent="-285750">
              <a:buFont typeface="Arial" charset="0"/>
              <a:buChar char="•"/>
            </a:pPr>
            <a:r>
              <a:rPr lang="en-US" dirty="0"/>
              <a:t>Benchmark: Historical Mean Model</a:t>
            </a:r>
          </a:p>
          <a:p>
            <a:pPr marL="285750" lvl="2" indent="-285750">
              <a:buFont typeface="Arial" charset="0"/>
              <a:buChar char="•"/>
            </a:pPr>
            <a:r>
              <a:rPr lang="en-US" dirty="0"/>
              <a:t>Tuning of parameters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Model Validation and Selection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Trading Strategy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137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Factors Influencing FX Fluctuations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987574"/>
            <a:ext cx="849694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2000" dirty="0">
                <a:latin typeface="Arial" pitchFamily="34" charset="0"/>
                <a:cs typeface="Arial" pitchFamily="34" charset="0"/>
              </a:rPr>
              <a:t>Differential in Inflation  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2000" dirty="0">
                <a:latin typeface="Arial" pitchFamily="34" charset="0"/>
                <a:cs typeface="Arial" pitchFamily="34" charset="0"/>
              </a:rPr>
              <a:t>Differential in Interest Rates  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2000" dirty="0">
                <a:latin typeface="Arial" pitchFamily="34" charset="0"/>
                <a:cs typeface="Arial" pitchFamily="34" charset="0"/>
              </a:rPr>
              <a:t>Manufacturing Output (Industrial Production)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2000" dirty="0">
                <a:latin typeface="Arial" pitchFamily="34" charset="0"/>
                <a:cs typeface="Arial" pitchFamily="34" charset="0"/>
              </a:rPr>
              <a:t>Money Supply ✔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2000" dirty="0">
                <a:latin typeface="Arial" pitchFamily="34" charset="0"/>
                <a:cs typeface="Arial" pitchFamily="34" charset="0"/>
              </a:rPr>
              <a:t>Government Debt   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2000" dirty="0">
                <a:latin typeface="Arial" pitchFamily="34" charset="0"/>
                <a:cs typeface="Arial" pitchFamily="34" charset="0"/>
              </a:rPr>
              <a:t>GDP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2000" dirty="0">
                <a:latin typeface="Arial" pitchFamily="34" charset="0"/>
                <a:cs typeface="Arial" pitchFamily="34" charset="0"/>
              </a:rPr>
              <a:t>Equity Indices  </a:t>
            </a:r>
          </a:p>
          <a:p>
            <a:pPr marL="285750" indent="-285750">
              <a:spcAft>
                <a:spcPts val="600"/>
              </a:spcAft>
              <a:buFont typeface="Wingdings" charset="2"/>
              <a:buChar char="§"/>
            </a:pPr>
            <a:r>
              <a:rPr lang="en-GB" altLang="ko-KR" sz="2000" dirty="0">
                <a:latin typeface="Arial" pitchFamily="34" charset="0"/>
                <a:cs typeface="Arial" pitchFamily="34" charset="0"/>
              </a:rPr>
              <a:t>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Linear Model </a:t>
            </a:r>
            <a:r>
              <a:rPr lang="en-US" sz="2800" dirty="0"/>
              <a:t>(OLS)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1203598"/>
            <a:ext cx="5184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Input variables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Prediction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Kitchen </a:t>
            </a:r>
            <a:r>
              <a:rPr lang="en-US" sz="2800" dirty="0">
                <a:solidFill>
                  <a:srgbClr val="FF0000"/>
                </a:solidFill>
              </a:rPr>
              <a:t>Sink (Elastic Net</a:t>
            </a:r>
            <a:r>
              <a:rPr lang="en-US" sz="2800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1203598"/>
            <a:ext cx="3574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Tune the </a:t>
            </a:r>
            <a:r>
              <a:rPr lang="en-US" altLang="zh-CN" dirty="0"/>
              <a:t>alpha</a:t>
            </a:r>
            <a:r>
              <a:rPr lang="zh-CN" altLang="en-US" dirty="0"/>
              <a:t> </a:t>
            </a:r>
            <a:r>
              <a:rPr lang="en-US" altLang="zh-CN" dirty="0"/>
              <a:t>for each window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146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Time Series Model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347614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Use </a:t>
            </a:r>
            <a:r>
              <a:rPr lang="en-US" dirty="0" err="1"/>
              <a:t>auto.arima</a:t>
            </a:r>
            <a:r>
              <a:rPr lang="en-US" dirty="0"/>
              <a:t> ( ) to choose (p, q) in each window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Prediction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Random Forest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491630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Tune the tree size: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1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Prediction Comparison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833092"/>
              </p:ext>
            </p:extLst>
          </p:nvPr>
        </p:nvGraphicFramePr>
        <p:xfrm>
          <a:off x="323528" y="1059582"/>
          <a:ext cx="8136909" cy="27317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9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9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71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Cum.</a:t>
                      </a:r>
                      <a:r>
                        <a:rPr lang="en-US" sz="1100" baseline="0" dirty="0"/>
                        <a:t> RMSE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AUD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CAD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CHF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EUR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GBP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JPY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NOK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NZD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SEK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443">
                <a:tc>
                  <a:txBody>
                    <a:bodyPr/>
                    <a:lstStyle/>
                    <a:p>
                      <a:r>
                        <a:rPr lang="en-US" sz="1100" dirty="0"/>
                        <a:t>Kitchen Sink</a:t>
                      </a:r>
                    </a:p>
                    <a:p>
                      <a:r>
                        <a:rPr lang="en-US" sz="1100" dirty="0"/>
                        <a:t> (OLS)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Kitchen Sink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(Elastic</a:t>
                      </a:r>
                      <a:r>
                        <a:rPr lang="en-US" sz="1100" baseline="0" dirty="0"/>
                        <a:t> Net)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Time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15">
                <a:tc>
                  <a:txBody>
                    <a:bodyPr/>
                    <a:lstStyle/>
                    <a:p>
                      <a:r>
                        <a:rPr lang="en-US" sz="11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018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Hist.</a:t>
                      </a:r>
                      <a:r>
                        <a:rPr lang="en-US" altLang="zh-CN" sz="1100" baseline="0" dirty="0"/>
                        <a:t> Mean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74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Trading Strategy and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516" y="1275606"/>
            <a:ext cx="8712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200" dirty="0"/>
              <a:t>Assume initial wealth is 100 USD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200" dirty="0"/>
              <a:t>Decide whether to buy or sell currency at the start of each month (start to trade from w+1, w is the window size)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200" dirty="0"/>
              <a:t>If</a:t>
            </a:r>
            <a:r>
              <a:rPr lang="zh-CN" altLang="en-US" sz="1200" dirty="0"/>
              <a:t> </a:t>
            </a:r>
            <a:r>
              <a:rPr lang="en-GB" altLang="zh-CN" sz="1200" dirty="0"/>
              <a:t>we are in the USD position and change of spot rate &gt; risk free rate, buy the currency </a:t>
            </a:r>
          </a:p>
          <a:p>
            <a:pPr marL="171450" indent="-171450" latinLnBrk="0">
              <a:buFont typeface="Arial" charset="0"/>
              <a:buChar char="•"/>
            </a:pPr>
            <a:r>
              <a:rPr lang="en-US" altLang="zh-CN" sz="1200" dirty="0"/>
              <a:t>If</a:t>
            </a:r>
            <a:r>
              <a:rPr lang="zh-CN" altLang="en-US" sz="1200" dirty="0"/>
              <a:t> </a:t>
            </a:r>
            <a:r>
              <a:rPr lang="en-GB" altLang="zh-CN" sz="1200" dirty="0"/>
              <a:t>we are in the USD position and risk free rate &gt; change of spot rate &gt; 0, invest the bond</a:t>
            </a:r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US" altLang="zh-CN" sz="1200" dirty="0"/>
              <a:t>If</a:t>
            </a:r>
            <a:r>
              <a:rPr lang="zh-CN" altLang="en-US" sz="1200" dirty="0"/>
              <a:t> </a:t>
            </a:r>
            <a:r>
              <a:rPr lang="en-GB" altLang="zh-CN" sz="1200" dirty="0"/>
              <a:t>we are in the foreign currency position and change of spot rate &lt; 0, sell the currency</a:t>
            </a:r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200" dirty="0"/>
              <a:t>At the last month, clear the position in USD</a:t>
            </a:r>
          </a:p>
          <a:p>
            <a:pPr marL="171450" lvl="0" indent="-171450" latinLnBrk="0">
              <a:buFont typeface="Arial" charset="0"/>
              <a:buChar char="•"/>
              <a:defRPr/>
            </a:pPr>
            <a:r>
              <a:rPr lang="en-GB" altLang="zh-CN" sz="1200" dirty="0"/>
              <a:t>Calculate the return, compare it with the risk free rate</a:t>
            </a:r>
          </a:p>
          <a:p>
            <a:pPr marL="171450" lvl="0" indent="-171450" latinLnBrk="0">
              <a:defRPr/>
            </a:pPr>
            <a:endParaRPr lang="en-GB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08913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429</Words>
  <Application>Microsoft Office PowerPoint</Application>
  <PresentationFormat>On-screen Show (16:9)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宋体</vt:lpstr>
      <vt:lpstr>Arial</vt:lpstr>
      <vt:lpstr>Calibri</vt:lpstr>
      <vt:lpstr>Wingdings</vt:lpstr>
      <vt:lpstr>Office Theme</vt:lpstr>
      <vt:lpstr>Custom Design</vt:lpstr>
      <vt:lpstr>PowerPoint Presentation</vt:lpstr>
      <vt:lpstr>Methodology</vt:lpstr>
      <vt:lpstr>Factors Influencing FX Fluctuations</vt:lpstr>
      <vt:lpstr>Linear Model (OLS)</vt:lpstr>
      <vt:lpstr>Kitchen Sink (Elastic Net)</vt:lpstr>
      <vt:lpstr>Time Series Model</vt:lpstr>
      <vt:lpstr>Random Forest</vt:lpstr>
      <vt:lpstr>Prediction Comparison</vt:lpstr>
      <vt:lpstr>Trading Strategy and Performance</vt:lpstr>
      <vt:lpstr>Trading Strategy Results</vt:lpstr>
      <vt:lpstr>Conclusion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Alexander Romanenko</cp:lastModifiedBy>
  <cp:revision>43</cp:revision>
  <dcterms:created xsi:type="dcterms:W3CDTF">2014-04-01T16:27:38Z</dcterms:created>
  <dcterms:modified xsi:type="dcterms:W3CDTF">2017-03-15T09:23:02Z</dcterms:modified>
</cp:coreProperties>
</file>