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ksandrskiba/Documents/analysis/&#1047;&#1072;&#1076;&#1072;&#1085;&#1080;&#1077;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2.xlsx]Лист3!Сводная таблица16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</a:t>
            </a:r>
            <a:r>
              <a:rPr lang="ru-RU" baseline="0"/>
              <a:t> продукта по возрасту</a:t>
            </a:r>
            <a:endParaRPr lang="ru-RU"/>
          </a:p>
        </c:rich>
      </c:tx>
      <c:layout>
        <c:manualLayout>
          <c:xMode val="edge"/>
          <c:yMode val="edge"/>
          <c:x val="0.4687915573053368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Лист3!$B$3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Лист3!$A$4:$A$51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Лист3!$B$4:$B$51</c:f>
              <c:numCache>
                <c:formatCode>General</c:formatCode>
                <c:ptCount val="47"/>
                <c:pt idx="0">
                  <c:v>9</c:v>
                </c:pt>
                <c:pt idx="1">
                  <c:v>102</c:v>
                </c:pt>
                <c:pt idx="2">
                  <c:v>161</c:v>
                </c:pt>
                <c:pt idx="3">
                  <c:v>213</c:v>
                </c:pt>
                <c:pt idx="4">
                  <c:v>276</c:v>
                </c:pt>
                <c:pt idx="5">
                  <c:v>320</c:v>
                </c:pt>
                <c:pt idx="6">
                  <c:v>366</c:v>
                </c:pt>
                <c:pt idx="7">
                  <c:v>462</c:v>
                </c:pt>
                <c:pt idx="8">
                  <c:v>552</c:v>
                </c:pt>
                <c:pt idx="9">
                  <c:v>542</c:v>
                </c:pt>
                <c:pt idx="10">
                  <c:v>596</c:v>
                </c:pt>
                <c:pt idx="11">
                  <c:v>661</c:v>
                </c:pt>
                <c:pt idx="12">
                  <c:v>677</c:v>
                </c:pt>
                <c:pt idx="13">
                  <c:v>676</c:v>
                </c:pt>
                <c:pt idx="14">
                  <c:v>762</c:v>
                </c:pt>
                <c:pt idx="15">
                  <c:v>838</c:v>
                </c:pt>
                <c:pt idx="16">
                  <c:v>975</c:v>
                </c:pt>
                <c:pt idx="17">
                  <c:v>956</c:v>
                </c:pt>
                <c:pt idx="18">
                  <c:v>1038</c:v>
                </c:pt>
                <c:pt idx="19">
                  <c:v>1056</c:v>
                </c:pt>
                <c:pt idx="20">
                  <c:v>961</c:v>
                </c:pt>
                <c:pt idx="21">
                  <c:v>1067</c:v>
                </c:pt>
                <c:pt idx="22">
                  <c:v>1222</c:v>
                </c:pt>
                <c:pt idx="23">
                  <c:v>1186</c:v>
                </c:pt>
                <c:pt idx="24">
                  <c:v>1284</c:v>
                </c:pt>
                <c:pt idx="25">
                  <c:v>1320</c:v>
                </c:pt>
                <c:pt idx="26">
                  <c:v>1350</c:v>
                </c:pt>
                <c:pt idx="27">
                  <c:v>1293</c:v>
                </c:pt>
                <c:pt idx="28">
                  <c:v>1382</c:v>
                </c:pt>
                <c:pt idx="29">
                  <c:v>1498</c:v>
                </c:pt>
                <c:pt idx="30">
                  <c:v>1418</c:v>
                </c:pt>
                <c:pt idx="31">
                  <c:v>1426</c:v>
                </c:pt>
                <c:pt idx="32">
                  <c:v>1466</c:v>
                </c:pt>
                <c:pt idx="33">
                  <c:v>1242</c:v>
                </c:pt>
                <c:pt idx="34">
                  <c:v>1198</c:v>
                </c:pt>
                <c:pt idx="35">
                  <c:v>1066</c:v>
                </c:pt>
                <c:pt idx="36">
                  <c:v>858</c:v>
                </c:pt>
                <c:pt idx="37">
                  <c:v>859</c:v>
                </c:pt>
                <c:pt idx="38">
                  <c:v>711</c:v>
                </c:pt>
                <c:pt idx="39">
                  <c:v>344</c:v>
                </c:pt>
                <c:pt idx="40">
                  <c:v>5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9-9C48-BC06-C94194011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2309503"/>
        <c:axId val="1943419984"/>
      </c:barChart>
      <c:catAx>
        <c:axId val="272309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3419984"/>
        <c:crosses val="autoZero"/>
        <c:auto val="1"/>
        <c:lblAlgn val="ctr"/>
        <c:lblOffset val="100"/>
        <c:noMultiLvlLbl val="0"/>
      </c:catAx>
      <c:valAx>
        <c:axId val="1943419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30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2.xlsx]Лист5!Сводная таблица5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</a:t>
            </a:r>
            <a:r>
              <a:rPr lang="ru-RU" baseline="0"/>
              <a:t> по регионам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Лист5!$B$3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56-E44D-AF70-C64CE3A4CB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6-E44D-AF70-C64CE3A4CB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56-E44D-AF70-C64CE3A4CB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56-E44D-AF70-C64CE3A4CB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56-E44D-AF70-C64CE3A4CB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56-E44D-AF70-C64CE3A4CBB9}"/>
              </c:ext>
            </c:extLst>
          </c:dPt>
          <c:cat>
            <c:strRef>
              <c:f>Лист5!$A$4:$A$10</c:f>
              <c:strCache>
                <c:ptCount val="6"/>
                <c:pt idx="0">
                  <c:v>EKT</c:v>
                </c:pt>
                <c:pt idx="1">
                  <c:v>KRD</c:v>
                </c:pt>
                <c:pt idx="2">
                  <c:v>NNV</c:v>
                </c:pt>
                <c:pt idx="3">
                  <c:v>NSK</c:v>
                </c:pt>
                <c:pt idx="4">
                  <c:v>RBA</c:v>
                </c:pt>
                <c:pt idx="5">
                  <c:v>SPB</c:v>
                </c:pt>
              </c:strCache>
            </c:strRef>
          </c:cat>
          <c:val>
            <c:numRef>
              <c:f>Лист5!$B$4:$B$10</c:f>
              <c:numCache>
                <c:formatCode>General</c:formatCode>
                <c:ptCount val="6"/>
                <c:pt idx="0">
                  <c:v>2944</c:v>
                </c:pt>
                <c:pt idx="1">
                  <c:v>3307</c:v>
                </c:pt>
                <c:pt idx="2">
                  <c:v>3727</c:v>
                </c:pt>
                <c:pt idx="3">
                  <c:v>4651</c:v>
                </c:pt>
                <c:pt idx="4">
                  <c:v>14094</c:v>
                </c:pt>
                <c:pt idx="5">
                  <c:v>5679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56-E44D-AF70-C64CE3A4C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2.xlsx]Лист6!Сводная таблица6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Лист6!$B$3:$B$4</c:f>
              <c:strCache>
                <c:ptCount val="1"/>
                <c:pt idx="0">
                  <c:v>Индивидуальный золотой план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Лист6!$B$5:$B$52</c:f>
              <c:numCache>
                <c:formatCode>General</c:formatCode>
                <c:ptCount val="47"/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25</c:v>
                </c:pt>
                <c:pt idx="5">
                  <c:v>22</c:v>
                </c:pt>
                <c:pt idx="6">
                  <c:v>31</c:v>
                </c:pt>
                <c:pt idx="7">
                  <c:v>28</c:v>
                </c:pt>
                <c:pt idx="8">
                  <c:v>45</c:v>
                </c:pt>
                <c:pt idx="9">
                  <c:v>27</c:v>
                </c:pt>
                <c:pt idx="10">
                  <c:v>34</c:v>
                </c:pt>
                <c:pt idx="11">
                  <c:v>36</c:v>
                </c:pt>
                <c:pt idx="12">
                  <c:v>43</c:v>
                </c:pt>
                <c:pt idx="13">
                  <c:v>56</c:v>
                </c:pt>
                <c:pt idx="14">
                  <c:v>48</c:v>
                </c:pt>
                <c:pt idx="15">
                  <c:v>54</c:v>
                </c:pt>
                <c:pt idx="16">
                  <c:v>53</c:v>
                </c:pt>
                <c:pt idx="17">
                  <c:v>61</c:v>
                </c:pt>
                <c:pt idx="18">
                  <c:v>62</c:v>
                </c:pt>
                <c:pt idx="19">
                  <c:v>50</c:v>
                </c:pt>
                <c:pt idx="20">
                  <c:v>66</c:v>
                </c:pt>
                <c:pt idx="21">
                  <c:v>69</c:v>
                </c:pt>
                <c:pt idx="22">
                  <c:v>80</c:v>
                </c:pt>
                <c:pt idx="23">
                  <c:v>70</c:v>
                </c:pt>
                <c:pt idx="24">
                  <c:v>79</c:v>
                </c:pt>
                <c:pt idx="25">
                  <c:v>74</c:v>
                </c:pt>
                <c:pt idx="26">
                  <c:v>72</c:v>
                </c:pt>
                <c:pt idx="27">
                  <c:v>62</c:v>
                </c:pt>
                <c:pt idx="28">
                  <c:v>71</c:v>
                </c:pt>
                <c:pt idx="29">
                  <c:v>90</c:v>
                </c:pt>
                <c:pt idx="30">
                  <c:v>77</c:v>
                </c:pt>
                <c:pt idx="31">
                  <c:v>86</c:v>
                </c:pt>
                <c:pt idx="32">
                  <c:v>77</c:v>
                </c:pt>
                <c:pt idx="33">
                  <c:v>83</c:v>
                </c:pt>
                <c:pt idx="34">
                  <c:v>75</c:v>
                </c:pt>
                <c:pt idx="35">
                  <c:v>73</c:v>
                </c:pt>
                <c:pt idx="36">
                  <c:v>53</c:v>
                </c:pt>
                <c:pt idx="37">
                  <c:v>73</c:v>
                </c:pt>
                <c:pt idx="38">
                  <c:v>77</c:v>
                </c:pt>
                <c:pt idx="39">
                  <c:v>38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6-9A45-A1F5-EFDC1F60F1E2}"/>
            </c:ext>
          </c:extLst>
        </c:ser>
        <c:ser>
          <c:idx val="1"/>
          <c:order val="1"/>
          <c:tx>
            <c:strRef>
              <c:f>Лист6!$C$3:$C$4</c:f>
              <c:strCache>
                <c:ptCount val="1"/>
                <c:pt idx="0">
                  <c:v>Индивидуальный платиновый план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Лист6!$C$5:$C$52</c:f>
              <c:numCache>
                <c:formatCode>General</c:formatCode>
                <c:ptCount val="47"/>
                <c:pt idx="0">
                  <c:v>6</c:v>
                </c:pt>
                <c:pt idx="1">
                  <c:v>60</c:v>
                </c:pt>
                <c:pt idx="2">
                  <c:v>67</c:v>
                </c:pt>
                <c:pt idx="3">
                  <c:v>118</c:v>
                </c:pt>
                <c:pt idx="4">
                  <c:v>153</c:v>
                </c:pt>
                <c:pt idx="5">
                  <c:v>169</c:v>
                </c:pt>
                <c:pt idx="6">
                  <c:v>219</c:v>
                </c:pt>
                <c:pt idx="7">
                  <c:v>230</c:v>
                </c:pt>
                <c:pt idx="8">
                  <c:v>300</c:v>
                </c:pt>
                <c:pt idx="9">
                  <c:v>306</c:v>
                </c:pt>
                <c:pt idx="10">
                  <c:v>329</c:v>
                </c:pt>
                <c:pt idx="11">
                  <c:v>380</c:v>
                </c:pt>
                <c:pt idx="12">
                  <c:v>391</c:v>
                </c:pt>
                <c:pt idx="13">
                  <c:v>371</c:v>
                </c:pt>
                <c:pt idx="14">
                  <c:v>405</c:v>
                </c:pt>
                <c:pt idx="15">
                  <c:v>455</c:v>
                </c:pt>
                <c:pt idx="16">
                  <c:v>515</c:v>
                </c:pt>
                <c:pt idx="17">
                  <c:v>482</c:v>
                </c:pt>
                <c:pt idx="18">
                  <c:v>551</c:v>
                </c:pt>
                <c:pt idx="19">
                  <c:v>568</c:v>
                </c:pt>
                <c:pt idx="20">
                  <c:v>494</c:v>
                </c:pt>
                <c:pt idx="21">
                  <c:v>509</c:v>
                </c:pt>
                <c:pt idx="22">
                  <c:v>577</c:v>
                </c:pt>
                <c:pt idx="23">
                  <c:v>552</c:v>
                </c:pt>
                <c:pt idx="24">
                  <c:v>597</c:v>
                </c:pt>
                <c:pt idx="25">
                  <c:v>629</c:v>
                </c:pt>
                <c:pt idx="26">
                  <c:v>613</c:v>
                </c:pt>
                <c:pt idx="27">
                  <c:v>570</c:v>
                </c:pt>
                <c:pt idx="28">
                  <c:v>630</c:v>
                </c:pt>
                <c:pt idx="29">
                  <c:v>678</c:v>
                </c:pt>
                <c:pt idx="30">
                  <c:v>653</c:v>
                </c:pt>
                <c:pt idx="31">
                  <c:v>667</c:v>
                </c:pt>
                <c:pt idx="32">
                  <c:v>733</c:v>
                </c:pt>
                <c:pt idx="33">
                  <c:v>625</c:v>
                </c:pt>
                <c:pt idx="34">
                  <c:v>582</c:v>
                </c:pt>
                <c:pt idx="35">
                  <c:v>580</c:v>
                </c:pt>
                <c:pt idx="36">
                  <c:v>467</c:v>
                </c:pt>
                <c:pt idx="37">
                  <c:v>465</c:v>
                </c:pt>
                <c:pt idx="38">
                  <c:v>403</c:v>
                </c:pt>
                <c:pt idx="39">
                  <c:v>178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E6-9A45-A1F5-EFDC1F60F1E2}"/>
            </c:ext>
          </c:extLst>
        </c:ser>
        <c:ser>
          <c:idx val="2"/>
          <c:order val="2"/>
          <c:tx>
            <c:strRef>
              <c:f>Лист6!$D$3:$D$4</c:f>
              <c:strCache>
                <c:ptCount val="1"/>
                <c:pt idx="0">
                  <c:v>Индивидуальный серебрянный план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Лист6!$D$5:$D$52</c:f>
              <c:numCache>
                <c:formatCode>General</c:formatCode>
                <c:ptCount val="47"/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E6-9A45-A1F5-EFDC1F60F1E2}"/>
            </c:ext>
          </c:extLst>
        </c:ser>
        <c:ser>
          <c:idx val="3"/>
          <c:order val="3"/>
          <c:tx>
            <c:strRef>
              <c:f>Лист6!$E$3:$E$4</c:f>
              <c:strCache>
                <c:ptCount val="1"/>
                <c:pt idx="0">
                  <c:v>Индивидуальный серебряный план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Лист6!$E$5:$E$52</c:f>
              <c:numCache>
                <c:formatCode>General</c:formatCode>
                <c:ptCount val="47"/>
                <c:pt idx="0">
                  <c:v>1</c:v>
                </c:pt>
                <c:pt idx="1">
                  <c:v>31</c:v>
                </c:pt>
                <c:pt idx="2">
                  <c:v>52</c:v>
                </c:pt>
                <c:pt idx="3">
                  <c:v>56</c:v>
                </c:pt>
                <c:pt idx="4">
                  <c:v>63</c:v>
                </c:pt>
                <c:pt idx="5">
                  <c:v>78</c:v>
                </c:pt>
                <c:pt idx="6">
                  <c:v>77</c:v>
                </c:pt>
                <c:pt idx="7">
                  <c:v>124</c:v>
                </c:pt>
                <c:pt idx="8">
                  <c:v>124</c:v>
                </c:pt>
                <c:pt idx="9">
                  <c:v>141</c:v>
                </c:pt>
                <c:pt idx="10">
                  <c:v>141</c:v>
                </c:pt>
                <c:pt idx="11">
                  <c:v>146</c:v>
                </c:pt>
                <c:pt idx="12">
                  <c:v>124</c:v>
                </c:pt>
                <c:pt idx="13">
                  <c:v>124</c:v>
                </c:pt>
                <c:pt idx="14">
                  <c:v>154</c:v>
                </c:pt>
                <c:pt idx="15">
                  <c:v>140</c:v>
                </c:pt>
                <c:pt idx="16">
                  <c:v>181</c:v>
                </c:pt>
                <c:pt idx="17">
                  <c:v>187</c:v>
                </c:pt>
                <c:pt idx="18">
                  <c:v>208</c:v>
                </c:pt>
                <c:pt idx="19">
                  <c:v>193</c:v>
                </c:pt>
                <c:pt idx="20">
                  <c:v>138</c:v>
                </c:pt>
                <c:pt idx="21">
                  <c:v>173</c:v>
                </c:pt>
                <c:pt idx="22">
                  <c:v>191</c:v>
                </c:pt>
                <c:pt idx="23">
                  <c:v>193</c:v>
                </c:pt>
                <c:pt idx="24">
                  <c:v>189</c:v>
                </c:pt>
                <c:pt idx="25">
                  <c:v>158</c:v>
                </c:pt>
                <c:pt idx="26">
                  <c:v>199</c:v>
                </c:pt>
                <c:pt idx="27">
                  <c:v>222</c:v>
                </c:pt>
                <c:pt idx="28">
                  <c:v>221</c:v>
                </c:pt>
                <c:pt idx="29">
                  <c:v>219</c:v>
                </c:pt>
                <c:pt idx="30">
                  <c:v>203</c:v>
                </c:pt>
                <c:pt idx="31">
                  <c:v>228</c:v>
                </c:pt>
                <c:pt idx="32">
                  <c:v>213</c:v>
                </c:pt>
                <c:pt idx="33">
                  <c:v>177</c:v>
                </c:pt>
                <c:pt idx="34">
                  <c:v>202</c:v>
                </c:pt>
                <c:pt idx="35">
                  <c:v>198</c:v>
                </c:pt>
                <c:pt idx="36">
                  <c:v>147</c:v>
                </c:pt>
                <c:pt idx="37">
                  <c:v>156</c:v>
                </c:pt>
                <c:pt idx="38">
                  <c:v>122</c:v>
                </c:pt>
                <c:pt idx="3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E6-9A45-A1F5-EFDC1F60F1E2}"/>
            </c:ext>
          </c:extLst>
        </c:ser>
        <c:ser>
          <c:idx val="4"/>
          <c:order val="4"/>
          <c:tx>
            <c:strRef>
              <c:f>Лист6!$F$3:$F$4</c:f>
              <c:strCache>
                <c:ptCount val="1"/>
                <c:pt idx="0">
                  <c:v>Семейный золотой план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Лист6!$F$5:$F$52</c:f>
              <c:numCache>
                <c:formatCode>General</c:formatCode>
                <c:ptCount val="47"/>
                <c:pt idx="1">
                  <c:v>2</c:v>
                </c:pt>
                <c:pt idx="2">
                  <c:v>8</c:v>
                </c:pt>
                <c:pt idx="3">
                  <c:v>11</c:v>
                </c:pt>
                <c:pt idx="4">
                  <c:v>7</c:v>
                </c:pt>
                <c:pt idx="5">
                  <c:v>11</c:v>
                </c:pt>
                <c:pt idx="6">
                  <c:v>11</c:v>
                </c:pt>
                <c:pt idx="7">
                  <c:v>17</c:v>
                </c:pt>
                <c:pt idx="8">
                  <c:v>24</c:v>
                </c:pt>
                <c:pt idx="9">
                  <c:v>14</c:v>
                </c:pt>
                <c:pt idx="10">
                  <c:v>24</c:v>
                </c:pt>
                <c:pt idx="11">
                  <c:v>20</c:v>
                </c:pt>
                <c:pt idx="12">
                  <c:v>14</c:v>
                </c:pt>
                <c:pt idx="13">
                  <c:v>21</c:v>
                </c:pt>
                <c:pt idx="14">
                  <c:v>16</c:v>
                </c:pt>
                <c:pt idx="15">
                  <c:v>20</c:v>
                </c:pt>
                <c:pt idx="16">
                  <c:v>26</c:v>
                </c:pt>
                <c:pt idx="17">
                  <c:v>23</c:v>
                </c:pt>
                <c:pt idx="18">
                  <c:v>15</c:v>
                </c:pt>
                <c:pt idx="19">
                  <c:v>15</c:v>
                </c:pt>
                <c:pt idx="20">
                  <c:v>9</c:v>
                </c:pt>
                <c:pt idx="21">
                  <c:v>13</c:v>
                </c:pt>
                <c:pt idx="22">
                  <c:v>8</c:v>
                </c:pt>
                <c:pt idx="23">
                  <c:v>7</c:v>
                </c:pt>
                <c:pt idx="24">
                  <c:v>4</c:v>
                </c:pt>
                <c:pt idx="25">
                  <c:v>6</c:v>
                </c:pt>
                <c:pt idx="26">
                  <c:v>8</c:v>
                </c:pt>
                <c:pt idx="27">
                  <c:v>9</c:v>
                </c:pt>
                <c:pt idx="28">
                  <c:v>5</c:v>
                </c:pt>
                <c:pt idx="29">
                  <c:v>11</c:v>
                </c:pt>
                <c:pt idx="30">
                  <c:v>13</c:v>
                </c:pt>
                <c:pt idx="31">
                  <c:v>10</c:v>
                </c:pt>
                <c:pt idx="32">
                  <c:v>10</c:v>
                </c:pt>
                <c:pt idx="33">
                  <c:v>15</c:v>
                </c:pt>
                <c:pt idx="34">
                  <c:v>14</c:v>
                </c:pt>
                <c:pt idx="35">
                  <c:v>11</c:v>
                </c:pt>
                <c:pt idx="36">
                  <c:v>11</c:v>
                </c:pt>
                <c:pt idx="37">
                  <c:v>15</c:v>
                </c:pt>
                <c:pt idx="38">
                  <c:v>7</c:v>
                </c:pt>
                <c:pt idx="3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E6-9A45-A1F5-EFDC1F60F1E2}"/>
            </c:ext>
          </c:extLst>
        </c:ser>
        <c:ser>
          <c:idx val="5"/>
          <c:order val="5"/>
          <c:tx>
            <c:strRef>
              <c:f>Лист6!$G$3:$G$4</c:f>
              <c:strCache>
                <c:ptCount val="1"/>
                <c:pt idx="0">
                  <c:v>Семейный платиновый план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Лист6!$G$5:$G$52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12</c:v>
                </c:pt>
                <c:pt idx="6">
                  <c:v>7</c:v>
                </c:pt>
                <c:pt idx="7">
                  <c:v>24</c:v>
                </c:pt>
                <c:pt idx="8">
                  <c:v>20</c:v>
                </c:pt>
                <c:pt idx="9">
                  <c:v>15</c:v>
                </c:pt>
                <c:pt idx="10">
                  <c:v>17</c:v>
                </c:pt>
                <c:pt idx="11">
                  <c:v>16</c:v>
                </c:pt>
                <c:pt idx="12">
                  <c:v>25</c:v>
                </c:pt>
                <c:pt idx="13">
                  <c:v>20</c:v>
                </c:pt>
                <c:pt idx="14">
                  <c:v>21</c:v>
                </c:pt>
                <c:pt idx="15">
                  <c:v>26</c:v>
                </c:pt>
                <c:pt idx="16">
                  <c:v>28</c:v>
                </c:pt>
                <c:pt idx="17">
                  <c:v>27</c:v>
                </c:pt>
                <c:pt idx="18">
                  <c:v>12</c:v>
                </c:pt>
                <c:pt idx="19">
                  <c:v>8</c:v>
                </c:pt>
                <c:pt idx="20">
                  <c:v>7</c:v>
                </c:pt>
                <c:pt idx="21">
                  <c:v>14</c:v>
                </c:pt>
                <c:pt idx="22">
                  <c:v>19</c:v>
                </c:pt>
                <c:pt idx="23">
                  <c:v>10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9</c:v>
                </c:pt>
                <c:pt idx="28">
                  <c:v>7</c:v>
                </c:pt>
                <c:pt idx="29">
                  <c:v>19</c:v>
                </c:pt>
                <c:pt idx="30">
                  <c:v>9</c:v>
                </c:pt>
                <c:pt idx="31">
                  <c:v>9</c:v>
                </c:pt>
                <c:pt idx="32">
                  <c:v>17</c:v>
                </c:pt>
                <c:pt idx="33">
                  <c:v>19</c:v>
                </c:pt>
                <c:pt idx="34">
                  <c:v>18</c:v>
                </c:pt>
                <c:pt idx="35">
                  <c:v>15</c:v>
                </c:pt>
                <c:pt idx="36">
                  <c:v>5</c:v>
                </c:pt>
                <c:pt idx="37">
                  <c:v>10</c:v>
                </c:pt>
                <c:pt idx="38">
                  <c:v>11</c:v>
                </c:pt>
                <c:pt idx="39">
                  <c:v>2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E6-9A45-A1F5-EFDC1F60F1E2}"/>
            </c:ext>
          </c:extLst>
        </c:ser>
        <c:ser>
          <c:idx val="6"/>
          <c:order val="6"/>
          <c:tx>
            <c:strRef>
              <c:f>Лист6!$H$3:$H$4</c:f>
              <c:strCache>
                <c:ptCount val="1"/>
                <c:pt idx="0">
                  <c:v>Семейный расширенный золотой план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Лист6!$H$5:$H$52</c:f>
              <c:numCache>
                <c:formatCode>General</c:formatCode>
                <c:ptCount val="47"/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17</c:v>
                </c:pt>
                <c:pt idx="12">
                  <c:v>21</c:v>
                </c:pt>
                <c:pt idx="13">
                  <c:v>21</c:v>
                </c:pt>
                <c:pt idx="14">
                  <c:v>30</c:v>
                </c:pt>
                <c:pt idx="15">
                  <c:v>35</c:v>
                </c:pt>
                <c:pt idx="16">
                  <c:v>51</c:v>
                </c:pt>
                <c:pt idx="17">
                  <c:v>49</c:v>
                </c:pt>
                <c:pt idx="18">
                  <c:v>60</c:v>
                </c:pt>
                <c:pt idx="19">
                  <c:v>68</c:v>
                </c:pt>
                <c:pt idx="20">
                  <c:v>82</c:v>
                </c:pt>
                <c:pt idx="21">
                  <c:v>108</c:v>
                </c:pt>
                <c:pt idx="22">
                  <c:v>115</c:v>
                </c:pt>
                <c:pt idx="23">
                  <c:v>116</c:v>
                </c:pt>
                <c:pt idx="24">
                  <c:v>141</c:v>
                </c:pt>
                <c:pt idx="25">
                  <c:v>144</c:v>
                </c:pt>
                <c:pt idx="26">
                  <c:v>163</c:v>
                </c:pt>
                <c:pt idx="27">
                  <c:v>152</c:v>
                </c:pt>
                <c:pt idx="28">
                  <c:v>135</c:v>
                </c:pt>
                <c:pt idx="29">
                  <c:v>166</c:v>
                </c:pt>
                <c:pt idx="30">
                  <c:v>154</c:v>
                </c:pt>
                <c:pt idx="31">
                  <c:v>140</c:v>
                </c:pt>
                <c:pt idx="32">
                  <c:v>133</c:v>
                </c:pt>
                <c:pt idx="33">
                  <c:v>94</c:v>
                </c:pt>
                <c:pt idx="34">
                  <c:v>93</c:v>
                </c:pt>
                <c:pt idx="35">
                  <c:v>56</c:v>
                </c:pt>
                <c:pt idx="36">
                  <c:v>46</c:v>
                </c:pt>
                <c:pt idx="37">
                  <c:v>51</c:v>
                </c:pt>
                <c:pt idx="38">
                  <c:v>24</c:v>
                </c:pt>
                <c:pt idx="3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E6-9A45-A1F5-EFDC1F60F1E2}"/>
            </c:ext>
          </c:extLst>
        </c:ser>
        <c:ser>
          <c:idx val="7"/>
          <c:order val="7"/>
          <c:tx>
            <c:strRef>
              <c:f>Лист6!$I$3:$I$4</c:f>
              <c:strCache>
                <c:ptCount val="1"/>
                <c:pt idx="0">
                  <c:v>Семейный расширенный платиновый план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Лист6!$I$5:$I$52</c:f>
              <c:numCache>
                <c:formatCode>General</c:formatCode>
                <c:ptCount val="47"/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11</c:v>
                </c:pt>
                <c:pt idx="9">
                  <c:v>8</c:v>
                </c:pt>
                <c:pt idx="10">
                  <c:v>13</c:v>
                </c:pt>
                <c:pt idx="11">
                  <c:v>13</c:v>
                </c:pt>
                <c:pt idx="12">
                  <c:v>24</c:v>
                </c:pt>
                <c:pt idx="13">
                  <c:v>21</c:v>
                </c:pt>
                <c:pt idx="14">
                  <c:v>35</c:v>
                </c:pt>
                <c:pt idx="15">
                  <c:v>51</c:v>
                </c:pt>
                <c:pt idx="16">
                  <c:v>47</c:v>
                </c:pt>
                <c:pt idx="17">
                  <c:v>49</c:v>
                </c:pt>
                <c:pt idx="18">
                  <c:v>54</c:v>
                </c:pt>
                <c:pt idx="19">
                  <c:v>68</c:v>
                </c:pt>
                <c:pt idx="20">
                  <c:v>73</c:v>
                </c:pt>
                <c:pt idx="21">
                  <c:v>84</c:v>
                </c:pt>
                <c:pt idx="22">
                  <c:v>108</c:v>
                </c:pt>
                <c:pt idx="23">
                  <c:v>129</c:v>
                </c:pt>
                <c:pt idx="24">
                  <c:v>131</c:v>
                </c:pt>
                <c:pt idx="25">
                  <c:v>145</c:v>
                </c:pt>
                <c:pt idx="26">
                  <c:v>146</c:v>
                </c:pt>
                <c:pt idx="27">
                  <c:v>144</c:v>
                </c:pt>
                <c:pt idx="28">
                  <c:v>152</c:v>
                </c:pt>
                <c:pt idx="29">
                  <c:v>155</c:v>
                </c:pt>
                <c:pt idx="30">
                  <c:v>153</c:v>
                </c:pt>
                <c:pt idx="31">
                  <c:v>115</c:v>
                </c:pt>
                <c:pt idx="32">
                  <c:v>121</c:v>
                </c:pt>
                <c:pt idx="33">
                  <c:v>91</c:v>
                </c:pt>
                <c:pt idx="34">
                  <c:v>88</c:v>
                </c:pt>
                <c:pt idx="35">
                  <c:v>55</c:v>
                </c:pt>
                <c:pt idx="36">
                  <c:v>50</c:v>
                </c:pt>
                <c:pt idx="37">
                  <c:v>30</c:v>
                </c:pt>
                <c:pt idx="38">
                  <c:v>13</c:v>
                </c:pt>
                <c:pt idx="39">
                  <c:v>11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9E6-9A45-A1F5-EFDC1F60F1E2}"/>
            </c:ext>
          </c:extLst>
        </c:ser>
        <c:ser>
          <c:idx val="8"/>
          <c:order val="8"/>
          <c:tx>
            <c:strRef>
              <c:f>Лист6!$J$3:$J$4</c:f>
              <c:strCache>
                <c:ptCount val="1"/>
                <c:pt idx="0">
                  <c:v>Семейный расширенный серебряный план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Лист6!$J$5:$J$52</c:f>
              <c:numCache>
                <c:formatCode>General</c:formatCode>
                <c:ptCount val="47"/>
                <c:pt idx="2">
                  <c:v>1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14</c:v>
                </c:pt>
                <c:pt idx="10">
                  <c:v>11</c:v>
                </c:pt>
                <c:pt idx="11">
                  <c:v>12</c:v>
                </c:pt>
                <c:pt idx="12">
                  <c:v>16</c:v>
                </c:pt>
                <c:pt idx="13">
                  <c:v>16</c:v>
                </c:pt>
                <c:pt idx="14">
                  <c:v>23</c:v>
                </c:pt>
                <c:pt idx="15">
                  <c:v>31</c:v>
                </c:pt>
                <c:pt idx="16">
                  <c:v>34</c:v>
                </c:pt>
                <c:pt idx="17">
                  <c:v>46</c:v>
                </c:pt>
                <c:pt idx="18">
                  <c:v>43</c:v>
                </c:pt>
                <c:pt idx="19">
                  <c:v>68</c:v>
                </c:pt>
                <c:pt idx="20">
                  <c:v>72</c:v>
                </c:pt>
                <c:pt idx="21">
                  <c:v>79</c:v>
                </c:pt>
                <c:pt idx="22">
                  <c:v>103</c:v>
                </c:pt>
                <c:pt idx="23">
                  <c:v>104</c:v>
                </c:pt>
                <c:pt idx="24">
                  <c:v>112</c:v>
                </c:pt>
                <c:pt idx="25">
                  <c:v>138</c:v>
                </c:pt>
                <c:pt idx="26">
                  <c:v>122</c:v>
                </c:pt>
                <c:pt idx="27">
                  <c:v>109</c:v>
                </c:pt>
                <c:pt idx="28">
                  <c:v>143</c:v>
                </c:pt>
                <c:pt idx="29">
                  <c:v>151</c:v>
                </c:pt>
                <c:pt idx="30">
                  <c:v>142</c:v>
                </c:pt>
                <c:pt idx="31">
                  <c:v>151</c:v>
                </c:pt>
                <c:pt idx="32">
                  <c:v>141</c:v>
                </c:pt>
                <c:pt idx="33">
                  <c:v>125</c:v>
                </c:pt>
                <c:pt idx="34">
                  <c:v>99</c:v>
                </c:pt>
                <c:pt idx="35">
                  <c:v>64</c:v>
                </c:pt>
                <c:pt idx="36">
                  <c:v>63</c:v>
                </c:pt>
                <c:pt idx="37">
                  <c:v>45</c:v>
                </c:pt>
                <c:pt idx="38">
                  <c:v>39</c:v>
                </c:pt>
                <c:pt idx="39">
                  <c:v>16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E6-9A45-A1F5-EFDC1F60F1E2}"/>
            </c:ext>
          </c:extLst>
        </c:ser>
        <c:ser>
          <c:idx val="9"/>
          <c:order val="9"/>
          <c:tx>
            <c:strRef>
              <c:f>Лист6!$K$3:$K$4</c:f>
              <c:strCache>
                <c:ptCount val="1"/>
                <c:pt idx="0">
                  <c:v>Семейный расширеный серебряный план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Лист6!$K$5:$K$52</c:f>
              <c:numCache>
                <c:formatCode>General</c:formatCode>
                <c:ptCount val="47"/>
                <c:pt idx="7">
                  <c:v>1</c:v>
                </c:pt>
                <c:pt idx="8">
                  <c:v>2</c:v>
                </c:pt>
                <c:pt idx="11">
                  <c:v>1</c:v>
                </c:pt>
                <c:pt idx="13">
                  <c:v>2</c:v>
                </c:pt>
                <c:pt idx="15">
                  <c:v>1</c:v>
                </c:pt>
                <c:pt idx="16">
                  <c:v>3</c:v>
                </c:pt>
                <c:pt idx="17">
                  <c:v>5</c:v>
                </c:pt>
                <c:pt idx="18">
                  <c:v>2</c:v>
                </c:pt>
                <c:pt idx="19">
                  <c:v>4</c:v>
                </c:pt>
                <c:pt idx="20">
                  <c:v>8</c:v>
                </c:pt>
                <c:pt idx="21">
                  <c:v>4</c:v>
                </c:pt>
                <c:pt idx="22">
                  <c:v>8</c:v>
                </c:pt>
                <c:pt idx="23">
                  <c:v>2</c:v>
                </c:pt>
                <c:pt idx="24">
                  <c:v>14</c:v>
                </c:pt>
                <c:pt idx="25">
                  <c:v>8</c:v>
                </c:pt>
                <c:pt idx="26">
                  <c:v>10</c:v>
                </c:pt>
                <c:pt idx="27">
                  <c:v>8</c:v>
                </c:pt>
                <c:pt idx="28">
                  <c:v>6</c:v>
                </c:pt>
                <c:pt idx="29">
                  <c:v>4</c:v>
                </c:pt>
                <c:pt idx="30">
                  <c:v>7</c:v>
                </c:pt>
                <c:pt idx="31">
                  <c:v>5</c:v>
                </c:pt>
                <c:pt idx="32">
                  <c:v>8</c:v>
                </c:pt>
                <c:pt idx="33">
                  <c:v>5</c:v>
                </c:pt>
                <c:pt idx="34">
                  <c:v>9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9E6-9A45-A1F5-EFDC1F60F1E2}"/>
            </c:ext>
          </c:extLst>
        </c:ser>
        <c:ser>
          <c:idx val="10"/>
          <c:order val="10"/>
          <c:tx>
            <c:strRef>
              <c:f>Лист6!$L$3:$L$4</c:f>
              <c:strCache>
                <c:ptCount val="1"/>
                <c:pt idx="0">
                  <c:v>Семейный серебряный план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Лист6!$A$5:$A$52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Лист6!$L$5:$L$52</c:f>
              <c:numCache>
                <c:formatCode>General</c:formatCode>
                <c:ptCount val="47"/>
                <c:pt idx="0">
                  <c:v>1</c:v>
                </c:pt>
                <c:pt idx="1">
                  <c:v>3</c:v>
                </c:pt>
                <c:pt idx="2">
                  <c:v>13</c:v>
                </c:pt>
                <c:pt idx="3">
                  <c:v>6</c:v>
                </c:pt>
                <c:pt idx="4">
                  <c:v>15</c:v>
                </c:pt>
                <c:pt idx="5">
                  <c:v>25</c:v>
                </c:pt>
                <c:pt idx="6">
                  <c:v>12</c:v>
                </c:pt>
                <c:pt idx="7">
                  <c:v>23</c:v>
                </c:pt>
                <c:pt idx="8">
                  <c:v>16</c:v>
                </c:pt>
                <c:pt idx="9">
                  <c:v>12</c:v>
                </c:pt>
                <c:pt idx="10">
                  <c:v>21</c:v>
                </c:pt>
                <c:pt idx="11">
                  <c:v>20</c:v>
                </c:pt>
                <c:pt idx="12">
                  <c:v>19</c:v>
                </c:pt>
                <c:pt idx="13">
                  <c:v>24</c:v>
                </c:pt>
                <c:pt idx="14">
                  <c:v>30</c:v>
                </c:pt>
                <c:pt idx="15">
                  <c:v>25</c:v>
                </c:pt>
                <c:pt idx="16">
                  <c:v>37</c:v>
                </c:pt>
                <c:pt idx="17">
                  <c:v>27</c:v>
                </c:pt>
                <c:pt idx="18">
                  <c:v>31</c:v>
                </c:pt>
                <c:pt idx="19">
                  <c:v>14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3</c:v>
                </c:pt>
                <c:pt idx="24">
                  <c:v>6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12</c:v>
                </c:pt>
                <c:pt idx="29">
                  <c:v>5</c:v>
                </c:pt>
                <c:pt idx="30">
                  <c:v>7</c:v>
                </c:pt>
                <c:pt idx="31">
                  <c:v>15</c:v>
                </c:pt>
                <c:pt idx="32">
                  <c:v>13</c:v>
                </c:pt>
                <c:pt idx="33">
                  <c:v>8</c:v>
                </c:pt>
                <c:pt idx="34">
                  <c:v>18</c:v>
                </c:pt>
                <c:pt idx="35">
                  <c:v>11</c:v>
                </c:pt>
                <c:pt idx="36">
                  <c:v>15</c:v>
                </c:pt>
                <c:pt idx="37">
                  <c:v>13</c:v>
                </c:pt>
                <c:pt idx="38">
                  <c:v>15</c:v>
                </c:pt>
                <c:pt idx="3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E6-9A45-A1F5-EFDC1F60F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6003007"/>
        <c:axId val="103911855"/>
      </c:barChart>
      <c:catAx>
        <c:axId val="33600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911855"/>
        <c:crosses val="autoZero"/>
        <c:auto val="1"/>
        <c:lblAlgn val="ctr"/>
        <c:lblOffset val="100"/>
        <c:noMultiLvlLbl val="0"/>
      </c:catAx>
      <c:valAx>
        <c:axId val="10391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600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2.xlsx]Лист7!Сводная таблица7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90455116468106E-2"/>
          <c:y val="3.3738005418133016E-2"/>
          <c:w val="0.82048853382378295"/>
          <c:h val="0.89003772438413042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Лист7!$B$3:$B$4</c:f>
              <c:strCache>
                <c:ptCount val="1"/>
                <c:pt idx="0">
                  <c:v>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Лист7!$B$5:$B$7</c:f>
              <c:numCache>
                <c:formatCode>General</c:formatCode>
                <c:ptCount val="2"/>
                <c:pt idx="0">
                  <c:v>1053</c:v>
                </c:pt>
                <c:pt idx="1">
                  <c:v>1891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2-4641-91F4-0700C5C9F532}"/>
            </c:ext>
          </c:extLst>
        </c:ser>
        <c:ser>
          <c:idx val="1"/>
          <c:order val="1"/>
          <c:tx>
            <c:strRef>
              <c:f>Лист7!$C$3:$C$4</c:f>
              <c:strCache>
                <c:ptCount val="1"/>
                <c:pt idx="0">
                  <c:v>KRD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Лист7!$C$5:$C$7</c:f>
              <c:numCache>
                <c:formatCode>General</c:formatCode>
                <c:ptCount val="2"/>
                <c:pt idx="0">
                  <c:v>1191</c:v>
                </c:pt>
                <c:pt idx="1">
                  <c:v>2116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42-4641-91F4-0700C5C9F532}"/>
            </c:ext>
          </c:extLst>
        </c:ser>
        <c:ser>
          <c:idx val="2"/>
          <c:order val="2"/>
          <c:tx>
            <c:strRef>
              <c:f>Лист7!$D$3:$D$4</c:f>
              <c:strCache>
                <c:ptCount val="1"/>
                <c:pt idx="0">
                  <c:v>NNV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Лист7!$D$5:$D$7</c:f>
              <c:numCache>
                <c:formatCode>General</c:formatCode>
                <c:ptCount val="2"/>
                <c:pt idx="0">
                  <c:v>1303</c:v>
                </c:pt>
                <c:pt idx="1">
                  <c:v>2424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42-4641-91F4-0700C5C9F532}"/>
            </c:ext>
          </c:extLst>
        </c:ser>
        <c:ser>
          <c:idx val="3"/>
          <c:order val="3"/>
          <c:tx>
            <c:strRef>
              <c:f>Лист7!$E$3:$E$4</c:f>
              <c:strCache>
                <c:ptCount val="1"/>
                <c:pt idx="0">
                  <c:v>NSK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Лист7!$E$5:$E$7</c:f>
              <c:numCache>
                <c:formatCode>General</c:formatCode>
                <c:ptCount val="2"/>
                <c:pt idx="0">
                  <c:v>1598</c:v>
                </c:pt>
                <c:pt idx="1">
                  <c:v>3053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42-4641-91F4-0700C5C9F532}"/>
            </c:ext>
          </c:extLst>
        </c:ser>
        <c:ser>
          <c:idx val="4"/>
          <c:order val="4"/>
          <c:tx>
            <c:strRef>
              <c:f>Лист7!$F$3:$F$4</c:f>
              <c:strCache>
                <c:ptCount val="1"/>
                <c:pt idx="0">
                  <c:v>RBA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Лист7!$F$5:$F$7</c:f>
              <c:numCache>
                <c:formatCode>General</c:formatCode>
                <c:ptCount val="2"/>
                <c:pt idx="0">
                  <c:v>5232</c:v>
                </c:pt>
                <c:pt idx="1">
                  <c:v>8862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42-4641-91F4-0700C5C9F532}"/>
            </c:ext>
          </c:extLst>
        </c:ser>
        <c:ser>
          <c:idx val="5"/>
          <c:order val="5"/>
          <c:tx>
            <c:strRef>
              <c:f>Лист7!$G$3:$G$4</c:f>
              <c:strCache>
                <c:ptCount val="1"/>
                <c:pt idx="0">
                  <c:v>SPB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Лист7!$A$5:$A$7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Лист7!$G$5:$G$7</c:f>
              <c:numCache>
                <c:formatCode>General</c:formatCode>
                <c:ptCount val="2"/>
                <c:pt idx="0">
                  <c:v>1916</c:v>
                </c:pt>
                <c:pt idx="1">
                  <c:v>3763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42-4641-91F4-0700C5C9F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1184671"/>
        <c:axId val="270564191"/>
        <c:axId val="0"/>
      </c:bar3DChart>
      <c:catAx>
        <c:axId val="271184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0564191"/>
        <c:crosses val="autoZero"/>
        <c:auto val="1"/>
        <c:lblAlgn val="ctr"/>
        <c:lblOffset val="100"/>
        <c:noMultiLvlLbl val="0"/>
      </c:catAx>
      <c:valAx>
        <c:axId val="27056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118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2.xlsx]Лист8!Сводная таблица8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Лист8!$B$3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07B-DE42-8768-7FB6C675BB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07B-DE42-8768-7FB6C675BB4F}"/>
              </c:ext>
            </c:extLst>
          </c:dPt>
          <c:cat>
            <c:strRef>
              <c:f>Лист8!$A$4:$A$6</c:f>
              <c:strCache>
                <c:ptCount val="2"/>
                <c:pt idx="0">
                  <c:v>Женский</c:v>
                </c:pt>
                <c:pt idx="1">
                  <c:v>Мужской</c:v>
                </c:pt>
              </c:strCache>
            </c:strRef>
          </c:cat>
          <c:val>
            <c:numRef>
              <c:f>Лист8!$B$4:$B$6</c:f>
              <c:numCache>
                <c:formatCode>General</c:formatCode>
                <c:ptCount val="2"/>
                <c:pt idx="0">
                  <c:v>12293</c:v>
                </c:pt>
                <c:pt idx="1">
                  <c:v>22109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7B-DE42-8768-7FB6C675B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2.xlsx]Лист9!Сводная таблица9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Лист9!$B$3:$B$4</c:f>
              <c:strCache>
                <c:ptCount val="1"/>
                <c:pt idx="0">
                  <c:v>СC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Лист9!$A$5:$A$52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Лист9!$B$5:$B$52</c:f>
              <c:numCache>
                <c:formatCode>General</c:formatCode>
                <c:ptCount val="47"/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D-424D-9B48-614F7563B5A0}"/>
            </c:ext>
          </c:extLst>
        </c:ser>
        <c:ser>
          <c:idx val="1"/>
          <c:order val="1"/>
          <c:tx>
            <c:strRef>
              <c:f>Лист9!$C$3:$C$4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Лист9!$A$5:$A$52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Лист9!$C$5:$C$52</c:f>
              <c:numCache>
                <c:formatCode>General</c:formatCode>
                <c:ptCount val="47"/>
                <c:pt idx="0">
                  <c:v>1</c:v>
                </c:pt>
                <c:pt idx="1">
                  <c:v>15</c:v>
                </c:pt>
                <c:pt idx="2">
                  <c:v>24</c:v>
                </c:pt>
                <c:pt idx="3">
                  <c:v>25</c:v>
                </c:pt>
                <c:pt idx="4">
                  <c:v>30</c:v>
                </c:pt>
                <c:pt idx="5">
                  <c:v>41</c:v>
                </c:pt>
                <c:pt idx="6">
                  <c:v>52</c:v>
                </c:pt>
                <c:pt idx="7">
                  <c:v>54</c:v>
                </c:pt>
                <c:pt idx="8">
                  <c:v>61</c:v>
                </c:pt>
                <c:pt idx="9">
                  <c:v>50</c:v>
                </c:pt>
                <c:pt idx="10">
                  <c:v>71</c:v>
                </c:pt>
                <c:pt idx="11">
                  <c:v>87</c:v>
                </c:pt>
                <c:pt idx="12">
                  <c:v>92</c:v>
                </c:pt>
                <c:pt idx="13">
                  <c:v>77</c:v>
                </c:pt>
                <c:pt idx="14">
                  <c:v>92</c:v>
                </c:pt>
                <c:pt idx="15">
                  <c:v>105</c:v>
                </c:pt>
                <c:pt idx="16">
                  <c:v>115</c:v>
                </c:pt>
                <c:pt idx="17">
                  <c:v>90</c:v>
                </c:pt>
                <c:pt idx="18">
                  <c:v>119</c:v>
                </c:pt>
                <c:pt idx="19">
                  <c:v>106</c:v>
                </c:pt>
                <c:pt idx="20">
                  <c:v>111</c:v>
                </c:pt>
                <c:pt idx="21">
                  <c:v>96</c:v>
                </c:pt>
                <c:pt idx="22">
                  <c:v>115</c:v>
                </c:pt>
                <c:pt idx="23">
                  <c:v>109</c:v>
                </c:pt>
                <c:pt idx="24">
                  <c:v>127</c:v>
                </c:pt>
                <c:pt idx="25">
                  <c:v>133</c:v>
                </c:pt>
                <c:pt idx="26">
                  <c:v>121</c:v>
                </c:pt>
                <c:pt idx="27">
                  <c:v>112</c:v>
                </c:pt>
                <c:pt idx="28">
                  <c:v>108</c:v>
                </c:pt>
                <c:pt idx="29">
                  <c:v>125</c:v>
                </c:pt>
                <c:pt idx="30">
                  <c:v>115</c:v>
                </c:pt>
                <c:pt idx="31">
                  <c:v>119</c:v>
                </c:pt>
                <c:pt idx="32">
                  <c:v>97</c:v>
                </c:pt>
                <c:pt idx="33">
                  <c:v>61</c:v>
                </c:pt>
                <c:pt idx="34">
                  <c:v>71</c:v>
                </c:pt>
                <c:pt idx="35">
                  <c:v>54</c:v>
                </c:pt>
                <c:pt idx="36">
                  <c:v>49</c:v>
                </c:pt>
                <c:pt idx="37">
                  <c:v>47</c:v>
                </c:pt>
                <c:pt idx="38">
                  <c:v>45</c:v>
                </c:pt>
                <c:pt idx="39">
                  <c:v>33</c:v>
                </c:pt>
                <c:pt idx="40">
                  <c:v>2</c:v>
                </c:pt>
                <c:pt idx="4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4D-424D-9B48-614F7563B5A0}"/>
            </c:ext>
          </c:extLst>
        </c:ser>
        <c:ser>
          <c:idx val="2"/>
          <c:order val="2"/>
          <c:tx>
            <c:strRef>
              <c:f>Лист9!$D$3:$D$4</c:f>
              <c:strCache>
                <c:ptCount val="1"/>
                <c:pt idx="0">
                  <c:v>DC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Лист9!$A$5:$A$52</c:f>
              <c:strCache>
                <c:ptCount val="47"/>
                <c:pt idx="0">
                  <c:v>1954</c:v>
                </c:pt>
                <c:pt idx="1">
                  <c:v>1955</c:v>
                </c:pt>
                <c:pt idx="2">
                  <c:v>1956</c:v>
                </c:pt>
                <c:pt idx="3">
                  <c:v>1957</c:v>
                </c:pt>
                <c:pt idx="4">
                  <c:v>1958</c:v>
                </c:pt>
                <c:pt idx="5">
                  <c:v>1959</c:v>
                </c:pt>
                <c:pt idx="6">
                  <c:v>1960</c:v>
                </c:pt>
                <c:pt idx="7">
                  <c:v>1961</c:v>
                </c:pt>
                <c:pt idx="8">
                  <c:v>1962</c:v>
                </c:pt>
                <c:pt idx="9">
                  <c:v>1963</c:v>
                </c:pt>
                <c:pt idx="10">
                  <c:v>1964</c:v>
                </c:pt>
                <c:pt idx="11">
                  <c:v>1965</c:v>
                </c:pt>
                <c:pt idx="12">
                  <c:v>1966</c:v>
                </c:pt>
                <c:pt idx="13">
                  <c:v>1967</c:v>
                </c:pt>
                <c:pt idx="14">
                  <c:v>1968</c:v>
                </c:pt>
                <c:pt idx="15">
                  <c:v>1969</c:v>
                </c:pt>
                <c:pt idx="16">
                  <c:v>1970</c:v>
                </c:pt>
                <c:pt idx="17">
                  <c:v>1971</c:v>
                </c:pt>
                <c:pt idx="18">
                  <c:v>1972</c:v>
                </c:pt>
                <c:pt idx="19">
                  <c:v>1973</c:v>
                </c:pt>
                <c:pt idx="20">
                  <c:v>1974</c:v>
                </c:pt>
                <c:pt idx="21">
                  <c:v>1975</c:v>
                </c:pt>
                <c:pt idx="22">
                  <c:v>1976</c:v>
                </c:pt>
                <c:pt idx="23">
                  <c:v>1977</c:v>
                </c:pt>
                <c:pt idx="24">
                  <c:v>1978</c:v>
                </c:pt>
                <c:pt idx="25">
                  <c:v>1979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2002</c:v>
                </c:pt>
                <c:pt idx="42">
                  <c:v>2009</c:v>
                </c:pt>
                <c:pt idx="43">
                  <c:v>2010</c:v>
                </c:pt>
                <c:pt idx="44">
                  <c:v>2012</c:v>
                </c:pt>
                <c:pt idx="45">
                  <c:v>2013</c:v>
                </c:pt>
                <c:pt idx="46">
                  <c:v>#ЗНАЧ!</c:v>
                </c:pt>
              </c:strCache>
            </c:strRef>
          </c:cat>
          <c:val>
            <c:numRef>
              <c:f>Лист9!$D$5:$D$52</c:f>
              <c:numCache>
                <c:formatCode>General</c:formatCode>
                <c:ptCount val="47"/>
                <c:pt idx="0">
                  <c:v>8</c:v>
                </c:pt>
                <c:pt idx="1">
                  <c:v>87</c:v>
                </c:pt>
                <c:pt idx="2">
                  <c:v>137</c:v>
                </c:pt>
                <c:pt idx="3">
                  <c:v>188</c:v>
                </c:pt>
                <c:pt idx="4">
                  <c:v>246</c:v>
                </c:pt>
                <c:pt idx="5">
                  <c:v>279</c:v>
                </c:pt>
                <c:pt idx="6">
                  <c:v>314</c:v>
                </c:pt>
                <c:pt idx="7">
                  <c:v>408</c:v>
                </c:pt>
                <c:pt idx="8">
                  <c:v>491</c:v>
                </c:pt>
                <c:pt idx="9">
                  <c:v>492</c:v>
                </c:pt>
                <c:pt idx="10">
                  <c:v>525</c:v>
                </c:pt>
                <c:pt idx="11">
                  <c:v>574</c:v>
                </c:pt>
                <c:pt idx="12">
                  <c:v>585</c:v>
                </c:pt>
                <c:pt idx="13">
                  <c:v>599</c:v>
                </c:pt>
                <c:pt idx="14">
                  <c:v>670</c:v>
                </c:pt>
                <c:pt idx="15">
                  <c:v>733</c:v>
                </c:pt>
                <c:pt idx="16">
                  <c:v>860</c:v>
                </c:pt>
                <c:pt idx="17">
                  <c:v>866</c:v>
                </c:pt>
                <c:pt idx="18">
                  <c:v>919</c:v>
                </c:pt>
                <c:pt idx="19">
                  <c:v>950</c:v>
                </c:pt>
                <c:pt idx="20">
                  <c:v>850</c:v>
                </c:pt>
                <c:pt idx="21">
                  <c:v>971</c:v>
                </c:pt>
                <c:pt idx="22">
                  <c:v>1106</c:v>
                </c:pt>
                <c:pt idx="23">
                  <c:v>1077</c:v>
                </c:pt>
                <c:pt idx="24">
                  <c:v>1157</c:v>
                </c:pt>
                <c:pt idx="25">
                  <c:v>1187</c:v>
                </c:pt>
                <c:pt idx="26">
                  <c:v>1229</c:v>
                </c:pt>
                <c:pt idx="27">
                  <c:v>1181</c:v>
                </c:pt>
                <c:pt idx="28">
                  <c:v>1274</c:v>
                </c:pt>
                <c:pt idx="29">
                  <c:v>1373</c:v>
                </c:pt>
                <c:pt idx="30">
                  <c:v>1303</c:v>
                </c:pt>
                <c:pt idx="31">
                  <c:v>1307</c:v>
                </c:pt>
                <c:pt idx="32">
                  <c:v>1369</c:v>
                </c:pt>
                <c:pt idx="33">
                  <c:v>1181</c:v>
                </c:pt>
                <c:pt idx="34">
                  <c:v>1127</c:v>
                </c:pt>
                <c:pt idx="35">
                  <c:v>1012</c:v>
                </c:pt>
                <c:pt idx="36">
                  <c:v>809</c:v>
                </c:pt>
                <c:pt idx="37">
                  <c:v>812</c:v>
                </c:pt>
                <c:pt idx="38">
                  <c:v>666</c:v>
                </c:pt>
                <c:pt idx="39">
                  <c:v>311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4D-424D-9B48-614F7563B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2616175"/>
        <c:axId val="272515423"/>
        <c:axId val="0"/>
      </c:bar3DChart>
      <c:catAx>
        <c:axId val="27261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515423"/>
        <c:crosses val="autoZero"/>
        <c:auto val="1"/>
        <c:lblAlgn val="ctr"/>
        <c:lblOffset val="100"/>
        <c:noMultiLvlLbl val="0"/>
      </c:catAx>
      <c:valAx>
        <c:axId val="27251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61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2.xlsx]Лист10!Сводная таблица10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клиентских сегментов</a:t>
            </a:r>
            <a:r>
              <a:rPr lang="ru-RU" baseline="0"/>
              <a:t> </a:t>
            </a:r>
            <a:endParaRPr lang="ru-RU"/>
          </a:p>
        </c:rich>
      </c:tx>
      <c:layout>
        <c:manualLayout>
          <c:xMode val="edge"/>
          <c:yMode val="edge"/>
          <c:x val="0.30230241014360365"/>
          <c:y val="2.1288869848374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Лист10!$B$3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293-0D43-95D8-1A20E2CB9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293-0D43-95D8-1A20E2CB9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293-0D43-95D8-1A20E2CB9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293-0D43-95D8-1A20E2CB9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293-0D43-95D8-1A20E2CB9C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293-0D43-95D8-1A20E2CB9C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293-0D43-95D8-1A20E2CB9C0C}"/>
              </c:ext>
            </c:extLst>
          </c:dPt>
          <c:cat>
            <c:strRef>
              <c:f>Лист10!$A$4:$A$11</c:f>
              <c:strCache>
                <c:ptCount val="7"/>
                <c:pt idx="0">
                  <c:v>0</c:v>
                </c:pt>
                <c:pt idx="2">
                  <c:v>Affluent</c:v>
                </c:pt>
                <c:pt idx="3">
                  <c:v>Low Mass</c:v>
                </c:pt>
                <c:pt idx="4">
                  <c:v>Mass</c:v>
                </c:pt>
                <c:pt idx="5">
                  <c:v>Mass Affluent</c:v>
                </c:pt>
                <c:pt idx="6">
                  <c:v>Unidentified</c:v>
                </c:pt>
              </c:strCache>
            </c:strRef>
          </c:cat>
          <c:val>
            <c:numRef>
              <c:f>Лист10!$B$4:$B$11</c:f>
              <c:numCache>
                <c:formatCode>General</c:formatCode>
                <c:ptCount val="7"/>
                <c:pt idx="0">
                  <c:v>1</c:v>
                </c:pt>
                <c:pt idx="1">
                  <c:v>20</c:v>
                </c:pt>
                <c:pt idx="2">
                  <c:v>1298</c:v>
                </c:pt>
                <c:pt idx="3">
                  <c:v>2762</c:v>
                </c:pt>
                <c:pt idx="4">
                  <c:v>13503</c:v>
                </c:pt>
                <c:pt idx="5">
                  <c:v>3310</c:v>
                </c:pt>
                <c:pt idx="6">
                  <c:v>13508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293-0D43-95D8-1A20E2CB9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2.xlsx]Лист11!Сводная таблица11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141645462256149E-2"/>
          <c:y val="0.10063545150501674"/>
          <c:w val="0.75272852343838703"/>
          <c:h val="0.83916387959866223"/>
        </c:manualLayout>
      </c:layout>
      <c:pie3DChart>
        <c:varyColors val="1"/>
        <c:ser>
          <c:idx val="0"/>
          <c:order val="0"/>
          <c:tx>
            <c:strRef>
              <c:f>Лист11!$B$3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C0-3545-8806-EDDCB15FFC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EC0-3545-8806-EDDCB15FFC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EC0-3545-8806-EDDCB15FFC76}"/>
              </c:ext>
            </c:extLst>
          </c:dPt>
          <c:cat>
            <c:strRef>
              <c:f>Лист11!$A$4:$A$7</c:f>
              <c:strCache>
                <c:ptCount val="3"/>
                <c:pt idx="0">
                  <c:v>Действующий</c:v>
                </c:pt>
                <c:pt idx="1">
                  <c:v>Расторгнут автоматически</c:v>
                </c:pt>
                <c:pt idx="2">
                  <c:v>Расторгнут по заявлению</c:v>
                </c:pt>
              </c:strCache>
            </c:strRef>
          </c:cat>
          <c:val>
            <c:numRef>
              <c:f>Лист11!$B$4:$B$7</c:f>
              <c:numCache>
                <c:formatCode>General</c:formatCode>
                <c:ptCount val="3"/>
                <c:pt idx="0">
                  <c:v>13121</c:v>
                </c:pt>
                <c:pt idx="1">
                  <c:v>17418</c:v>
                </c:pt>
                <c:pt idx="2">
                  <c:v>3863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C0-3545-8806-EDDCB15FF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[Задание 2.xlsx]Лист12!Сводная таблица12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250015804224294E-2"/>
          <c:y val="2.464788732394366E-2"/>
          <c:w val="0.85304066251308241"/>
          <c:h val="0.8795835643783963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Лист12!$B$3:$B$4</c:f>
              <c:strCache>
                <c:ptCount val="1"/>
                <c:pt idx="0">
                  <c:v>СC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Лист12!$A$5:$A$14</c:f>
              <c:strCache>
                <c:ptCount val="9"/>
                <c:pt idx="0">
                  <c:v>3 000,00</c:v>
                </c:pt>
                <c:pt idx="1">
                  <c:v>4 200,00</c:v>
                </c:pt>
                <c:pt idx="2">
                  <c:v>4 680,00</c:v>
                </c:pt>
                <c:pt idx="3">
                  <c:v>5 280,00</c:v>
                </c:pt>
                <c:pt idx="4">
                  <c:v>5 880,00</c:v>
                </c:pt>
                <c:pt idx="5">
                  <c:v>7 080,00</c:v>
                </c:pt>
                <c:pt idx="6">
                  <c:v>8 280,00</c:v>
                </c:pt>
                <c:pt idx="7">
                  <c:v>9 480,00</c:v>
                </c:pt>
                <c:pt idx="8">
                  <c:v>11 880,00</c:v>
                </c:pt>
              </c:strCache>
            </c:strRef>
          </c:cat>
          <c:val>
            <c:numRef>
              <c:f>Лист12!$B$5:$B$14</c:f>
              <c:numCache>
                <c:formatCode>General</c:formatCode>
                <c:ptCount val="9"/>
                <c:pt idx="8">
                  <c:v>11880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A-954E-913A-5B5FD5F178EC}"/>
            </c:ext>
          </c:extLst>
        </c:ser>
        <c:ser>
          <c:idx val="1"/>
          <c:order val="1"/>
          <c:tx>
            <c:strRef>
              <c:f>Лист12!$C$3:$C$4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Лист12!$A$5:$A$14</c:f>
              <c:strCache>
                <c:ptCount val="9"/>
                <c:pt idx="0">
                  <c:v>3 000,00</c:v>
                </c:pt>
                <c:pt idx="1">
                  <c:v>4 200,00</c:v>
                </c:pt>
                <c:pt idx="2">
                  <c:v>4 680,00</c:v>
                </c:pt>
                <c:pt idx="3">
                  <c:v>5 280,00</c:v>
                </c:pt>
                <c:pt idx="4">
                  <c:v>5 880,00</c:v>
                </c:pt>
                <c:pt idx="5">
                  <c:v>7 080,00</c:v>
                </c:pt>
                <c:pt idx="6">
                  <c:v>8 280,00</c:v>
                </c:pt>
                <c:pt idx="7">
                  <c:v>9 480,00</c:v>
                </c:pt>
                <c:pt idx="8">
                  <c:v>11 880,00</c:v>
                </c:pt>
              </c:strCache>
            </c:strRef>
          </c:cat>
          <c:val>
            <c:numRef>
              <c:f>Лист12!$C$5:$C$14</c:f>
              <c:numCache>
                <c:formatCode>General</c:formatCode>
                <c:ptCount val="9"/>
                <c:pt idx="0">
                  <c:v>3000</c:v>
                </c:pt>
                <c:pt idx="1">
                  <c:v>4200</c:v>
                </c:pt>
                <c:pt idx="2">
                  <c:v>4680</c:v>
                </c:pt>
                <c:pt idx="3">
                  <c:v>5280</c:v>
                </c:pt>
                <c:pt idx="4">
                  <c:v>5880</c:v>
                </c:pt>
                <c:pt idx="5">
                  <c:v>7080</c:v>
                </c:pt>
                <c:pt idx="6">
                  <c:v>8280</c:v>
                </c:pt>
                <c:pt idx="7">
                  <c:v>9480</c:v>
                </c:pt>
                <c:pt idx="8">
                  <c:v>11880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A-954E-913A-5B5FD5F178EC}"/>
            </c:ext>
          </c:extLst>
        </c:ser>
        <c:ser>
          <c:idx val="2"/>
          <c:order val="2"/>
          <c:tx>
            <c:strRef>
              <c:f>Лист12!$D$3:$D$4</c:f>
              <c:strCache>
                <c:ptCount val="1"/>
                <c:pt idx="0">
                  <c:v>DC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Лист12!$A$5:$A$14</c:f>
              <c:strCache>
                <c:ptCount val="9"/>
                <c:pt idx="0">
                  <c:v>3 000,00</c:v>
                </c:pt>
                <c:pt idx="1">
                  <c:v>4 200,00</c:v>
                </c:pt>
                <c:pt idx="2">
                  <c:v>4 680,00</c:v>
                </c:pt>
                <c:pt idx="3">
                  <c:v>5 280,00</c:v>
                </c:pt>
                <c:pt idx="4">
                  <c:v>5 880,00</c:v>
                </c:pt>
                <c:pt idx="5">
                  <c:v>7 080,00</c:v>
                </c:pt>
                <c:pt idx="6">
                  <c:v>8 280,00</c:v>
                </c:pt>
                <c:pt idx="7">
                  <c:v>9 480,00</c:v>
                </c:pt>
                <c:pt idx="8">
                  <c:v>11 880,00</c:v>
                </c:pt>
              </c:strCache>
            </c:strRef>
          </c:cat>
          <c:val>
            <c:numRef>
              <c:f>Лист12!$D$5:$D$14</c:f>
              <c:numCache>
                <c:formatCode>General</c:formatCode>
                <c:ptCount val="9"/>
                <c:pt idx="0">
                  <c:v>3000</c:v>
                </c:pt>
                <c:pt idx="1">
                  <c:v>4200</c:v>
                </c:pt>
                <c:pt idx="2">
                  <c:v>4680</c:v>
                </c:pt>
                <c:pt idx="3">
                  <c:v>5280</c:v>
                </c:pt>
                <c:pt idx="4">
                  <c:v>5880</c:v>
                </c:pt>
                <c:pt idx="5">
                  <c:v>7080</c:v>
                </c:pt>
                <c:pt idx="6">
                  <c:v>8280</c:v>
                </c:pt>
                <c:pt idx="7">
                  <c:v>9480</c:v>
                </c:pt>
                <c:pt idx="8">
                  <c:v>11880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4A-954E-913A-5B5FD5F17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0372480"/>
        <c:axId val="1990588592"/>
        <c:axId val="0"/>
      </c:bar3DChart>
      <c:catAx>
        <c:axId val="19903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0588592"/>
        <c:crosses val="autoZero"/>
        <c:auto val="1"/>
        <c:lblAlgn val="ctr"/>
        <c:lblOffset val="100"/>
        <c:noMultiLvlLbl val="0"/>
      </c:catAx>
      <c:valAx>
        <c:axId val="199058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037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C7D5D-12E3-C14D-A621-7BC9838E3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DCDB8-2B56-334E-A3D3-7134C69E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6E49B-1710-3441-842A-5A77421E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9FB-E3B8-174D-9EE4-9E18BF6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9FF5E-5787-874C-B78B-EFF22BCB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813FA-F614-0242-A52E-65B34B79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F63647-CDFC-EA44-9713-5D782F89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0E920-CF10-C343-9C3F-6A1A84FA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275C3-AA94-884E-AC08-54F3DC5C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A2272-B100-8D4C-B768-2B15092C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6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BA0F28-184E-A04F-BAEB-84384AC1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0F2730-5162-9C41-8F32-9AE9D37A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A17D2-500E-D445-A72F-EA134D34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8A336-A365-3842-BCB8-C805C5E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EC894-1B4A-0C4B-89B9-ED7AB7C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49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74B7B-00F2-E241-829A-30AB759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F0C85-17B2-744C-B21D-E853703E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E19B4-E702-1140-AF8F-1240E095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3998C-82D9-1046-82DA-96B507B3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762FC-EEED-5D4A-AFA1-8D2E9A6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4DE3-7EAA-EB48-91B8-2DDC4C69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24563-F7DD-6A4A-B769-24F21826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31B109-304C-C642-97BC-74DC0FD7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46874-0F43-EA4D-A97E-3F138702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A837D-D8D9-A149-916E-B52BD8F0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29CB2-2224-B94D-9634-2941EE4C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5A3A0-8647-CC48-9DED-A78839CF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7843C4-F21A-3845-812C-C58B914E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DF8C59-E94E-CB43-B821-206B3990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CEE72-D33E-C044-9B67-E7D0BFA3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65F5C-4B86-2145-9A2C-BB53DFE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3CB2-FE9F-814F-98E3-9D6B9F58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296E4-E0B5-A04D-B655-997A0B20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119EB3-562F-F94B-911B-30AD572E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51C670-DE33-B847-9E15-57A171C4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81E995-0BD5-D441-BCFD-795705B45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F4A3E0-6392-874A-B0AF-FA3B91D1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66D084-4C75-E74B-B1BE-9D4D28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499057-BF54-2644-9FF1-856D4CF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55202-F8D5-AE41-BCD9-289B38CE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9E6A9F-C6D4-B443-90AA-C069C35D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5F6BCF-772D-CE46-8732-E49B9BF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7640B5-6917-0649-8D1C-8602F23C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98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ED795-5290-C442-8B96-6B69CD1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8F4D5D-B0FC-E04D-8F9C-FDEDD589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F034A-8AE1-A443-A549-DABC682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9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DA34-28AB-CD4D-8639-C7A9B730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4131F-DE76-6E4E-B159-8AB9FE88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C4743-75A8-4F47-BBFE-5D018D65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D55D4-0C51-8746-BB7C-340D20FB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5F01F-5BB3-B541-9E79-35D22F68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BC1DC-2616-3447-B83E-61772AF0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9CF82-8D4D-9348-8066-1DA21E94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46613E-EA1A-CD4F-B2FA-C633966CB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759CA8-D886-BF44-98A0-3C437B78A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0C687-690D-0E4D-9C24-1EBF37AC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A17A74-5A4C-9C47-B6BE-A48B189C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2F6061-7FF1-1444-8D43-9A0AADD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D3272-1602-014E-AEAB-C0E386B6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BAF197-A409-194F-9232-6746D0D3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8CE1C-B769-F046-AC19-76AC52C60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D9BD-D960-3549-A1C9-D2BD2100550A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1D60A-9EE1-7B4B-81DC-59F9526B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333CC-86F0-7E4D-8819-5BC0A8AB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4EFB-33D0-7240-AFCE-AF0DB0A35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57AAC-1E90-FC47-BAB3-BB28B316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78" y="23245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" pitchFamily="2" charset="0"/>
              </a:rPr>
              <a:t>Результаты исследования состояния портфеля одного из страховых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314083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B8EBA06-62E3-C04A-8A51-89F92BD8F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346614"/>
              </p:ext>
            </p:extLst>
          </p:nvPr>
        </p:nvGraphicFramePr>
        <p:xfrm>
          <a:off x="1769570" y="1866681"/>
          <a:ext cx="7118350" cy="360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2AD191A-9D38-9246-B958-4CFEA028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Распределении страховой премии по типу карты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BA3EC14-6258-E548-90BF-03A1E51D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56" y="1049212"/>
            <a:ext cx="9303327" cy="64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Гипотеза: распределение для всех сумм должно быть одинаковым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B561FBD-71FC-F74B-805D-E64B52A141B0}"/>
              </a:ext>
            </a:extLst>
          </p:cNvPr>
          <p:cNvSpPr txBox="1">
            <a:spLocks/>
          </p:cNvSpPr>
          <p:nvPr/>
        </p:nvSpPr>
        <p:spPr>
          <a:xfrm>
            <a:off x="1384956" y="5808788"/>
            <a:ext cx="9303327" cy="64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подтвердилась</a:t>
            </a:r>
          </a:p>
        </p:txBody>
      </p:sp>
    </p:spTree>
    <p:extLst>
      <p:ext uri="{BB962C8B-B14F-4D97-AF65-F5344CB8AC3E}">
        <p14:creationId xmlns:p14="http://schemas.microsoft.com/office/powerpoint/2010/main" val="9550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C6AD6-ABE9-D440-A43B-4A1FE03C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продукта по возрасту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23594-1D56-7644-8AB5-65CF345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478"/>
            <a:ext cx="9303327" cy="72757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Гипотеза:  распределение будет нормальным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A483BA4-DB6B-944B-806E-2B68FA36A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31796"/>
              </p:ext>
            </p:extLst>
          </p:nvPr>
        </p:nvGraphicFramePr>
        <p:xfrm>
          <a:off x="3029052" y="1726274"/>
          <a:ext cx="5390553" cy="345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2A6CC18B-5BB5-D34B-9A5D-11644CFDB290}"/>
              </a:ext>
            </a:extLst>
          </p:cNvPr>
          <p:cNvSpPr txBox="1">
            <a:spLocks/>
          </p:cNvSpPr>
          <p:nvPr/>
        </p:nvSpPr>
        <p:spPr>
          <a:xfrm>
            <a:off x="1072664" y="5293217"/>
            <a:ext cx="9303327" cy="7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подтвердилась, большинство клиентов, которые приобрели данный продукт имеют возраст в районе 40 лет</a:t>
            </a:r>
          </a:p>
        </p:txBody>
      </p:sp>
    </p:spTree>
    <p:extLst>
      <p:ext uri="{BB962C8B-B14F-4D97-AF65-F5344CB8AC3E}">
        <p14:creationId xmlns:p14="http://schemas.microsoft.com/office/powerpoint/2010/main" val="3140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419D8-1A5C-A74C-9E37-C4BB714B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клиентов по регионам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70ACD-FF1A-A541-97E6-549D0A73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109"/>
            <a:ext cx="10515600" cy="83444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Гипотеза состоит в том, что большинство клиентов будет из регионов с развитой инфраструктурой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9BE6CE2B-49D4-1D41-81AF-572353343A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44655"/>
              </p:ext>
            </p:extLst>
          </p:nvPr>
        </p:nvGraphicFramePr>
        <p:xfrm>
          <a:off x="425533" y="2072244"/>
          <a:ext cx="5179620" cy="382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714ABC4F-4E46-2E41-A17D-7963451215BE}"/>
              </a:ext>
            </a:extLst>
          </p:cNvPr>
          <p:cNvSpPr txBox="1">
            <a:spLocks/>
          </p:cNvSpPr>
          <p:nvPr/>
        </p:nvSpPr>
        <p:spPr>
          <a:xfrm>
            <a:off x="5818909" y="3044142"/>
            <a:ext cx="627017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В реальной жизни так скорее всего и будет, не удалось найти информацию по аббревиатуре </a:t>
            </a:r>
            <a:r>
              <a:rPr lang="en-US" sz="2000" dirty="0">
                <a:latin typeface="Times" pitchFamily="2" charset="0"/>
              </a:rPr>
              <a:t>RBA</a:t>
            </a:r>
            <a:r>
              <a:rPr lang="ru-RU" sz="2000" dirty="0">
                <a:latin typeface="Times" pitchFamily="2" charset="0"/>
              </a:rPr>
              <a:t>, буду считать что это один из центральных регионов с большой плотностью населения</a:t>
            </a:r>
            <a:r>
              <a:rPr lang="en-US" sz="2000" dirty="0">
                <a:latin typeface="Times" pitchFamily="2" charset="0"/>
              </a:rPr>
              <a:t> </a:t>
            </a:r>
            <a:endParaRPr lang="ru-RU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3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C608536-CC7F-A641-88A3-F102E5638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4561"/>
              </p:ext>
            </p:extLst>
          </p:nvPr>
        </p:nvGraphicFramePr>
        <p:xfrm>
          <a:off x="1684178" y="1623751"/>
          <a:ext cx="7398604" cy="389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2C1327-8E5A-534F-AB3E-6300D1C2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типа программы страхования по возрасту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A227F49-7376-B240-B2E0-D13B180D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478"/>
            <a:ext cx="9303327" cy="72757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Гипотеза:  распределение будет нормальным, большинство покупателей выберут либо индивидуальный серебряный план</a:t>
            </a:r>
            <a:r>
              <a:rPr lang="en-US" sz="2000" dirty="0">
                <a:latin typeface="Times" pitchFamily="2" charset="0"/>
              </a:rPr>
              <a:t>, </a:t>
            </a:r>
            <a:r>
              <a:rPr lang="ru-RU" sz="2000" dirty="0">
                <a:latin typeface="Times" pitchFamily="2" charset="0"/>
              </a:rPr>
              <a:t>либо семейный серебряный план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F791343-97C7-354E-AE44-4B0E76F7328E}"/>
              </a:ext>
            </a:extLst>
          </p:cNvPr>
          <p:cNvSpPr txBox="1">
            <a:spLocks/>
          </p:cNvSpPr>
          <p:nvPr/>
        </p:nvSpPr>
        <p:spPr>
          <a:xfrm>
            <a:off x="838199" y="5573460"/>
            <a:ext cx="9303327" cy="727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не подтвердилась, распределение действительно нормально, но большинство клиентов выбирают платиновые планы, скорее всего по той причине, что в них более оптимальное соотношение цена/количество услуг</a:t>
            </a:r>
          </a:p>
        </p:txBody>
      </p:sp>
    </p:spTree>
    <p:extLst>
      <p:ext uri="{BB962C8B-B14F-4D97-AF65-F5344CB8AC3E}">
        <p14:creationId xmlns:p14="http://schemas.microsoft.com/office/powerpoint/2010/main" val="88353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0D0D0B-649D-0A4E-AB8D-1D1FF75E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пола клиентов по регионам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BC0F648-B105-B04E-972A-D3AEC7190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695196"/>
              </p:ext>
            </p:extLst>
          </p:nvPr>
        </p:nvGraphicFramePr>
        <p:xfrm>
          <a:off x="2315451" y="1706398"/>
          <a:ext cx="6089650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939F7D18-E171-7647-A6AD-725A60B7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478"/>
            <a:ext cx="9303327" cy="72757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Гипотеза:  соотношение клиентов мужчин и женщин по региона будет примерно одинаковым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6A85359-C9DB-244F-986F-02CB5933C9E0}"/>
              </a:ext>
            </a:extLst>
          </p:cNvPr>
          <p:cNvSpPr txBox="1">
            <a:spLocks/>
          </p:cNvSpPr>
          <p:nvPr/>
        </p:nvSpPr>
        <p:spPr>
          <a:xfrm>
            <a:off x="948557" y="5747448"/>
            <a:ext cx="9303327" cy="7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подтвердилась</a:t>
            </a:r>
          </a:p>
        </p:txBody>
      </p:sp>
    </p:spTree>
    <p:extLst>
      <p:ext uri="{BB962C8B-B14F-4D97-AF65-F5344CB8AC3E}">
        <p14:creationId xmlns:p14="http://schemas.microsoft.com/office/powerpoint/2010/main" val="6896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C9C701A-94B0-8C40-9698-6B162A9F3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81672"/>
              </p:ext>
            </p:extLst>
          </p:nvPr>
        </p:nvGraphicFramePr>
        <p:xfrm>
          <a:off x="1434662" y="1607130"/>
          <a:ext cx="8791904" cy="467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F81F0BE-26BF-D744-B66A-BA0CC065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клиентов в зависимости от пола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16D2CB3-E3A6-1548-87CE-2A826A6A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51" y="902215"/>
            <a:ext cx="10515600" cy="83444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Гипотезы нет</a:t>
            </a:r>
          </a:p>
        </p:txBody>
      </p:sp>
    </p:spTree>
    <p:extLst>
      <p:ext uri="{BB962C8B-B14F-4D97-AF65-F5344CB8AC3E}">
        <p14:creationId xmlns:p14="http://schemas.microsoft.com/office/powerpoint/2010/main" val="217431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60DFBA9-4024-B149-82B9-3311F685C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92799"/>
              </p:ext>
            </p:extLst>
          </p:nvPr>
        </p:nvGraphicFramePr>
        <p:xfrm>
          <a:off x="1902371" y="1534510"/>
          <a:ext cx="6369269" cy="40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4F10F1-B97F-914E-A2CB-F072847B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типа банковской карты по возрасту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95FEB-FE9C-8E49-B090-EC167A48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478"/>
            <a:ext cx="9303327" cy="64703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Гипотеза: соотношение использования карт должно быть примерно одинаковым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43D396F-9B77-5246-A4EE-C45334F6576B}"/>
              </a:ext>
            </a:extLst>
          </p:cNvPr>
          <p:cNvSpPr txBox="1">
            <a:spLocks/>
          </p:cNvSpPr>
          <p:nvPr/>
        </p:nvSpPr>
        <p:spPr>
          <a:xfrm>
            <a:off x="1001110" y="5712360"/>
            <a:ext cx="9303327" cy="64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не подтвердилась, большинство клиентов используют дебетовые карты</a:t>
            </a:r>
          </a:p>
        </p:txBody>
      </p:sp>
    </p:spTree>
    <p:extLst>
      <p:ext uri="{BB962C8B-B14F-4D97-AF65-F5344CB8AC3E}">
        <p14:creationId xmlns:p14="http://schemas.microsoft.com/office/powerpoint/2010/main" val="334241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B37908F-B299-7C46-86B2-A58CE869A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940890"/>
              </p:ext>
            </p:extLst>
          </p:nvPr>
        </p:nvGraphicFramePr>
        <p:xfrm>
          <a:off x="1978024" y="1794631"/>
          <a:ext cx="7050362" cy="341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524C26-FFED-6E4F-A5B6-D4E26069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клиентов в зависимости от сегмента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1AA625C-2684-B041-8481-8BF2F509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478"/>
            <a:ext cx="9303327" cy="647032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imes" pitchFamily="2" charset="0"/>
              </a:rPr>
              <a:t>Гипотеза: одинаковое количество новых и постоянных клиентов(считаю, что </a:t>
            </a:r>
            <a:r>
              <a:rPr lang="en-US" sz="2000" dirty="0">
                <a:latin typeface="Times" pitchFamily="2" charset="0"/>
              </a:rPr>
              <a:t>mass – </a:t>
            </a:r>
            <a:r>
              <a:rPr lang="ru-RU" sz="2000" dirty="0">
                <a:latin typeface="Times" pitchFamily="2" charset="0"/>
              </a:rPr>
              <a:t>это постоянные)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2EF07AC-562C-F64A-B67E-963A80B1731E}"/>
              </a:ext>
            </a:extLst>
          </p:cNvPr>
          <p:cNvSpPr txBox="1">
            <a:spLocks/>
          </p:cNvSpPr>
          <p:nvPr/>
        </p:nvSpPr>
        <p:spPr>
          <a:xfrm>
            <a:off x="1384956" y="5647006"/>
            <a:ext cx="9303327" cy="64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Гипотеза подтвердилась</a:t>
            </a:r>
          </a:p>
        </p:txBody>
      </p:sp>
    </p:spTree>
    <p:extLst>
      <p:ext uri="{BB962C8B-B14F-4D97-AF65-F5344CB8AC3E}">
        <p14:creationId xmlns:p14="http://schemas.microsoft.com/office/powerpoint/2010/main" val="5265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A0D75EE-B24A-5546-A773-E4809A610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28921"/>
              </p:ext>
            </p:extLst>
          </p:nvPr>
        </p:nvGraphicFramePr>
        <p:xfrm>
          <a:off x="2293295" y="1866681"/>
          <a:ext cx="74866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7D04D2-171B-5042-A8E0-59649354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0" y="151204"/>
            <a:ext cx="10515600" cy="72757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" pitchFamily="2" charset="0"/>
              </a:rPr>
              <a:t>Распределение статусов договоров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81E7954-1E4F-F84B-A459-FC816654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154" y="1049212"/>
            <a:ext cx="9303327" cy="64703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" pitchFamily="2" charset="0"/>
              </a:rPr>
              <a:t>Гипотезы нет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DAD216D-FA2F-724A-B7D7-0705118F257C}"/>
              </a:ext>
            </a:extLst>
          </p:cNvPr>
          <p:cNvSpPr txBox="1">
            <a:spLocks/>
          </p:cNvSpPr>
          <p:nvPr/>
        </p:nvSpPr>
        <p:spPr>
          <a:xfrm>
            <a:off x="1384956" y="5663981"/>
            <a:ext cx="9303327" cy="647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" pitchFamily="2" charset="0"/>
              </a:rPr>
              <a:t>Непонятно, почему большинство договоров недействующие, если же автоматически расторгнутые договора потом клиенты продляют, тогда данную ситуацию можно понять, если же нет и договора не продляют, тогда со временем количество клиентов будет стремиться к нулю, что говорит нам о том, что продукт теряет свою актуальность.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194111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297</Words>
  <Application>Microsoft Macintosh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Тема Office</vt:lpstr>
      <vt:lpstr>Результаты исследования состояния портфеля одного из страховых продуктов</vt:lpstr>
      <vt:lpstr>Распределение продукта по возрасту</vt:lpstr>
      <vt:lpstr>Распределение клиентов по регионам</vt:lpstr>
      <vt:lpstr>Распределение типа программы страхования по возрасту</vt:lpstr>
      <vt:lpstr>Распределение пола клиентов по регионам</vt:lpstr>
      <vt:lpstr>Распределение клиентов в зависимости от пола</vt:lpstr>
      <vt:lpstr>Распределение типа банковской карты по возрасту</vt:lpstr>
      <vt:lpstr>Распределение клиентов в зависимости от сегмента</vt:lpstr>
      <vt:lpstr>Распределение статусов договоров</vt:lpstr>
      <vt:lpstr>Распределении страховой премии по типу карты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исследования состояния портфеля одного из страховых продуктов</dc:title>
  <dc:creator>Microsoft Office User</dc:creator>
  <cp:lastModifiedBy>Microsoft Office User</cp:lastModifiedBy>
  <cp:revision>7</cp:revision>
  <dcterms:created xsi:type="dcterms:W3CDTF">2021-03-21T09:23:19Z</dcterms:created>
  <dcterms:modified xsi:type="dcterms:W3CDTF">2021-03-21T10:20:55Z</dcterms:modified>
</cp:coreProperties>
</file>