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30" autoAdjust="0"/>
    <p:restoredTop sz="94660"/>
  </p:normalViewPr>
  <p:slideViewPr>
    <p:cSldViewPr snapToGrid="0">
      <p:cViewPr varScale="1">
        <p:scale>
          <a:sx n="102" d="100"/>
          <a:sy n="102" d="100"/>
        </p:scale>
        <p:origin x="138"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7T01:20:40.424"/>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7T01:24:18.292"/>
    </inkml:context>
    <inkml:brush xml:id="br0">
      <inkml:brushProperty name="width" value="0.05" units="cm"/>
      <inkml:brushProperty name="height" value="0.05" units="cm"/>
      <inkml:brushProperty name="ignorePressure" value="1"/>
    </inkml:brush>
  </inkml:definitions>
  <inkml:trace contextRef="#ctx0" brushRef="#br0">1 149,'70'0,"1"1,0-2,105-17,-112 8,-40 7,-1 0,1-2,-1-1,24-9,5-5,1 3,0 2,2 2,87-9,-117 20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7T01:26:48.652"/>
    </inkml:context>
    <inkml:brush xml:id="br0">
      <inkml:brushProperty name="width" value="0.05" units="cm"/>
      <inkml:brushProperty name="height" value="0.05" units="cm"/>
      <inkml:brushProperty name="ignorePressure" value="1"/>
    </inkml:brush>
  </inkml:definitions>
  <inkml:trace contextRef="#ctx0" brushRef="#br0">354 30,'0'-4,"-6"-3,-5 1,-8 1,-4 1,-4 2,-2 1,-6 0,-3 1,6 5,3 2,1 0,1-2,0-1,9-2,13-1,13 0,4-1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7T01:29:33.707"/>
    </inkml:context>
    <inkml:brush xml:id="br0">
      <inkml:brushProperty name="width" value="0.05" units="cm"/>
      <inkml:brushProperty name="height" value="0.05" units="cm"/>
      <inkml:brushProperty name="ignorePressure" value="1"/>
    </inkml:brush>
  </inkml:definitions>
  <inkml:trace contextRef="#ctx0" brushRef="#br0">30 1,'-5'0,"-7"0,-1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7T01:29:34.739"/>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07T01:31:43.844"/>
    </inkml:context>
    <inkml:brush xml:id="br0">
      <inkml:brushProperty name="width" value="0.05" units="cm"/>
      <inkml:brushProperty name="height" value="0.05" units="cm"/>
      <inkml:brushProperty name="ignorePressure" value="1"/>
    </inkml:brush>
  </inkml:definitions>
  <inkml:trace contextRef="#ctx0" brushRef="#br0">1 1,'0'5,"0"7,0 6,0 5,5 4,6-3,2 0,-2-5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AEA97-61D1-4022-8E6D-05A4068491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906FD9-5D69-45AD-ACF9-72F6A806CA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C2F0C3-AD86-4247-BB04-30352436784B}"/>
              </a:ext>
            </a:extLst>
          </p:cNvPr>
          <p:cNvSpPr>
            <a:spLocks noGrp="1"/>
          </p:cNvSpPr>
          <p:nvPr>
            <p:ph type="dt" sz="half" idx="10"/>
          </p:nvPr>
        </p:nvSpPr>
        <p:spPr/>
        <p:txBody>
          <a:bodyPr/>
          <a:lstStyle/>
          <a:p>
            <a:fld id="{271E3118-AE15-4E3C-83DF-C7940E66C86A}" type="datetimeFigureOut">
              <a:rPr lang="en-US" smtClean="0"/>
              <a:t>11/18/2020</a:t>
            </a:fld>
            <a:endParaRPr lang="en-US"/>
          </a:p>
        </p:txBody>
      </p:sp>
      <p:sp>
        <p:nvSpPr>
          <p:cNvPr id="5" name="Footer Placeholder 4">
            <a:extLst>
              <a:ext uri="{FF2B5EF4-FFF2-40B4-BE49-F238E27FC236}">
                <a16:creationId xmlns:a16="http://schemas.microsoft.com/office/drawing/2014/main" id="{DFB87489-C2D3-454A-B898-D0D6307BC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946014-0EFC-4536-A093-A74316E0B744}"/>
              </a:ext>
            </a:extLst>
          </p:cNvPr>
          <p:cNvSpPr>
            <a:spLocks noGrp="1"/>
          </p:cNvSpPr>
          <p:nvPr>
            <p:ph type="sldNum" sz="quarter" idx="12"/>
          </p:nvPr>
        </p:nvSpPr>
        <p:spPr/>
        <p:txBody>
          <a:bodyPr/>
          <a:lstStyle/>
          <a:p>
            <a:fld id="{79F7B652-A2C1-4ED5-A604-810CB96F1D39}" type="slidenum">
              <a:rPr lang="en-US" smtClean="0"/>
              <a:t>‹#›</a:t>
            </a:fld>
            <a:endParaRPr lang="en-US"/>
          </a:p>
        </p:txBody>
      </p:sp>
    </p:spTree>
    <p:extLst>
      <p:ext uri="{BB962C8B-B14F-4D97-AF65-F5344CB8AC3E}">
        <p14:creationId xmlns:p14="http://schemas.microsoft.com/office/powerpoint/2010/main" val="168045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B7DC-1DC1-405B-B125-370AA43B1E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FCB1CF-9BC6-431A-8595-E397F05045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37CA7-D7D6-4EDE-BCCC-17D7C62BC216}"/>
              </a:ext>
            </a:extLst>
          </p:cNvPr>
          <p:cNvSpPr>
            <a:spLocks noGrp="1"/>
          </p:cNvSpPr>
          <p:nvPr>
            <p:ph type="dt" sz="half" idx="10"/>
          </p:nvPr>
        </p:nvSpPr>
        <p:spPr/>
        <p:txBody>
          <a:bodyPr/>
          <a:lstStyle/>
          <a:p>
            <a:fld id="{271E3118-AE15-4E3C-83DF-C7940E66C86A}" type="datetimeFigureOut">
              <a:rPr lang="en-US" smtClean="0"/>
              <a:t>11/18/2020</a:t>
            </a:fld>
            <a:endParaRPr lang="en-US"/>
          </a:p>
        </p:txBody>
      </p:sp>
      <p:sp>
        <p:nvSpPr>
          <p:cNvPr id="5" name="Footer Placeholder 4">
            <a:extLst>
              <a:ext uri="{FF2B5EF4-FFF2-40B4-BE49-F238E27FC236}">
                <a16:creationId xmlns:a16="http://schemas.microsoft.com/office/drawing/2014/main" id="{6DD8CB98-F147-4C70-B55E-5B61265F8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F98808-407C-4AD7-A47C-493B3A311A95}"/>
              </a:ext>
            </a:extLst>
          </p:cNvPr>
          <p:cNvSpPr>
            <a:spLocks noGrp="1"/>
          </p:cNvSpPr>
          <p:nvPr>
            <p:ph type="sldNum" sz="quarter" idx="12"/>
          </p:nvPr>
        </p:nvSpPr>
        <p:spPr/>
        <p:txBody>
          <a:bodyPr/>
          <a:lstStyle/>
          <a:p>
            <a:fld id="{79F7B652-A2C1-4ED5-A604-810CB96F1D39}" type="slidenum">
              <a:rPr lang="en-US" smtClean="0"/>
              <a:t>‹#›</a:t>
            </a:fld>
            <a:endParaRPr lang="en-US"/>
          </a:p>
        </p:txBody>
      </p:sp>
    </p:spTree>
    <p:extLst>
      <p:ext uri="{BB962C8B-B14F-4D97-AF65-F5344CB8AC3E}">
        <p14:creationId xmlns:p14="http://schemas.microsoft.com/office/powerpoint/2010/main" val="3493799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28D263-4E97-4C2B-88DF-C3C5E036BE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193E52-FE61-4782-99D0-94FABC7BDA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B6BE72-CF40-4217-BB3F-FD1666617070}"/>
              </a:ext>
            </a:extLst>
          </p:cNvPr>
          <p:cNvSpPr>
            <a:spLocks noGrp="1"/>
          </p:cNvSpPr>
          <p:nvPr>
            <p:ph type="dt" sz="half" idx="10"/>
          </p:nvPr>
        </p:nvSpPr>
        <p:spPr/>
        <p:txBody>
          <a:bodyPr/>
          <a:lstStyle/>
          <a:p>
            <a:fld id="{271E3118-AE15-4E3C-83DF-C7940E66C86A}" type="datetimeFigureOut">
              <a:rPr lang="en-US" smtClean="0"/>
              <a:t>11/18/2020</a:t>
            </a:fld>
            <a:endParaRPr lang="en-US"/>
          </a:p>
        </p:txBody>
      </p:sp>
      <p:sp>
        <p:nvSpPr>
          <p:cNvPr id="5" name="Footer Placeholder 4">
            <a:extLst>
              <a:ext uri="{FF2B5EF4-FFF2-40B4-BE49-F238E27FC236}">
                <a16:creationId xmlns:a16="http://schemas.microsoft.com/office/drawing/2014/main" id="{CC0FA11B-9A6D-4C11-8C81-4B543E901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ACB16B-C57F-419C-B506-6F49DC2884BE}"/>
              </a:ext>
            </a:extLst>
          </p:cNvPr>
          <p:cNvSpPr>
            <a:spLocks noGrp="1"/>
          </p:cNvSpPr>
          <p:nvPr>
            <p:ph type="sldNum" sz="quarter" idx="12"/>
          </p:nvPr>
        </p:nvSpPr>
        <p:spPr/>
        <p:txBody>
          <a:bodyPr/>
          <a:lstStyle/>
          <a:p>
            <a:fld id="{79F7B652-A2C1-4ED5-A604-810CB96F1D39}" type="slidenum">
              <a:rPr lang="en-US" smtClean="0"/>
              <a:t>‹#›</a:t>
            </a:fld>
            <a:endParaRPr lang="en-US"/>
          </a:p>
        </p:txBody>
      </p:sp>
    </p:spTree>
    <p:extLst>
      <p:ext uri="{BB962C8B-B14F-4D97-AF65-F5344CB8AC3E}">
        <p14:creationId xmlns:p14="http://schemas.microsoft.com/office/powerpoint/2010/main" val="2336492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7E48F-80E7-4ED6-ADE9-D9CE8C4892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1A4687-D835-4C04-8ED6-48134A287C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6F95A-E63E-448E-AB02-9548288A4362}"/>
              </a:ext>
            </a:extLst>
          </p:cNvPr>
          <p:cNvSpPr>
            <a:spLocks noGrp="1"/>
          </p:cNvSpPr>
          <p:nvPr>
            <p:ph type="dt" sz="half" idx="10"/>
          </p:nvPr>
        </p:nvSpPr>
        <p:spPr/>
        <p:txBody>
          <a:bodyPr/>
          <a:lstStyle/>
          <a:p>
            <a:fld id="{271E3118-AE15-4E3C-83DF-C7940E66C86A}" type="datetimeFigureOut">
              <a:rPr lang="en-US" smtClean="0"/>
              <a:t>11/18/2020</a:t>
            </a:fld>
            <a:endParaRPr lang="en-US"/>
          </a:p>
        </p:txBody>
      </p:sp>
      <p:sp>
        <p:nvSpPr>
          <p:cNvPr id="5" name="Footer Placeholder 4">
            <a:extLst>
              <a:ext uri="{FF2B5EF4-FFF2-40B4-BE49-F238E27FC236}">
                <a16:creationId xmlns:a16="http://schemas.microsoft.com/office/drawing/2014/main" id="{1C31FEF4-44A2-4DFD-A9D8-D144D23835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65651-BF66-438D-B9BB-30BC620E4AEA}"/>
              </a:ext>
            </a:extLst>
          </p:cNvPr>
          <p:cNvSpPr>
            <a:spLocks noGrp="1"/>
          </p:cNvSpPr>
          <p:nvPr>
            <p:ph type="sldNum" sz="quarter" idx="12"/>
          </p:nvPr>
        </p:nvSpPr>
        <p:spPr/>
        <p:txBody>
          <a:bodyPr/>
          <a:lstStyle/>
          <a:p>
            <a:fld id="{79F7B652-A2C1-4ED5-A604-810CB96F1D39}" type="slidenum">
              <a:rPr lang="en-US" smtClean="0"/>
              <a:t>‹#›</a:t>
            </a:fld>
            <a:endParaRPr lang="en-US"/>
          </a:p>
        </p:txBody>
      </p:sp>
    </p:spTree>
    <p:extLst>
      <p:ext uri="{BB962C8B-B14F-4D97-AF65-F5344CB8AC3E}">
        <p14:creationId xmlns:p14="http://schemas.microsoft.com/office/powerpoint/2010/main" val="2804994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E0A48-8647-48DC-9CB3-829D950744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07EEC8-2966-4043-AF3E-08C4237F23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672BDB-D286-433F-BA01-85B0E0E9235B}"/>
              </a:ext>
            </a:extLst>
          </p:cNvPr>
          <p:cNvSpPr>
            <a:spLocks noGrp="1"/>
          </p:cNvSpPr>
          <p:nvPr>
            <p:ph type="dt" sz="half" idx="10"/>
          </p:nvPr>
        </p:nvSpPr>
        <p:spPr/>
        <p:txBody>
          <a:bodyPr/>
          <a:lstStyle/>
          <a:p>
            <a:fld id="{271E3118-AE15-4E3C-83DF-C7940E66C86A}" type="datetimeFigureOut">
              <a:rPr lang="en-US" smtClean="0"/>
              <a:t>11/18/2020</a:t>
            </a:fld>
            <a:endParaRPr lang="en-US"/>
          </a:p>
        </p:txBody>
      </p:sp>
      <p:sp>
        <p:nvSpPr>
          <p:cNvPr id="5" name="Footer Placeholder 4">
            <a:extLst>
              <a:ext uri="{FF2B5EF4-FFF2-40B4-BE49-F238E27FC236}">
                <a16:creationId xmlns:a16="http://schemas.microsoft.com/office/drawing/2014/main" id="{4B82BF71-BE4C-4E46-8D62-BAF8F6C727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9C7A3-742E-48AB-B70A-3233D3282D08}"/>
              </a:ext>
            </a:extLst>
          </p:cNvPr>
          <p:cNvSpPr>
            <a:spLocks noGrp="1"/>
          </p:cNvSpPr>
          <p:nvPr>
            <p:ph type="sldNum" sz="quarter" idx="12"/>
          </p:nvPr>
        </p:nvSpPr>
        <p:spPr/>
        <p:txBody>
          <a:bodyPr/>
          <a:lstStyle/>
          <a:p>
            <a:fld id="{79F7B652-A2C1-4ED5-A604-810CB96F1D39}" type="slidenum">
              <a:rPr lang="en-US" smtClean="0"/>
              <a:t>‹#›</a:t>
            </a:fld>
            <a:endParaRPr lang="en-US"/>
          </a:p>
        </p:txBody>
      </p:sp>
    </p:spTree>
    <p:extLst>
      <p:ext uri="{BB962C8B-B14F-4D97-AF65-F5344CB8AC3E}">
        <p14:creationId xmlns:p14="http://schemas.microsoft.com/office/powerpoint/2010/main" val="2436916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FDE20-0647-43FB-9A5C-BBFC6CE3C4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961A49-9200-4B87-A9F6-61C8EBE197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84757C-B889-409A-A102-EAAC57E155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9A5756-BFDA-4411-86A2-5A6A8CC2F6E5}"/>
              </a:ext>
            </a:extLst>
          </p:cNvPr>
          <p:cNvSpPr>
            <a:spLocks noGrp="1"/>
          </p:cNvSpPr>
          <p:nvPr>
            <p:ph type="dt" sz="half" idx="10"/>
          </p:nvPr>
        </p:nvSpPr>
        <p:spPr/>
        <p:txBody>
          <a:bodyPr/>
          <a:lstStyle/>
          <a:p>
            <a:fld id="{271E3118-AE15-4E3C-83DF-C7940E66C86A}" type="datetimeFigureOut">
              <a:rPr lang="en-US" smtClean="0"/>
              <a:t>11/18/2020</a:t>
            </a:fld>
            <a:endParaRPr lang="en-US"/>
          </a:p>
        </p:txBody>
      </p:sp>
      <p:sp>
        <p:nvSpPr>
          <p:cNvPr id="6" name="Footer Placeholder 5">
            <a:extLst>
              <a:ext uri="{FF2B5EF4-FFF2-40B4-BE49-F238E27FC236}">
                <a16:creationId xmlns:a16="http://schemas.microsoft.com/office/drawing/2014/main" id="{9F895013-5A97-49DD-B599-E73D8D5993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18888C-3AE3-4B02-93BD-0FA92029F3A2}"/>
              </a:ext>
            </a:extLst>
          </p:cNvPr>
          <p:cNvSpPr>
            <a:spLocks noGrp="1"/>
          </p:cNvSpPr>
          <p:nvPr>
            <p:ph type="sldNum" sz="quarter" idx="12"/>
          </p:nvPr>
        </p:nvSpPr>
        <p:spPr/>
        <p:txBody>
          <a:bodyPr/>
          <a:lstStyle/>
          <a:p>
            <a:fld id="{79F7B652-A2C1-4ED5-A604-810CB96F1D39}" type="slidenum">
              <a:rPr lang="en-US" smtClean="0"/>
              <a:t>‹#›</a:t>
            </a:fld>
            <a:endParaRPr lang="en-US"/>
          </a:p>
        </p:txBody>
      </p:sp>
    </p:spTree>
    <p:extLst>
      <p:ext uri="{BB962C8B-B14F-4D97-AF65-F5344CB8AC3E}">
        <p14:creationId xmlns:p14="http://schemas.microsoft.com/office/powerpoint/2010/main" val="1588070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82534-D66D-4D6D-AF3C-920D5CE072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2926F6-4278-4AAC-971D-B912A78D5F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65F043-D46D-44F9-AC0B-2AFB6D860F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A7A865-6C24-4A95-A6BD-78FB8BB51D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3611F4-00AF-4D14-8B47-A2C38C052B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8E1F6D-36B1-4621-AA23-226F41F49D65}"/>
              </a:ext>
            </a:extLst>
          </p:cNvPr>
          <p:cNvSpPr>
            <a:spLocks noGrp="1"/>
          </p:cNvSpPr>
          <p:nvPr>
            <p:ph type="dt" sz="half" idx="10"/>
          </p:nvPr>
        </p:nvSpPr>
        <p:spPr/>
        <p:txBody>
          <a:bodyPr/>
          <a:lstStyle/>
          <a:p>
            <a:fld id="{271E3118-AE15-4E3C-83DF-C7940E66C86A}" type="datetimeFigureOut">
              <a:rPr lang="en-US" smtClean="0"/>
              <a:t>11/18/2020</a:t>
            </a:fld>
            <a:endParaRPr lang="en-US"/>
          </a:p>
        </p:txBody>
      </p:sp>
      <p:sp>
        <p:nvSpPr>
          <p:cNvPr id="8" name="Footer Placeholder 7">
            <a:extLst>
              <a:ext uri="{FF2B5EF4-FFF2-40B4-BE49-F238E27FC236}">
                <a16:creationId xmlns:a16="http://schemas.microsoft.com/office/drawing/2014/main" id="{DE423718-BE10-4C2A-B889-FAA122A0C7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580AE7-40E7-43E3-B211-FBF8C030523D}"/>
              </a:ext>
            </a:extLst>
          </p:cNvPr>
          <p:cNvSpPr>
            <a:spLocks noGrp="1"/>
          </p:cNvSpPr>
          <p:nvPr>
            <p:ph type="sldNum" sz="quarter" idx="12"/>
          </p:nvPr>
        </p:nvSpPr>
        <p:spPr/>
        <p:txBody>
          <a:bodyPr/>
          <a:lstStyle/>
          <a:p>
            <a:fld id="{79F7B652-A2C1-4ED5-A604-810CB96F1D39}" type="slidenum">
              <a:rPr lang="en-US" smtClean="0"/>
              <a:t>‹#›</a:t>
            </a:fld>
            <a:endParaRPr lang="en-US"/>
          </a:p>
        </p:txBody>
      </p:sp>
    </p:spTree>
    <p:extLst>
      <p:ext uri="{BB962C8B-B14F-4D97-AF65-F5344CB8AC3E}">
        <p14:creationId xmlns:p14="http://schemas.microsoft.com/office/powerpoint/2010/main" val="1671080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4FB4A-818A-43B8-B703-ACFCE2ADC0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8434E9-88D8-48A1-B1F2-761FB454210E}"/>
              </a:ext>
            </a:extLst>
          </p:cNvPr>
          <p:cNvSpPr>
            <a:spLocks noGrp="1"/>
          </p:cNvSpPr>
          <p:nvPr>
            <p:ph type="dt" sz="half" idx="10"/>
          </p:nvPr>
        </p:nvSpPr>
        <p:spPr/>
        <p:txBody>
          <a:bodyPr/>
          <a:lstStyle/>
          <a:p>
            <a:fld id="{271E3118-AE15-4E3C-83DF-C7940E66C86A}" type="datetimeFigureOut">
              <a:rPr lang="en-US" smtClean="0"/>
              <a:t>11/18/2020</a:t>
            </a:fld>
            <a:endParaRPr lang="en-US"/>
          </a:p>
        </p:txBody>
      </p:sp>
      <p:sp>
        <p:nvSpPr>
          <p:cNvPr id="4" name="Footer Placeholder 3">
            <a:extLst>
              <a:ext uri="{FF2B5EF4-FFF2-40B4-BE49-F238E27FC236}">
                <a16:creationId xmlns:a16="http://schemas.microsoft.com/office/drawing/2014/main" id="{009A5831-A340-4A61-BA63-18482305D1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C90427-B158-4571-8BE8-89FE4989F7AB}"/>
              </a:ext>
            </a:extLst>
          </p:cNvPr>
          <p:cNvSpPr>
            <a:spLocks noGrp="1"/>
          </p:cNvSpPr>
          <p:nvPr>
            <p:ph type="sldNum" sz="quarter" idx="12"/>
          </p:nvPr>
        </p:nvSpPr>
        <p:spPr/>
        <p:txBody>
          <a:bodyPr/>
          <a:lstStyle/>
          <a:p>
            <a:fld id="{79F7B652-A2C1-4ED5-A604-810CB96F1D39}" type="slidenum">
              <a:rPr lang="en-US" smtClean="0"/>
              <a:t>‹#›</a:t>
            </a:fld>
            <a:endParaRPr lang="en-US"/>
          </a:p>
        </p:txBody>
      </p:sp>
    </p:spTree>
    <p:extLst>
      <p:ext uri="{BB962C8B-B14F-4D97-AF65-F5344CB8AC3E}">
        <p14:creationId xmlns:p14="http://schemas.microsoft.com/office/powerpoint/2010/main" val="341217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B601A6-5297-48F0-86F4-21E74E0B4B70}"/>
              </a:ext>
            </a:extLst>
          </p:cNvPr>
          <p:cNvSpPr>
            <a:spLocks noGrp="1"/>
          </p:cNvSpPr>
          <p:nvPr>
            <p:ph type="dt" sz="half" idx="10"/>
          </p:nvPr>
        </p:nvSpPr>
        <p:spPr/>
        <p:txBody>
          <a:bodyPr/>
          <a:lstStyle/>
          <a:p>
            <a:fld id="{271E3118-AE15-4E3C-83DF-C7940E66C86A}" type="datetimeFigureOut">
              <a:rPr lang="en-US" smtClean="0"/>
              <a:t>11/18/2020</a:t>
            </a:fld>
            <a:endParaRPr lang="en-US"/>
          </a:p>
        </p:txBody>
      </p:sp>
      <p:sp>
        <p:nvSpPr>
          <p:cNvPr id="3" name="Footer Placeholder 2">
            <a:extLst>
              <a:ext uri="{FF2B5EF4-FFF2-40B4-BE49-F238E27FC236}">
                <a16:creationId xmlns:a16="http://schemas.microsoft.com/office/drawing/2014/main" id="{A0AD9D8C-3A6E-4C5B-AFA9-180AF2A2F1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83D5B0-0EED-4735-B15A-8D986809278A}"/>
              </a:ext>
            </a:extLst>
          </p:cNvPr>
          <p:cNvSpPr>
            <a:spLocks noGrp="1"/>
          </p:cNvSpPr>
          <p:nvPr>
            <p:ph type="sldNum" sz="quarter" idx="12"/>
          </p:nvPr>
        </p:nvSpPr>
        <p:spPr/>
        <p:txBody>
          <a:bodyPr/>
          <a:lstStyle/>
          <a:p>
            <a:fld id="{79F7B652-A2C1-4ED5-A604-810CB96F1D39}" type="slidenum">
              <a:rPr lang="en-US" smtClean="0"/>
              <a:t>‹#›</a:t>
            </a:fld>
            <a:endParaRPr lang="en-US"/>
          </a:p>
        </p:txBody>
      </p:sp>
    </p:spTree>
    <p:extLst>
      <p:ext uri="{BB962C8B-B14F-4D97-AF65-F5344CB8AC3E}">
        <p14:creationId xmlns:p14="http://schemas.microsoft.com/office/powerpoint/2010/main" val="62697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15E58-5556-4F8F-B9BF-C1CB0A3279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A72D1D-BA72-47C1-BF4C-3713E3F519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113B9D-E3FA-4A63-8767-DC6FC71634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2094E5-0C22-4630-B15E-C086136B8CC7}"/>
              </a:ext>
            </a:extLst>
          </p:cNvPr>
          <p:cNvSpPr>
            <a:spLocks noGrp="1"/>
          </p:cNvSpPr>
          <p:nvPr>
            <p:ph type="dt" sz="half" idx="10"/>
          </p:nvPr>
        </p:nvSpPr>
        <p:spPr/>
        <p:txBody>
          <a:bodyPr/>
          <a:lstStyle/>
          <a:p>
            <a:fld id="{271E3118-AE15-4E3C-83DF-C7940E66C86A}" type="datetimeFigureOut">
              <a:rPr lang="en-US" smtClean="0"/>
              <a:t>11/18/2020</a:t>
            </a:fld>
            <a:endParaRPr lang="en-US"/>
          </a:p>
        </p:txBody>
      </p:sp>
      <p:sp>
        <p:nvSpPr>
          <p:cNvPr id="6" name="Footer Placeholder 5">
            <a:extLst>
              <a:ext uri="{FF2B5EF4-FFF2-40B4-BE49-F238E27FC236}">
                <a16:creationId xmlns:a16="http://schemas.microsoft.com/office/drawing/2014/main" id="{BEDA09D3-0586-4E16-A23C-19AA396243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537EA3-1EF8-41DE-8DB6-52EB59C7C2CE}"/>
              </a:ext>
            </a:extLst>
          </p:cNvPr>
          <p:cNvSpPr>
            <a:spLocks noGrp="1"/>
          </p:cNvSpPr>
          <p:nvPr>
            <p:ph type="sldNum" sz="quarter" idx="12"/>
          </p:nvPr>
        </p:nvSpPr>
        <p:spPr/>
        <p:txBody>
          <a:bodyPr/>
          <a:lstStyle/>
          <a:p>
            <a:fld id="{79F7B652-A2C1-4ED5-A604-810CB96F1D39}" type="slidenum">
              <a:rPr lang="en-US" smtClean="0"/>
              <a:t>‹#›</a:t>
            </a:fld>
            <a:endParaRPr lang="en-US"/>
          </a:p>
        </p:txBody>
      </p:sp>
    </p:spTree>
    <p:extLst>
      <p:ext uri="{BB962C8B-B14F-4D97-AF65-F5344CB8AC3E}">
        <p14:creationId xmlns:p14="http://schemas.microsoft.com/office/powerpoint/2010/main" val="2671460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598DB-FF7A-4164-A324-3960996D15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A7E196-A978-4B9A-B109-8AA1693CB4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17D961-69E2-4532-8E64-ACB443892D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C7DA69-8083-4E31-9F42-AF580A421FC9}"/>
              </a:ext>
            </a:extLst>
          </p:cNvPr>
          <p:cNvSpPr>
            <a:spLocks noGrp="1"/>
          </p:cNvSpPr>
          <p:nvPr>
            <p:ph type="dt" sz="half" idx="10"/>
          </p:nvPr>
        </p:nvSpPr>
        <p:spPr/>
        <p:txBody>
          <a:bodyPr/>
          <a:lstStyle/>
          <a:p>
            <a:fld id="{271E3118-AE15-4E3C-83DF-C7940E66C86A}" type="datetimeFigureOut">
              <a:rPr lang="en-US" smtClean="0"/>
              <a:t>11/18/2020</a:t>
            </a:fld>
            <a:endParaRPr lang="en-US"/>
          </a:p>
        </p:txBody>
      </p:sp>
      <p:sp>
        <p:nvSpPr>
          <p:cNvPr id="6" name="Footer Placeholder 5">
            <a:extLst>
              <a:ext uri="{FF2B5EF4-FFF2-40B4-BE49-F238E27FC236}">
                <a16:creationId xmlns:a16="http://schemas.microsoft.com/office/drawing/2014/main" id="{D4778F9B-B66B-4AAD-BADE-42D10F41F3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ADF7A-54FC-4DAB-B804-B89419196A87}"/>
              </a:ext>
            </a:extLst>
          </p:cNvPr>
          <p:cNvSpPr>
            <a:spLocks noGrp="1"/>
          </p:cNvSpPr>
          <p:nvPr>
            <p:ph type="sldNum" sz="quarter" idx="12"/>
          </p:nvPr>
        </p:nvSpPr>
        <p:spPr/>
        <p:txBody>
          <a:bodyPr/>
          <a:lstStyle/>
          <a:p>
            <a:fld id="{79F7B652-A2C1-4ED5-A604-810CB96F1D39}" type="slidenum">
              <a:rPr lang="en-US" smtClean="0"/>
              <a:t>‹#›</a:t>
            </a:fld>
            <a:endParaRPr lang="en-US"/>
          </a:p>
        </p:txBody>
      </p:sp>
    </p:spTree>
    <p:extLst>
      <p:ext uri="{BB962C8B-B14F-4D97-AF65-F5344CB8AC3E}">
        <p14:creationId xmlns:p14="http://schemas.microsoft.com/office/powerpoint/2010/main" val="243182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7F1D1B-5A62-4144-9A17-2E78D2C3E6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AC4F1A-2B86-4BE6-AD90-8127A1CB0B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2F51A2-C0B2-41A1-B067-346F3D7392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1E3118-AE15-4E3C-83DF-C7940E66C86A}" type="datetimeFigureOut">
              <a:rPr lang="en-US" smtClean="0"/>
              <a:t>11/18/2020</a:t>
            </a:fld>
            <a:endParaRPr lang="en-US"/>
          </a:p>
        </p:txBody>
      </p:sp>
      <p:sp>
        <p:nvSpPr>
          <p:cNvPr id="5" name="Footer Placeholder 4">
            <a:extLst>
              <a:ext uri="{FF2B5EF4-FFF2-40B4-BE49-F238E27FC236}">
                <a16:creationId xmlns:a16="http://schemas.microsoft.com/office/drawing/2014/main" id="{3F2EA957-BBF8-45B1-8B09-0821DEE7B3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BC19AE-7E2C-4E40-B9B5-FBBCE5E421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7B652-A2C1-4ED5-A604-810CB96F1D39}" type="slidenum">
              <a:rPr lang="en-US" smtClean="0"/>
              <a:t>‹#›</a:t>
            </a:fld>
            <a:endParaRPr lang="en-US"/>
          </a:p>
        </p:txBody>
      </p:sp>
    </p:spTree>
    <p:extLst>
      <p:ext uri="{BB962C8B-B14F-4D97-AF65-F5344CB8AC3E}">
        <p14:creationId xmlns:p14="http://schemas.microsoft.com/office/powerpoint/2010/main" val="676117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8.png"/><Relationship Id="rId7" Type="http://schemas.openxmlformats.org/officeDocument/2006/relationships/image" Target="../media/image1.png"/><Relationship Id="rId2" Type="http://schemas.openxmlformats.org/officeDocument/2006/relationships/customXml" Target="../ink/ink3.xml"/><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image" Target="../media/image9.png"/><Relationship Id="rId4" Type="http://schemas.openxmlformats.org/officeDocument/2006/relationships/customXml" Target="../ink/ink4.xml"/><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FA06B-59D2-4CED-936C-C44188243F4F}"/>
              </a:ext>
            </a:extLst>
          </p:cNvPr>
          <p:cNvSpPr>
            <a:spLocks noGrp="1"/>
          </p:cNvSpPr>
          <p:nvPr>
            <p:ph type="ctrTitle"/>
          </p:nvPr>
        </p:nvSpPr>
        <p:spPr/>
        <p:txBody>
          <a:bodyPr/>
          <a:lstStyle/>
          <a:p>
            <a:r>
              <a:rPr lang="en-US" dirty="0"/>
              <a:t>Program 8</a:t>
            </a:r>
            <a:br>
              <a:rPr lang="en-US" dirty="0"/>
            </a:br>
            <a:r>
              <a:rPr lang="en-US" dirty="0"/>
              <a:t>Project Groups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A39F4E4-F56E-4583-A270-4678A7EB4490}"/>
                  </a:ext>
                </a:extLst>
              </p14:cNvPr>
              <p14:cNvContentPartPr/>
              <p14:nvPr/>
            </p14:nvContentPartPr>
            <p14:xfrm>
              <a:off x="2463540" y="3340120"/>
              <a:ext cx="360" cy="360"/>
            </p14:xfrm>
          </p:contentPart>
        </mc:Choice>
        <mc:Fallback xmlns="">
          <p:pic>
            <p:nvPicPr>
              <p:cNvPr id="4" name="Ink 3">
                <a:extLst>
                  <a:ext uri="{FF2B5EF4-FFF2-40B4-BE49-F238E27FC236}">
                    <a16:creationId xmlns:a16="http://schemas.microsoft.com/office/drawing/2014/main" id="{2A39F4E4-F56E-4583-A270-4678A7EB4490}"/>
                  </a:ext>
                </a:extLst>
              </p:cNvPr>
              <p:cNvPicPr/>
              <p:nvPr/>
            </p:nvPicPr>
            <p:blipFill>
              <a:blip r:embed="rId3"/>
              <a:stretch>
                <a:fillRect/>
              </a:stretch>
            </p:blipFill>
            <p:spPr>
              <a:xfrm>
                <a:off x="2454900" y="3331120"/>
                <a:ext cx="18000" cy="18000"/>
              </a:xfrm>
              <a:prstGeom prst="rect">
                <a:avLst/>
              </a:prstGeom>
            </p:spPr>
          </p:pic>
        </mc:Fallback>
      </mc:AlternateContent>
    </p:spTree>
    <p:extLst>
      <p:ext uri="{BB962C8B-B14F-4D97-AF65-F5344CB8AC3E}">
        <p14:creationId xmlns:p14="http://schemas.microsoft.com/office/powerpoint/2010/main" val="3182670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0F17C-0E58-4A08-8479-0A6764AB60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760876-87D5-4963-97A0-6C2010C48A8C}"/>
              </a:ext>
            </a:extLst>
          </p:cNvPr>
          <p:cNvSpPr>
            <a:spLocks noGrp="1"/>
          </p:cNvSpPr>
          <p:nvPr>
            <p:ph idx="1"/>
          </p:nvPr>
        </p:nvSpPr>
        <p:spPr/>
        <p:txBody>
          <a:bodyPr>
            <a:normAutofit fontScale="92500" lnSpcReduction="20000"/>
          </a:bodyPr>
          <a:lstStyle/>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found flow 1: 0 5 6 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found flow 1: 0 4 7 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found flow 1: 0 3 7 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found flow 1: 0 2 7 4 6 8    // Since reverse edges are used, you undo a previous assignment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group1.txt Max Flow  SPACE 4 assigned 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Edge (0,2) assigned 1(0)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Edge (0,3) assigned 1(0)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Edge (0,4) assigned 1(0)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Edge (0,5) assigned 1(0)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Edge (2,7) assigned 1(1)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Edge (3,7) assigned 1(1)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Edge (4,6) assigned 1(2)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Edge (5,6) assigned 1(1)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Edge (6,8) assigned 2(0)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Edge (7,8) assigned 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TotalCost</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02032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B2DA3-3C31-45EA-B2B7-A0711A52B71F}"/>
              </a:ext>
            </a:extLst>
          </p:cNvPr>
          <p:cNvSpPr>
            <a:spLocks noGrp="1"/>
          </p:cNvSpPr>
          <p:nvPr>
            <p:ph type="title"/>
          </p:nvPr>
        </p:nvSpPr>
        <p:spPr/>
        <p:txBody>
          <a:bodyPr/>
          <a:lstStyle/>
          <a:p>
            <a:r>
              <a:rPr lang="en-US" sz="4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Hints:</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DA7876E-6EB0-47EA-83F9-3976E6C47D74}"/>
              </a:ext>
            </a:extLst>
          </p:cNvPr>
          <p:cNvSpPr>
            <a:spLocks noGrp="1"/>
          </p:cNvSpPr>
          <p:nvPr>
            <p:ph idx="1"/>
          </p:nvPr>
        </p:nvSpPr>
        <p:spPr/>
        <p:txBody>
          <a:bodyPr/>
          <a:lstStyle/>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 found it simpler to have a residual graph that just showed how much flow was allowed on each edge. Costs never change in the graph.   I didn’t have to remember whether I was going forward or backward along an edge if I only looked at the residual graph.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group7.txt is a graph which models a different application, but still wants a </a:t>
            </a:r>
            <a:r>
              <a:rPr lang="en-US" sz="18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minCost</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max flow solution. The cost is the cost per unit of flow.  You find the minimum cost to push one unit of flow through the graph, BUT if you can push more than one unit, you do so as you won’t find a better path.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35208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0F17C-0E58-4A08-8479-0A6764AB6098}"/>
              </a:ext>
            </a:extLst>
          </p:cNvPr>
          <p:cNvSpPr>
            <a:spLocks noGrp="1"/>
          </p:cNvSpPr>
          <p:nvPr>
            <p:ph type="title"/>
          </p:nvPr>
        </p:nvSpPr>
        <p:spPr/>
        <p:txBody>
          <a:bodyPr/>
          <a:lstStyle/>
          <a:p>
            <a:r>
              <a:rPr lang="en-US" dirty="0"/>
              <a:t>Problem Set</a:t>
            </a:r>
          </a:p>
        </p:txBody>
      </p:sp>
      <p:sp>
        <p:nvSpPr>
          <p:cNvPr id="3" name="Content Placeholder 2">
            <a:extLst>
              <a:ext uri="{FF2B5EF4-FFF2-40B4-BE49-F238E27FC236}">
                <a16:creationId xmlns:a16="http://schemas.microsoft.com/office/drawing/2014/main" id="{6B760876-87D5-4963-97A0-6C2010C48A8C}"/>
              </a:ext>
            </a:extLst>
          </p:cNvPr>
          <p:cNvSpPr>
            <a:spLocks noGrp="1"/>
          </p:cNvSpPr>
          <p:nvPr>
            <p:ph idx="1"/>
          </p:nvPr>
        </p:nvSpPr>
        <p:spPr/>
        <p:txBody>
          <a:bodyPr>
            <a:normAutofit/>
          </a:bodyPr>
          <a:lstStyle/>
          <a:p>
            <a:r>
              <a:rPr lang="en-US" sz="3200" dirty="0">
                <a:solidFill>
                  <a:srgbClr val="201F1E"/>
                </a:solidFill>
                <a:effectLst/>
                <a:latin typeface="Calibri" panose="020F0502020204030204" pitchFamily="34" charset="0"/>
                <a:ea typeface="Times New Roman" panose="02020603050405020304" pitchFamily="18" charset="0"/>
              </a:rPr>
              <a:t>  I am working for a professor to develop a program to sort students into their desired project groups with the highest level of satisfaction. Each student will pick 3-5 groups ranked from 1st preference to last preference.   Groups are limited in size. </a:t>
            </a:r>
            <a:endParaRPr lang="en-US" sz="3200" dirty="0"/>
          </a:p>
        </p:txBody>
      </p:sp>
    </p:spTree>
    <p:extLst>
      <p:ext uri="{BB962C8B-B14F-4D97-AF65-F5344CB8AC3E}">
        <p14:creationId xmlns:p14="http://schemas.microsoft.com/office/powerpoint/2010/main" val="1854643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0F17C-0E58-4A08-8479-0A6764AB6098}"/>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Calibri" panose="020F0502020204030204" pitchFamily="34" charset="0"/>
              </a:rPr>
              <a:t>You set it up as a bipartite graph, with people and groups.  For simplicity, I’ll assume 5 people and two groups.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A250969D-D0EC-41F6-8CAF-D61FFAA76823}"/>
              </a:ext>
            </a:extLst>
          </p:cNvPr>
          <p:cNvPicPr>
            <a:picLocks noGrp="1"/>
          </p:cNvPicPr>
          <p:nvPr>
            <p:ph idx="1"/>
          </p:nvPr>
        </p:nvPicPr>
        <p:blipFill>
          <a:blip r:embed="rId2"/>
          <a:stretch>
            <a:fillRect/>
          </a:stretch>
        </p:blipFill>
        <p:spPr>
          <a:xfrm>
            <a:off x="1943100" y="1981199"/>
            <a:ext cx="6832600" cy="4511675"/>
          </a:xfrm>
          <a:prstGeom prst="rect">
            <a:avLst/>
          </a:prstGeom>
        </p:spPr>
      </p:pic>
    </p:spTree>
    <p:extLst>
      <p:ext uri="{BB962C8B-B14F-4D97-AF65-F5344CB8AC3E}">
        <p14:creationId xmlns:p14="http://schemas.microsoft.com/office/powerpoint/2010/main" val="251529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0F17C-0E58-4A08-8479-0A6764AB6098}"/>
              </a:ext>
            </a:extLst>
          </p:cNvPr>
          <p:cNvSpPr>
            <a:spLocks noGrp="1"/>
          </p:cNvSpPr>
          <p:nvPr>
            <p:ph type="title"/>
          </p:nvPr>
        </p:nvSpPr>
        <p:spPr/>
        <p:txBody>
          <a:bodyPr>
            <a:normAutofit fontScale="90000"/>
          </a:bodyPr>
          <a:lstStyle/>
          <a:p>
            <a:r>
              <a:rPr lang="en-US" sz="1800" dirty="0">
                <a:effectLst/>
                <a:latin typeface="Calibri" panose="020F0502020204030204" pitchFamily="34" charset="0"/>
                <a:ea typeface="Calibri" panose="020F0502020204030204" pitchFamily="34" charset="0"/>
                <a:cs typeface="Calibri" panose="020F0502020204030204" pitchFamily="34" charset="0"/>
              </a:rPr>
              <a:t>In the figure below, each edge is labeled with a ranking (1 is best) which functions as a cost.    You will notice that some people didn’t give a second choice.  Person1 gave group six a rank of 4 to indicate his low preference.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6" name="Content Placeholder 5">
            <a:extLst>
              <a:ext uri="{FF2B5EF4-FFF2-40B4-BE49-F238E27FC236}">
                <a16:creationId xmlns:a16="http://schemas.microsoft.com/office/drawing/2014/main" id="{12794144-7B55-461C-B24A-248B016CF3A0}"/>
              </a:ext>
            </a:extLst>
          </p:cNvPr>
          <p:cNvPicPr>
            <a:picLocks noGrp="1"/>
          </p:cNvPicPr>
          <p:nvPr>
            <p:ph idx="1"/>
          </p:nvPr>
        </p:nvPicPr>
        <p:blipFill>
          <a:blip r:embed="rId2"/>
          <a:stretch>
            <a:fillRect/>
          </a:stretch>
        </p:blipFill>
        <p:spPr>
          <a:xfrm>
            <a:off x="1778000" y="1511300"/>
            <a:ext cx="8394699" cy="4981575"/>
          </a:xfrm>
          <a:prstGeom prst="rect">
            <a:avLst/>
          </a:prstGeom>
        </p:spPr>
      </p:pic>
    </p:spTree>
    <p:extLst>
      <p:ext uri="{BB962C8B-B14F-4D97-AF65-F5344CB8AC3E}">
        <p14:creationId xmlns:p14="http://schemas.microsoft.com/office/powerpoint/2010/main" val="1004725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0F17C-0E58-4A08-8479-0A6764AB6098}"/>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Calibri" panose="020F0502020204030204" pitchFamily="34" charset="0"/>
              </a:rPr>
              <a:t>To turn it into a max flow problem, we need to have one source and one sink.</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6" name="Content Placeholder 5">
            <a:extLst>
              <a:ext uri="{FF2B5EF4-FFF2-40B4-BE49-F238E27FC236}">
                <a16:creationId xmlns:a16="http://schemas.microsoft.com/office/drawing/2014/main" id="{E4B015A0-5ED9-49E2-8742-89D614ECF020}"/>
              </a:ext>
            </a:extLst>
          </p:cNvPr>
          <p:cNvPicPr>
            <a:picLocks noGrp="1"/>
          </p:cNvPicPr>
          <p:nvPr>
            <p:ph idx="1"/>
          </p:nvPr>
        </p:nvPicPr>
        <p:blipFill>
          <a:blip r:embed="rId2"/>
          <a:stretch>
            <a:fillRect/>
          </a:stretch>
        </p:blipFill>
        <p:spPr>
          <a:xfrm>
            <a:off x="1562100" y="1282700"/>
            <a:ext cx="8699500" cy="5321300"/>
          </a:xfrm>
          <a:prstGeom prst="rect">
            <a:avLst/>
          </a:prstGeom>
        </p:spPr>
      </p:pic>
    </p:spTree>
    <p:extLst>
      <p:ext uri="{BB962C8B-B14F-4D97-AF65-F5344CB8AC3E}">
        <p14:creationId xmlns:p14="http://schemas.microsoft.com/office/powerpoint/2010/main" val="861939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0F17C-0E58-4A08-8479-0A6764AB6098}"/>
              </a:ext>
            </a:extLst>
          </p:cNvPr>
          <p:cNvSpPr>
            <a:spLocks noGrp="1"/>
          </p:cNvSpPr>
          <p:nvPr>
            <p:ph type="title"/>
          </p:nvPr>
        </p:nvSpPr>
        <p:spPr/>
        <p:txBody>
          <a:bodyPr>
            <a:normAutofit fontScale="90000"/>
          </a:bodyPr>
          <a:lstStyle/>
          <a:p>
            <a:r>
              <a:rPr lang="en-US" sz="2800" dirty="0">
                <a:effectLst/>
                <a:latin typeface="Calibri" panose="020F0502020204030204" pitchFamily="34" charset="0"/>
                <a:ea typeface="Calibri" panose="020F0502020204030204" pitchFamily="34" charset="0"/>
                <a:cs typeface="Calibri" panose="020F0502020204030204" pitchFamily="34" charset="0"/>
              </a:rPr>
              <a:t>We need to add capacity (not just cost).  Capacity is 1 for all arcs, except for the groups.  The capacity of each group is shown below as 2.  If you wanted each person to belong to two groups, how would that be done?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17CDBCD6-52A0-4BE8-B0E2-70A2B30EF424}"/>
              </a:ext>
            </a:extLst>
          </p:cNvPr>
          <p:cNvPicPr>
            <a:picLocks noGrp="1"/>
          </p:cNvPicPr>
          <p:nvPr>
            <p:ph idx="1"/>
          </p:nvPr>
        </p:nvPicPr>
        <p:blipFill>
          <a:blip r:embed="rId2"/>
          <a:stretch>
            <a:fillRect/>
          </a:stretch>
        </p:blipFill>
        <p:spPr>
          <a:xfrm>
            <a:off x="838200" y="1690688"/>
            <a:ext cx="9321800" cy="4608512"/>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9B8B3DEF-B432-4220-BAE8-EDA63DA45B04}"/>
                  </a:ext>
                </a:extLst>
              </p14:cNvPr>
              <p14:cNvContentPartPr/>
              <p14:nvPr/>
            </p14:nvContentPartPr>
            <p14:xfrm>
              <a:off x="7282741" y="3667755"/>
              <a:ext cx="350640" cy="54360"/>
            </p14:xfrm>
          </p:contentPart>
        </mc:Choice>
        <mc:Fallback xmlns="">
          <p:pic>
            <p:nvPicPr>
              <p:cNvPr id="7" name="Ink 6">
                <a:extLst>
                  <a:ext uri="{FF2B5EF4-FFF2-40B4-BE49-F238E27FC236}">
                    <a16:creationId xmlns:a16="http://schemas.microsoft.com/office/drawing/2014/main" id="{9B8B3DEF-B432-4220-BAE8-EDA63DA45B04}"/>
                  </a:ext>
                </a:extLst>
              </p:cNvPr>
              <p:cNvPicPr/>
              <p:nvPr/>
            </p:nvPicPr>
            <p:blipFill>
              <a:blip r:embed="rId4"/>
              <a:stretch>
                <a:fillRect/>
              </a:stretch>
            </p:blipFill>
            <p:spPr>
              <a:xfrm>
                <a:off x="7274101" y="3658755"/>
                <a:ext cx="368280" cy="72000"/>
              </a:xfrm>
              <a:prstGeom prst="rect">
                <a:avLst/>
              </a:prstGeom>
            </p:spPr>
          </p:pic>
        </mc:Fallback>
      </mc:AlternateContent>
    </p:spTree>
    <p:extLst>
      <p:ext uri="{BB962C8B-B14F-4D97-AF65-F5344CB8AC3E}">
        <p14:creationId xmlns:p14="http://schemas.microsoft.com/office/powerpoint/2010/main" val="547077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0F17C-0E58-4A08-8479-0A6764AB6098}"/>
              </a:ext>
            </a:extLst>
          </p:cNvPr>
          <p:cNvSpPr>
            <a:spLocks noGrp="1"/>
          </p:cNvSpPr>
          <p:nvPr>
            <p:ph type="title"/>
          </p:nvPr>
        </p:nvSpPr>
        <p:spPr/>
        <p:txBody>
          <a:bodyPr/>
          <a:lstStyle/>
          <a:p>
            <a:r>
              <a:rPr lang="en-US" sz="2000" dirty="0">
                <a:effectLst/>
                <a:latin typeface="Calibri" panose="020F0502020204030204" pitchFamily="34" charset="0"/>
                <a:ea typeface="Calibri" panose="020F0502020204030204" pitchFamily="34" charset="0"/>
                <a:cs typeface="Calibri" panose="020F0502020204030204" pitchFamily="34" charset="0"/>
              </a:rPr>
              <a:t>Notice the assignment below maximized the flow (as both groups are full), but the cost is only 5.   That is the goal of a min-cost max flow: find the cheapest way to maximize flow.</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15A0B009-0FCB-4171-BC9A-33B921102607}"/>
              </a:ext>
            </a:extLst>
          </p:cNvPr>
          <p:cNvPicPr>
            <a:picLocks noGrp="1"/>
          </p:cNvPicPr>
          <p:nvPr>
            <p:ph idx="1"/>
          </p:nvPr>
        </p:nvPicPr>
        <p:blipFill>
          <a:blip r:embed="rId2"/>
          <a:stretch>
            <a:fillRect/>
          </a:stretch>
        </p:blipFill>
        <p:spPr>
          <a:xfrm>
            <a:off x="1041400" y="1549400"/>
            <a:ext cx="8759825" cy="4333081"/>
          </a:xfrm>
          <a:prstGeom prst="rect">
            <a:avLst/>
          </a:prstGeom>
        </p:spPr>
      </p:pic>
    </p:spTree>
    <p:extLst>
      <p:ext uri="{BB962C8B-B14F-4D97-AF65-F5344CB8AC3E}">
        <p14:creationId xmlns:p14="http://schemas.microsoft.com/office/powerpoint/2010/main" val="3933102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0F17C-0E58-4A08-8479-0A6764AB6098}"/>
              </a:ext>
            </a:extLst>
          </p:cNvPr>
          <p:cNvSpPr>
            <a:spLocks noGrp="1"/>
          </p:cNvSpPr>
          <p:nvPr>
            <p:ph type="title"/>
          </p:nvPr>
        </p:nvSpPr>
        <p:spPr/>
        <p:txBody>
          <a:bodyPr/>
          <a:lstStyle/>
          <a:p>
            <a:r>
              <a:rPr lang="en-US" dirty="0"/>
              <a:t>Min cost Max Flow</a:t>
            </a:r>
          </a:p>
        </p:txBody>
      </p:sp>
      <p:sp>
        <p:nvSpPr>
          <p:cNvPr id="3" name="Content Placeholder 2">
            <a:extLst>
              <a:ext uri="{FF2B5EF4-FFF2-40B4-BE49-F238E27FC236}">
                <a16:creationId xmlns:a16="http://schemas.microsoft.com/office/drawing/2014/main" id="{6B760876-87D5-4963-97A0-6C2010C48A8C}"/>
              </a:ext>
            </a:extLst>
          </p:cNvPr>
          <p:cNvSpPr>
            <a:spLocks noGrp="1"/>
          </p:cNvSpPr>
          <p:nvPr>
            <p:ph idx="1"/>
          </p:nvPr>
        </p:nvSpPr>
        <p:spPr/>
        <p:txBody>
          <a:bodyPr/>
          <a:lstStyle/>
          <a:p>
            <a:r>
              <a:rPr lang="en-US" sz="1800" dirty="0">
                <a:solidFill>
                  <a:srgbClr val="333333"/>
                </a:solidFill>
                <a:effectLst/>
                <a:latin typeface="Calibri" panose="020F0502020204030204" pitchFamily="34" charset="0"/>
                <a:ea typeface="Times New Roman" panose="02020603050405020304" pitchFamily="18" charset="0"/>
              </a:rPr>
              <a:t>We </a:t>
            </a:r>
            <a:r>
              <a:rPr lang="en-US" sz="1800" b="1" dirty="0">
                <a:solidFill>
                  <a:srgbClr val="333333"/>
                </a:solidFill>
                <a:effectLst/>
                <a:latin typeface="Calibri" panose="020F0502020204030204" pitchFamily="34" charset="0"/>
                <a:ea typeface="Times New Roman" panose="02020603050405020304" pitchFamily="18" charset="0"/>
              </a:rPr>
              <a:t>modify</a:t>
            </a:r>
            <a:r>
              <a:rPr lang="en-US" sz="1800" dirty="0">
                <a:solidFill>
                  <a:srgbClr val="333333"/>
                </a:solidFill>
                <a:effectLst/>
                <a:latin typeface="Calibri" panose="020F0502020204030204" pitchFamily="34" charset="0"/>
                <a:ea typeface="Times New Roman" panose="02020603050405020304" pitchFamily="18" charset="0"/>
              </a:rPr>
              <a:t> the network as follows: for each edge (</a:t>
            </a:r>
            <a:r>
              <a:rPr lang="en-US" sz="1800" dirty="0" err="1">
                <a:solidFill>
                  <a:srgbClr val="333333"/>
                </a:solidFill>
                <a:effectLst/>
                <a:latin typeface="Calibri" panose="020F0502020204030204" pitchFamily="34" charset="0"/>
                <a:ea typeface="Times New Roman" panose="02020603050405020304" pitchFamily="18" charset="0"/>
              </a:rPr>
              <a:t>i,j</a:t>
            </a:r>
            <a:r>
              <a:rPr lang="en-US" sz="1800" dirty="0">
                <a:solidFill>
                  <a:srgbClr val="333333"/>
                </a:solidFill>
                <a:effectLst/>
                <a:latin typeface="Calibri" panose="020F0502020204030204" pitchFamily="34" charset="0"/>
                <a:ea typeface="Times New Roman" panose="02020603050405020304" pitchFamily="18" charset="0"/>
              </a:rPr>
              <a:t>) add the </a:t>
            </a:r>
            <a:r>
              <a:rPr lang="en-US" sz="1800" b="1" dirty="0">
                <a:solidFill>
                  <a:srgbClr val="333333"/>
                </a:solidFill>
                <a:effectLst/>
                <a:latin typeface="Calibri" panose="020F0502020204030204" pitchFamily="34" charset="0"/>
                <a:ea typeface="Times New Roman" panose="02020603050405020304" pitchFamily="18" charset="0"/>
              </a:rPr>
              <a:t>reverse edge</a:t>
            </a:r>
            <a:r>
              <a:rPr lang="en-US" sz="1800" dirty="0">
                <a:solidFill>
                  <a:srgbClr val="333333"/>
                </a:solidFill>
                <a:effectLst/>
                <a:latin typeface="Calibri" panose="020F0502020204030204" pitchFamily="34" charset="0"/>
                <a:ea typeface="Times New Roman" panose="02020603050405020304" pitchFamily="18" charset="0"/>
              </a:rPr>
              <a:t> (</a:t>
            </a:r>
            <a:r>
              <a:rPr lang="en-US" sz="1800" dirty="0" err="1">
                <a:solidFill>
                  <a:srgbClr val="333333"/>
                </a:solidFill>
                <a:effectLst/>
                <a:latin typeface="Calibri" panose="020F0502020204030204" pitchFamily="34" charset="0"/>
                <a:ea typeface="Times New Roman" panose="02020603050405020304" pitchFamily="18" charset="0"/>
              </a:rPr>
              <a:t>j,i</a:t>
            </a:r>
            <a:r>
              <a:rPr lang="en-US" sz="1800" dirty="0">
                <a:solidFill>
                  <a:srgbClr val="333333"/>
                </a:solidFill>
                <a:effectLst/>
                <a:latin typeface="Calibri" panose="020F0502020204030204" pitchFamily="34" charset="0"/>
                <a:ea typeface="Times New Roman" panose="02020603050405020304" pitchFamily="18" charset="0"/>
              </a:rPr>
              <a:t>) to the network with the capacity (U) of 0  and the cost C(</a:t>
            </a:r>
            <a:r>
              <a:rPr lang="en-US" sz="1800" dirty="0" err="1">
                <a:solidFill>
                  <a:srgbClr val="333333"/>
                </a:solidFill>
                <a:effectLst/>
                <a:latin typeface="Calibri" panose="020F0502020204030204" pitchFamily="34" charset="0"/>
                <a:ea typeface="Times New Roman" panose="02020603050405020304" pitchFamily="18" charset="0"/>
              </a:rPr>
              <a:t>j,i</a:t>
            </a:r>
            <a:r>
              <a:rPr lang="en-US" sz="1800" dirty="0">
                <a:solidFill>
                  <a:srgbClr val="333333"/>
                </a:solidFill>
                <a:effectLst/>
                <a:latin typeface="Calibri" panose="020F0502020204030204" pitchFamily="34" charset="0"/>
                <a:ea typeface="Times New Roman" panose="02020603050405020304" pitchFamily="18" charset="0"/>
              </a:rPr>
              <a:t>) = -C(</a:t>
            </a:r>
            <a:r>
              <a:rPr lang="en-US" sz="1800" dirty="0" err="1">
                <a:solidFill>
                  <a:srgbClr val="333333"/>
                </a:solidFill>
                <a:effectLst/>
                <a:latin typeface="Calibri" panose="020F0502020204030204" pitchFamily="34" charset="0"/>
                <a:ea typeface="Times New Roman" panose="02020603050405020304" pitchFamily="18" charset="0"/>
              </a:rPr>
              <a:t>i,j</a:t>
            </a:r>
            <a:r>
              <a:rPr lang="en-US" sz="1800" dirty="0">
                <a:solidFill>
                  <a:srgbClr val="333333"/>
                </a:solidFill>
                <a:effectLst/>
                <a:latin typeface="Calibri" panose="020F0502020204030204" pitchFamily="34" charset="0"/>
                <a:ea typeface="Times New Roman" panose="02020603050405020304" pitchFamily="18" charset="0"/>
              </a:rPr>
              <a:t>).  This indicates that going backwards along an edge removes the cost incurred by going forward.   In addition we will always keep the condition F(</a:t>
            </a:r>
            <a:r>
              <a:rPr lang="en-US" sz="1800" dirty="0" err="1">
                <a:solidFill>
                  <a:srgbClr val="333333"/>
                </a:solidFill>
                <a:effectLst/>
                <a:latin typeface="Calibri" panose="020F0502020204030204" pitchFamily="34" charset="0"/>
                <a:ea typeface="Times New Roman" panose="02020603050405020304" pitchFamily="18" charset="0"/>
              </a:rPr>
              <a:t>j,i</a:t>
            </a:r>
            <a:r>
              <a:rPr lang="en-US" sz="1800" dirty="0">
                <a:solidFill>
                  <a:srgbClr val="333333"/>
                </a:solidFill>
                <a:effectLst/>
                <a:latin typeface="Calibri" panose="020F0502020204030204" pitchFamily="34" charset="0"/>
                <a:ea typeface="Times New Roman" panose="02020603050405020304" pitchFamily="18" charset="0"/>
              </a:rPr>
              <a:t>) = -F(</a:t>
            </a:r>
            <a:r>
              <a:rPr lang="en-US" sz="1800" dirty="0" err="1">
                <a:solidFill>
                  <a:srgbClr val="333333"/>
                </a:solidFill>
                <a:effectLst/>
                <a:latin typeface="Calibri" panose="020F0502020204030204" pitchFamily="34" charset="0"/>
                <a:ea typeface="Times New Roman" panose="02020603050405020304" pitchFamily="18" charset="0"/>
              </a:rPr>
              <a:t>i,j</a:t>
            </a:r>
            <a:r>
              <a:rPr lang="en-US" sz="1800" dirty="0">
                <a:solidFill>
                  <a:srgbClr val="333333"/>
                </a:solidFill>
                <a:effectLst/>
                <a:latin typeface="Calibri" panose="020F0502020204030204" pitchFamily="34" charset="0"/>
                <a:ea typeface="Times New Roman" panose="02020603050405020304" pitchFamily="18" charset="0"/>
              </a:rPr>
              <a:t>) true during the steps of the algorithm.  This means that if you push flow forward on an edge, you can push the same amount backwards on the reverse edge.  Since the capacity of the reverse edge is 0, having a negative flow slows flow (as the residual is capacity – flow).  So if the edge (</a:t>
            </a:r>
            <a:r>
              <a:rPr lang="en-US" sz="1800" dirty="0" err="1">
                <a:solidFill>
                  <a:srgbClr val="333333"/>
                </a:solidFill>
                <a:effectLst/>
                <a:latin typeface="Calibri" panose="020F0502020204030204" pitchFamily="34" charset="0"/>
                <a:ea typeface="Times New Roman" panose="02020603050405020304" pitchFamily="18" charset="0"/>
              </a:rPr>
              <a:t>I,j</a:t>
            </a:r>
            <a:r>
              <a:rPr lang="en-US" sz="1800" dirty="0">
                <a:solidFill>
                  <a:srgbClr val="333333"/>
                </a:solidFill>
                <a:effectLst/>
                <a:latin typeface="Calibri" panose="020F0502020204030204" pitchFamily="34" charset="0"/>
                <a:ea typeface="Times New Roman" panose="02020603050405020304" pitchFamily="18" charset="0"/>
              </a:rPr>
              <a:t>) has capacity 1 and flow 1, there is no more flow that can go forward, but on the reverse edge (having capacity 0 and flow -1), the residual is 0-(-1) or 1.  </a:t>
            </a:r>
            <a:endParaRPr lang="en-US" sz="1800" dirty="0">
              <a:effectLst/>
              <a:latin typeface="Times New Roman" panose="02020603050405020304" pitchFamily="18" charset="0"/>
              <a:ea typeface="Times New Roman" panose="02020603050405020304" pitchFamily="18" charset="0"/>
            </a:endParaRPr>
          </a:p>
          <a:p>
            <a:pPr marL="0" marR="0"/>
            <a:r>
              <a:rPr lang="en-US" sz="1800" dirty="0">
                <a:solidFill>
                  <a:srgbClr val="333333"/>
                </a:solidFill>
                <a:effectLst/>
                <a:latin typeface="Calibri" panose="020F0502020204030204" pitchFamily="34" charset="0"/>
                <a:ea typeface="Times New Roman" panose="02020603050405020304" pitchFamily="18" charset="0"/>
              </a:rPr>
              <a:t>We define the </a:t>
            </a:r>
            <a:r>
              <a:rPr lang="en-US" sz="1800" b="1" dirty="0">
                <a:solidFill>
                  <a:srgbClr val="333333"/>
                </a:solidFill>
                <a:effectLst/>
                <a:latin typeface="Calibri" panose="020F0502020204030204" pitchFamily="34" charset="0"/>
                <a:ea typeface="Times New Roman" panose="02020603050405020304" pitchFamily="18" charset="0"/>
              </a:rPr>
              <a:t>residual network</a:t>
            </a:r>
            <a:r>
              <a:rPr lang="en-US" sz="1800" dirty="0">
                <a:solidFill>
                  <a:srgbClr val="333333"/>
                </a:solidFill>
                <a:effectLst/>
                <a:latin typeface="Calibri" panose="020F0502020204030204" pitchFamily="34" charset="0"/>
                <a:ea typeface="Times New Roman" panose="02020603050405020304" pitchFamily="18" charset="0"/>
              </a:rPr>
              <a:t> just like in Ford Fulkerson.  The residual network contains only unsaturated edges (flow &lt; capacity) and the residual flow is U(</a:t>
            </a:r>
            <a:r>
              <a:rPr lang="en-US" sz="1800" dirty="0" err="1">
                <a:solidFill>
                  <a:srgbClr val="333333"/>
                </a:solidFill>
                <a:effectLst/>
                <a:latin typeface="Calibri" panose="020F0502020204030204" pitchFamily="34" charset="0"/>
                <a:ea typeface="Times New Roman" panose="02020603050405020304" pitchFamily="18" charset="0"/>
              </a:rPr>
              <a:t>i,j</a:t>
            </a:r>
            <a:r>
              <a:rPr lang="en-US" sz="1800" dirty="0">
                <a:solidFill>
                  <a:srgbClr val="333333"/>
                </a:solidFill>
                <a:effectLst/>
                <a:latin typeface="Calibri" panose="020F0502020204030204" pitchFamily="34" charset="0"/>
                <a:ea typeface="Times New Roman" panose="02020603050405020304" pitchFamily="18" charset="0"/>
              </a:rPr>
              <a:t>)-F(</a:t>
            </a:r>
            <a:r>
              <a:rPr lang="en-US" sz="1800" dirty="0" err="1">
                <a:solidFill>
                  <a:srgbClr val="333333"/>
                </a:solidFill>
                <a:effectLst/>
                <a:latin typeface="Calibri" panose="020F0502020204030204" pitchFamily="34" charset="0"/>
                <a:ea typeface="Times New Roman" panose="02020603050405020304" pitchFamily="18" charset="0"/>
              </a:rPr>
              <a:t>i,j</a:t>
            </a:r>
            <a:r>
              <a:rPr lang="en-US" sz="1800" dirty="0">
                <a:solidFill>
                  <a:srgbClr val="333333"/>
                </a:solidFill>
                <a:effectLst/>
                <a:latin typeface="Calibri" panose="020F050202020403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r>
              <a:rPr lang="en-US" sz="1800" dirty="0">
                <a:solidFill>
                  <a:srgbClr val="333333"/>
                </a:solidFill>
                <a:effectLst/>
                <a:latin typeface="Calibri" panose="020F0502020204030204" pitchFamily="34" charset="0"/>
                <a:ea typeface="Times New Roman" panose="02020603050405020304" pitchFamily="18" charset="0"/>
              </a:rPr>
              <a:t>Now we can talk about the </a:t>
            </a:r>
            <a:r>
              <a:rPr lang="en-US" sz="1800" b="1" dirty="0">
                <a:solidFill>
                  <a:srgbClr val="333333"/>
                </a:solidFill>
                <a:effectLst/>
                <a:latin typeface="Calibri" panose="020F0502020204030204" pitchFamily="34" charset="0"/>
                <a:ea typeface="Times New Roman" panose="02020603050405020304" pitchFamily="18" charset="0"/>
              </a:rPr>
              <a:t>algorithms</a:t>
            </a:r>
            <a:r>
              <a:rPr lang="en-US" sz="1800" dirty="0">
                <a:solidFill>
                  <a:srgbClr val="333333"/>
                </a:solidFill>
                <a:effectLst/>
                <a:latin typeface="Calibri" panose="020F0502020204030204" pitchFamily="34" charset="0"/>
                <a:ea typeface="Times New Roman" panose="02020603050405020304" pitchFamily="18" charset="0"/>
              </a:rPr>
              <a:t> to compute the minimum-cost flow. At each iteration of the algorithm we find the shortest path in the residual graph from source to sink. However, we look for the shortest path in terms of the cost of the path, instead of the number of edges. If there doesn't exists a path anymore, then the algorithm terminates. If a path was found, we increase the flow along it as much as possible (i.e. we find the minimal residual capacity  of the path, and increase the flow by it, and reduce the back edges by the same amount). We repeat until there is no more flow possible.</a:t>
            </a:r>
            <a:endParaRPr lang="en-US" sz="1800" dirty="0">
              <a:effectLst/>
              <a:latin typeface="Times New Roman" panose="02020603050405020304" pitchFamily="18" charset="0"/>
              <a:ea typeface="Times New Roman" panose="02020603050405020304" pitchFamily="18" charset="0"/>
            </a:endParaRPr>
          </a:p>
          <a:p>
            <a:endParaRPr 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EC5A48D0-7359-4BA0-AEB4-7CB93BC6A143}"/>
                  </a:ext>
                </a:extLst>
              </p14:cNvPr>
              <p14:cNvContentPartPr/>
              <p14:nvPr/>
            </p14:nvContentPartPr>
            <p14:xfrm>
              <a:off x="2265061" y="2317395"/>
              <a:ext cx="127440" cy="11880"/>
            </p14:xfrm>
          </p:contentPart>
        </mc:Choice>
        <mc:Fallback xmlns="">
          <p:pic>
            <p:nvPicPr>
              <p:cNvPr id="5" name="Ink 4">
                <a:extLst>
                  <a:ext uri="{FF2B5EF4-FFF2-40B4-BE49-F238E27FC236}">
                    <a16:creationId xmlns:a16="http://schemas.microsoft.com/office/drawing/2014/main" id="{EC5A48D0-7359-4BA0-AEB4-7CB93BC6A143}"/>
                  </a:ext>
                </a:extLst>
              </p:cNvPr>
              <p:cNvPicPr/>
              <p:nvPr/>
            </p:nvPicPr>
            <p:blipFill>
              <a:blip r:embed="rId3"/>
              <a:stretch>
                <a:fillRect/>
              </a:stretch>
            </p:blipFill>
            <p:spPr>
              <a:xfrm>
                <a:off x="2256061" y="2308395"/>
                <a:ext cx="14508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41583B55-AA5E-4078-A761-55E4E6FE7C8C}"/>
                  </a:ext>
                </a:extLst>
              </p14:cNvPr>
              <p14:cNvContentPartPr/>
              <p14:nvPr/>
            </p14:nvContentPartPr>
            <p14:xfrm>
              <a:off x="1328701" y="-946725"/>
              <a:ext cx="11160" cy="360"/>
            </p14:xfrm>
          </p:contentPart>
        </mc:Choice>
        <mc:Fallback xmlns="">
          <p:pic>
            <p:nvPicPr>
              <p:cNvPr id="11" name="Ink 10">
                <a:extLst>
                  <a:ext uri="{FF2B5EF4-FFF2-40B4-BE49-F238E27FC236}">
                    <a16:creationId xmlns:a16="http://schemas.microsoft.com/office/drawing/2014/main" id="{41583B55-AA5E-4078-A761-55E4E6FE7C8C}"/>
                  </a:ext>
                </a:extLst>
              </p:cNvPr>
              <p:cNvPicPr/>
              <p:nvPr/>
            </p:nvPicPr>
            <p:blipFill>
              <a:blip r:embed="rId5"/>
              <a:stretch>
                <a:fillRect/>
              </a:stretch>
            </p:blipFill>
            <p:spPr>
              <a:xfrm>
                <a:off x="1319701" y="-955365"/>
                <a:ext cx="28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CE4EA352-5300-495E-AB22-03EBD4F15931}"/>
                  </a:ext>
                </a:extLst>
              </p14:cNvPr>
              <p14:cNvContentPartPr/>
              <p14:nvPr/>
            </p14:nvContentPartPr>
            <p14:xfrm>
              <a:off x="999301" y="-1191525"/>
              <a:ext cx="360" cy="360"/>
            </p14:xfrm>
          </p:contentPart>
        </mc:Choice>
        <mc:Fallback xmlns="">
          <p:pic>
            <p:nvPicPr>
              <p:cNvPr id="12" name="Ink 11">
                <a:extLst>
                  <a:ext uri="{FF2B5EF4-FFF2-40B4-BE49-F238E27FC236}">
                    <a16:creationId xmlns:a16="http://schemas.microsoft.com/office/drawing/2014/main" id="{CE4EA352-5300-495E-AB22-03EBD4F15931}"/>
                  </a:ext>
                </a:extLst>
              </p:cNvPr>
              <p:cNvPicPr/>
              <p:nvPr/>
            </p:nvPicPr>
            <p:blipFill>
              <a:blip r:embed="rId7"/>
              <a:stretch>
                <a:fillRect/>
              </a:stretch>
            </p:blipFill>
            <p:spPr>
              <a:xfrm>
                <a:off x="990301" y="-12001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C97870F8-FBCC-453F-BD5F-6B73EAA13DD6}"/>
                  </a:ext>
                </a:extLst>
              </p14:cNvPr>
              <p14:cNvContentPartPr/>
              <p14:nvPr/>
            </p14:nvContentPartPr>
            <p14:xfrm>
              <a:off x="6985381" y="5390138"/>
              <a:ext cx="15120" cy="55440"/>
            </p14:xfrm>
          </p:contentPart>
        </mc:Choice>
        <mc:Fallback xmlns="">
          <p:pic>
            <p:nvPicPr>
              <p:cNvPr id="13" name="Ink 12">
                <a:extLst>
                  <a:ext uri="{FF2B5EF4-FFF2-40B4-BE49-F238E27FC236}">
                    <a16:creationId xmlns:a16="http://schemas.microsoft.com/office/drawing/2014/main" id="{C97870F8-FBCC-453F-BD5F-6B73EAA13DD6}"/>
                  </a:ext>
                </a:extLst>
              </p:cNvPr>
              <p:cNvPicPr/>
              <p:nvPr/>
            </p:nvPicPr>
            <p:blipFill>
              <a:blip r:embed="rId9"/>
              <a:stretch>
                <a:fillRect/>
              </a:stretch>
            </p:blipFill>
            <p:spPr>
              <a:xfrm>
                <a:off x="6976741" y="5381498"/>
                <a:ext cx="32760" cy="73080"/>
              </a:xfrm>
              <a:prstGeom prst="rect">
                <a:avLst/>
              </a:prstGeom>
            </p:spPr>
          </p:pic>
        </mc:Fallback>
      </mc:AlternateContent>
    </p:spTree>
    <p:extLst>
      <p:ext uri="{BB962C8B-B14F-4D97-AF65-F5344CB8AC3E}">
        <p14:creationId xmlns:p14="http://schemas.microsoft.com/office/powerpoint/2010/main" val="1276682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1F7458E-CA23-43D6-9BB0-4A6BF602CCF3}"/>
              </a:ext>
            </a:extLst>
          </p:cNvPr>
          <p:cNvPicPr>
            <a:picLocks noGrp="1"/>
          </p:cNvPicPr>
          <p:nvPr>
            <p:ph idx="1"/>
          </p:nvPr>
        </p:nvPicPr>
        <p:blipFill>
          <a:blip r:embed="rId2"/>
          <a:stretch>
            <a:fillRect/>
          </a:stretch>
        </p:blipFill>
        <p:spPr>
          <a:xfrm>
            <a:off x="635000" y="-673100"/>
            <a:ext cx="10077450" cy="7708900"/>
          </a:xfrm>
          <a:prstGeom prst="rect">
            <a:avLst/>
          </a:prstGeom>
        </p:spPr>
      </p:pic>
    </p:spTree>
    <p:extLst>
      <p:ext uri="{BB962C8B-B14F-4D97-AF65-F5344CB8AC3E}">
        <p14:creationId xmlns:p14="http://schemas.microsoft.com/office/powerpoint/2010/main" val="3481745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880</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Program 8 Project Groups</vt:lpstr>
      <vt:lpstr>Problem Set</vt:lpstr>
      <vt:lpstr>You set it up as a bipartite graph, with people and groups.  For simplicity, I’ll assume 5 people and two groups.   </vt:lpstr>
      <vt:lpstr>In the figure below, each edge is labeled with a ranking (1 is best) which functions as a cost.    You will notice that some people didn’t give a second choice.  Person1 gave group six a rank of 4 to indicate his low preference.   </vt:lpstr>
      <vt:lpstr>To turn it into a max flow problem, we need to have one source and one sink. </vt:lpstr>
      <vt:lpstr>We need to add capacity (not just cost).  Capacity is 1 for all arcs, except for the groups.  The capacity of each group is shown below as 2.  If you wanted each person to belong to two groups, how would that be done? </vt:lpstr>
      <vt:lpstr>Notice the assignment below maximized the flow (as both groups are full), but the cost is only 5.   That is the goal of a min-cost max flow: find the cheapest way to maximize flow. </vt:lpstr>
      <vt:lpstr>Min cost Max Flow</vt:lpstr>
      <vt:lpstr>PowerPoint Presentation</vt:lpstr>
      <vt:lpstr>PowerPoint Presentation</vt:lpstr>
      <vt:lpstr>Hints: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8 Best Groups</dc:title>
  <dc:creator>Vicki Allan</dc:creator>
  <cp:lastModifiedBy>Vicki Allan</cp:lastModifiedBy>
  <cp:revision>6</cp:revision>
  <dcterms:created xsi:type="dcterms:W3CDTF">2020-08-07T01:12:04Z</dcterms:created>
  <dcterms:modified xsi:type="dcterms:W3CDTF">2020-11-18T20:43:00Z</dcterms:modified>
</cp:coreProperties>
</file>