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9" r:id="rId6"/>
    <p:sldId id="270" r:id="rId7"/>
    <p:sldId id="271" r:id="rId8"/>
    <p:sldId id="272" r:id="rId9"/>
    <p:sldId id="273" r:id="rId10"/>
    <p:sldId id="274" r:id="rId11"/>
    <p:sldId id="261" r:id="rId12"/>
    <p:sldId id="262" r:id="rId13"/>
    <p:sldId id="263" r:id="rId14"/>
    <p:sldId id="264" r:id="rId15"/>
    <p:sldId id="276" r:id="rId16"/>
    <p:sldId id="260"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Thurston" initials="AT" lastIdx="1" clrIdx="0">
    <p:extLst>
      <p:ext uri="{19B8F6BF-5375-455C-9EA6-DF929625EA0E}">
        <p15:presenceInfo xmlns:p15="http://schemas.microsoft.com/office/powerpoint/2012/main" userId="Alex Thurst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FD187-B2F6-4E6A-9798-74534B136F5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99240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FD187-B2F6-4E6A-9798-74534B136F5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344372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76FD187-B2F6-4E6A-9798-74534B136F5E}" type="datetimeFigureOut">
              <a:rPr lang="en-US" smtClean="0"/>
              <a:t>4/20/2021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226681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FD187-B2F6-4E6A-9798-74534B136F5E}"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95636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76FD187-B2F6-4E6A-9798-74534B136F5E}" type="datetimeFigureOut">
              <a:rPr lang="en-US" smtClean="0"/>
              <a:t>4/20/2021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B8F61A8-EFCB-4C2E-A73D-B6E8F4788C36}" type="slidenum">
              <a:rPr lang="en-US" smtClean="0"/>
              <a:t>‹#›</a:t>
            </a:fld>
            <a:endParaRPr lang="en-US"/>
          </a:p>
        </p:txBody>
      </p:sp>
    </p:spTree>
    <p:extLst>
      <p:ext uri="{BB962C8B-B14F-4D97-AF65-F5344CB8AC3E}">
        <p14:creationId xmlns:p14="http://schemas.microsoft.com/office/powerpoint/2010/main" val="41467128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FD187-B2F6-4E6A-9798-74534B136F5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74162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FD187-B2F6-4E6A-9798-74534B136F5E}"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120222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FD187-B2F6-4E6A-9798-74534B136F5E}"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176232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FD187-B2F6-4E6A-9798-74534B136F5E}"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315739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FD187-B2F6-4E6A-9798-74534B136F5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137825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FD187-B2F6-4E6A-9798-74534B136F5E}"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F61A8-EFCB-4C2E-A73D-B6E8F4788C36}" type="slidenum">
              <a:rPr lang="en-US" smtClean="0"/>
              <a:t>‹#›</a:t>
            </a:fld>
            <a:endParaRPr lang="en-US"/>
          </a:p>
        </p:txBody>
      </p:sp>
    </p:spTree>
    <p:extLst>
      <p:ext uri="{BB962C8B-B14F-4D97-AF65-F5344CB8AC3E}">
        <p14:creationId xmlns:p14="http://schemas.microsoft.com/office/powerpoint/2010/main" val="353139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76FD187-B2F6-4E6A-9798-74534B136F5E}" type="datetimeFigureOut">
              <a:rPr lang="en-US" smtClean="0"/>
              <a:t>4/20/2021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B8F61A8-EFCB-4C2E-A73D-B6E8F4788C36}" type="slidenum">
              <a:rPr lang="en-US" smtClean="0"/>
              <a:t>‹#›</a:t>
            </a:fld>
            <a:endParaRPr lang="en-US"/>
          </a:p>
        </p:txBody>
      </p:sp>
    </p:spTree>
    <p:extLst>
      <p:ext uri="{BB962C8B-B14F-4D97-AF65-F5344CB8AC3E}">
        <p14:creationId xmlns:p14="http://schemas.microsoft.com/office/powerpoint/2010/main" val="15016928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127.0.0.1:8000/adm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26">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33B1D-BA9F-40BD-A7C6-A33BF1DE9C81}"/>
              </a:ext>
            </a:extLst>
          </p:cNvPr>
          <p:cNvSpPr>
            <a:spLocks noGrp="1"/>
          </p:cNvSpPr>
          <p:nvPr>
            <p:ph type="ctrTitle"/>
          </p:nvPr>
        </p:nvSpPr>
        <p:spPr>
          <a:xfrm>
            <a:off x="622570" y="838646"/>
            <a:ext cx="3709991" cy="5180709"/>
          </a:xfrm>
        </p:spPr>
        <p:txBody>
          <a:bodyPr vert="horz" lIns="91440" tIns="45720" rIns="91440" bIns="45720" rtlCol="0" anchor="ctr">
            <a:normAutofit/>
          </a:bodyPr>
          <a:lstStyle/>
          <a:p>
            <a:pPr algn="l">
              <a:lnSpc>
                <a:spcPct val="85000"/>
              </a:lnSpc>
            </a:pPr>
            <a:r>
              <a:rPr lang="en-US" sz="3600" dirty="0"/>
              <a:t>Big Blue Parking Genie</a:t>
            </a:r>
          </a:p>
        </p:txBody>
      </p:sp>
      <p:sp useBgFill="1">
        <p:nvSpPr>
          <p:cNvPr id="35" name="Rectangle 2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02FD4B1-432A-4BAF-B9B4-50BAA200528F}"/>
              </a:ext>
            </a:extLst>
          </p:cNvPr>
          <p:cNvSpPr>
            <a:spLocks noGrp="1"/>
          </p:cNvSpPr>
          <p:nvPr>
            <p:ph type="subTitle" idx="1"/>
          </p:nvPr>
        </p:nvSpPr>
        <p:spPr>
          <a:xfrm>
            <a:off x="5163671" y="838647"/>
            <a:ext cx="5823328" cy="5180708"/>
          </a:xfrm>
        </p:spPr>
        <p:txBody>
          <a:bodyPr vert="horz" lIns="91440" tIns="45720" rIns="91440" bIns="45720" rtlCol="0" anchor="ctr">
            <a:normAutofit/>
          </a:bodyPr>
          <a:lstStyle/>
          <a:p>
            <a:pPr algn="l"/>
            <a:r>
              <a:rPr lang="en-US" dirty="0">
                <a:solidFill>
                  <a:schemeClr val="tx2"/>
                </a:solidFill>
              </a:rPr>
              <a:t>Group 7</a:t>
            </a:r>
          </a:p>
          <a:p>
            <a:pPr indent="-182880" algn="l">
              <a:buFont typeface="Wingdings" pitchFamily="2" charset="2"/>
              <a:buChar char=""/>
            </a:pPr>
            <a:r>
              <a:rPr lang="en-US" dirty="0">
                <a:solidFill>
                  <a:schemeClr val="tx2"/>
                </a:solidFill>
              </a:rPr>
              <a:t>Nate Merrill – Backend Developer</a:t>
            </a:r>
          </a:p>
          <a:p>
            <a:pPr indent="-182880" algn="l">
              <a:buFont typeface="Wingdings" pitchFamily="2" charset="2"/>
              <a:buChar char=""/>
            </a:pPr>
            <a:r>
              <a:rPr lang="en-US" dirty="0">
                <a:solidFill>
                  <a:schemeClr val="tx2"/>
                </a:solidFill>
              </a:rPr>
              <a:t>Jay Peterson – Database Designer</a:t>
            </a:r>
          </a:p>
          <a:p>
            <a:pPr indent="-182880" algn="l">
              <a:buFont typeface="Wingdings" pitchFamily="2" charset="2"/>
              <a:buChar char=""/>
            </a:pPr>
            <a:r>
              <a:rPr lang="en-US" dirty="0">
                <a:solidFill>
                  <a:schemeClr val="tx2"/>
                </a:solidFill>
              </a:rPr>
              <a:t>Alex Thurston – Frontend Developer, </a:t>
            </a:r>
            <a:r>
              <a:rPr lang="en-US">
                <a:solidFill>
                  <a:schemeClr val="tx2"/>
                </a:solidFill>
              </a:rPr>
              <a:t>Project Manager</a:t>
            </a:r>
            <a:endParaRPr lang="en-US" dirty="0">
              <a:solidFill>
                <a:schemeClr val="tx2"/>
              </a:solidFill>
            </a:endParaRPr>
          </a:p>
        </p:txBody>
      </p:sp>
    </p:spTree>
    <p:extLst>
      <p:ext uri="{BB962C8B-B14F-4D97-AF65-F5344CB8AC3E}">
        <p14:creationId xmlns:p14="http://schemas.microsoft.com/office/powerpoint/2010/main" val="52906523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366C-B74E-4376-8354-59E5E1028CCF}"/>
              </a:ext>
            </a:extLst>
          </p:cNvPr>
          <p:cNvSpPr>
            <a:spLocks noGrp="1"/>
          </p:cNvSpPr>
          <p:nvPr>
            <p:ph type="title"/>
          </p:nvPr>
        </p:nvSpPr>
        <p:spPr/>
        <p:txBody>
          <a:bodyPr/>
          <a:lstStyle/>
          <a:p>
            <a:r>
              <a:rPr lang="en-US" spc="150" dirty="0"/>
              <a:t>Requirement 3.2 – </a:t>
            </a:r>
            <a:r>
              <a:rPr lang="en-US" sz="3200" spc="150" dirty="0"/>
              <a:t>Testing</a:t>
            </a:r>
            <a:endParaRPr lang="en-US" dirty="0"/>
          </a:p>
        </p:txBody>
      </p:sp>
      <p:sp>
        <p:nvSpPr>
          <p:cNvPr id="3" name="Content Placeholder 2">
            <a:extLst>
              <a:ext uri="{FF2B5EF4-FFF2-40B4-BE49-F238E27FC236}">
                <a16:creationId xmlns:a16="http://schemas.microsoft.com/office/drawing/2014/main" id="{170CF72F-DC9A-43B7-8AF9-4AC423458F61}"/>
              </a:ext>
            </a:extLst>
          </p:cNvPr>
          <p:cNvSpPr>
            <a:spLocks noGrp="1"/>
          </p:cNvSpPr>
          <p:nvPr>
            <p:ph idx="1"/>
          </p:nvPr>
        </p:nvSpPr>
        <p:spPr/>
        <p:txBody>
          <a:bodyPr/>
          <a:lstStyle/>
          <a:p>
            <a:r>
              <a:rPr lang="en-US" dirty="0"/>
              <a:t>To test this feature, create an account and log in. Navigate to the Find Parking page where you will be able to select an event and spot type to query the system.</a:t>
            </a:r>
          </a:p>
          <a:p>
            <a:r>
              <a:rPr lang="en-US" dirty="0"/>
              <a:t>Upon submission, a list of available parking options matching the query will appear with information about pricing, spot type, location, and distance from the selected event.</a:t>
            </a:r>
          </a:p>
          <a:p>
            <a:r>
              <a:rPr lang="en-US" dirty="0"/>
              <a:t>Selecting one of these options will immediately pay for and reserve the parking spot selected for the event specified.</a:t>
            </a:r>
          </a:p>
          <a:p>
            <a:r>
              <a:rPr lang="en-US" dirty="0"/>
              <a:t>Information concerning the reservation will be listed on the home page of the application for easy access during check-in.</a:t>
            </a:r>
          </a:p>
          <a:p>
            <a:r>
              <a:rPr lang="en-US" dirty="0"/>
              <a:t>There are pre-populated lots and events so there is no need to list a lot or create an event to test this feature.</a:t>
            </a:r>
          </a:p>
          <a:p>
            <a:endParaRPr lang="en-US" dirty="0"/>
          </a:p>
        </p:txBody>
      </p:sp>
    </p:spTree>
    <p:extLst>
      <p:ext uri="{BB962C8B-B14F-4D97-AF65-F5344CB8AC3E}">
        <p14:creationId xmlns:p14="http://schemas.microsoft.com/office/powerpoint/2010/main" val="364278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6F5267-E139-4D85-AE0D-6D9843C8D8A0}"/>
              </a:ext>
            </a:extLst>
          </p:cNvPr>
          <p:cNvSpPr>
            <a:spLocks noGrp="1"/>
          </p:cNvSpPr>
          <p:nvPr>
            <p:ph type="title"/>
          </p:nvPr>
        </p:nvSpPr>
        <p:spPr>
          <a:xfrm>
            <a:off x="1203325" y="284163"/>
            <a:ext cx="9783763" cy="1508125"/>
          </a:xfrm>
        </p:spPr>
        <p:txBody>
          <a:bodyPr/>
          <a:lstStyle/>
          <a:p>
            <a:r>
              <a:rPr lang="en-US" dirty="0"/>
              <a:t>Requirement 5.3 – </a:t>
            </a:r>
            <a:r>
              <a:rPr lang="en-US" sz="3200" dirty="0"/>
              <a:t>requirement analysis</a:t>
            </a:r>
          </a:p>
        </p:txBody>
      </p:sp>
      <p:sp>
        <p:nvSpPr>
          <p:cNvPr id="11" name="Content Placeholder 2">
            <a:extLst>
              <a:ext uri="{FF2B5EF4-FFF2-40B4-BE49-F238E27FC236}">
                <a16:creationId xmlns:a16="http://schemas.microsoft.com/office/drawing/2014/main" id="{0B50060E-6B4E-4FCE-AD9B-4B5D3B30E5DF}"/>
              </a:ext>
            </a:extLst>
          </p:cNvPr>
          <p:cNvSpPr>
            <a:spLocks noGrp="1"/>
          </p:cNvSpPr>
          <p:nvPr>
            <p:ph idx="1"/>
          </p:nvPr>
        </p:nvSpPr>
        <p:spPr>
          <a:xfrm>
            <a:off x="307568" y="2030730"/>
            <a:ext cx="11579631" cy="2417445"/>
          </a:xfrm>
        </p:spPr>
        <p:txBody>
          <a:bodyPr>
            <a:normAutofit/>
          </a:bodyPr>
          <a:lstStyle/>
          <a:p>
            <a:pPr marL="0" indent="0">
              <a:buNone/>
            </a:pPr>
            <a:r>
              <a:rPr lang="en-US" sz="1800" dirty="0"/>
              <a:t>5.3. Lot Attendants must be able to check Customers in using the Customers’ QR code or access code</a:t>
            </a:r>
          </a:p>
          <a:p>
            <a:pPr marL="0" indent="0">
              <a:buNone/>
            </a:pPr>
            <a:r>
              <a:rPr lang="en-US" sz="1800" dirty="0"/>
              <a:t>	5.3.1. The system must give Lot Attendants a way to scan or enter the code to validate that the Customer has 		rented a parking spot</a:t>
            </a:r>
          </a:p>
          <a:p>
            <a:pPr marL="0" indent="0">
              <a:buNone/>
            </a:pPr>
            <a:r>
              <a:rPr lang="en-US" sz="1800" dirty="0"/>
              <a:t>		5.3.1.1. If a QR code is used, Lot Attendants can use a separate QR code scanning app on their phone, 			but the QR code must link back to the system for confirmation	</a:t>
            </a:r>
          </a:p>
          <a:p>
            <a:pPr marL="0" indent="0">
              <a:buNone/>
            </a:pPr>
            <a:r>
              <a:rPr lang="en-US" sz="1800" dirty="0"/>
              <a:t>	5.3.2. After validation, the system must display the ID number of the parking spot the Customer has rented so 		the Lot Attendant can direct the Customer to their parking spot.</a:t>
            </a:r>
          </a:p>
        </p:txBody>
      </p:sp>
      <p:sp>
        <p:nvSpPr>
          <p:cNvPr id="12" name="TextBox 11">
            <a:extLst>
              <a:ext uri="{FF2B5EF4-FFF2-40B4-BE49-F238E27FC236}">
                <a16:creationId xmlns:a16="http://schemas.microsoft.com/office/drawing/2014/main" id="{976C645F-D292-4646-B30F-8546239E8BF7}"/>
              </a:ext>
            </a:extLst>
          </p:cNvPr>
          <p:cNvSpPr txBox="1"/>
          <p:nvPr/>
        </p:nvSpPr>
        <p:spPr>
          <a:xfrm>
            <a:off x="307568" y="4543425"/>
            <a:ext cx="11493907" cy="1754326"/>
          </a:xfrm>
          <a:prstGeom prst="rect">
            <a:avLst/>
          </a:prstGeom>
          <a:noFill/>
        </p:spPr>
        <p:txBody>
          <a:bodyPr wrap="square" rtlCol="0">
            <a:spAutoFit/>
          </a:bodyPr>
          <a:lstStyle/>
          <a:p>
            <a:r>
              <a:rPr lang="en-US" dirty="0"/>
              <a:t>MOSCOW – Must. This requirement was central to the application’s function, and was therefore labeled a ‘must.’</a:t>
            </a:r>
          </a:p>
          <a:p>
            <a:endParaRPr lang="en-US" dirty="0"/>
          </a:p>
          <a:p>
            <a:r>
              <a:rPr lang="en-US" dirty="0"/>
              <a:t>Audience oriented – User Requirement. This requirement falls into the User category because this is a function that users who rent out lots will need.</a:t>
            </a:r>
          </a:p>
          <a:p>
            <a:endParaRPr lang="en-US" dirty="0"/>
          </a:p>
          <a:p>
            <a:r>
              <a:rPr lang="en-US" dirty="0"/>
              <a:t>FURPS – Functionality. This is a core functional requirement that fits best under ‘Functionality.’</a:t>
            </a:r>
          </a:p>
        </p:txBody>
      </p:sp>
    </p:spTree>
    <p:extLst>
      <p:ext uri="{BB962C8B-B14F-4D97-AF65-F5344CB8AC3E}">
        <p14:creationId xmlns:p14="http://schemas.microsoft.com/office/powerpoint/2010/main" val="406113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83BD10-6A66-4CFD-9517-928904379A95}"/>
              </a:ext>
            </a:extLst>
          </p:cNvPr>
          <p:cNvSpPr>
            <a:spLocks noGrp="1"/>
          </p:cNvSpPr>
          <p:nvPr>
            <p:ph type="title"/>
          </p:nvPr>
        </p:nvSpPr>
        <p:spPr>
          <a:xfrm>
            <a:off x="1203325" y="284163"/>
            <a:ext cx="9783763" cy="1508125"/>
          </a:xfrm>
        </p:spPr>
        <p:txBody>
          <a:bodyPr/>
          <a:lstStyle/>
          <a:p>
            <a:r>
              <a:rPr lang="en-US" dirty="0"/>
              <a:t>Requirement 5.3 – </a:t>
            </a:r>
            <a:r>
              <a:rPr lang="en-US" sz="3200" dirty="0"/>
              <a:t>modeling/design choices</a:t>
            </a:r>
          </a:p>
        </p:txBody>
      </p:sp>
      <p:pic>
        <p:nvPicPr>
          <p:cNvPr id="5" name="Picture 4">
            <a:extLst>
              <a:ext uri="{FF2B5EF4-FFF2-40B4-BE49-F238E27FC236}">
                <a16:creationId xmlns:a16="http://schemas.microsoft.com/office/drawing/2014/main" id="{F5EBE987-FC66-4342-8239-97E99EFC1754}"/>
              </a:ext>
            </a:extLst>
          </p:cNvPr>
          <p:cNvPicPr>
            <a:picLocks noChangeAspect="1"/>
          </p:cNvPicPr>
          <p:nvPr/>
        </p:nvPicPr>
        <p:blipFill>
          <a:blip r:embed="rId2"/>
          <a:stretch>
            <a:fillRect/>
          </a:stretch>
        </p:blipFill>
        <p:spPr>
          <a:xfrm>
            <a:off x="387352" y="2174240"/>
            <a:ext cx="2715227" cy="4043680"/>
          </a:xfrm>
          <a:prstGeom prst="rect">
            <a:avLst/>
          </a:prstGeom>
        </p:spPr>
      </p:pic>
      <p:sp>
        <p:nvSpPr>
          <p:cNvPr id="6" name="Content Placeholder 2">
            <a:extLst>
              <a:ext uri="{FF2B5EF4-FFF2-40B4-BE49-F238E27FC236}">
                <a16:creationId xmlns:a16="http://schemas.microsoft.com/office/drawing/2014/main" id="{A0048CE5-0FF5-4B81-8F2D-2E413B145711}"/>
              </a:ext>
            </a:extLst>
          </p:cNvPr>
          <p:cNvSpPr>
            <a:spLocks noGrp="1"/>
          </p:cNvSpPr>
          <p:nvPr>
            <p:ph idx="1"/>
          </p:nvPr>
        </p:nvSpPr>
        <p:spPr>
          <a:xfrm>
            <a:off x="3596640" y="2134208"/>
            <a:ext cx="8208008" cy="4327551"/>
          </a:xfrm>
        </p:spPr>
        <p:txBody>
          <a:bodyPr>
            <a:normAutofit lnSpcReduction="10000"/>
          </a:bodyPr>
          <a:lstStyle/>
          <a:p>
            <a:r>
              <a:rPr lang="en-US" sz="1800" dirty="0"/>
              <a:t>We decided to use a 6-digit numerical code instead of a QR code for the authentication due to ease of implementation and ease of use for both customers and Lot Owners.</a:t>
            </a:r>
          </a:p>
          <a:p>
            <a:r>
              <a:rPr lang="en-US" sz="1800" dirty="0"/>
              <a:t>Originally, we wanted to have a feature where Lot Owners could authorize other users to be Lot Attendants for them but decided this feature would be in the “could” category. Lot Owners have access to this feature for their own lots.</a:t>
            </a:r>
          </a:p>
          <a:p>
            <a:r>
              <a:rPr lang="en-US" sz="1800" dirty="0"/>
              <a:t>When a customer makes a parking spot reservation, a random code is generated and stored in the database with the rest of the parking spot reservation info.</a:t>
            </a:r>
          </a:p>
          <a:p>
            <a:r>
              <a:rPr lang="en-US" sz="1800" dirty="0"/>
              <a:t>This code is displayed on the customer’s home page with the reservation location, name, and date.</a:t>
            </a:r>
          </a:p>
          <a:p>
            <a:r>
              <a:rPr lang="en-US" sz="1800" dirty="0"/>
              <a:t>Only Lot Owners have access to the screen showed at left. When a customer arrives a lot, the Lot Owner can ask for their code and enter it here.</a:t>
            </a:r>
          </a:p>
          <a:p>
            <a:r>
              <a:rPr lang="en-US" sz="1800" dirty="0"/>
              <a:t>The system then looks up the customer’s reservation in the database. If the code is valid, the system will display the customer’s name and their parking spot number so the Lot Owner can direct them to their parking spot.</a:t>
            </a:r>
          </a:p>
        </p:txBody>
      </p:sp>
      <p:sp>
        <p:nvSpPr>
          <p:cNvPr id="7" name="TextBox 6">
            <a:extLst>
              <a:ext uri="{FF2B5EF4-FFF2-40B4-BE49-F238E27FC236}">
                <a16:creationId xmlns:a16="http://schemas.microsoft.com/office/drawing/2014/main" id="{34970935-E19D-40D3-8F4F-BF1D77823183}"/>
              </a:ext>
            </a:extLst>
          </p:cNvPr>
          <p:cNvSpPr txBox="1"/>
          <p:nvPr/>
        </p:nvSpPr>
        <p:spPr>
          <a:xfrm>
            <a:off x="742953" y="6309969"/>
            <a:ext cx="2101848" cy="369332"/>
          </a:xfrm>
          <a:prstGeom prst="rect">
            <a:avLst/>
          </a:prstGeom>
          <a:noFill/>
        </p:spPr>
        <p:txBody>
          <a:bodyPr wrap="square" rtlCol="0">
            <a:spAutoFit/>
          </a:bodyPr>
          <a:lstStyle/>
          <a:p>
            <a:r>
              <a:rPr lang="en-US" dirty="0"/>
              <a:t>From lo-fi prototype</a:t>
            </a:r>
          </a:p>
        </p:txBody>
      </p:sp>
    </p:spTree>
    <p:extLst>
      <p:ext uri="{BB962C8B-B14F-4D97-AF65-F5344CB8AC3E}">
        <p14:creationId xmlns:p14="http://schemas.microsoft.com/office/powerpoint/2010/main" val="405688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2C3194-48E0-40FF-80E4-5473B0A7070C}"/>
              </a:ext>
            </a:extLst>
          </p:cNvPr>
          <p:cNvSpPr>
            <a:spLocks noGrp="1"/>
          </p:cNvSpPr>
          <p:nvPr>
            <p:ph type="title"/>
          </p:nvPr>
        </p:nvSpPr>
        <p:spPr>
          <a:xfrm>
            <a:off x="1203325" y="284163"/>
            <a:ext cx="9783763" cy="1508125"/>
          </a:xfrm>
        </p:spPr>
        <p:txBody>
          <a:bodyPr/>
          <a:lstStyle/>
          <a:p>
            <a:r>
              <a:rPr lang="en-US" dirty="0"/>
              <a:t>Requirement 5.3 – </a:t>
            </a:r>
            <a:r>
              <a:rPr lang="en-US" sz="3200" dirty="0"/>
              <a:t>Scrum history</a:t>
            </a:r>
            <a:endParaRPr lang="en-US" dirty="0"/>
          </a:p>
        </p:txBody>
      </p:sp>
      <p:sp>
        <p:nvSpPr>
          <p:cNvPr id="5" name="Content Placeholder 2">
            <a:extLst>
              <a:ext uri="{FF2B5EF4-FFF2-40B4-BE49-F238E27FC236}">
                <a16:creationId xmlns:a16="http://schemas.microsoft.com/office/drawing/2014/main" id="{3EF3A010-5652-4BE3-AF45-1DA26CF2D177}"/>
              </a:ext>
            </a:extLst>
          </p:cNvPr>
          <p:cNvSpPr>
            <a:spLocks noGrp="1"/>
          </p:cNvSpPr>
          <p:nvPr>
            <p:ph idx="1"/>
          </p:nvPr>
        </p:nvSpPr>
        <p:spPr>
          <a:xfrm>
            <a:off x="1203325" y="2011363"/>
            <a:ext cx="9783763" cy="4206875"/>
          </a:xfrm>
        </p:spPr>
        <p:txBody>
          <a:bodyPr>
            <a:normAutofit/>
          </a:bodyPr>
          <a:lstStyle/>
          <a:p>
            <a:r>
              <a:rPr lang="en-US" sz="1800" dirty="0"/>
              <a:t>Rental Verification Brainstorming – Nate and Jay</a:t>
            </a:r>
          </a:p>
          <a:p>
            <a:pPr lvl="1"/>
            <a:r>
              <a:rPr lang="en-US" sz="1600" dirty="0"/>
              <a:t>We did a brainstorming session after a meeting and decided how we wanted to implement this feature.</a:t>
            </a:r>
          </a:p>
          <a:p>
            <a:r>
              <a:rPr lang="en-US" sz="1800" dirty="0"/>
              <a:t>Rental Verification User Interface – Alex</a:t>
            </a:r>
          </a:p>
          <a:p>
            <a:pPr lvl="1"/>
            <a:r>
              <a:rPr lang="en-US" sz="1600" dirty="0"/>
              <a:t>Alex set up the user interface for this page, with an HTML form to return the data and Bootstrap to style the input and output.</a:t>
            </a:r>
          </a:p>
          <a:p>
            <a:r>
              <a:rPr lang="en-US" sz="1800" dirty="0"/>
              <a:t>Rental Verification Database Updates – Nate</a:t>
            </a:r>
          </a:p>
          <a:p>
            <a:pPr lvl="1"/>
            <a:r>
              <a:rPr lang="en-US" sz="1600" dirty="0"/>
              <a:t>The database scheme had to be changed to store a confirmation key with the other parking spot data when a rental was made. This required changes to our view functions and database population migrations.</a:t>
            </a:r>
          </a:p>
          <a:p>
            <a:r>
              <a:rPr lang="en-US" sz="1800" dirty="0"/>
              <a:t>Rental Verification Functionality – Nate</a:t>
            </a:r>
          </a:p>
          <a:p>
            <a:pPr lvl="1"/>
            <a:r>
              <a:rPr lang="en-US" sz="1600" dirty="0"/>
              <a:t>This is where the UI code and the database code were connected to make this functionality work. A view function was created to handle data from the HTML input form. Inside this function, the database was queried and filtered to show only the desired rental data. This data was then sent back to the template and the page was reloaded to display the data.</a:t>
            </a:r>
          </a:p>
        </p:txBody>
      </p:sp>
    </p:spTree>
    <p:extLst>
      <p:ext uri="{BB962C8B-B14F-4D97-AF65-F5344CB8AC3E}">
        <p14:creationId xmlns:p14="http://schemas.microsoft.com/office/powerpoint/2010/main" val="27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732AAA-05B5-44A6-AF6B-F7601CCFE4D5}"/>
              </a:ext>
            </a:extLst>
          </p:cNvPr>
          <p:cNvSpPr>
            <a:spLocks noGrp="1"/>
          </p:cNvSpPr>
          <p:nvPr>
            <p:ph type="title"/>
          </p:nvPr>
        </p:nvSpPr>
        <p:spPr>
          <a:xfrm>
            <a:off x="1203325" y="284163"/>
            <a:ext cx="9783763" cy="1508125"/>
          </a:xfrm>
        </p:spPr>
        <p:txBody>
          <a:bodyPr/>
          <a:lstStyle/>
          <a:p>
            <a:r>
              <a:rPr lang="en-US" spc="150" dirty="0"/>
              <a:t>Requirement 5.3 – </a:t>
            </a:r>
            <a:r>
              <a:rPr lang="en-US" sz="3200" spc="150" dirty="0"/>
              <a:t>testing</a:t>
            </a:r>
            <a:endParaRPr lang="en-US" dirty="0"/>
          </a:p>
        </p:txBody>
      </p:sp>
      <p:sp>
        <p:nvSpPr>
          <p:cNvPr id="5" name="Content Placeholder 2">
            <a:extLst>
              <a:ext uri="{FF2B5EF4-FFF2-40B4-BE49-F238E27FC236}">
                <a16:creationId xmlns:a16="http://schemas.microsoft.com/office/drawing/2014/main" id="{A0A41D12-B819-43AB-904B-4B5411B7DF17}"/>
              </a:ext>
            </a:extLst>
          </p:cNvPr>
          <p:cNvSpPr>
            <a:spLocks noGrp="1"/>
          </p:cNvSpPr>
          <p:nvPr>
            <p:ph idx="1"/>
          </p:nvPr>
        </p:nvSpPr>
        <p:spPr>
          <a:xfrm>
            <a:off x="1203325" y="2011363"/>
            <a:ext cx="9783763" cy="4206875"/>
          </a:xfrm>
        </p:spPr>
        <p:txBody>
          <a:bodyPr>
            <a:normAutofit/>
          </a:bodyPr>
          <a:lstStyle/>
          <a:p>
            <a:r>
              <a:rPr lang="en-US" sz="1800" dirty="0"/>
              <a:t>To test this feature, create an account to use as a “Lot Owner.” Log in to this account, navigate to the Manage Lots page, and create a new parking lot. Publish this lot to one of the default events that the database migration prepopulates.</a:t>
            </a:r>
          </a:p>
          <a:p>
            <a:r>
              <a:rPr lang="en-US" sz="1800" dirty="0"/>
              <a:t>Log out and create another account to serve as the customer. Log in to this account, navigate to the Account Info page, and transfer enough funds into the account to rent a parking spot at the price you set when creating the lot. Go to the Find Parking page, search for the event you published the lot under, and rent a parking spot. You will be redirected to the home page, and should see your rental there, complete with a 6-digit confirmation code. Record this code somewhere.</a:t>
            </a:r>
          </a:p>
          <a:p>
            <a:r>
              <a:rPr lang="en-US" sz="1800" dirty="0"/>
              <a:t>Log out and log back into to the account you created the parking lot with. Navigate to Lot Attendant Home at the bottom of the page. Enter the confirmation code you got in the input box shown.</a:t>
            </a:r>
          </a:p>
          <a:p>
            <a:r>
              <a:rPr lang="en-US" sz="1800" dirty="0"/>
              <a:t>The name and parking spot reservation of the customer account will be displayed on the screen.</a:t>
            </a:r>
          </a:p>
        </p:txBody>
      </p:sp>
    </p:spTree>
    <p:extLst>
      <p:ext uri="{BB962C8B-B14F-4D97-AF65-F5344CB8AC3E}">
        <p14:creationId xmlns:p14="http://schemas.microsoft.com/office/powerpoint/2010/main" val="351586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1BC0-2C00-4DA6-9A15-6A3390A2E08B}"/>
              </a:ext>
            </a:extLst>
          </p:cNvPr>
          <p:cNvSpPr>
            <a:spLocks noGrp="1"/>
          </p:cNvSpPr>
          <p:nvPr>
            <p:ph type="title"/>
          </p:nvPr>
        </p:nvSpPr>
        <p:spPr/>
        <p:txBody>
          <a:bodyPr/>
          <a:lstStyle/>
          <a:p>
            <a:r>
              <a:rPr lang="en-US" dirty="0"/>
              <a:t>Burndown</a:t>
            </a:r>
          </a:p>
        </p:txBody>
      </p:sp>
      <p:pic>
        <p:nvPicPr>
          <p:cNvPr id="7" name="Content Placeholder 6">
            <a:extLst>
              <a:ext uri="{FF2B5EF4-FFF2-40B4-BE49-F238E27FC236}">
                <a16:creationId xmlns:a16="http://schemas.microsoft.com/office/drawing/2014/main" id="{63DE9488-0A52-44AD-8E78-6AC1BEBBF752}"/>
              </a:ext>
            </a:extLst>
          </p:cNvPr>
          <p:cNvPicPr>
            <a:picLocks noGrp="1" noChangeAspect="1"/>
          </p:cNvPicPr>
          <p:nvPr>
            <p:ph idx="1"/>
          </p:nvPr>
        </p:nvPicPr>
        <p:blipFill>
          <a:blip r:embed="rId2"/>
          <a:stretch>
            <a:fillRect/>
          </a:stretch>
        </p:blipFill>
        <p:spPr>
          <a:xfrm>
            <a:off x="2794606" y="1877139"/>
            <a:ext cx="6600706" cy="4791658"/>
          </a:xfrm>
          <a:prstGeom prst="rect">
            <a:avLst/>
          </a:prstGeom>
        </p:spPr>
      </p:pic>
    </p:spTree>
    <p:extLst>
      <p:ext uri="{BB962C8B-B14F-4D97-AF65-F5344CB8AC3E}">
        <p14:creationId xmlns:p14="http://schemas.microsoft.com/office/powerpoint/2010/main" val="276044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366C-B74E-4376-8354-59E5E1028CC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170CF72F-DC9A-43B7-8AF9-4AC423458F61}"/>
              </a:ext>
            </a:extLst>
          </p:cNvPr>
          <p:cNvSpPr>
            <a:spLocks noGrp="1"/>
          </p:cNvSpPr>
          <p:nvPr>
            <p:ph idx="1"/>
          </p:nvPr>
        </p:nvSpPr>
        <p:spPr/>
        <p:txBody>
          <a:bodyPr>
            <a:normAutofit lnSpcReduction="10000"/>
          </a:bodyPr>
          <a:lstStyle/>
          <a:p>
            <a:r>
              <a:rPr lang="en-US" i="1" dirty="0">
                <a:effectLst/>
              </a:rPr>
              <a:t>Using the Django authentication system</a:t>
            </a:r>
            <a:r>
              <a:rPr lang="en-US" dirty="0">
                <a:effectLst/>
              </a:rPr>
              <a:t>. Django. (n.d.). https://docs.djangoproject.com/en/3.2/topics/auth/default/. </a:t>
            </a:r>
          </a:p>
          <a:p>
            <a:r>
              <a:rPr lang="nl-NL" i="1" dirty="0">
                <a:effectLst/>
              </a:rPr>
              <a:t>Bootstrap Documentation</a:t>
            </a:r>
            <a:r>
              <a:rPr lang="nl-NL" dirty="0">
                <a:effectLst/>
              </a:rPr>
              <a:t>. Bootstrap. (n.d.). https://getbootstrap.com/docs/5.0/getting-started/introduction/. </a:t>
            </a:r>
          </a:p>
          <a:p>
            <a:r>
              <a:rPr lang="en-US" i="1" dirty="0">
                <a:effectLst/>
              </a:rPr>
              <a:t>User Authentication With Python and Django</a:t>
            </a:r>
            <a:r>
              <a:rPr lang="en-US" dirty="0">
                <a:effectLst/>
              </a:rPr>
              <a:t>. </a:t>
            </a:r>
            <a:r>
              <a:rPr lang="en-US" dirty="0" err="1">
                <a:effectLst/>
              </a:rPr>
              <a:t>Codemy</a:t>
            </a:r>
            <a:r>
              <a:rPr lang="en-US" dirty="0">
                <a:effectLst/>
              </a:rPr>
              <a:t>. (n.d.). https://codemy.com/user-authentication-pythong-django/. </a:t>
            </a:r>
          </a:p>
          <a:p>
            <a:r>
              <a:rPr lang="en-US" i="1" dirty="0">
                <a:effectLst/>
              </a:rPr>
              <a:t>Django Testing - Introduction to testing in Django - Django Testing Series Part 1</a:t>
            </a:r>
            <a:r>
              <a:rPr lang="en-US" dirty="0">
                <a:effectLst/>
              </a:rPr>
              <a:t>. </a:t>
            </a:r>
            <a:r>
              <a:rPr lang="en-US" dirty="0" err="1">
                <a:effectLst/>
              </a:rPr>
              <a:t>Youtube</a:t>
            </a:r>
            <a:r>
              <a:rPr lang="en-US" dirty="0">
                <a:effectLst/>
              </a:rPr>
              <a:t>. (2020, August 18). https://www.youtube.com/watch?v=swEjbCW9XDY&amp;ab_channel=VeryAcademy. </a:t>
            </a:r>
          </a:p>
          <a:p>
            <a:r>
              <a:rPr lang="en-US" i="1" dirty="0">
                <a:effectLst/>
              </a:rPr>
              <a:t>Using Databases With Django - Django Databases #1</a:t>
            </a:r>
            <a:r>
              <a:rPr lang="en-US" dirty="0">
                <a:effectLst/>
              </a:rPr>
              <a:t>. YouTube. (2020, February 3). https://www.youtube.com/watch?v=A1nqCgAM6CE&amp;t=4s&amp;ab_channel=Codemy.com. </a:t>
            </a:r>
          </a:p>
          <a:p>
            <a:endParaRPr lang="en-US" dirty="0"/>
          </a:p>
        </p:txBody>
      </p:sp>
    </p:spTree>
    <p:extLst>
      <p:ext uri="{BB962C8B-B14F-4D97-AF65-F5344CB8AC3E}">
        <p14:creationId xmlns:p14="http://schemas.microsoft.com/office/powerpoint/2010/main" val="324539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EB4F6-97B2-409F-AB5C-6F22E584209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2991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A988-47D6-4A8D-90C9-306AFEE76271}"/>
              </a:ext>
            </a:extLst>
          </p:cNvPr>
          <p:cNvSpPr>
            <a:spLocks noGrp="1"/>
          </p:cNvSpPr>
          <p:nvPr>
            <p:ph type="title"/>
          </p:nvPr>
        </p:nvSpPr>
        <p:spPr/>
        <p:txBody>
          <a:bodyPr/>
          <a:lstStyle/>
          <a:p>
            <a:r>
              <a:rPr lang="en-US" dirty="0"/>
              <a:t>Requirement 1.1 – </a:t>
            </a:r>
            <a:r>
              <a:rPr lang="en-US" sz="3200" dirty="0"/>
              <a:t>User Authentication</a:t>
            </a:r>
          </a:p>
        </p:txBody>
      </p:sp>
      <p:sp>
        <p:nvSpPr>
          <p:cNvPr id="3" name="Content Placeholder 2">
            <a:extLst>
              <a:ext uri="{FF2B5EF4-FFF2-40B4-BE49-F238E27FC236}">
                <a16:creationId xmlns:a16="http://schemas.microsoft.com/office/drawing/2014/main" id="{DB014AAC-405A-4DF0-91DE-5C1D2E8A89F3}"/>
              </a:ext>
            </a:extLst>
          </p:cNvPr>
          <p:cNvSpPr>
            <a:spLocks noGrp="1"/>
          </p:cNvSpPr>
          <p:nvPr>
            <p:ph idx="1"/>
          </p:nvPr>
        </p:nvSpPr>
        <p:spPr>
          <a:xfrm>
            <a:off x="1202919" y="2011680"/>
            <a:ext cx="9784080" cy="2711322"/>
          </a:xfrm>
        </p:spPr>
        <p:txBody>
          <a:bodyPr/>
          <a:lstStyle/>
          <a:p>
            <a:r>
              <a:rPr lang="en-US" dirty="0"/>
              <a:t>1. User Authentication and Access </a:t>
            </a:r>
          </a:p>
          <a:p>
            <a:pPr lvl="1"/>
            <a:r>
              <a:rPr lang="en-US" dirty="0"/>
              <a:t>1.1. The system must require all users to authenticate themselves before giving them access to the system. </a:t>
            </a:r>
          </a:p>
          <a:p>
            <a:pPr lvl="2"/>
            <a:r>
              <a:rPr lang="en-US" dirty="0"/>
              <a:t>1.1.1. On first login, the system must allow the user to create an account with a username and password. </a:t>
            </a:r>
          </a:p>
          <a:p>
            <a:pPr lvl="3"/>
            <a:r>
              <a:rPr lang="en-US" dirty="0"/>
              <a:t>1.1.1.1. The system must get the user’s email address during account creation </a:t>
            </a:r>
          </a:p>
          <a:p>
            <a:pPr lvl="2"/>
            <a:r>
              <a:rPr lang="en-US" dirty="0"/>
              <a:t>1.1.2. On subsequent login, the system must allow users to enter their username and password. If entered correctly, the user must be given access to the system. If entered incorrectly, the system must allow the user to try again.</a:t>
            </a:r>
          </a:p>
        </p:txBody>
      </p:sp>
      <p:sp>
        <p:nvSpPr>
          <p:cNvPr id="4" name="Content Placeholder 2">
            <a:extLst>
              <a:ext uri="{FF2B5EF4-FFF2-40B4-BE49-F238E27FC236}">
                <a16:creationId xmlns:a16="http://schemas.microsoft.com/office/drawing/2014/main" id="{A3CDE5D6-0E34-4E4B-B6F0-749AD194AD04}"/>
              </a:ext>
            </a:extLst>
          </p:cNvPr>
          <p:cNvSpPr txBox="1">
            <a:spLocks/>
          </p:cNvSpPr>
          <p:nvPr/>
        </p:nvSpPr>
        <p:spPr>
          <a:xfrm>
            <a:off x="1202919" y="4903367"/>
            <a:ext cx="9784080" cy="132189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pPr marL="0" indent="0">
              <a:buNone/>
            </a:pPr>
            <a:r>
              <a:rPr lang="en-US" sz="1800" dirty="0"/>
              <a:t>MOSCOW – Using a login screen is a must. Users should be authenticated to ensure security.</a:t>
            </a:r>
          </a:p>
          <a:p>
            <a:pPr marL="0" indent="0">
              <a:buNone/>
            </a:pPr>
            <a:r>
              <a:rPr lang="en-US" sz="1800" dirty="0"/>
              <a:t>Every user interfaces with the login screen. Without it, the application cannot be used properly.</a:t>
            </a:r>
          </a:p>
          <a:p>
            <a:pPr marL="0" indent="0">
              <a:buNone/>
            </a:pPr>
            <a:r>
              <a:rPr lang="en-US" sz="1800" dirty="0"/>
              <a:t>This is a FURPS functional requirement. In order to use any other function, a user must be logged in.</a:t>
            </a:r>
          </a:p>
        </p:txBody>
      </p:sp>
    </p:spTree>
    <p:extLst>
      <p:ext uri="{BB962C8B-B14F-4D97-AF65-F5344CB8AC3E}">
        <p14:creationId xmlns:p14="http://schemas.microsoft.com/office/powerpoint/2010/main" val="39358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384F-A80B-4294-865F-51D65D821A3D}"/>
              </a:ext>
            </a:extLst>
          </p:cNvPr>
          <p:cNvSpPr>
            <a:spLocks noGrp="1"/>
          </p:cNvSpPr>
          <p:nvPr>
            <p:ph type="title"/>
          </p:nvPr>
        </p:nvSpPr>
        <p:spPr/>
        <p:txBody>
          <a:bodyPr/>
          <a:lstStyle/>
          <a:p>
            <a:r>
              <a:rPr lang="en-US" dirty="0"/>
              <a:t>Requirement 1.1 – </a:t>
            </a:r>
            <a:r>
              <a:rPr lang="en-US" sz="3200" dirty="0"/>
              <a:t>UX Design</a:t>
            </a:r>
          </a:p>
        </p:txBody>
      </p:sp>
      <p:sp>
        <p:nvSpPr>
          <p:cNvPr id="3" name="Content Placeholder 2">
            <a:extLst>
              <a:ext uri="{FF2B5EF4-FFF2-40B4-BE49-F238E27FC236}">
                <a16:creationId xmlns:a16="http://schemas.microsoft.com/office/drawing/2014/main" id="{86D7D78B-1099-4564-8FDB-36AD01B3B934}"/>
              </a:ext>
            </a:extLst>
          </p:cNvPr>
          <p:cNvSpPr>
            <a:spLocks noGrp="1"/>
          </p:cNvSpPr>
          <p:nvPr>
            <p:ph idx="1"/>
          </p:nvPr>
        </p:nvSpPr>
        <p:spPr>
          <a:xfrm>
            <a:off x="8179265" y="2011680"/>
            <a:ext cx="3791776" cy="4389120"/>
          </a:xfrm>
        </p:spPr>
        <p:txBody>
          <a:bodyPr>
            <a:normAutofit/>
          </a:bodyPr>
          <a:lstStyle/>
          <a:p>
            <a:r>
              <a:rPr lang="en-US" sz="1800" dirty="0"/>
              <a:t>Design by Alex Thurston.</a:t>
            </a:r>
          </a:p>
          <a:p>
            <a:r>
              <a:rPr lang="en-US" sz="1800" dirty="0"/>
              <a:t>Simpler is better. Users only need to use two text fields and one button to login. A separate button to create an account is kept low to not confuse.</a:t>
            </a:r>
          </a:p>
          <a:p>
            <a:r>
              <a:rPr lang="en-US" sz="1800" dirty="0"/>
              <a:t>We thought of adding a “forgot password” button. It would send an email with reset instructions but became a “could” function.</a:t>
            </a:r>
          </a:p>
          <a:p>
            <a:r>
              <a:rPr lang="en-US" sz="1800" dirty="0"/>
              <a:t>Using the @login_required Django decorator, users must be logged in to visit any other page. Any attempt at doing so will redirect to the login URL.</a:t>
            </a:r>
          </a:p>
        </p:txBody>
      </p:sp>
      <p:pic>
        <p:nvPicPr>
          <p:cNvPr id="5" name="Picture 4">
            <a:extLst>
              <a:ext uri="{FF2B5EF4-FFF2-40B4-BE49-F238E27FC236}">
                <a16:creationId xmlns:a16="http://schemas.microsoft.com/office/drawing/2014/main" id="{66AC88FE-D405-47A5-9C2C-DEA1250FF92A}"/>
              </a:ext>
            </a:extLst>
          </p:cNvPr>
          <p:cNvPicPr>
            <a:picLocks noChangeAspect="1"/>
          </p:cNvPicPr>
          <p:nvPr/>
        </p:nvPicPr>
        <p:blipFill>
          <a:blip r:embed="rId2"/>
          <a:stretch>
            <a:fillRect/>
          </a:stretch>
        </p:blipFill>
        <p:spPr>
          <a:xfrm>
            <a:off x="220959" y="1946365"/>
            <a:ext cx="3088878" cy="4562144"/>
          </a:xfrm>
          <a:prstGeom prst="rect">
            <a:avLst/>
          </a:prstGeom>
        </p:spPr>
      </p:pic>
      <p:pic>
        <p:nvPicPr>
          <p:cNvPr id="7" name="Picture 6">
            <a:extLst>
              <a:ext uri="{FF2B5EF4-FFF2-40B4-BE49-F238E27FC236}">
                <a16:creationId xmlns:a16="http://schemas.microsoft.com/office/drawing/2014/main" id="{E664631A-8E60-4133-8B4A-C04C2B3AA2D3}"/>
              </a:ext>
            </a:extLst>
          </p:cNvPr>
          <p:cNvPicPr>
            <a:picLocks noChangeAspect="1"/>
          </p:cNvPicPr>
          <p:nvPr/>
        </p:nvPicPr>
        <p:blipFill>
          <a:blip r:embed="rId3"/>
          <a:stretch>
            <a:fillRect/>
          </a:stretch>
        </p:blipFill>
        <p:spPr>
          <a:xfrm>
            <a:off x="3391333" y="2118047"/>
            <a:ext cx="4706435" cy="3825551"/>
          </a:xfrm>
          <a:prstGeom prst="rect">
            <a:avLst/>
          </a:prstGeom>
        </p:spPr>
      </p:pic>
    </p:spTree>
    <p:extLst>
      <p:ext uri="{BB962C8B-B14F-4D97-AF65-F5344CB8AC3E}">
        <p14:creationId xmlns:p14="http://schemas.microsoft.com/office/powerpoint/2010/main" val="352893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6E09-268A-4F24-8A7E-44B4C5B45695}"/>
              </a:ext>
            </a:extLst>
          </p:cNvPr>
          <p:cNvSpPr>
            <a:spLocks noGrp="1"/>
          </p:cNvSpPr>
          <p:nvPr>
            <p:ph type="title"/>
          </p:nvPr>
        </p:nvSpPr>
        <p:spPr/>
        <p:txBody>
          <a:bodyPr/>
          <a:lstStyle/>
          <a:p>
            <a:r>
              <a:rPr lang="en-US" dirty="0"/>
              <a:t>Requirement 1.1 – </a:t>
            </a:r>
            <a:r>
              <a:rPr lang="en-US" sz="3200" dirty="0"/>
              <a:t>Scrum history</a:t>
            </a:r>
            <a:endParaRPr lang="en-US" dirty="0"/>
          </a:p>
        </p:txBody>
      </p:sp>
      <p:sp>
        <p:nvSpPr>
          <p:cNvPr id="3" name="Content Placeholder 2">
            <a:extLst>
              <a:ext uri="{FF2B5EF4-FFF2-40B4-BE49-F238E27FC236}">
                <a16:creationId xmlns:a16="http://schemas.microsoft.com/office/drawing/2014/main" id="{08BE1A85-0E9A-490B-9AEE-98523B08B11C}"/>
              </a:ext>
            </a:extLst>
          </p:cNvPr>
          <p:cNvSpPr>
            <a:spLocks noGrp="1"/>
          </p:cNvSpPr>
          <p:nvPr>
            <p:ph idx="1"/>
          </p:nvPr>
        </p:nvSpPr>
        <p:spPr/>
        <p:txBody>
          <a:bodyPr/>
          <a:lstStyle/>
          <a:p>
            <a:r>
              <a:rPr lang="en-US" sz="1800" dirty="0"/>
              <a:t>User authentication is taken care of by Django. We just needed to learn Django’s built-in functionality to accomplish this. Researched by Nate and Jay.</a:t>
            </a:r>
          </a:p>
          <a:p>
            <a:r>
              <a:rPr lang="en-US" sz="1800" dirty="0"/>
              <a:t>Instead of using a “Create Account” page, we were going to have the user create an account on first log in. It was easier to use a “Create Account” button and we realized it would cause less confusion. </a:t>
            </a:r>
          </a:p>
          <a:p>
            <a:r>
              <a:rPr lang="en-US" sz="1800" dirty="0"/>
              <a:t>Once Alex had the bootstrap design implemented, we could see more clearly how the login and account creation process would work. They became two simple forms that any user could easily understand.</a:t>
            </a:r>
          </a:p>
          <a:p>
            <a:r>
              <a:rPr lang="en-US" sz="1800" dirty="0"/>
              <a:t>Our original table that stored user information changed drastically once we realized that Django has a built-in User object that stores information like </a:t>
            </a:r>
            <a:r>
              <a:rPr lang="en-US" sz="1800" dirty="0" err="1"/>
              <a:t>first_name</a:t>
            </a:r>
            <a:r>
              <a:rPr lang="en-US" sz="1800" dirty="0"/>
              <a:t>, </a:t>
            </a:r>
            <a:r>
              <a:rPr lang="en-US" sz="1800" dirty="0" err="1"/>
              <a:t>last_name</a:t>
            </a:r>
            <a:r>
              <a:rPr lang="en-US" sz="1800" dirty="0"/>
              <a:t>, email, and so on. Nate created a Profile model that added more user information like supervisor status and balance.</a:t>
            </a:r>
          </a:p>
          <a:p>
            <a:r>
              <a:rPr lang="en-US" sz="1800" dirty="0"/>
              <a:t>Nate implemented the Django decorator that keeps unauthorized users from accessing URLs without being logged in. This is used on every single URL except for the sign in and account creation URLs.</a:t>
            </a:r>
          </a:p>
          <a:p>
            <a:endParaRPr lang="en-US" sz="1800" dirty="0"/>
          </a:p>
          <a:p>
            <a:endParaRPr lang="en-US" dirty="0"/>
          </a:p>
        </p:txBody>
      </p:sp>
    </p:spTree>
    <p:extLst>
      <p:ext uri="{BB962C8B-B14F-4D97-AF65-F5344CB8AC3E}">
        <p14:creationId xmlns:p14="http://schemas.microsoft.com/office/powerpoint/2010/main" val="101313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A740-AFF0-41BB-B938-54F8801FFBEF}"/>
              </a:ext>
            </a:extLst>
          </p:cNvPr>
          <p:cNvSpPr>
            <a:spLocks noGrp="1"/>
          </p:cNvSpPr>
          <p:nvPr>
            <p:ph type="title"/>
          </p:nvPr>
        </p:nvSpPr>
        <p:spPr/>
        <p:txBody>
          <a:bodyPr/>
          <a:lstStyle/>
          <a:p>
            <a:r>
              <a:rPr lang="en-US" dirty="0"/>
              <a:t>Requirement 1.1 – </a:t>
            </a:r>
            <a:r>
              <a:rPr lang="en-US" sz="3200" dirty="0"/>
              <a:t>Testing</a:t>
            </a:r>
            <a:endParaRPr lang="en-US" dirty="0"/>
          </a:p>
        </p:txBody>
      </p:sp>
      <p:sp>
        <p:nvSpPr>
          <p:cNvPr id="3" name="Content Placeholder 2">
            <a:extLst>
              <a:ext uri="{FF2B5EF4-FFF2-40B4-BE49-F238E27FC236}">
                <a16:creationId xmlns:a16="http://schemas.microsoft.com/office/drawing/2014/main" id="{35BBA4EB-5974-49FB-A4A7-F349377ABE7B}"/>
              </a:ext>
            </a:extLst>
          </p:cNvPr>
          <p:cNvSpPr>
            <a:spLocks noGrp="1"/>
          </p:cNvSpPr>
          <p:nvPr>
            <p:ph idx="1"/>
          </p:nvPr>
        </p:nvSpPr>
        <p:spPr/>
        <p:txBody>
          <a:bodyPr/>
          <a:lstStyle/>
          <a:p>
            <a:r>
              <a:rPr lang="en-US" dirty="0"/>
              <a:t>This can be tested by creating an account and then logging in. You will be taken to the home page if successful. Errors are easily seen if the account creation or login attempt fails. </a:t>
            </a:r>
          </a:p>
          <a:p>
            <a:r>
              <a:rPr lang="en-US" dirty="0"/>
              <a:t>You can create a superuser account and login to the built-in Django admin page by visiting </a:t>
            </a:r>
            <a:r>
              <a:rPr lang="en-US" dirty="0">
                <a:hlinkClick r:id="rId2"/>
              </a:rPr>
              <a:t>http://127.0.0.1:8000/admin</a:t>
            </a:r>
            <a:r>
              <a:rPr lang="en-US" dirty="0"/>
              <a:t>. You can view all the users and their info, including your own.</a:t>
            </a:r>
          </a:p>
          <a:p>
            <a:r>
              <a:rPr lang="en-US" dirty="0"/>
              <a:t>In bash, you can run “$ python manage.py test” to run a unit test which will create and verify a temporary account. This account will be destroyed once the test is completed successfully.</a:t>
            </a:r>
          </a:p>
        </p:txBody>
      </p:sp>
    </p:spTree>
    <p:extLst>
      <p:ext uri="{BB962C8B-B14F-4D97-AF65-F5344CB8AC3E}">
        <p14:creationId xmlns:p14="http://schemas.microsoft.com/office/powerpoint/2010/main" val="84851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2EFF-6C80-42F6-B400-992363339025}"/>
              </a:ext>
            </a:extLst>
          </p:cNvPr>
          <p:cNvSpPr>
            <a:spLocks noGrp="1"/>
          </p:cNvSpPr>
          <p:nvPr>
            <p:ph type="title"/>
          </p:nvPr>
        </p:nvSpPr>
        <p:spPr/>
        <p:txBody>
          <a:bodyPr/>
          <a:lstStyle/>
          <a:p>
            <a:r>
              <a:rPr lang="en-US" dirty="0"/>
              <a:t>Requirement 3.2 – </a:t>
            </a:r>
            <a:r>
              <a:rPr lang="en-US" sz="3200" dirty="0"/>
              <a:t>parking Reservations</a:t>
            </a:r>
          </a:p>
        </p:txBody>
      </p:sp>
      <p:sp>
        <p:nvSpPr>
          <p:cNvPr id="3" name="Content Placeholder 2">
            <a:extLst>
              <a:ext uri="{FF2B5EF4-FFF2-40B4-BE49-F238E27FC236}">
                <a16:creationId xmlns:a16="http://schemas.microsoft.com/office/drawing/2014/main" id="{A07538AA-DF64-41FB-9DD0-D289B0B4F959}"/>
              </a:ext>
            </a:extLst>
          </p:cNvPr>
          <p:cNvSpPr>
            <a:spLocks noGrp="1"/>
          </p:cNvSpPr>
          <p:nvPr>
            <p:ph idx="1"/>
          </p:nvPr>
        </p:nvSpPr>
        <p:spPr/>
        <p:txBody>
          <a:bodyPr>
            <a:normAutofit fontScale="92500" lnSpcReduction="10000"/>
          </a:bodyPr>
          <a:lstStyle/>
          <a:p>
            <a:pPr marL="0" indent="0">
              <a:buNone/>
            </a:pPr>
            <a:r>
              <a:rPr lang="en-US" dirty="0"/>
              <a:t>3.2. The system will allow users with Customer rights (hereafter referred to as “Customers”) to browse, reserve, and pay for parking spaces. </a:t>
            </a:r>
          </a:p>
          <a:p>
            <a:pPr marL="0" indent="0">
              <a:buNone/>
            </a:pPr>
            <a:r>
              <a:rPr lang="en-US" dirty="0"/>
              <a:t>	3.2.1. The system will allow Customers to select an event from a list. When 		the Customer selects an event, the system will display a list of 			available parking spaces. </a:t>
            </a:r>
          </a:p>
          <a:p>
            <a:pPr marL="0" indent="0">
              <a:buNone/>
            </a:pPr>
            <a:r>
              <a:rPr lang="en-US" dirty="0"/>
              <a:t>		3.2.1.1. The system will display the address, distance from event 				location, type, and price of the available parking spaces to the 			Customer. </a:t>
            </a:r>
          </a:p>
          <a:p>
            <a:pPr marL="0" indent="0">
              <a:buNone/>
            </a:pPr>
            <a:r>
              <a:rPr lang="en-US" dirty="0"/>
              <a:t>	3.2.2. Customers will be able to select a parking space from the list to rent. 	3.2.3. If a Customer decides to rent a parking space, the system will require 		the Customer to pay for the parking space immediately. </a:t>
            </a:r>
          </a:p>
          <a:p>
            <a:pPr marL="0" indent="0">
              <a:buNone/>
            </a:pPr>
            <a:r>
              <a:rPr lang="en-US" dirty="0"/>
              <a:t>		3.2.3.1. Customers pay for parking from their preloaded account 			balance</a:t>
            </a:r>
          </a:p>
        </p:txBody>
      </p:sp>
    </p:spTree>
    <p:extLst>
      <p:ext uri="{BB962C8B-B14F-4D97-AF65-F5344CB8AC3E}">
        <p14:creationId xmlns:p14="http://schemas.microsoft.com/office/powerpoint/2010/main" val="210991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85D-6460-4A86-8579-F2408AEAC5A3}"/>
              </a:ext>
            </a:extLst>
          </p:cNvPr>
          <p:cNvSpPr>
            <a:spLocks noGrp="1"/>
          </p:cNvSpPr>
          <p:nvPr>
            <p:ph type="title"/>
          </p:nvPr>
        </p:nvSpPr>
        <p:spPr/>
        <p:txBody>
          <a:bodyPr/>
          <a:lstStyle/>
          <a:p>
            <a:r>
              <a:rPr lang="en-US" dirty="0"/>
              <a:t>Requirement 3.2 – </a:t>
            </a:r>
            <a:r>
              <a:rPr lang="en-US" sz="3200" dirty="0"/>
              <a:t>Requirement analysis</a:t>
            </a:r>
          </a:p>
        </p:txBody>
      </p:sp>
      <p:sp>
        <p:nvSpPr>
          <p:cNvPr id="3" name="Content Placeholder 2">
            <a:extLst>
              <a:ext uri="{FF2B5EF4-FFF2-40B4-BE49-F238E27FC236}">
                <a16:creationId xmlns:a16="http://schemas.microsoft.com/office/drawing/2014/main" id="{63A636DF-CF3A-4A58-B0CF-EEFF754F73D0}"/>
              </a:ext>
            </a:extLst>
          </p:cNvPr>
          <p:cNvSpPr>
            <a:spLocks noGrp="1"/>
          </p:cNvSpPr>
          <p:nvPr>
            <p:ph idx="1"/>
          </p:nvPr>
        </p:nvSpPr>
        <p:spPr/>
        <p:txBody>
          <a:bodyPr/>
          <a:lstStyle/>
          <a:p>
            <a:r>
              <a:rPr lang="en-US" dirty="0"/>
              <a:t>MOSCOW – Must. This requirement was central to the application’s function and was therefore labeled a ‘must.’</a:t>
            </a:r>
          </a:p>
          <a:p>
            <a:r>
              <a:rPr lang="en-US" dirty="0"/>
              <a:t>Audience-Oriented – User Requirement. This requirement falls into the User category because this is a function almost all users will need.</a:t>
            </a:r>
          </a:p>
          <a:p>
            <a:r>
              <a:rPr lang="en-US" dirty="0"/>
              <a:t>FURPS – Functionality. This is a core functional requirement that fits best under ‘Functionality.’</a:t>
            </a:r>
          </a:p>
        </p:txBody>
      </p:sp>
    </p:spTree>
    <p:extLst>
      <p:ext uri="{BB962C8B-B14F-4D97-AF65-F5344CB8AC3E}">
        <p14:creationId xmlns:p14="http://schemas.microsoft.com/office/powerpoint/2010/main" val="137098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28F5-1665-4B24-8333-1AC7A4012834}"/>
              </a:ext>
            </a:extLst>
          </p:cNvPr>
          <p:cNvSpPr>
            <a:spLocks noGrp="1"/>
          </p:cNvSpPr>
          <p:nvPr>
            <p:ph type="title"/>
          </p:nvPr>
        </p:nvSpPr>
        <p:spPr>
          <a:xfrm>
            <a:off x="355209" y="685800"/>
            <a:ext cx="11471565" cy="1739347"/>
          </a:xfrm>
        </p:spPr>
        <p:txBody>
          <a:bodyPr vert="horz" lIns="91440" tIns="45720" rIns="91440" bIns="45720" rtlCol="0" anchor="ctr">
            <a:normAutofit/>
          </a:bodyPr>
          <a:lstStyle/>
          <a:p>
            <a:pPr>
              <a:lnSpc>
                <a:spcPct val="80000"/>
              </a:lnSpc>
            </a:pPr>
            <a:r>
              <a:rPr lang="en-US" spc="150" dirty="0"/>
              <a:t>Requirement 3.2 – </a:t>
            </a:r>
            <a:r>
              <a:rPr lang="en-US" sz="3200" spc="150" dirty="0"/>
              <a:t>modeling/Design choices</a:t>
            </a:r>
          </a:p>
        </p:txBody>
      </p:sp>
      <p:pic>
        <p:nvPicPr>
          <p:cNvPr id="9" name="Picture 8" descr="A picture containing text&#10;&#10;Description automatically generated">
            <a:extLst>
              <a:ext uri="{FF2B5EF4-FFF2-40B4-BE49-F238E27FC236}">
                <a16:creationId xmlns:a16="http://schemas.microsoft.com/office/drawing/2014/main" id="{05E5BC8E-D439-465C-B7F8-A9BBA713232D}"/>
              </a:ext>
            </a:extLst>
          </p:cNvPr>
          <p:cNvPicPr>
            <a:picLocks noChangeAspect="1"/>
          </p:cNvPicPr>
          <p:nvPr/>
        </p:nvPicPr>
        <p:blipFill rotWithShape="1">
          <a:blip r:embed="rId2">
            <a:extLst>
              <a:ext uri="{28A0092B-C50C-407E-A947-70E740481C1C}">
                <a14:useLocalDpi xmlns:a14="http://schemas.microsoft.com/office/drawing/2010/main" val="0"/>
              </a:ext>
            </a:extLst>
          </a:blip>
          <a:srcRect l="15805" t="12556" r="15651" b="15712"/>
          <a:stretch/>
        </p:blipFill>
        <p:spPr>
          <a:xfrm>
            <a:off x="187244" y="2514600"/>
            <a:ext cx="2529191" cy="3529149"/>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1ED1016A-4685-43BC-9651-02155A87C9F5}"/>
              </a:ext>
            </a:extLst>
          </p:cNvPr>
          <p:cNvPicPr>
            <a:picLocks noChangeAspect="1"/>
          </p:cNvPicPr>
          <p:nvPr/>
        </p:nvPicPr>
        <p:blipFill rotWithShape="1">
          <a:blip r:embed="rId3">
            <a:extLst>
              <a:ext uri="{28A0092B-C50C-407E-A947-70E740481C1C}">
                <a14:useLocalDpi xmlns:a14="http://schemas.microsoft.com/office/drawing/2010/main" val="0"/>
              </a:ext>
            </a:extLst>
          </a:blip>
          <a:srcRect l="15424" t="11452" r="16034" b="16814"/>
          <a:stretch/>
        </p:blipFill>
        <p:spPr>
          <a:xfrm>
            <a:off x="9297583" y="2514600"/>
            <a:ext cx="2529191" cy="3529149"/>
          </a:xfrm>
          <a:prstGeom prst="rect">
            <a:avLst/>
          </a:prstGeom>
        </p:spPr>
      </p:pic>
      <p:sp>
        <p:nvSpPr>
          <p:cNvPr id="6" name="TextBox 5">
            <a:extLst>
              <a:ext uri="{FF2B5EF4-FFF2-40B4-BE49-F238E27FC236}">
                <a16:creationId xmlns:a16="http://schemas.microsoft.com/office/drawing/2014/main" id="{B74455D8-22D2-49D1-A14A-17465A526CC2}"/>
              </a:ext>
            </a:extLst>
          </p:cNvPr>
          <p:cNvSpPr txBox="1"/>
          <p:nvPr/>
        </p:nvSpPr>
        <p:spPr>
          <a:xfrm>
            <a:off x="2716436" y="2514600"/>
            <a:ext cx="658114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to filter by event and spot type to make it easier to implement database queries specific to the customer’s needs.</a:t>
            </a:r>
          </a:p>
          <a:p>
            <a:pPr marL="285750" indent="-285750">
              <a:buFont typeface="Arial" panose="020B0604020202020204" pitchFamily="34" charset="0"/>
              <a:buChar char="•"/>
            </a:pPr>
            <a:r>
              <a:rPr lang="en-US" dirty="0"/>
              <a:t>After purchase, we decided to display reservation information on the home screen instead of in the reservations tab in order to simplify and minimize effort on the behalf of the customer.</a:t>
            </a:r>
          </a:p>
          <a:p>
            <a:pPr marL="285750" indent="-285750">
              <a:buFont typeface="Arial" panose="020B0604020202020204" pitchFamily="34" charset="0"/>
              <a:buChar char="•"/>
            </a:pPr>
            <a:r>
              <a:rPr lang="en-US" dirty="0"/>
              <a:t>If a customer does not have enough funds in their account, they are alerted of the issue and asked to resolve it using our “Account” tab.</a:t>
            </a:r>
          </a:p>
          <a:p>
            <a:pPr marL="285750" indent="-285750">
              <a:buFont typeface="Arial" panose="020B0604020202020204" pitchFamily="34" charset="0"/>
              <a:buChar char="•"/>
            </a:pPr>
            <a:r>
              <a:rPr lang="en-US" dirty="0"/>
              <a:t>All information pertinent to purchase (distance, type, location, price) are provided beforehand to minimize customer confusion and possibility of cancellation.</a:t>
            </a:r>
          </a:p>
        </p:txBody>
      </p:sp>
    </p:spTree>
    <p:extLst>
      <p:ext uri="{BB962C8B-B14F-4D97-AF65-F5344CB8AC3E}">
        <p14:creationId xmlns:p14="http://schemas.microsoft.com/office/powerpoint/2010/main" val="95550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38B6-7CB2-49D4-A276-DE75D2E5B543}"/>
              </a:ext>
            </a:extLst>
          </p:cNvPr>
          <p:cNvSpPr>
            <a:spLocks noGrp="1"/>
          </p:cNvSpPr>
          <p:nvPr>
            <p:ph type="title"/>
          </p:nvPr>
        </p:nvSpPr>
        <p:spPr/>
        <p:txBody>
          <a:bodyPr/>
          <a:lstStyle/>
          <a:p>
            <a:r>
              <a:rPr lang="en-US" spc="150" dirty="0"/>
              <a:t>Requirement 3.2 – </a:t>
            </a:r>
            <a:r>
              <a:rPr lang="en-US" sz="2800" spc="150" dirty="0"/>
              <a:t>Scrum History</a:t>
            </a:r>
            <a:endParaRPr lang="en-US" sz="2800" dirty="0"/>
          </a:p>
        </p:txBody>
      </p:sp>
      <p:sp>
        <p:nvSpPr>
          <p:cNvPr id="3" name="Content Placeholder 2">
            <a:extLst>
              <a:ext uri="{FF2B5EF4-FFF2-40B4-BE49-F238E27FC236}">
                <a16:creationId xmlns:a16="http://schemas.microsoft.com/office/drawing/2014/main" id="{A9D253ED-DEE3-45BC-8940-4A4DC691A657}"/>
              </a:ext>
            </a:extLst>
          </p:cNvPr>
          <p:cNvSpPr>
            <a:spLocks noGrp="1"/>
          </p:cNvSpPr>
          <p:nvPr>
            <p:ph idx="1"/>
          </p:nvPr>
        </p:nvSpPr>
        <p:spPr/>
        <p:txBody>
          <a:bodyPr/>
          <a:lstStyle/>
          <a:p>
            <a:r>
              <a:rPr lang="en-US" dirty="0"/>
              <a:t>Parking Reservation Brainstorming – Nate, Jay, and Alex</a:t>
            </a:r>
          </a:p>
          <a:p>
            <a:pPr lvl="1"/>
            <a:r>
              <a:rPr lang="en-US" dirty="0"/>
              <a:t>Team had a group brainstorming session to decide how to implement this feature.</a:t>
            </a:r>
          </a:p>
          <a:p>
            <a:r>
              <a:rPr lang="en-US" dirty="0"/>
              <a:t>Parking Reservation User Interface – Alex</a:t>
            </a:r>
          </a:p>
          <a:p>
            <a:pPr lvl="1"/>
            <a:r>
              <a:rPr lang="en-US" dirty="0"/>
              <a:t>Alex set up the user interface, with an HTML from to return the data and Bootstrap to style the input and output.</a:t>
            </a:r>
          </a:p>
          <a:p>
            <a:r>
              <a:rPr lang="en-US" dirty="0"/>
              <a:t>Parking Reservation Functionality – Nate</a:t>
            </a:r>
          </a:p>
          <a:p>
            <a:pPr lvl="1"/>
            <a:r>
              <a:rPr lang="en-US" dirty="0"/>
              <a:t>Nate headed up the main functionality by creating a view function to handle user input, query the database efficiently, display parking choices, and handle user reservation selection. </a:t>
            </a:r>
          </a:p>
        </p:txBody>
      </p:sp>
    </p:spTree>
    <p:extLst>
      <p:ext uri="{BB962C8B-B14F-4D97-AF65-F5344CB8AC3E}">
        <p14:creationId xmlns:p14="http://schemas.microsoft.com/office/powerpoint/2010/main" val="2214238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4038</TotalTime>
  <Words>2157</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Wingdings</vt:lpstr>
      <vt:lpstr>Banded</vt:lpstr>
      <vt:lpstr>Big Blue Parking Genie</vt:lpstr>
      <vt:lpstr>Requirement 1.1 – User Authentication</vt:lpstr>
      <vt:lpstr>Requirement 1.1 – UX Design</vt:lpstr>
      <vt:lpstr>Requirement 1.1 – Scrum history</vt:lpstr>
      <vt:lpstr>Requirement 1.1 – Testing</vt:lpstr>
      <vt:lpstr>Requirement 3.2 – parking Reservations</vt:lpstr>
      <vt:lpstr>Requirement 3.2 – Requirement analysis</vt:lpstr>
      <vt:lpstr>Requirement 3.2 – modeling/Design choices</vt:lpstr>
      <vt:lpstr>Requirement 3.2 – Scrum History</vt:lpstr>
      <vt:lpstr>Requirement 3.2 – Testing</vt:lpstr>
      <vt:lpstr>Requirement 5.3 – requirement analysis</vt:lpstr>
      <vt:lpstr>Requirement 5.3 – modeling/design choices</vt:lpstr>
      <vt:lpstr>Requirement 5.3 – Scrum history</vt:lpstr>
      <vt:lpstr>Requirement 5.3 – testing</vt:lpstr>
      <vt:lpstr>Burndown</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Jay Peterson</dc:creator>
  <cp:lastModifiedBy>Alex Thurston</cp:lastModifiedBy>
  <cp:revision>26</cp:revision>
  <dcterms:created xsi:type="dcterms:W3CDTF">2021-04-17T19:45:29Z</dcterms:created>
  <dcterms:modified xsi:type="dcterms:W3CDTF">2021-04-20T15:05:55Z</dcterms:modified>
</cp:coreProperties>
</file>