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9"/>
  </p:notesMasterIdLst>
  <p:sldIdLst>
    <p:sldId id="256" r:id="rId2"/>
    <p:sldId id="266" r:id="rId3"/>
    <p:sldId id="267" r:id="rId4"/>
    <p:sldId id="270" r:id="rId5"/>
    <p:sldId id="268" r:id="rId6"/>
    <p:sldId id="269" r:id="rId7"/>
    <p:sldId id="272" r:id="rId8"/>
    <p:sldId id="263" r:id="rId9"/>
    <p:sldId id="265" r:id="rId10"/>
    <p:sldId id="264" r:id="rId11"/>
    <p:sldId id="277" r:id="rId12"/>
    <p:sldId id="278" r:id="rId13"/>
    <p:sldId id="285" r:id="rId14"/>
    <p:sldId id="284" r:id="rId15"/>
    <p:sldId id="287" r:id="rId16"/>
    <p:sldId id="286" r:id="rId17"/>
    <p:sldId id="288" r:id="rId18"/>
    <p:sldId id="273" r:id="rId19"/>
    <p:sldId id="281" r:id="rId20"/>
    <p:sldId id="282" r:id="rId21"/>
    <p:sldId id="261" r:id="rId22"/>
    <p:sldId id="275" r:id="rId23"/>
    <p:sldId id="274" r:id="rId24"/>
    <p:sldId id="289" r:id="rId25"/>
    <p:sldId id="290" r:id="rId26"/>
    <p:sldId id="257" r:id="rId27"/>
    <p:sldId id="25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3"/>
  </p:normalViewPr>
  <p:slideViewPr>
    <p:cSldViewPr snapToGrid="0" snapToObjects="1">
      <p:cViewPr varScale="1">
        <p:scale>
          <a:sx n="102" d="100"/>
          <a:sy n="102" d="100"/>
        </p:scale>
        <p:origin x="192"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A38BDB-C2F1-4A9E-B678-14A31CD32AD8}" type="doc">
      <dgm:prSet loTypeId="urn:microsoft.com/office/officeart/2018/5/layout/IconLeaf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37BFBAF-6518-49BE-AECE-AED880F093EC}">
      <dgm:prSet/>
      <dgm:spPr/>
      <dgm:t>
        <a:bodyPr/>
        <a:lstStyle/>
        <a:p>
          <a:pPr>
            <a:lnSpc>
              <a:spcPct val="100000"/>
            </a:lnSpc>
            <a:defRPr cap="all"/>
          </a:pPr>
          <a:r>
            <a:rPr lang="en-US"/>
            <a:t>Background</a:t>
          </a:r>
        </a:p>
      </dgm:t>
    </dgm:pt>
    <dgm:pt modelId="{671C40B3-AD04-4A5D-BCE8-5BFC0B114EE1}" type="parTrans" cxnId="{305C7B26-4A5F-4E2C-8938-BEAAFF28A51C}">
      <dgm:prSet/>
      <dgm:spPr/>
      <dgm:t>
        <a:bodyPr/>
        <a:lstStyle/>
        <a:p>
          <a:endParaRPr lang="en-US"/>
        </a:p>
      </dgm:t>
    </dgm:pt>
    <dgm:pt modelId="{81707AA7-552B-4C94-BFA7-352BFA9CECBA}" type="sibTrans" cxnId="{305C7B26-4A5F-4E2C-8938-BEAAFF28A51C}">
      <dgm:prSet/>
      <dgm:spPr/>
      <dgm:t>
        <a:bodyPr/>
        <a:lstStyle/>
        <a:p>
          <a:endParaRPr lang="en-US"/>
        </a:p>
      </dgm:t>
    </dgm:pt>
    <dgm:pt modelId="{675298F1-3610-4EDD-B6B0-951798252FFC}">
      <dgm:prSet/>
      <dgm:spPr/>
      <dgm:t>
        <a:bodyPr/>
        <a:lstStyle/>
        <a:p>
          <a:pPr>
            <a:lnSpc>
              <a:spcPct val="100000"/>
            </a:lnSpc>
            <a:defRPr cap="all"/>
          </a:pPr>
          <a:r>
            <a:rPr lang="en-US"/>
            <a:t>Questions</a:t>
          </a:r>
        </a:p>
      </dgm:t>
    </dgm:pt>
    <dgm:pt modelId="{B2D2E3CE-4B5F-48B7-8688-2313DDE961F0}" type="parTrans" cxnId="{CD4024D6-4C76-4327-A6DB-3EF543CE5917}">
      <dgm:prSet/>
      <dgm:spPr/>
      <dgm:t>
        <a:bodyPr/>
        <a:lstStyle/>
        <a:p>
          <a:endParaRPr lang="en-US"/>
        </a:p>
      </dgm:t>
    </dgm:pt>
    <dgm:pt modelId="{59767C2F-247C-4D72-891C-16C460C86B9E}" type="sibTrans" cxnId="{CD4024D6-4C76-4327-A6DB-3EF543CE5917}">
      <dgm:prSet/>
      <dgm:spPr/>
      <dgm:t>
        <a:bodyPr/>
        <a:lstStyle/>
        <a:p>
          <a:endParaRPr lang="en-US"/>
        </a:p>
      </dgm:t>
    </dgm:pt>
    <dgm:pt modelId="{FA77A73A-E1EF-4251-A592-39EF8EA68132}">
      <dgm:prSet/>
      <dgm:spPr/>
      <dgm:t>
        <a:bodyPr/>
        <a:lstStyle/>
        <a:p>
          <a:pPr>
            <a:lnSpc>
              <a:spcPct val="100000"/>
            </a:lnSpc>
            <a:defRPr cap="all"/>
          </a:pPr>
          <a:r>
            <a:rPr lang="en-US"/>
            <a:t>Workflow</a:t>
          </a:r>
        </a:p>
      </dgm:t>
    </dgm:pt>
    <dgm:pt modelId="{FC481F73-9B50-4699-922C-9B6BDF4AE4D6}" type="parTrans" cxnId="{7026073E-7011-471C-9A55-17FB05BE7916}">
      <dgm:prSet/>
      <dgm:spPr/>
      <dgm:t>
        <a:bodyPr/>
        <a:lstStyle/>
        <a:p>
          <a:endParaRPr lang="en-US"/>
        </a:p>
      </dgm:t>
    </dgm:pt>
    <dgm:pt modelId="{F0693FEC-2FC1-41FF-945E-6E16E04EDCEA}" type="sibTrans" cxnId="{7026073E-7011-471C-9A55-17FB05BE7916}">
      <dgm:prSet/>
      <dgm:spPr/>
      <dgm:t>
        <a:bodyPr/>
        <a:lstStyle/>
        <a:p>
          <a:endParaRPr lang="en-US"/>
        </a:p>
      </dgm:t>
    </dgm:pt>
    <dgm:pt modelId="{9D4DA7DA-CE35-4755-85E6-EF1462FDBAFD}">
      <dgm:prSet/>
      <dgm:spPr/>
      <dgm:t>
        <a:bodyPr/>
        <a:lstStyle/>
        <a:p>
          <a:pPr>
            <a:lnSpc>
              <a:spcPct val="100000"/>
            </a:lnSpc>
            <a:defRPr cap="all"/>
          </a:pPr>
          <a:r>
            <a:rPr lang="en-US"/>
            <a:t>Data Analysis</a:t>
          </a:r>
        </a:p>
      </dgm:t>
    </dgm:pt>
    <dgm:pt modelId="{BF4F1A28-71D7-4556-B48B-6307C8FEFA2F}" type="parTrans" cxnId="{73A2C67F-2F61-4051-B8A1-2680E9822255}">
      <dgm:prSet/>
      <dgm:spPr/>
      <dgm:t>
        <a:bodyPr/>
        <a:lstStyle/>
        <a:p>
          <a:endParaRPr lang="en-US"/>
        </a:p>
      </dgm:t>
    </dgm:pt>
    <dgm:pt modelId="{BD711BAF-1AC2-45D7-AA4D-29F5DF73A332}" type="sibTrans" cxnId="{73A2C67F-2F61-4051-B8A1-2680E9822255}">
      <dgm:prSet/>
      <dgm:spPr/>
      <dgm:t>
        <a:bodyPr/>
        <a:lstStyle/>
        <a:p>
          <a:endParaRPr lang="en-US"/>
        </a:p>
      </dgm:t>
    </dgm:pt>
    <dgm:pt modelId="{1089308C-3B5F-4254-AA89-5AC4CC05DA0A}">
      <dgm:prSet/>
      <dgm:spPr/>
      <dgm:t>
        <a:bodyPr/>
        <a:lstStyle/>
        <a:p>
          <a:pPr>
            <a:lnSpc>
              <a:spcPct val="100000"/>
            </a:lnSpc>
            <a:defRPr cap="all"/>
          </a:pPr>
          <a:r>
            <a:rPr lang="en-US"/>
            <a:t>Takeaways, assumptions</a:t>
          </a:r>
        </a:p>
      </dgm:t>
    </dgm:pt>
    <dgm:pt modelId="{6168B161-E7E9-468F-A205-A3DA431DB922}" type="parTrans" cxnId="{F52B3072-7163-40DA-9430-5D289431D66E}">
      <dgm:prSet/>
      <dgm:spPr/>
      <dgm:t>
        <a:bodyPr/>
        <a:lstStyle/>
        <a:p>
          <a:endParaRPr lang="en-US"/>
        </a:p>
      </dgm:t>
    </dgm:pt>
    <dgm:pt modelId="{5A2D0108-CBD0-472C-B544-B5B6D3ACC25F}" type="sibTrans" cxnId="{F52B3072-7163-40DA-9430-5D289431D66E}">
      <dgm:prSet/>
      <dgm:spPr/>
      <dgm:t>
        <a:bodyPr/>
        <a:lstStyle/>
        <a:p>
          <a:endParaRPr lang="en-US"/>
        </a:p>
      </dgm:t>
    </dgm:pt>
    <dgm:pt modelId="{FB8876C0-77AC-4440-AD78-0FBC1C6E64B2}">
      <dgm:prSet/>
      <dgm:spPr/>
      <dgm:t>
        <a:bodyPr/>
        <a:lstStyle/>
        <a:p>
          <a:pPr>
            <a:lnSpc>
              <a:spcPct val="100000"/>
            </a:lnSpc>
            <a:defRPr cap="all"/>
          </a:pPr>
          <a:r>
            <a:rPr lang="en-US"/>
            <a:t>Further Thoughts</a:t>
          </a:r>
        </a:p>
      </dgm:t>
    </dgm:pt>
    <dgm:pt modelId="{F8E249CE-9C48-4239-8424-22FEE1BA0202}" type="parTrans" cxnId="{97480053-6E82-47E2-B905-56CAE0AD61B6}">
      <dgm:prSet/>
      <dgm:spPr/>
      <dgm:t>
        <a:bodyPr/>
        <a:lstStyle/>
        <a:p>
          <a:endParaRPr lang="en-US"/>
        </a:p>
      </dgm:t>
    </dgm:pt>
    <dgm:pt modelId="{371E46FB-E36D-4EB4-84E4-EFCB421538CA}" type="sibTrans" cxnId="{97480053-6E82-47E2-B905-56CAE0AD61B6}">
      <dgm:prSet/>
      <dgm:spPr/>
      <dgm:t>
        <a:bodyPr/>
        <a:lstStyle/>
        <a:p>
          <a:endParaRPr lang="en-US"/>
        </a:p>
      </dgm:t>
    </dgm:pt>
    <dgm:pt modelId="{449C16CB-FD93-427C-9564-0D98D98B927F}" type="pres">
      <dgm:prSet presAssocID="{CCA38BDB-C2F1-4A9E-B678-14A31CD32AD8}" presName="root" presStyleCnt="0">
        <dgm:presLayoutVars>
          <dgm:dir/>
          <dgm:resizeHandles val="exact"/>
        </dgm:presLayoutVars>
      </dgm:prSet>
      <dgm:spPr/>
    </dgm:pt>
    <dgm:pt modelId="{EDBF2014-D8CF-46C1-AE45-2BE3F1296AD0}" type="pres">
      <dgm:prSet presAssocID="{037BFBAF-6518-49BE-AECE-AED880F093EC}" presName="compNode" presStyleCnt="0"/>
      <dgm:spPr/>
    </dgm:pt>
    <dgm:pt modelId="{D05A713D-90E0-4D48-9145-98FA916C8C51}" type="pres">
      <dgm:prSet presAssocID="{037BFBAF-6518-49BE-AECE-AED880F093EC}" presName="iconBgRect" presStyleLbl="bgShp" presStyleIdx="0" presStyleCnt="6"/>
      <dgm:spPr>
        <a:prstGeom prst="round2DiagRect">
          <a:avLst>
            <a:gd name="adj1" fmla="val 29727"/>
            <a:gd name="adj2" fmla="val 0"/>
          </a:avLst>
        </a:prstGeom>
      </dgm:spPr>
    </dgm:pt>
    <dgm:pt modelId="{60B072EB-2CE1-4512-A263-996DABDF7B8F}" type="pres">
      <dgm:prSet presAssocID="{037BFBAF-6518-49BE-AECE-AED880F093EC}"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CA210CC5-C82F-4239-8670-158B55CF7D7C}" type="pres">
      <dgm:prSet presAssocID="{037BFBAF-6518-49BE-AECE-AED880F093EC}" presName="spaceRect" presStyleCnt="0"/>
      <dgm:spPr/>
    </dgm:pt>
    <dgm:pt modelId="{2EA0C8FA-9CC1-4B03-9838-58F2BA17F22A}" type="pres">
      <dgm:prSet presAssocID="{037BFBAF-6518-49BE-AECE-AED880F093EC}" presName="textRect" presStyleLbl="revTx" presStyleIdx="0" presStyleCnt="6">
        <dgm:presLayoutVars>
          <dgm:chMax val="1"/>
          <dgm:chPref val="1"/>
        </dgm:presLayoutVars>
      </dgm:prSet>
      <dgm:spPr/>
    </dgm:pt>
    <dgm:pt modelId="{4F260CA8-833A-4443-A6CD-B7FD1BF6868A}" type="pres">
      <dgm:prSet presAssocID="{81707AA7-552B-4C94-BFA7-352BFA9CECBA}" presName="sibTrans" presStyleCnt="0"/>
      <dgm:spPr/>
    </dgm:pt>
    <dgm:pt modelId="{CF7FEE5D-EC5A-468D-AA81-F3246E1E4E15}" type="pres">
      <dgm:prSet presAssocID="{675298F1-3610-4EDD-B6B0-951798252FFC}" presName="compNode" presStyleCnt="0"/>
      <dgm:spPr/>
    </dgm:pt>
    <dgm:pt modelId="{BFCC9A05-0B45-441D-BFB7-DA903D236D6E}" type="pres">
      <dgm:prSet presAssocID="{675298F1-3610-4EDD-B6B0-951798252FFC}" presName="iconBgRect" presStyleLbl="bgShp" presStyleIdx="1" presStyleCnt="6"/>
      <dgm:spPr>
        <a:prstGeom prst="round2DiagRect">
          <a:avLst>
            <a:gd name="adj1" fmla="val 29727"/>
            <a:gd name="adj2" fmla="val 0"/>
          </a:avLst>
        </a:prstGeom>
      </dgm:spPr>
    </dgm:pt>
    <dgm:pt modelId="{83ADBACA-F6C8-4BB5-BCB5-C49E386E60EB}" type="pres">
      <dgm:prSet presAssocID="{675298F1-3610-4EDD-B6B0-951798252FF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lp"/>
        </a:ext>
      </dgm:extLst>
    </dgm:pt>
    <dgm:pt modelId="{4568DD4C-3864-4AEC-A7AE-12F00DD2A374}" type="pres">
      <dgm:prSet presAssocID="{675298F1-3610-4EDD-B6B0-951798252FFC}" presName="spaceRect" presStyleCnt="0"/>
      <dgm:spPr/>
    </dgm:pt>
    <dgm:pt modelId="{96AD135A-0636-4609-949F-3212CA14037D}" type="pres">
      <dgm:prSet presAssocID="{675298F1-3610-4EDD-B6B0-951798252FFC}" presName="textRect" presStyleLbl="revTx" presStyleIdx="1" presStyleCnt="6">
        <dgm:presLayoutVars>
          <dgm:chMax val="1"/>
          <dgm:chPref val="1"/>
        </dgm:presLayoutVars>
      </dgm:prSet>
      <dgm:spPr/>
    </dgm:pt>
    <dgm:pt modelId="{A1656C8C-9D6D-4EAC-BA77-E1D4F0826C5C}" type="pres">
      <dgm:prSet presAssocID="{59767C2F-247C-4D72-891C-16C460C86B9E}" presName="sibTrans" presStyleCnt="0"/>
      <dgm:spPr/>
    </dgm:pt>
    <dgm:pt modelId="{B9D1899F-C870-4E81-BCC6-0F6C1C9C9DB4}" type="pres">
      <dgm:prSet presAssocID="{FA77A73A-E1EF-4251-A592-39EF8EA68132}" presName="compNode" presStyleCnt="0"/>
      <dgm:spPr/>
    </dgm:pt>
    <dgm:pt modelId="{DAF6B13A-C97A-413A-9E6B-CBE48BC30FDB}" type="pres">
      <dgm:prSet presAssocID="{FA77A73A-E1EF-4251-A592-39EF8EA68132}" presName="iconBgRect" presStyleLbl="bgShp" presStyleIdx="2" presStyleCnt="6"/>
      <dgm:spPr>
        <a:prstGeom prst="round2DiagRect">
          <a:avLst>
            <a:gd name="adj1" fmla="val 29727"/>
            <a:gd name="adj2" fmla="val 0"/>
          </a:avLst>
        </a:prstGeom>
      </dgm:spPr>
    </dgm:pt>
    <dgm:pt modelId="{8C58DDBB-CE68-41FA-9822-BC6E3912C783}" type="pres">
      <dgm:prSet presAssocID="{FA77A73A-E1EF-4251-A592-39EF8EA6813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orkflow"/>
        </a:ext>
      </dgm:extLst>
    </dgm:pt>
    <dgm:pt modelId="{8458DBF6-F3C7-43A9-98E8-83AFA749E4A4}" type="pres">
      <dgm:prSet presAssocID="{FA77A73A-E1EF-4251-A592-39EF8EA68132}" presName="spaceRect" presStyleCnt="0"/>
      <dgm:spPr/>
    </dgm:pt>
    <dgm:pt modelId="{80B92C43-9154-49D2-AA21-030532DD4E1C}" type="pres">
      <dgm:prSet presAssocID="{FA77A73A-E1EF-4251-A592-39EF8EA68132}" presName="textRect" presStyleLbl="revTx" presStyleIdx="2" presStyleCnt="6">
        <dgm:presLayoutVars>
          <dgm:chMax val="1"/>
          <dgm:chPref val="1"/>
        </dgm:presLayoutVars>
      </dgm:prSet>
      <dgm:spPr/>
    </dgm:pt>
    <dgm:pt modelId="{670433C9-4A7B-40E0-88F9-A22F583239A1}" type="pres">
      <dgm:prSet presAssocID="{F0693FEC-2FC1-41FF-945E-6E16E04EDCEA}" presName="sibTrans" presStyleCnt="0"/>
      <dgm:spPr/>
    </dgm:pt>
    <dgm:pt modelId="{E6FFE6FD-5CAF-4DE2-B7D2-5057E097EE66}" type="pres">
      <dgm:prSet presAssocID="{9D4DA7DA-CE35-4755-85E6-EF1462FDBAFD}" presName="compNode" presStyleCnt="0"/>
      <dgm:spPr/>
    </dgm:pt>
    <dgm:pt modelId="{5C3D774D-EF08-4FDE-BCEA-84FC0051A381}" type="pres">
      <dgm:prSet presAssocID="{9D4DA7DA-CE35-4755-85E6-EF1462FDBAFD}" presName="iconBgRect" presStyleLbl="bgShp" presStyleIdx="3" presStyleCnt="6"/>
      <dgm:spPr>
        <a:prstGeom prst="round2DiagRect">
          <a:avLst>
            <a:gd name="adj1" fmla="val 29727"/>
            <a:gd name="adj2" fmla="val 0"/>
          </a:avLst>
        </a:prstGeom>
      </dgm:spPr>
    </dgm:pt>
    <dgm:pt modelId="{53813160-1840-4AA9-8F1C-1418AD059FD4}" type="pres">
      <dgm:prSet presAssocID="{9D4DA7DA-CE35-4755-85E6-EF1462FDBAFD}"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F4FE6C64-8EC7-435C-A14D-99EAE15032BE}" type="pres">
      <dgm:prSet presAssocID="{9D4DA7DA-CE35-4755-85E6-EF1462FDBAFD}" presName="spaceRect" presStyleCnt="0"/>
      <dgm:spPr/>
    </dgm:pt>
    <dgm:pt modelId="{A9E85E6F-0B7F-4DD1-8D8C-573C0A492656}" type="pres">
      <dgm:prSet presAssocID="{9D4DA7DA-CE35-4755-85E6-EF1462FDBAFD}" presName="textRect" presStyleLbl="revTx" presStyleIdx="3" presStyleCnt="6">
        <dgm:presLayoutVars>
          <dgm:chMax val="1"/>
          <dgm:chPref val="1"/>
        </dgm:presLayoutVars>
      </dgm:prSet>
      <dgm:spPr/>
    </dgm:pt>
    <dgm:pt modelId="{65F18C6D-B3D3-44B9-9E63-F98F649D8556}" type="pres">
      <dgm:prSet presAssocID="{BD711BAF-1AC2-45D7-AA4D-29F5DF73A332}" presName="sibTrans" presStyleCnt="0"/>
      <dgm:spPr/>
    </dgm:pt>
    <dgm:pt modelId="{E1E3613F-3F48-4729-B71F-C8110BCE3098}" type="pres">
      <dgm:prSet presAssocID="{1089308C-3B5F-4254-AA89-5AC4CC05DA0A}" presName="compNode" presStyleCnt="0"/>
      <dgm:spPr/>
    </dgm:pt>
    <dgm:pt modelId="{52871695-244F-47C3-ADE4-9B3352996EF4}" type="pres">
      <dgm:prSet presAssocID="{1089308C-3B5F-4254-AA89-5AC4CC05DA0A}" presName="iconBgRect" presStyleLbl="bgShp" presStyleIdx="4" presStyleCnt="6"/>
      <dgm:spPr>
        <a:prstGeom prst="round2DiagRect">
          <a:avLst>
            <a:gd name="adj1" fmla="val 29727"/>
            <a:gd name="adj2" fmla="val 0"/>
          </a:avLst>
        </a:prstGeom>
      </dgm:spPr>
    </dgm:pt>
    <dgm:pt modelId="{C6B4A15D-8DF6-4F9A-8475-CAE89E6385A1}" type="pres">
      <dgm:prSet presAssocID="{1089308C-3B5F-4254-AA89-5AC4CC05DA0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ad with Gears"/>
        </a:ext>
      </dgm:extLst>
    </dgm:pt>
    <dgm:pt modelId="{A434D508-5821-4595-B404-8FC1297583EA}" type="pres">
      <dgm:prSet presAssocID="{1089308C-3B5F-4254-AA89-5AC4CC05DA0A}" presName="spaceRect" presStyleCnt="0"/>
      <dgm:spPr/>
    </dgm:pt>
    <dgm:pt modelId="{8598E33B-D2F1-46DF-A4D1-FB12AFF22C0F}" type="pres">
      <dgm:prSet presAssocID="{1089308C-3B5F-4254-AA89-5AC4CC05DA0A}" presName="textRect" presStyleLbl="revTx" presStyleIdx="4" presStyleCnt="6">
        <dgm:presLayoutVars>
          <dgm:chMax val="1"/>
          <dgm:chPref val="1"/>
        </dgm:presLayoutVars>
      </dgm:prSet>
      <dgm:spPr/>
    </dgm:pt>
    <dgm:pt modelId="{D4F8C6DD-22FC-446D-8701-6D22BDAC2DFE}" type="pres">
      <dgm:prSet presAssocID="{5A2D0108-CBD0-472C-B544-B5B6D3ACC25F}" presName="sibTrans" presStyleCnt="0"/>
      <dgm:spPr/>
    </dgm:pt>
    <dgm:pt modelId="{FFBF4DC2-1133-43B4-B080-64DA15C091B0}" type="pres">
      <dgm:prSet presAssocID="{FB8876C0-77AC-4440-AD78-0FBC1C6E64B2}" presName="compNode" presStyleCnt="0"/>
      <dgm:spPr/>
    </dgm:pt>
    <dgm:pt modelId="{F51AADF8-3605-4421-BB62-F9E52DE9A3C6}" type="pres">
      <dgm:prSet presAssocID="{FB8876C0-77AC-4440-AD78-0FBC1C6E64B2}" presName="iconBgRect" presStyleLbl="bgShp" presStyleIdx="5" presStyleCnt="6"/>
      <dgm:spPr>
        <a:prstGeom prst="round2DiagRect">
          <a:avLst>
            <a:gd name="adj1" fmla="val 29727"/>
            <a:gd name="adj2" fmla="val 0"/>
          </a:avLst>
        </a:prstGeom>
      </dgm:spPr>
    </dgm:pt>
    <dgm:pt modelId="{3D8D9B32-F69F-4C1E-A499-7D479E3FF3CB}" type="pres">
      <dgm:prSet presAssocID="{FB8876C0-77AC-4440-AD78-0FBC1C6E64B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hought bubble"/>
        </a:ext>
      </dgm:extLst>
    </dgm:pt>
    <dgm:pt modelId="{0BCC7081-5A0B-48F7-973E-08AC40F025F6}" type="pres">
      <dgm:prSet presAssocID="{FB8876C0-77AC-4440-AD78-0FBC1C6E64B2}" presName="spaceRect" presStyleCnt="0"/>
      <dgm:spPr/>
    </dgm:pt>
    <dgm:pt modelId="{363DEF60-9224-4CB2-8072-BEC07E104C0A}" type="pres">
      <dgm:prSet presAssocID="{FB8876C0-77AC-4440-AD78-0FBC1C6E64B2}" presName="textRect" presStyleLbl="revTx" presStyleIdx="5" presStyleCnt="6">
        <dgm:presLayoutVars>
          <dgm:chMax val="1"/>
          <dgm:chPref val="1"/>
        </dgm:presLayoutVars>
      </dgm:prSet>
      <dgm:spPr/>
    </dgm:pt>
  </dgm:ptLst>
  <dgm:cxnLst>
    <dgm:cxn modelId="{299AB220-F33A-B94E-BBDF-D5D81D6E1DAF}" type="presOf" srcId="{675298F1-3610-4EDD-B6B0-951798252FFC}" destId="{96AD135A-0636-4609-949F-3212CA14037D}" srcOrd="0" destOrd="0" presId="urn:microsoft.com/office/officeart/2018/5/layout/IconLeafLabelList"/>
    <dgm:cxn modelId="{305C7B26-4A5F-4E2C-8938-BEAAFF28A51C}" srcId="{CCA38BDB-C2F1-4A9E-B678-14A31CD32AD8}" destId="{037BFBAF-6518-49BE-AECE-AED880F093EC}" srcOrd="0" destOrd="0" parTransId="{671C40B3-AD04-4A5D-BCE8-5BFC0B114EE1}" sibTransId="{81707AA7-552B-4C94-BFA7-352BFA9CECBA}"/>
    <dgm:cxn modelId="{D047082D-A320-9648-99B9-F643742CE365}" type="presOf" srcId="{1089308C-3B5F-4254-AA89-5AC4CC05DA0A}" destId="{8598E33B-D2F1-46DF-A4D1-FB12AFF22C0F}" srcOrd="0" destOrd="0" presId="urn:microsoft.com/office/officeart/2018/5/layout/IconLeafLabelList"/>
    <dgm:cxn modelId="{110EEC3A-7F2C-C14C-97DA-010F43766379}" type="presOf" srcId="{FA77A73A-E1EF-4251-A592-39EF8EA68132}" destId="{80B92C43-9154-49D2-AA21-030532DD4E1C}" srcOrd="0" destOrd="0" presId="urn:microsoft.com/office/officeart/2018/5/layout/IconLeafLabelList"/>
    <dgm:cxn modelId="{7026073E-7011-471C-9A55-17FB05BE7916}" srcId="{CCA38BDB-C2F1-4A9E-B678-14A31CD32AD8}" destId="{FA77A73A-E1EF-4251-A592-39EF8EA68132}" srcOrd="2" destOrd="0" parTransId="{FC481F73-9B50-4699-922C-9B6BDF4AE4D6}" sibTransId="{F0693FEC-2FC1-41FF-945E-6E16E04EDCEA}"/>
    <dgm:cxn modelId="{97480053-6E82-47E2-B905-56CAE0AD61B6}" srcId="{CCA38BDB-C2F1-4A9E-B678-14A31CD32AD8}" destId="{FB8876C0-77AC-4440-AD78-0FBC1C6E64B2}" srcOrd="5" destOrd="0" parTransId="{F8E249CE-9C48-4239-8424-22FEE1BA0202}" sibTransId="{371E46FB-E36D-4EB4-84E4-EFCB421538CA}"/>
    <dgm:cxn modelId="{F52B3072-7163-40DA-9430-5D289431D66E}" srcId="{CCA38BDB-C2F1-4A9E-B678-14A31CD32AD8}" destId="{1089308C-3B5F-4254-AA89-5AC4CC05DA0A}" srcOrd="4" destOrd="0" parTransId="{6168B161-E7E9-468F-A205-A3DA431DB922}" sibTransId="{5A2D0108-CBD0-472C-B544-B5B6D3ACC25F}"/>
    <dgm:cxn modelId="{907D1278-C5B5-0B46-9C70-A9FD2BFB0F61}" type="presOf" srcId="{9D4DA7DA-CE35-4755-85E6-EF1462FDBAFD}" destId="{A9E85E6F-0B7F-4DD1-8D8C-573C0A492656}" srcOrd="0" destOrd="0" presId="urn:microsoft.com/office/officeart/2018/5/layout/IconLeafLabelList"/>
    <dgm:cxn modelId="{73A2C67F-2F61-4051-B8A1-2680E9822255}" srcId="{CCA38BDB-C2F1-4A9E-B678-14A31CD32AD8}" destId="{9D4DA7DA-CE35-4755-85E6-EF1462FDBAFD}" srcOrd="3" destOrd="0" parTransId="{BF4F1A28-71D7-4556-B48B-6307C8FEFA2F}" sibTransId="{BD711BAF-1AC2-45D7-AA4D-29F5DF73A332}"/>
    <dgm:cxn modelId="{6EE8F58E-6E9B-4648-948F-39A8E5AA7F35}" type="presOf" srcId="{037BFBAF-6518-49BE-AECE-AED880F093EC}" destId="{2EA0C8FA-9CC1-4B03-9838-58F2BA17F22A}" srcOrd="0" destOrd="0" presId="urn:microsoft.com/office/officeart/2018/5/layout/IconLeafLabelList"/>
    <dgm:cxn modelId="{458937D0-6D8C-344D-8639-3C81FF48792D}" type="presOf" srcId="{CCA38BDB-C2F1-4A9E-B678-14A31CD32AD8}" destId="{449C16CB-FD93-427C-9564-0D98D98B927F}" srcOrd="0" destOrd="0" presId="urn:microsoft.com/office/officeart/2018/5/layout/IconLeafLabelList"/>
    <dgm:cxn modelId="{CD4024D6-4C76-4327-A6DB-3EF543CE5917}" srcId="{CCA38BDB-C2F1-4A9E-B678-14A31CD32AD8}" destId="{675298F1-3610-4EDD-B6B0-951798252FFC}" srcOrd="1" destOrd="0" parTransId="{B2D2E3CE-4B5F-48B7-8688-2313DDE961F0}" sibTransId="{59767C2F-247C-4D72-891C-16C460C86B9E}"/>
    <dgm:cxn modelId="{F0D43AF9-B257-8940-A32A-99CAD2A95AE3}" type="presOf" srcId="{FB8876C0-77AC-4440-AD78-0FBC1C6E64B2}" destId="{363DEF60-9224-4CB2-8072-BEC07E104C0A}" srcOrd="0" destOrd="0" presId="urn:microsoft.com/office/officeart/2018/5/layout/IconLeafLabelList"/>
    <dgm:cxn modelId="{2E88352D-7946-AF48-833F-E2E6A57CF36E}" type="presParOf" srcId="{449C16CB-FD93-427C-9564-0D98D98B927F}" destId="{EDBF2014-D8CF-46C1-AE45-2BE3F1296AD0}" srcOrd="0" destOrd="0" presId="urn:microsoft.com/office/officeart/2018/5/layout/IconLeafLabelList"/>
    <dgm:cxn modelId="{30B18EB6-32B6-274D-9C8E-21092BE44A65}" type="presParOf" srcId="{EDBF2014-D8CF-46C1-AE45-2BE3F1296AD0}" destId="{D05A713D-90E0-4D48-9145-98FA916C8C51}" srcOrd="0" destOrd="0" presId="urn:microsoft.com/office/officeart/2018/5/layout/IconLeafLabelList"/>
    <dgm:cxn modelId="{32426E4C-6638-B240-87B6-F2F30DBF6902}" type="presParOf" srcId="{EDBF2014-D8CF-46C1-AE45-2BE3F1296AD0}" destId="{60B072EB-2CE1-4512-A263-996DABDF7B8F}" srcOrd="1" destOrd="0" presId="urn:microsoft.com/office/officeart/2018/5/layout/IconLeafLabelList"/>
    <dgm:cxn modelId="{504B7FE0-1E8A-3040-958B-61B39F4A8A10}" type="presParOf" srcId="{EDBF2014-D8CF-46C1-AE45-2BE3F1296AD0}" destId="{CA210CC5-C82F-4239-8670-158B55CF7D7C}" srcOrd="2" destOrd="0" presId="urn:microsoft.com/office/officeart/2018/5/layout/IconLeafLabelList"/>
    <dgm:cxn modelId="{A6949F1B-40F6-1C45-89A1-A0B1B8E9641B}" type="presParOf" srcId="{EDBF2014-D8CF-46C1-AE45-2BE3F1296AD0}" destId="{2EA0C8FA-9CC1-4B03-9838-58F2BA17F22A}" srcOrd="3" destOrd="0" presId="urn:microsoft.com/office/officeart/2018/5/layout/IconLeafLabelList"/>
    <dgm:cxn modelId="{67EDF4CB-4C4B-2F48-B3CF-5153FDBF0C74}" type="presParOf" srcId="{449C16CB-FD93-427C-9564-0D98D98B927F}" destId="{4F260CA8-833A-4443-A6CD-B7FD1BF6868A}" srcOrd="1" destOrd="0" presId="urn:microsoft.com/office/officeart/2018/5/layout/IconLeafLabelList"/>
    <dgm:cxn modelId="{EACF9F80-6DAD-A449-83B3-BC6188007ADE}" type="presParOf" srcId="{449C16CB-FD93-427C-9564-0D98D98B927F}" destId="{CF7FEE5D-EC5A-468D-AA81-F3246E1E4E15}" srcOrd="2" destOrd="0" presId="urn:microsoft.com/office/officeart/2018/5/layout/IconLeafLabelList"/>
    <dgm:cxn modelId="{FB8EAD1A-0647-064C-9D15-58579D23A578}" type="presParOf" srcId="{CF7FEE5D-EC5A-468D-AA81-F3246E1E4E15}" destId="{BFCC9A05-0B45-441D-BFB7-DA903D236D6E}" srcOrd="0" destOrd="0" presId="urn:microsoft.com/office/officeart/2018/5/layout/IconLeafLabelList"/>
    <dgm:cxn modelId="{19AD1AE9-6AC0-5C4D-B75C-40DB274E50CF}" type="presParOf" srcId="{CF7FEE5D-EC5A-468D-AA81-F3246E1E4E15}" destId="{83ADBACA-F6C8-4BB5-BCB5-C49E386E60EB}" srcOrd="1" destOrd="0" presId="urn:microsoft.com/office/officeart/2018/5/layout/IconLeafLabelList"/>
    <dgm:cxn modelId="{617CB2E1-067D-B546-9F56-9A02D12FDED6}" type="presParOf" srcId="{CF7FEE5D-EC5A-468D-AA81-F3246E1E4E15}" destId="{4568DD4C-3864-4AEC-A7AE-12F00DD2A374}" srcOrd="2" destOrd="0" presId="urn:microsoft.com/office/officeart/2018/5/layout/IconLeafLabelList"/>
    <dgm:cxn modelId="{11822D81-A4E0-3944-A6C5-95A75F330EAC}" type="presParOf" srcId="{CF7FEE5D-EC5A-468D-AA81-F3246E1E4E15}" destId="{96AD135A-0636-4609-949F-3212CA14037D}" srcOrd="3" destOrd="0" presId="urn:microsoft.com/office/officeart/2018/5/layout/IconLeafLabelList"/>
    <dgm:cxn modelId="{A9133EAC-D67A-9740-BB23-15B31491197C}" type="presParOf" srcId="{449C16CB-FD93-427C-9564-0D98D98B927F}" destId="{A1656C8C-9D6D-4EAC-BA77-E1D4F0826C5C}" srcOrd="3" destOrd="0" presId="urn:microsoft.com/office/officeart/2018/5/layout/IconLeafLabelList"/>
    <dgm:cxn modelId="{FBE4021E-2728-6D47-A273-2D58F986E400}" type="presParOf" srcId="{449C16CB-FD93-427C-9564-0D98D98B927F}" destId="{B9D1899F-C870-4E81-BCC6-0F6C1C9C9DB4}" srcOrd="4" destOrd="0" presId="urn:microsoft.com/office/officeart/2018/5/layout/IconLeafLabelList"/>
    <dgm:cxn modelId="{30C55CA9-CF5C-E343-B919-4B83D36C7CB8}" type="presParOf" srcId="{B9D1899F-C870-4E81-BCC6-0F6C1C9C9DB4}" destId="{DAF6B13A-C97A-413A-9E6B-CBE48BC30FDB}" srcOrd="0" destOrd="0" presId="urn:microsoft.com/office/officeart/2018/5/layout/IconLeafLabelList"/>
    <dgm:cxn modelId="{736A1CE1-D757-4545-866D-07D7B52753FA}" type="presParOf" srcId="{B9D1899F-C870-4E81-BCC6-0F6C1C9C9DB4}" destId="{8C58DDBB-CE68-41FA-9822-BC6E3912C783}" srcOrd="1" destOrd="0" presId="urn:microsoft.com/office/officeart/2018/5/layout/IconLeafLabelList"/>
    <dgm:cxn modelId="{B68B0756-1DDA-534F-9FEA-C5A6DC4A0CEE}" type="presParOf" srcId="{B9D1899F-C870-4E81-BCC6-0F6C1C9C9DB4}" destId="{8458DBF6-F3C7-43A9-98E8-83AFA749E4A4}" srcOrd="2" destOrd="0" presId="urn:microsoft.com/office/officeart/2018/5/layout/IconLeafLabelList"/>
    <dgm:cxn modelId="{1021216E-1C59-DC47-8AA2-5D50CD76DC1F}" type="presParOf" srcId="{B9D1899F-C870-4E81-BCC6-0F6C1C9C9DB4}" destId="{80B92C43-9154-49D2-AA21-030532DD4E1C}" srcOrd="3" destOrd="0" presId="urn:microsoft.com/office/officeart/2018/5/layout/IconLeafLabelList"/>
    <dgm:cxn modelId="{E82B4920-0463-EE4A-B91A-2465C2B5DAA5}" type="presParOf" srcId="{449C16CB-FD93-427C-9564-0D98D98B927F}" destId="{670433C9-4A7B-40E0-88F9-A22F583239A1}" srcOrd="5" destOrd="0" presId="urn:microsoft.com/office/officeart/2018/5/layout/IconLeafLabelList"/>
    <dgm:cxn modelId="{39DD8CFF-992E-B54E-A0EF-4611FF9920F6}" type="presParOf" srcId="{449C16CB-FD93-427C-9564-0D98D98B927F}" destId="{E6FFE6FD-5CAF-4DE2-B7D2-5057E097EE66}" srcOrd="6" destOrd="0" presId="urn:microsoft.com/office/officeart/2018/5/layout/IconLeafLabelList"/>
    <dgm:cxn modelId="{C85E548F-83A4-0B49-B4B0-74D46B505982}" type="presParOf" srcId="{E6FFE6FD-5CAF-4DE2-B7D2-5057E097EE66}" destId="{5C3D774D-EF08-4FDE-BCEA-84FC0051A381}" srcOrd="0" destOrd="0" presId="urn:microsoft.com/office/officeart/2018/5/layout/IconLeafLabelList"/>
    <dgm:cxn modelId="{2325BE08-61A1-4941-AC0B-CA11A46E09C8}" type="presParOf" srcId="{E6FFE6FD-5CAF-4DE2-B7D2-5057E097EE66}" destId="{53813160-1840-4AA9-8F1C-1418AD059FD4}" srcOrd="1" destOrd="0" presId="urn:microsoft.com/office/officeart/2018/5/layout/IconLeafLabelList"/>
    <dgm:cxn modelId="{7390BC6F-52E1-084C-84F3-8AF7726AA4A2}" type="presParOf" srcId="{E6FFE6FD-5CAF-4DE2-B7D2-5057E097EE66}" destId="{F4FE6C64-8EC7-435C-A14D-99EAE15032BE}" srcOrd="2" destOrd="0" presId="urn:microsoft.com/office/officeart/2018/5/layout/IconLeafLabelList"/>
    <dgm:cxn modelId="{5A62383B-780A-BE40-B93E-3261AAF143AD}" type="presParOf" srcId="{E6FFE6FD-5CAF-4DE2-B7D2-5057E097EE66}" destId="{A9E85E6F-0B7F-4DD1-8D8C-573C0A492656}" srcOrd="3" destOrd="0" presId="urn:microsoft.com/office/officeart/2018/5/layout/IconLeafLabelList"/>
    <dgm:cxn modelId="{14C4F00E-EB13-E341-8BB9-A2581E6172B3}" type="presParOf" srcId="{449C16CB-FD93-427C-9564-0D98D98B927F}" destId="{65F18C6D-B3D3-44B9-9E63-F98F649D8556}" srcOrd="7" destOrd="0" presId="urn:microsoft.com/office/officeart/2018/5/layout/IconLeafLabelList"/>
    <dgm:cxn modelId="{0888C737-ABBB-0B4B-862E-1116682C3816}" type="presParOf" srcId="{449C16CB-FD93-427C-9564-0D98D98B927F}" destId="{E1E3613F-3F48-4729-B71F-C8110BCE3098}" srcOrd="8" destOrd="0" presId="urn:microsoft.com/office/officeart/2018/5/layout/IconLeafLabelList"/>
    <dgm:cxn modelId="{98CCA05E-39BF-9A48-BF28-D4A7B931C5D5}" type="presParOf" srcId="{E1E3613F-3F48-4729-B71F-C8110BCE3098}" destId="{52871695-244F-47C3-ADE4-9B3352996EF4}" srcOrd="0" destOrd="0" presId="urn:microsoft.com/office/officeart/2018/5/layout/IconLeafLabelList"/>
    <dgm:cxn modelId="{ECBE2375-6DCC-E74C-B032-95368BDA025B}" type="presParOf" srcId="{E1E3613F-3F48-4729-B71F-C8110BCE3098}" destId="{C6B4A15D-8DF6-4F9A-8475-CAE89E6385A1}" srcOrd="1" destOrd="0" presId="urn:microsoft.com/office/officeart/2018/5/layout/IconLeafLabelList"/>
    <dgm:cxn modelId="{D9FACF44-AED7-614B-8778-2C6B0F808BC2}" type="presParOf" srcId="{E1E3613F-3F48-4729-B71F-C8110BCE3098}" destId="{A434D508-5821-4595-B404-8FC1297583EA}" srcOrd="2" destOrd="0" presId="urn:microsoft.com/office/officeart/2018/5/layout/IconLeafLabelList"/>
    <dgm:cxn modelId="{D225DE55-89BE-E54F-99A1-EDC267F8B5E7}" type="presParOf" srcId="{E1E3613F-3F48-4729-B71F-C8110BCE3098}" destId="{8598E33B-D2F1-46DF-A4D1-FB12AFF22C0F}" srcOrd="3" destOrd="0" presId="urn:microsoft.com/office/officeart/2018/5/layout/IconLeafLabelList"/>
    <dgm:cxn modelId="{003DC90A-0A3D-4147-B23A-A7DB9079F700}" type="presParOf" srcId="{449C16CB-FD93-427C-9564-0D98D98B927F}" destId="{D4F8C6DD-22FC-446D-8701-6D22BDAC2DFE}" srcOrd="9" destOrd="0" presId="urn:microsoft.com/office/officeart/2018/5/layout/IconLeafLabelList"/>
    <dgm:cxn modelId="{599EC65F-EA5B-C94E-9620-29953B4B238E}" type="presParOf" srcId="{449C16CB-FD93-427C-9564-0D98D98B927F}" destId="{FFBF4DC2-1133-43B4-B080-64DA15C091B0}" srcOrd="10" destOrd="0" presId="urn:microsoft.com/office/officeart/2018/5/layout/IconLeafLabelList"/>
    <dgm:cxn modelId="{C6204A4D-D25A-AE44-AFBD-7BD7153F68E0}" type="presParOf" srcId="{FFBF4DC2-1133-43B4-B080-64DA15C091B0}" destId="{F51AADF8-3605-4421-BB62-F9E52DE9A3C6}" srcOrd="0" destOrd="0" presId="urn:microsoft.com/office/officeart/2018/5/layout/IconLeafLabelList"/>
    <dgm:cxn modelId="{08668D84-DF57-314C-995B-36AA1E991B78}" type="presParOf" srcId="{FFBF4DC2-1133-43B4-B080-64DA15C091B0}" destId="{3D8D9B32-F69F-4C1E-A499-7D479E3FF3CB}" srcOrd="1" destOrd="0" presId="urn:microsoft.com/office/officeart/2018/5/layout/IconLeafLabelList"/>
    <dgm:cxn modelId="{118DEBA9-80BA-C645-9ED1-41E33F7517A8}" type="presParOf" srcId="{FFBF4DC2-1133-43B4-B080-64DA15C091B0}" destId="{0BCC7081-5A0B-48F7-973E-08AC40F025F6}" srcOrd="2" destOrd="0" presId="urn:microsoft.com/office/officeart/2018/5/layout/IconLeafLabelList"/>
    <dgm:cxn modelId="{7647DBC6-1D45-034B-AB40-1ACCCD7E0A85}" type="presParOf" srcId="{FFBF4DC2-1133-43B4-B080-64DA15C091B0}" destId="{363DEF60-9224-4CB2-8072-BEC07E104C0A}"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5A713D-90E0-4D48-9145-98FA916C8C51}">
      <dsp:nvSpPr>
        <dsp:cNvPr id="0" name=""/>
        <dsp:cNvSpPr/>
      </dsp:nvSpPr>
      <dsp:spPr>
        <a:xfrm>
          <a:off x="312609" y="1096133"/>
          <a:ext cx="967183" cy="967183"/>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B072EB-2CE1-4512-A263-996DABDF7B8F}">
      <dsp:nvSpPr>
        <dsp:cNvPr id="0" name=""/>
        <dsp:cNvSpPr/>
      </dsp:nvSpPr>
      <dsp:spPr>
        <a:xfrm>
          <a:off x="518730" y="1302254"/>
          <a:ext cx="554941" cy="5549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A0C8FA-9CC1-4B03-9838-58F2BA17F22A}">
      <dsp:nvSpPr>
        <dsp:cNvPr id="0" name=""/>
        <dsp:cNvSpPr/>
      </dsp:nvSpPr>
      <dsp:spPr>
        <a:xfrm>
          <a:off x="3427" y="2364570"/>
          <a:ext cx="1585546" cy="634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a:t>Background</a:t>
          </a:r>
        </a:p>
      </dsp:txBody>
      <dsp:txXfrm>
        <a:off x="3427" y="2364570"/>
        <a:ext cx="1585546" cy="634218"/>
      </dsp:txXfrm>
    </dsp:sp>
    <dsp:sp modelId="{BFCC9A05-0B45-441D-BFB7-DA903D236D6E}">
      <dsp:nvSpPr>
        <dsp:cNvPr id="0" name=""/>
        <dsp:cNvSpPr/>
      </dsp:nvSpPr>
      <dsp:spPr>
        <a:xfrm>
          <a:off x="2175626" y="1096133"/>
          <a:ext cx="967183" cy="967183"/>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ADBACA-F6C8-4BB5-BCB5-C49E386E60EB}">
      <dsp:nvSpPr>
        <dsp:cNvPr id="0" name=""/>
        <dsp:cNvSpPr/>
      </dsp:nvSpPr>
      <dsp:spPr>
        <a:xfrm>
          <a:off x="2381747" y="1302254"/>
          <a:ext cx="554941" cy="5549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AD135A-0636-4609-949F-3212CA14037D}">
      <dsp:nvSpPr>
        <dsp:cNvPr id="0" name=""/>
        <dsp:cNvSpPr/>
      </dsp:nvSpPr>
      <dsp:spPr>
        <a:xfrm>
          <a:off x="1866445" y="2364570"/>
          <a:ext cx="1585546" cy="634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a:t>Questions</a:t>
          </a:r>
        </a:p>
      </dsp:txBody>
      <dsp:txXfrm>
        <a:off x="1866445" y="2364570"/>
        <a:ext cx="1585546" cy="634218"/>
      </dsp:txXfrm>
    </dsp:sp>
    <dsp:sp modelId="{DAF6B13A-C97A-413A-9E6B-CBE48BC30FDB}">
      <dsp:nvSpPr>
        <dsp:cNvPr id="0" name=""/>
        <dsp:cNvSpPr/>
      </dsp:nvSpPr>
      <dsp:spPr>
        <a:xfrm>
          <a:off x="4038644" y="1096133"/>
          <a:ext cx="967183" cy="967183"/>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58DDBB-CE68-41FA-9822-BC6E3912C783}">
      <dsp:nvSpPr>
        <dsp:cNvPr id="0" name=""/>
        <dsp:cNvSpPr/>
      </dsp:nvSpPr>
      <dsp:spPr>
        <a:xfrm>
          <a:off x="4244765" y="1302254"/>
          <a:ext cx="554941" cy="5549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B92C43-9154-49D2-AA21-030532DD4E1C}">
      <dsp:nvSpPr>
        <dsp:cNvPr id="0" name=""/>
        <dsp:cNvSpPr/>
      </dsp:nvSpPr>
      <dsp:spPr>
        <a:xfrm>
          <a:off x="3729462" y="2364570"/>
          <a:ext cx="1585546" cy="634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a:t>Workflow</a:t>
          </a:r>
        </a:p>
      </dsp:txBody>
      <dsp:txXfrm>
        <a:off x="3729462" y="2364570"/>
        <a:ext cx="1585546" cy="634218"/>
      </dsp:txXfrm>
    </dsp:sp>
    <dsp:sp modelId="{5C3D774D-EF08-4FDE-BCEA-84FC0051A381}">
      <dsp:nvSpPr>
        <dsp:cNvPr id="0" name=""/>
        <dsp:cNvSpPr/>
      </dsp:nvSpPr>
      <dsp:spPr>
        <a:xfrm>
          <a:off x="5901661" y="1096133"/>
          <a:ext cx="967183" cy="967183"/>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813160-1840-4AA9-8F1C-1418AD059FD4}">
      <dsp:nvSpPr>
        <dsp:cNvPr id="0" name=""/>
        <dsp:cNvSpPr/>
      </dsp:nvSpPr>
      <dsp:spPr>
        <a:xfrm>
          <a:off x="6107783" y="1302254"/>
          <a:ext cx="554941" cy="55494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E85E6F-0B7F-4DD1-8D8C-573C0A492656}">
      <dsp:nvSpPr>
        <dsp:cNvPr id="0" name=""/>
        <dsp:cNvSpPr/>
      </dsp:nvSpPr>
      <dsp:spPr>
        <a:xfrm>
          <a:off x="5592480" y="2364570"/>
          <a:ext cx="1585546" cy="634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a:t>Data Analysis</a:t>
          </a:r>
        </a:p>
      </dsp:txBody>
      <dsp:txXfrm>
        <a:off x="5592480" y="2364570"/>
        <a:ext cx="1585546" cy="634218"/>
      </dsp:txXfrm>
    </dsp:sp>
    <dsp:sp modelId="{52871695-244F-47C3-ADE4-9B3352996EF4}">
      <dsp:nvSpPr>
        <dsp:cNvPr id="0" name=""/>
        <dsp:cNvSpPr/>
      </dsp:nvSpPr>
      <dsp:spPr>
        <a:xfrm>
          <a:off x="7764679" y="1096133"/>
          <a:ext cx="967183" cy="967183"/>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B4A15D-8DF6-4F9A-8475-CAE89E6385A1}">
      <dsp:nvSpPr>
        <dsp:cNvPr id="0" name=""/>
        <dsp:cNvSpPr/>
      </dsp:nvSpPr>
      <dsp:spPr>
        <a:xfrm>
          <a:off x="7970800" y="1302254"/>
          <a:ext cx="554941" cy="55494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98E33B-D2F1-46DF-A4D1-FB12AFF22C0F}">
      <dsp:nvSpPr>
        <dsp:cNvPr id="0" name=""/>
        <dsp:cNvSpPr/>
      </dsp:nvSpPr>
      <dsp:spPr>
        <a:xfrm>
          <a:off x="7455497" y="2364570"/>
          <a:ext cx="1585546" cy="634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a:t>Takeaways, assumptions</a:t>
          </a:r>
        </a:p>
      </dsp:txBody>
      <dsp:txXfrm>
        <a:off x="7455497" y="2364570"/>
        <a:ext cx="1585546" cy="634218"/>
      </dsp:txXfrm>
    </dsp:sp>
    <dsp:sp modelId="{F51AADF8-3605-4421-BB62-F9E52DE9A3C6}">
      <dsp:nvSpPr>
        <dsp:cNvPr id="0" name=""/>
        <dsp:cNvSpPr/>
      </dsp:nvSpPr>
      <dsp:spPr>
        <a:xfrm>
          <a:off x="9627697" y="1096133"/>
          <a:ext cx="967183" cy="967183"/>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8D9B32-F69F-4C1E-A499-7D479E3FF3CB}">
      <dsp:nvSpPr>
        <dsp:cNvPr id="0" name=""/>
        <dsp:cNvSpPr/>
      </dsp:nvSpPr>
      <dsp:spPr>
        <a:xfrm>
          <a:off x="9833818" y="1302254"/>
          <a:ext cx="554941" cy="55494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3DEF60-9224-4CB2-8072-BEC07E104C0A}">
      <dsp:nvSpPr>
        <dsp:cNvPr id="0" name=""/>
        <dsp:cNvSpPr/>
      </dsp:nvSpPr>
      <dsp:spPr>
        <a:xfrm>
          <a:off x="9318515" y="2364570"/>
          <a:ext cx="1585546" cy="634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a:t>Further Thoughts</a:t>
          </a:r>
        </a:p>
      </dsp:txBody>
      <dsp:txXfrm>
        <a:off x="9318515" y="2364570"/>
        <a:ext cx="1585546" cy="634218"/>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21F013-17D9-8140-AD6B-3FD8227F2F9F}" type="datetimeFigureOut">
              <a:rPr lang="en-US" smtClean="0"/>
              <a:t>4/26/20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B694E4-DBA5-F64A-A902-0A87185DF656}" type="slidenum">
              <a:rPr lang="en-US" smtClean="0"/>
              <a:t>‹#›</a:t>
            </a:fld>
            <a:endParaRPr lang="en-US"/>
          </a:p>
        </p:txBody>
      </p:sp>
    </p:spTree>
    <p:extLst>
      <p:ext uri="{BB962C8B-B14F-4D97-AF65-F5344CB8AC3E}">
        <p14:creationId xmlns:p14="http://schemas.microsoft.com/office/powerpoint/2010/main" val="1813289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a:p>
            <a:pPr marL="0" indent="0">
              <a:buNone/>
            </a:pPr>
            <a:r>
              <a:rPr lang="en-US" dirty="0"/>
              <a:t>- The Top 100 films per year got better over the years</a:t>
            </a:r>
          </a:p>
          <a:p>
            <a:pPr marL="0" indent="0">
              <a:buNone/>
            </a:pPr>
            <a:endParaRPr lang="en-US" dirty="0"/>
          </a:p>
          <a:p>
            <a:pPr marL="0" indent="0">
              <a:buNone/>
            </a:pPr>
            <a:endParaRPr lang="en-US" dirty="0"/>
          </a:p>
          <a:p>
            <a:r>
              <a:rPr lang="en-US" dirty="0"/>
              <a:t>Colossal failure = colossal loss </a:t>
            </a:r>
          </a:p>
          <a:p>
            <a:pPr lvl="1"/>
            <a:r>
              <a:rPr lang="en-US" dirty="0"/>
              <a:t>Err on the side of caution</a:t>
            </a:r>
          </a:p>
          <a:p>
            <a:pPr lvl="1"/>
            <a:endParaRPr lang="en-US" dirty="0"/>
          </a:p>
          <a:p>
            <a:endParaRPr lang="en-US" dirty="0"/>
          </a:p>
        </p:txBody>
      </p:sp>
      <p:sp>
        <p:nvSpPr>
          <p:cNvPr id="4" name="Slide Number Placeholder 3"/>
          <p:cNvSpPr>
            <a:spLocks noGrp="1"/>
          </p:cNvSpPr>
          <p:nvPr>
            <p:ph type="sldNum" sz="quarter" idx="5"/>
          </p:nvPr>
        </p:nvSpPr>
        <p:spPr/>
        <p:txBody>
          <a:bodyPr/>
          <a:lstStyle/>
          <a:p>
            <a:fld id="{62B694E4-DBA5-F64A-A902-0A87185DF656}" type="slidenum">
              <a:rPr lang="en-US" smtClean="0"/>
              <a:t>19</a:t>
            </a:fld>
            <a:endParaRPr lang="en-US"/>
          </a:p>
        </p:txBody>
      </p:sp>
    </p:spTree>
    <p:extLst>
      <p:ext uri="{BB962C8B-B14F-4D97-AF65-F5344CB8AC3E}">
        <p14:creationId xmlns:p14="http://schemas.microsoft.com/office/powerpoint/2010/main" val="2209621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E0C067-A446-844F-9874-E8EFF8D1AA21}" type="datetimeFigureOut">
              <a:rPr lang="en-US" smtClean="0"/>
              <a:t>4/26/20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657728-8114-B846-8782-FD5E8B8C37D7}" type="slidenum">
              <a:rPr lang="en-US" smtClean="0"/>
              <a:t>‹#›</a:t>
            </a:fld>
            <a:endParaRPr lang="en-US"/>
          </a:p>
        </p:txBody>
      </p:sp>
    </p:spTree>
    <p:extLst>
      <p:ext uri="{BB962C8B-B14F-4D97-AF65-F5344CB8AC3E}">
        <p14:creationId xmlns:p14="http://schemas.microsoft.com/office/powerpoint/2010/main" val="2537079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E0C067-A446-844F-9874-E8EFF8D1AA21}" type="datetimeFigureOut">
              <a:rPr lang="en-US" smtClean="0"/>
              <a:t>4/26/20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657728-8114-B846-8782-FD5E8B8C37D7}" type="slidenum">
              <a:rPr lang="en-US" smtClean="0"/>
              <a:t>‹#›</a:t>
            </a:fld>
            <a:endParaRPr lang="en-US"/>
          </a:p>
        </p:txBody>
      </p:sp>
    </p:spTree>
    <p:extLst>
      <p:ext uri="{BB962C8B-B14F-4D97-AF65-F5344CB8AC3E}">
        <p14:creationId xmlns:p14="http://schemas.microsoft.com/office/powerpoint/2010/main" val="1759200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E0C067-A446-844F-9874-E8EFF8D1AA21}" type="datetimeFigureOut">
              <a:rPr lang="en-US" smtClean="0"/>
              <a:t>4/26/20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657728-8114-B846-8782-FD5E8B8C37D7}" type="slidenum">
              <a:rPr lang="en-US" smtClean="0"/>
              <a:t>‹#›</a:t>
            </a:fld>
            <a:endParaRPr lang="en-US"/>
          </a:p>
        </p:txBody>
      </p:sp>
    </p:spTree>
    <p:extLst>
      <p:ext uri="{BB962C8B-B14F-4D97-AF65-F5344CB8AC3E}">
        <p14:creationId xmlns:p14="http://schemas.microsoft.com/office/powerpoint/2010/main" val="1098830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E0C067-A446-844F-9874-E8EFF8D1AA21}" type="datetimeFigureOut">
              <a:rPr lang="en-US" smtClean="0"/>
              <a:t>4/26/20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657728-8114-B846-8782-FD5E8B8C37D7}" type="slidenum">
              <a:rPr lang="en-US" smtClean="0"/>
              <a:t>‹#›</a:t>
            </a:fld>
            <a:endParaRPr lang="en-US"/>
          </a:p>
        </p:txBody>
      </p:sp>
    </p:spTree>
    <p:extLst>
      <p:ext uri="{BB962C8B-B14F-4D97-AF65-F5344CB8AC3E}">
        <p14:creationId xmlns:p14="http://schemas.microsoft.com/office/powerpoint/2010/main" val="446373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E0C067-A446-844F-9874-E8EFF8D1AA21}" type="datetimeFigureOut">
              <a:rPr lang="en-US" smtClean="0"/>
              <a:t>4/26/20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657728-8114-B846-8782-FD5E8B8C37D7}" type="slidenum">
              <a:rPr lang="en-US" smtClean="0"/>
              <a:t>‹#›</a:t>
            </a:fld>
            <a:endParaRPr lang="en-US"/>
          </a:p>
        </p:txBody>
      </p:sp>
    </p:spTree>
    <p:extLst>
      <p:ext uri="{BB962C8B-B14F-4D97-AF65-F5344CB8AC3E}">
        <p14:creationId xmlns:p14="http://schemas.microsoft.com/office/powerpoint/2010/main" val="3830926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E0C067-A446-844F-9874-E8EFF8D1AA21}" type="datetimeFigureOut">
              <a:rPr lang="en-US" smtClean="0"/>
              <a:t>4/26/20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657728-8114-B846-8782-FD5E8B8C37D7}" type="slidenum">
              <a:rPr lang="en-US" smtClean="0"/>
              <a:t>‹#›</a:t>
            </a:fld>
            <a:endParaRPr lang="en-US"/>
          </a:p>
        </p:txBody>
      </p:sp>
    </p:spTree>
    <p:extLst>
      <p:ext uri="{BB962C8B-B14F-4D97-AF65-F5344CB8AC3E}">
        <p14:creationId xmlns:p14="http://schemas.microsoft.com/office/powerpoint/2010/main" val="2809785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E0C067-A446-844F-9874-E8EFF8D1AA21}" type="datetimeFigureOut">
              <a:rPr lang="en-US" smtClean="0"/>
              <a:t>4/26/20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657728-8114-B846-8782-FD5E8B8C37D7}" type="slidenum">
              <a:rPr lang="en-US" smtClean="0"/>
              <a:t>‹#›</a:t>
            </a:fld>
            <a:endParaRPr lang="en-US"/>
          </a:p>
        </p:txBody>
      </p:sp>
    </p:spTree>
    <p:extLst>
      <p:ext uri="{BB962C8B-B14F-4D97-AF65-F5344CB8AC3E}">
        <p14:creationId xmlns:p14="http://schemas.microsoft.com/office/powerpoint/2010/main" val="1463489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E0C067-A446-844F-9874-E8EFF8D1AA21}" type="datetimeFigureOut">
              <a:rPr lang="en-US" smtClean="0"/>
              <a:t>4/26/20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657728-8114-B846-8782-FD5E8B8C37D7}" type="slidenum">
              <a:rPr lang="en-US" smtClean="0"/>
              <a:t>‹#›</a:t>
            </a:fld>
            <a:endParaRPr lang="en-US"/>
          </a:p>
        </p:txBody>
      </p:sp>
    </p:spTree>
    <p:extLst>
      <p:ext uri="{BB962C8B-B14F-4D97-AF65-F5344CB8AC3E}">
        <p14:creationId xmlns:p14="http://schemas.microsoft.com/office/powerpoint/2010/main" val="2710564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E0C067-A446-844F-9874-E8EFF8D1AA21}" type="datetimeFigureOut">
              <a:rPr lang="en-US" smtClean="0"/>
              <a:t>4/26/20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657728-8114-B846-8782-FD5E8B8C37D7}" type="slidenum">
              <a:rPr lang="en-US" smtClean="0"/>
              <a:t>‹#›</a:t>
            </a:fld>
            <a:endParaRPr lang="en-US"/>
          </a:p>
        </p:txBody>
      </p:sp>
    </p:spTree>
    <p:extLst>
      <p:ext uri="{BB962C8B-B14F-4D97-AF65-F5344CB8AC3E}">
        <p14:creationId xmlns:p14="http://schemas.microsoft.com/office/powerpoint/2010/main" val="1928374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E0C067-A446-844F-9874-E8EFF8D1AA21}" type="datetimeFigureOut">
              <a:rPr lang="en-US" smtClean="0"/>
              <a:t>4/26/20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657728-8114-B846-8782-FD5E8B8C37D7}" type="slidenum">
              <a:rPr lang="en-US" smtClean="0"/>
              <a:t>‹#›</a:t>
            </a:fld>
            <a:endParaRPr lang="en-US"/>
          </a:p>
        </p:txBody>
      </p:sp>
    </p:spTree>
    <p:extLst>
      <p:ext uri="{BB962C8B-B14F-4D97-AF65-F5344CB8AC3E}">
        <p14:creationId xmlns:p14="http://schemas.microsoft.com/office/powerpoint/2010/main" val="3668138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E0C067-A446-844F-9874-E8EFF8D1AA21}" type="datetimeFigureOut">
              <a:rPr lang="en-US" smtClean="0"/>
              <a:t>4/26/20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657728-8114-B846-8782-FD5E8B8C37D7}" type="slidenum">
              <a:rPr lang="en-US" smtClean="0"/>
              <a:t>‹#›</a:t>
            </a:fld>
            <a:endParaRPr lang="en-US"/>
          </a:p>
        </p:txBody>
      </p:sp>
    </p:spTree>
    <p:extLst>
      <p:ext uri="{BB962C8B-B14F-4D97-AF65-F5344CB8AC3E}">
        <p14:creationId xmlns:p14="http://schemas.microsoft.com/office/powerpoint/2010/main" val="1995776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E0C067-A446-844F-9874-E8EFF8D1AA21}" type="datetimeFigureOut">
              <a:rPr lang="en-US" smtClean="0"/>
              <a:t>4/26/20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657728-8114-B846-8782-FD5E8B8C37D7}" type="slidenum">
              <a:rPr lang="en-US" smtClean="0"/>
              <a:t>‹#›</a:t>
            </a:fld>
            <a:endParaRPr lang="en-US"/>
          </a:p>
        </p:txBody>
      </p:sp>
    </p:spTree>
    <p:extLst>
      <p:ext uri="{BB962C8B-B14F-4D97-AF65-F5344CB8AC3E}">
        <p14:creationId xmlns:p14="http://schemas.microsoft.com/office/powerpoint/2010/main" val="54608271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rottentomatoes.com/" TargetMode="External"/><Relationship Id="rId2" Type="http://schemas.openxmlformats.org/officeDocument/2006/relationships/hyperlink" Target="https://www.the-numbers.com/box-office-records/worldwide/all-movies/cumulative/released-in-2019" TargetMode="External"/><Relationship Id="rId1" Type="http://schemas.openxmlformats.org/officeDocument/2006/relationships/slideLayout" Target="../slideLayouts/slideLayout2.xml"/><Relationship Id="rId4" Type="http://schemas.openxmlformats.org/officeDocument/2006/relationships/hyperlink" Target="https://github.com/alexandertin/moviedb"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youtu.be/JwViH1DnK9Y?t=3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3" Type="http://schemas.openxmlformats.org/officeDocument/2006/relationships/image" Target="../media/image15.svg"/><Relationship Id="rId7" Type="http://schemas.openxmlformats.org/officeDocument/2006/relationships/image" Target="../media/image19.sv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1A75659-5A6F-4F77-9679-678A00B9D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2D10F18-2E8B-40CB-B30F-229BEAC844A4}"/>
              </a:ext>
            </a:extLst>
          </p:cNvPr>
          <p:cNvPicPr>
            <a:picLocks noChangeAspect="1"/>
          </p:cNvPicPr>
          <p:nvPr/>
        </p:nvPicPr>
        <p:blipFill rotWithShape="1">
          <a:blip r:embed="rId2"/>
          <a:srcRect l="15851" t="9091" r="7447"/>
          <a:stretch/>
        </p:blipFill>
        <p:spPr>
          <a:xfrm>
            <a:off x="20" y="10"/>
            <a:ext cx="8668492" cy="6857990"/>
          </a:xfrm>
          <a:prstGeom prst="rect">
            <a:avLst/>
          </a:prstGeom>
        </p:spPr>
      </p:pic>
      <p:sp>
        <p:nvSpPr>
          <p:cNvPr id="12" name="Rectangle 11">
            <a:extLst>
              <a:ext uri="{FF2B5EF4-FFF2-40B4-BE49-F238E27FC236}">
                <a16:creationId xmlns:a16="http://schemas.microsoft.com/office/drawing/2014/main" id="{E30A3A45-140E-431E-AED0-07EF836310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bg1"/>
              </a:gs>
              <a:gs pos="35000">
                <a:schemeClr val="bg1">
                  <a:alpha val="76000"/>
                </a:schemeClr>
              </a:gs>
              <a:gs pos="19000">
                <a:schemeClr val="bg1">
                  <a:alpha val="40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5035852-06CB-6646-B9E8-C54D7D7BA4A3}"/>
              </a:ext>
            </a:extLst>
          </p:cNvPr>
          <p:cNvSpPr>
            <a:spLocks noGrp="1"/>
          </p:cNvSpPr>
          <p:nvPr>
            <p:ph type="ctrTitle"/>
          </p:nvPr>
        </p:nvSpPr>
        <p:spPr>
          <a:xfrm>
            <a:off x="8395868" y="1161288"/>
            <a:ext cx="3438144" cy="1124712"/>
          </a:xfrm>
        </p:spPr>
        <p:txBody>
          <a:bodyPr vert="horz" lIns="91440" tIns="45720" rIns="91440" bIns="45720" rtlCol="0" anchor="b">
            <a:normAutofit/>
          </a:bodyPr>
          <a:lstStyle/>
          <a:p>
            <a:pPr algn="l"/>
            <a:r>
              <a:rPr lang="en-US" sz="2800"/>
              <a:t>Movies Database</a:t>
            </a:r>
          </a:p>
        </p:txBody>
      </p:sp>
      <p:sp>
        <p:nvSpPr>
          <p:cNvPr id="14" name="Rectangle 1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2" name="Rectangle 1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FAA2DA6F-DC01-2B48-A44B-61832EC1C0E4}"/>
              </a:ext>
            </a:extLst>
          </p:cNvPr>
          <p:cNvSpPr>
            <a:spLocks noGrp="1"/>
          </p:cNvSpPr>
          <p:nvPr>
            <p:ph type="subTitle" idx="1"/>
          </p:nvPr>
        </p:nvSpPr>
        <p:spPr>
          <a:xfrm>
            <a:off x="8395868" y="2718054"/>
            <a:ext cx="3438906" cy="3207258"/>
          </a:xfrm>
        </p:spPr>
        <p:txBody>
          <a:bodyPr vert="horz" lIns="91440" tIns="45720" rIns="91440" bIns="45720" rtlCol="0" anchor="t">
            <a:normAutofit/>
          </a:bodyPr>
          <a:lstStyle/>
          <a:p>
            <a:pPr indent="-228600" algn="l">
              <a:buFont typeface="Arial" panose="020B0604020202020204" pitchFamily="34" charset="0"/>
              <a:buChar char="•"/>
            </a:pPr>
            <a:r>
              <a:rPr lang="en-US" sz="1700" dirty="0"/>
              <a:t>A </a:t>
            </a:r>
            <a:r>
              <a:rPr lang="en-US" sz="1700" dirty="0" err="1"/>
              <a:t>Webscraping</a:t>
            </a:r>
            <a:r>
              <a:rPr lang="en-US" sz="1700" dirty="0"/>
              <a:t> Story</a:t>
            </a:r>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a:p>
            <a:pPr algn="l"/>
            <a:r>
              <a:rPr lang="en-US" sz="1700" dirty="0"/>
              <a:t>Alex Tin</a:t>
            </a:r>
          </a:p>
        </p:txBody>
      </p:sp>
    </p:spTree>
    <p:extLst>
      <p:ext uri="{BB962C8B-B14F-4D97-AF65-F5344CB8AC3E}">
        <p14:creationId xmlns:p14="http://schemas.microsoft.com/office/powerpoint/2010/main" val="100036243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B5916C6-5581-EF44-B29A-5CA8934E9658}"/>
              </a:ext>
            </a:extLst>
          </p:cNvPr>
          <p:cNvPicPr>
            <a:picLocks noChangeAspect="1"/>
          </p:cNvPicPr>
          <p:nvPr/>
        </p:nvPicPr>
        <p:blipFill>
          <a:blip r:embed="rId2"/>
          <a:stretch>
            <a:fillRect/>
          </a:stretch>
        </p:blipFill>
        <p:spPr>
          <a:xfrm>
            <a:off x="6570833" y="1720297"/>
            <a:ext cx="4990899" cy="3878137"/>
          </a:xfrm>
          <a:prstGeom prst="rect">
            <a:avLst/>
          </a:prstGeom>
        </p:spPr>
      </p:pic>
      <p:pic>
        <p:nvPicPr>
          <p:cNvPr id="14" name="Picture 13">
            <a:extLst>
              <a:ext uri="{FF2B5EF4-FFF2-40B4-BE49-F238E27FC236}">
                <a16:creationId xmlns:a16="http://schemas.microsoft.com/office/drawing/2014/main" id="{25FB76F0-6A7A-2245-A17C-2F9E8FE49DC1}"/>
              </a:ext>
            </a:extLst>
          </p:cNvPr>
          <p:cNvPicPr>
            <a:picLocks noChangeAspect="1"/>
          </p:cNvPicPr>
          <p:nvPr/>
        </p:nvPicPr>
        <p:blipFill>
          <a:blip r:embed="rId3"/>
          <a:stretch>
            <a:fillRect/>
          </a:stretch>
        </p:blipFill>
        <p:spPr>
          <a:xfrm>
            <a:off x="818158" y="1720295"/>
            <a:ext cx="4968865" cy="3878139"/>
          </a:xfrm>
          <a:prstGeom prst="rect">
            <a:avLst/>
          </a:prstGeom>
        </p:spPr>
      </p:pic>
      <p:sp>
        <p:nvSpPr>
          <p:cNvPr id="15" name="TextBox 14">
            <a:extLst>
              <a:ext uri="{FF2B5EF4-FFF2-40B4-BE49-F238E27FC236}">
                <a16:creationId xmlns:a16="http://schemas.microsoft.com/office/drawing/2014/main" id="{7511DA03-FE11-E644-B329-660DB7DED8AB}"/>
              </a:ext>
            </a:extLst>
          </p:cNvPr>
          <p:cNvSpPr txBox="1"/>
          <p:nvPr/>
        </p:nvSpPr>
        <p:spPr>
          <a:xfrm>
            <a:off x="7644894" y="1158436"/>
            <a:ext cx="1191352" cy="369332"/>
          </a:xfrm>
          <a:prstGeom prst="rect">
            <a:avLst/>
          </a:prstGeom>
          <a:noFill/>
        </p:spPr>
        <p:txBody>
          <a:bodyPr wrap="square" rtlCol="0">
            <a:spAutoFit/>
          </a:bodyPr>
          <a:lstStyle/>
          <a:p>
            <a:r>
              <a:rPr lang="en-US" dirty="0"/>
              <a:t>2010-2019</a:t>
            </a:r>
          </a:p>
        </p:txBody>
      </p:sp>
      <p:sp>
        <p:nvSpPr>
          <p:cNvPr id="20" name="TextBox 19">
            <a:extLst>
              <a:ext uri="{FF2B5EF4-FFF2-40B4-BE49-F238E27FC236}">
                <a16:creationId xmlns:a16="http://schemas.microsoft.com/office/drawing/2014/main" id="{30D8E8B0-4209-4D45-8713-9D4C7685BA66}"/>
              </a:ext>
            </a:extLst>
          </p:cNvPr>
          <p:cNvSpPr txBox="1"/>
          <p:nvPr/>
        </p:nvSpPr>
        <p:spPr>
          <a:xfrm>
            <a:off x="2527531" y="1158436"/>
            <a:ext cx="1191352" cy="369332"/>
          </a:xfrm>
          <a:prstGeom prst="rect">
            <a:avLst/>
          </a:prstGeom>
          <a:noFill/>
        </p:spPr>
        <p:txBody>
          <a:bodyPr wrap="square" rtlCol="0">
            <a:spAutoFit/>
          </a:bodyPr>
          <a:lstStyle/>
          <a:p>
            <a:r>
              <a:rPr lang="en-US" dirty="0"/>
              <a:t>2000-2009</a:t>
            </a:r>
          </a:p>
        </p:txBody>
      </p:sp>
      <p:sp>
        <p:nvSpPr>
          <p:cNvPr id="16" name="TextBox 15">
            <a:extLst>
              <a:ext uri="{FF2B5EF4-FFF2-40B4-BE49-F238E27FC236}">
                <a16:creationId xmlns:a16="http://schemas.microsoft.com/office/drawing/2014/main" id="{AEB5C0AE-AD3C-AE41-AB3C-575677E8D556}"/>
              </a:ext>
            </a:extLst>
          </p:cNvPr>
          <p:cNvSpPr txBox="1"/>
          <p:nvPr/>
        </p:nvSpPr>
        <p:spPr>
          <a:xfrm>
            <a:off x="3718883" y="373606"/>
            <a:ext cx="4521687" cy="523220"/>
          </a:xfrm>
          <a:prstGeom prst="rect">
            <a:avLst/>
          </a:prstGeom>
          <a:noFill/>
        </p:spPr>
        <p:txBody>
          <a:bodyPr wrap="none" rtlCol="0">
            <a:spAutoFit/>
          </a:bodyPr>
          <a:lstStyle/>
          <a:p>
            <a:r>
              <a:rPr lang="en-US" sz="2800" dirty="0"/>
              <a:t>Critic Reviews v. User Reviews</a:t>
            </a:r>
          </a:p>
        </p:txBody>
      </p:sp>
    </p:spTree>
    <p:extLst>
      <p:ext uri="{BB962C8B-B14F-4D97-AF65-F5344CB8AC3E}">
        <p14:creationId xmlns:p14="http://schemas.microsoft.com/office/powerpoint/2010/main" val="1299349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511DA03-FE11-E644-B329-660DB7DED8AB}"/>
              </a:ext>
            </a:extLst>
          </p:cNvPr>
          <p:cNvSpPr txBox="1"/>
          <p:nvPr/>
        </p:nvSpPr>
        <p:spPr>
          <a:xfrm>
            <a:off x="7399020" y="1158436"/>
            <a:ext cx="1191352" cy="369332"/>
          </a:xfrm>
          <a:prstGeom prst="rect">
            <a:avLst/>
          </a:prstGeom>
          <a:noFill/>
        </p:spPr>
        <p:txBody>
          <a:bodyPr wrap="square" rtlCol="0">
            <a:spAutoFit/>
          </a:bodyPr>
          <a:lstStyle/>
          <a:p>
            <a:r>
              <a:rPr lang="en-US" dirty="0"/>
              <a:t>2010-2019</a:t>
            </a:r>
          </a:p>
        </p:txBody>
      </p:sp>
      <p:sp>
        <p:nvSpPr>
          <p:cNvPr id="20" name="TextBox 19">
            <a:extLst>
              <a:ext uri="{FF2B5EF4-FFF2-40B4-BE49-F238E27FC236}">
                <a16:creationId xmlns:a16="http://schemas.microsoft.com/office/drawing/2014/main" id="{30D8E8B0-4209-4D45-8713-9D4C7685BA66}"/>
              </a:ext>
            </a:extLst>
          </p:cNvPr>
          <p:cNvSpPr txBox="1"/>
          <p:nvPr/>
        </p:nvSpPr>
        <p:spPr>
          <a:xfrm>
            <a:off x="3123205" y="1158436"/>
            <a:ext cx="1191352" cy="369332"/>
          </a:xfrm>
          <a:prstGeom prst="rect">
            <a:avLst/>
          </a:prstGeom>
          <a:noFill/>
        </p:spPr>
        <p:txBody>
          <a:bodyPr wrap="square" rtlCol="0">
            <a:spAutoFit/>
          </a:bodyPr>
          <a:lstStyle/>
          <a:p>
            <a:r>
              <a:rPr lang="en-US" dirty="0"/>
              <a:t>2000-2009</a:t>
            </a:r>
          </a:p>
        </p:txBody>
      </p:sp>
      <p:sp>
        <p:nvSpPr>
          <p:cNvPr id="16" name="TextBox 15">
            <a:extLst>
              <a:ext uri="{FF2B5EF4-FFF2-40B4-BE49-F238E27FC236}">
                <a16:creationId xmlns:a16="http://schemas.microsoft.com/office/drawing/2014/main" id="{AEB5C0AE-AD3C-AE41-AB3C-575677E8D556}"/>
              </a:ext>
            </a:extLst>
          </p:cNvPr>
          <p:cNvSpPr txBox="1"/>
          <p:nvPr/>
        </p:nvSpPr>
        <p:spPr>
          <a:xfrm>
            <a:off x="2671056" y="497886"/>
            <a:ext cx="6849889" cy="523220"/>
          </a:xfrm>
          <a:prstGeom prst="rect">
            <a:avLst/>
          </a:prstGeom>
          <a:noFill/>
        </p:spPr>
        <p:txBody>
          <a:bodyPr wrap="none" rtlCol="0">
            <a:spAutoFit/>
          </a:bodyPr>
          <a:lstStyle/>
          <a:p>
            <a:r>
              <a:rPr lang="en-US" sz="2800" dirty="0"/>
              <a:t>Critic-User Difference v. Worldwide Box Office</a:t>
            </a:r>
          </a:p>
        </p:txBody>
      </p:sp>
      <p:sp>
        <p:nvSpPr>
          <p:cNvPr id="18" name="TextBox 17">
            <a:extLst>
              <a:ext uri="{FF2B5EF4-FFF2-40B4-BE49-F238E27FC236}">
                <a16:creationId xmlns:a16="http://schemas.microsoft.com/office/drawing/2014/main" id="{4C2392B1-BC31-2A4B-B949-E3CBF9B0C0A8}"/>
              </a:ext>
            </a:extLst>
          </p:cNvPr>
          <p:cNvSpPr txBox="1"/>
          <p:nvPr/>
        </p:nvSpPr>
        <p:spPr>
          <a:xfrm>
            <a:off x="2616397" y="5287208"/>
            <a:ext cx="7159128" cy="1631216"/>
          </a:xfrm>
          <a:prstGeom prst="rect">
            <a:avLst/>
          </a:prstGeom>
          <a:noFill/>
        </p:spPr>
        <p:txBody>
          <a:bodyPr wrap="square" rtlCol="0">
            <a:spAutoFit/>
          </a:bodyPr>
          <a:lstStyle/>
          <a:p>
            <a:r>
              <a:rPr lang="en-US" sz="1600" dirty="0"/>
              <a:t>Criteria:</a:t>
            </a:r>
          </a:p>
          <a:p>
            <a:pPr marL="285750" indent="-285750">
              <a:buFont typeface="Arial" panose="020B0604020202020204" pitchFamily="34" charset="0"/>
              <a:buChar char="•"/>
            </a:pPr>
            <a:r>
              <a:rPr lang="en-US" sz="1600" dirty="0"/>
              <a:t>&gt; 40 critic reviews</a:t>
            </a:r>
          </a:p>
          <a:p>
            <a:endParaRPr lang="en-US" sz="1600" dirty="0"/>
          </a:p>
          <a:p>
            <a:pPr marL="285750" indent="-285750">
              <a:buFont typeface="Arial" panose="020B0604020202020204" pitchFamily="34" charset="0"/>
              <a:buChar char="•"/>
            </a:pPr>
            <a:r>
              <a:rPr lang="en-US" sz="1600" dirty="0"/>
              <a:t>Difference between critic reviews and user reviews &gt; 30% (negative direction)</a:t>
            </a:r>
          </a:p>
          <a:p>
            <a:r>
              <a:rPr lang="en-US" sz="1600" dirty="0"/>
              <a:t>	i.e. User Reviews higher than Critic Reviews</a:t>
            </a:r>
          </a:p>
          <a:p>
            <a:endParaRPr lang="en-US" dirty="0"/>
          </a:p>
        </p:txBody>
      </p:sp>
      <p:pic>
        <p:nvPicPr>
          <p:cNvPr id="6" name="Picture 5">
            <a:extLst>
              <a:ext uri="{FF2B5EF4-FFF2-40B4-BE49-F238E27FC236}">
                <a16:creationId xmlns:a16="http://schemas.microsoft.com/office/drawing/2014/main" id="{EDF77768-2D18-9943-A448-ABB30A388487}"/>
              </a:ext>
            </a:extLst>
          </p:cNvPr>
          <p:cNvPicPr>
            <a:picLocks noChangeAspect="1"/>
          </p:cNvPicPr>
          <p:nvPr/>
        </p:nvPicPr>
        <p:blipFill>
          <a:blip r:embed="rId2"/>
          <a:stretch>
            <a:fillRect/>
          </a:stretch>
        </p:blipFill>
        <p:spPr>
          <a:xfrm>
            <a:off x="5919261" y="1495018"/>
            <a:ext cx="3977850" cy="3911183"/>
          </a:xfrm>
          <a:prstGeom prst="rect">
            <a:avLst/>
          </a:prstGeom>
        </p:spPr>
      </p:pic>
      <p:pic>
        <p:nvPicPr>
          <p:cNvPr id="7" name="Picture 6">
            <a:extLst>
              <a:ext uri="{FF2B5EF4-FFF2-40B4-BE49-F238E27FC236}">
                <a16:creationId xmlns:a16="http://schemas.microsoft.com/office/drawing/2014/main" id="{68BB7880-6BF9-884C-97B1-2143B4D24FD2}"/>
              </a:ext>
            </a:extLst>
          </p:cNvPr>
          <p:cNvPicPr>
            <a:picLocks noChangeAspect="1"/>
          </p:cNvPicPr>
          <p:nvPr/>
        </p:nvPicPr>
        <p:blipFill>
          <a:blip r:embed="rId3"/>
          <a:stretch>
            <a:fillRect/>
          </a:stretch>
        </p:blipFill>
        <p:spPr>
          <a:xfrm>
            <a:off x="1377864" y="1495018"/>
            <a:ext cx="3977850" cy="3867964"/>
          </a:xfrm>
          <a:prstGeom prst="rect">
            <a:avLst/>
          </a:prstGeom>
        </p:spPr>
      </p:pic>
    </p:spTree>
    <p:extLst>
      <p:ext uri="{BB962C8B-B14F-4D97-AF65-F5344CB8AC3E}">
        <p14:creationId xmlns:p14="http://schemas.microsoft.com/office/powerpoint/2010/main" val="1355689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511DA03-FE11-E644-B329-660DB7DED8AB}"/>
              </a:ext>
            </a:extLst>
          </p:cNvPr>
          <p:cNvSpPr txBox="1"/>
          <p:nvPr/>
        </p:nvSpPr>
        <p:spPr>
          <a:xfrm>
            <a:off x="7399020" y="1158436"/>
            <a:ext cx="1191352" cy="369332"/>
          </a:xfrm>
          <a:prstGeom prst="rect">
            <a:avLst/>
          </a:prstGeom>
          <a:noFill/>
        </p:spPr>
        <p:txBody>
          <a:bodyPr wrap="square" rtlCol="0">
            <a:spAutoFit/>
          </a:bodyPr>
          <a:lstStyle/>
          <a:p>
            <a:r>
              <a:rPr lang="en-US" dirty="0"/>
              <a:t>2010-2019</a:t>
            </a:r>
          </a:p>
        </p:txBody>
      </p:sp>
      <p:sp>
        <p:nvSpPr>
          <p:cNvPr id="20" name="TextBox 19">
            <a:extLst>
              <a:ext uri="{FF2B5EF4-FFF2-40B4-BE49-F238E27FC236}">
                <a16:creationId xmlns:a16="http://schemas.microsoft.com/office/drawing/2014/main" id="{30D8E8B0-4209-4D45-8713-9D4C7685BA66}"/>
              </a:ext>
            </a:extLst>
          </p:cNvPr>
          <p:cNvSpPr txBox="1"/>
          <p:nvPr/>
        </p:nvSpPr>
        <p:spPr>
          <a:xfrm>
            <a:off x="2985418" y="1058487"/>
            <a:ext cx="1191352" cy="369332"/>
          </a:xfrm>
          <a:prstGeom prst="rect">
            <a:avLst/>
          </a:prstGeom>
          <a:noFill/>
        </p:spPr>
        <p:txBody>
          <a:bodyPr wrap="square" rtlCol="0">
            <a:spAutoFit/>
          </a:bodyPr>
          <a:lstStyle/>
          <a:p>
            <a:r>
              <a:rPr lang="en-US" dirty="0"/>
              <a:t>2000-2009</a:t>
            </a:r>
          </a:p>
        </p:txBody>
      </p:sp>
      <p:sp>
        <p:nvSpPr>
          <p:cNvPr id="16" name="TextBox 15">
            <a:extLst>
              <a:ext uri="{FF2B5EF4-FFF2-40B4-BE49-F238E27FC236}">
                <a16:creationId xmlns:a16="http://schemas.microsoft.com/office/drawing/2014/main" id="{AEB5C0AE-AD3C-AE41-AB3C-575677E8D556}"/>
              </a:ext>
            </a:extLst>
          </p:cNvPr>
          <p:cNvSpPr txBox="1"/>
          <p:nvPr/>
        </p:nvSpPr>
        <p:spPr>
          <a:xfrm>
            <a:off x="2671056" y="497886"/>
            <a:ext cx="6622069" cy="523220"/>
          </a:xfrm>
          <a:prstGeom prst="rect">
            <a:avLst/>
          </a:prstGeom>
          <a:noFill/>
        </p:spPr>
        <p:txBody>
          <a:bodyPr wrap="none" rtlCol="0">
            <a:spAutoFit/>
          </a:bodyPr>
          <a:lstStyle/>
          <a:p>
            <a:r>
              <a:rPr lang="en-US" sz="2800" dirty="0"/>
              <a:t>Critic-User Difference v. Domestic Box Office</a:t>
            </a:r>
          </a:p>
        </p:txBody>
      </p:sp>
      <p:pic>
        <p:nvPicPr>
          <p:cNvPr id="7" name="Picture 6">
            <a:extLst>
              <a:ext uri="{FF2B5EF4-FFF2-40B4-BE49-F238E27FC236}">
                <a16:creationId xmlns:a16="http://schemas.microsoft.com/office/drawing/2014/main" id="{FEE71C88-D99D-E746-B734-DE85F7B87D44}"/>
              </a:ext>
            </a:extLst>
          </p:cNvPr>
          <p:cNvPicPr>
            <a:picLocks noChangeAspect="1"/>
          </p:cNvPicPr>
          <p:nvPr/>
        </p:nvPicPr>
        <p:blipFill>
          <a:blip r:embed="rId2"/>
          <a:stretch>
            <a:fillRect/>
          </a:stretch>
        </p:blipFill>
        <p:spPr>
          <a:xfrm>
            <a:off x="6096000" y="1527767"/>
            <a:ext cx="4174256" cy="4104297"/>
          </a:xfrm>
          <a:prstGeom prst="rect">
            <a:avLst/>
          </a:prstGeom>
        </p:spPr>
      </p:pic>
      <p:pic>
        <p:nvPicPr>
          <p:cNvPr id="8" name="Picture 7">
            <a:extLst>
              <a:ext uri="{FF2B5EF4-FFF2-40B4-BE49-F238E27FC236}">
                <a16:creationId xmlns:a16="http://schemas.microsoft.com/office/drawing/2014/main" id="{4333C2A0-DA82-364C-B3DB-7FC7345C9039}"/>
              </a:ext>
            </a:extLst>
          </p:cNvPr>
          <p:cNvPicPr>
            <a:picLocks noChangeAspect="1"/>
          </p:cNvPicPr>
          <p:nvPr/>
        </p:nvPicPr>
        <p:blipFill>
          <a:blip r:embed="rId3"/>
          <a:stretch>
            <a:fillRect/>
          </a:stretch>
        </p:blipFill>
        <p:spPr>
          <a:xfrm>
            <a:off x="1255971" y="1527768"/>
            <a:ext cx="4174256" cy="4058945"/>
          </a:xfrm>
          <a:prstGeom prst="rect">
            <a:avLst/>
          </a:prstGeom>
        </p:spPr>
      </p:pic>
    </p:spTree>
    <p:extLst>
      <p:ext uri="{BB962C8B-B14F-4D97-AF65-F5344CB8AC3E}">
        <p14:creationId xmlns:p14="http://schemas.microsoft.com/office/powerpoint/2010/main" val="1538780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2152070-870B-3B42-AEEC-0BE2379C48E0}"/>
              </a:ext>
            </a:extLst>
          </p:cNvPr>
          <p:cNvPicPr>
            <a:picLocks noGrp="1" noChangeAspect="1"/>
          </p:cNvPicPr>
          <p:nvPr>
            <p:ph idx="1"/>
          </p:nvPr>
        </p:nvPicPr>
        <p:blipFill rotWithShape="1">
          <a:blip r:embed="rId2"/>
          <a:srcRect t="37845"/>
          <a:stretch/>
        </p:blipFill>
        <p:spPr>
          <a:xfrm>
            <a:off x="231549" y="1012995"/>
            <a:ext cx="10098759" cy="5680553"/>
          </a:xfrm>
          <a:prstGeom prst="rect">
            <a:avLst/>
          </a:prstGeom>
        </p:spPr>
      </p:pic>
      <p:sp>
        <p:nvSpPr>
          <p:cNvPr id="5" name="TextBox 4">
            <a:extLst>
              <a:ext uri="{FF2B5EF4-FFF2-40B4-BE49-F238E27FC236}">
                <a16:creationId xmlns:a16="http://schemas.microsoft.com/office/drawing/2014/main" id="{7E759ACE-CF63-FD48-B255-4A88DD9A68A5}"/>
              </a:ext>
            </a:extLst>
          </p:cNvPr>
          <p:cNvSpPr txBox="1"/>
          <p:nvPr/>
        </p:nvSpPr>
        <p:spPr>
          <a:xfrm>
            <a:off x="1412434" y="265919"/>
            <a:ext cx="7736990" cy="523220"/>
          </a:xfrm>
          <a:prstGeom prst="rect">
            <a:avLst/>
          </a:prstGeom>
          <a:noFill/>
        </p:spPr>
        <p:txBody>
          <a:bodyPr wrap="none" rtlCol="0">
            <a:spAutoFit/>
          </a:bodyPr>
          <a:lstStyle/>
          <a:p>
            <a:r>
              <a:rPr lang="en-US" sz="2800" dirty="0"/>
              <a:t>Critic-User Difference v. Worldwide Box Office Profit</a:t>
            </a:r>
          </a:p>
        </p:txBody>
      </p:sp>
      <p:sp>
        <p:nvSpPr>
          <p:cNvPr id="6" name="TextBox 5">
            <a:extLst>
              <a:ext uri="{FF2B5EF4-FFF2-40B4-BE49-F238E27FC236}">
                <a16:creationId xmlns:a16="http://schemas.microsoft.com/office/drawing/2014/main" id="{3A88F36F-EB0C-264D-9D1F-2F3A3C8363EF}"/>
              </a:ext>
            </a:extLst>
          </p:cNvPr>
          <p:cNvSpPr txBox="1"/>
          <p:nvPr/>
        </p:nvSpPr>
        <p:spPr>
          <a:xfrm>
            <a:off x="4221271" y="643663"/>
            <a:ext cx="1191352" cy="369332"/>
          </a:xfrm>
          <a:prstGeom prst="rect">
            <a:avLst/>
          </a:prstGeom>
          <a:noFill/>
        </p:spPr>
        <p:txBody>
          <a:bodyPr wrap="none" rtlCol="0">
            <a:spAutoFit/>
          </a:bodyPr>
          <a:lstStyle/>
          <a:p>
            <a:r>
              <a:rPr lang="en-US" dirty="0"/>
              <a:t>2000-2009</a:t>
            </a:r>
          </a:p>
        </p:txBody>
      </p:sp>
    </p:spTree>
    <p:extLst>
      <p:ext uri="{BB962C8B-B14F-4D97-AF65-F5344CB8AC3E}">
        <p14:creationId xmlns:p14="http://schemas.microsoft.com/office/powerpoint/2010/main" val="1909358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14F3230-C936-4A49-ADD8-BF62EADCA475}"/>
              </a:ext>
            </a:extLst>
          </p:cNvPr>
          <p:cNvPicPr>
            <a:picLocks noGrp="1" noChangeAspect="1"/>
          </p:cNvPicPr>
          <p:nvPr>
            <p:ph idx="1"/>
          </p:nvPr>
        </p:nvPicPr>
        <p:blipFill rotWithShape="1">
          <a:blip r:embed="rId2"/>
          <a:srcRect t="40539" r="-1" b="-1"/>
          <a:stretch/>
        </p:blipFill>
        <p:spPr>
          <a:xfrm>
            <a:off x="321733" y="1202499"/>
            <a:ext cx="9911797" cy="5333768"/>
          </a:xfrm>
          <a:prstGeom prst="rect">
            <a:avLst/>
          </a:prstGeom>
        </p:spPr>
      </p:pic>
      <p:sp>
        <p:nvSpPr>
          <p:cNvPr id="5" name="TextBox 4">
            <a:extLst>
              <a:ext uri="{FF2B5EF4-FFF2-40B4-BE49-F238E27FC236}">
                <a16:creationId xmlns:a16="http://schemas.microsoft.com/office/drawing/2014/main" id="{53F47FC6-DD74-1345-933C-0E03467F688E}"/>
              </a:ext>
            </a:extLst>
          </p:cNvPr>
          <p:cNvSpPr txBox="1"/>
          <p:nvPr/>
        </p:nvSpPr>
        <p:spPr>
          <a:xfrm>
            <a:off x="1450012" y="422730"/>
            <a:ext cx="7736990" cy="523220"/>
          </a:xfrm>
          <a:prstGeom prst="rect">
            <a:avLst/>
          </a:prstGeom>
          <a:noFill/>
        </p:spPr>
        <p:txBody>
          <a:bodyPr wrap="none" rtlCol="0">
            <a:spAutoFit/>
          </a:bodyPr>
          <a:lstStyle/>
          <a:p>
            <a:r>
              <a:rPr lang="en-US" sz="2800" dirty="0"/>
              <a:t>Critic-User Difference v. Worldwide Box Office Profit</a:t>
            </a:r>
          </a:p>
        </p:txBody>
      </p:sp>
      <p:sp>
        <p:nvSpPr>
          <p:cNvPr id="6" name="TextBox 5">
            <a:extLst>
              <a:ext uri="{FF2B5EF4-FFF2-40B4-BE49-F238E27FC236}">
                <a16:creationId xmlns:a16="http://schemas.microsoft.com/office/drawing/2014/main" id="{FB010E1F-2C40-7743-A65C-0E9D254C83E3}"/>
              </a:ext>
            </a:extLst>
          </p:cNvPr>
          <p:cNvSpPr txBox="1"/>
          <p:nvPr/>
        </p:nvSpPr>
        <p:spPr>
          <a:xfrm>
            <a:off x="4308953" y="833167"/>
            <a:ext cx="1191352" cy="369332"/>
          </a:xfrm>
          <a:prstGeom prst="rect">
            <a:avLst/>
          </a:prstGeom>
          <a:noFill/>
        </p:spPr>
        <p:txBody>
          <a:bodyPr wrap="none" rtlCol="0">
            <a:spAutoFit/>
          </a:bodyPr>
          <a:lstStyle/>
          <a:p>
            <a:r>
              <a:rPr lang="en-US" dirty="0"/>
              <a:t>2010-2019</a:t>
            </a:r>
          </a:p>
        </p:txBody>
      </p:sp>
    </p:spTree>
    <p:extLst>
      <p:ext uri="{BB962C8B-B14F-4D97-AF65-F5344CB8AC3E}">
        <p14:creationId xmlns:p14="http://schemas.microsoft.com/office/powerpoint/2010/main" val="3054610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AD0A14D-619D-B640-A311-67F7CE475796}"/>
              </a:ext>
            </a:extLst>
          </p:cNvPr>
          <p:cNvPicPr>
            <a:picLocks noGrp="1" noChangeAspect="1"/>
          </p:cNvPicPr>
          <p:nvPr>
            <p:ph idx="1"/>
          </p:nvPr>
        </p:nvPicPr>
        <p:blipFill rotWithShape="1">
          <a:blip r:embed="rId2"/>
          <a:srcRect t="38187"/>
          <a:stretch/>
        </p:blipFill>
        <p:spPr>
          <a:xfrm>
            <a:off x="19" y="826718"/>
            <a:ext cx="10722277" cy="6031282"/>
          </a:xfrm>
          <a:prstGeom prst="rect">
            <a:avLst/>
          </a:prstGeom>
        </p:spPr>
      </p:pic>
      <p:sp>
        <p:nvSpPr>
          <p:cNvPr id="6" name="TextBox 5">
            <a:extLst>
              <a:ext uri="{FF2B5EF4-FFF2-40B4-BE49-F238E27FC236}">
                <a16:creationId xmlns:a16="http://schemas.microsoft.com/office/drawing/2014/main" id="{0AD953CC-3B7F-0D4E-8A16-729483BB8CBB}"/>
              </a:ext>
            </a:extLst>
          </p:cNvPr>
          <p:cNvSpPr txBox="1"/>
          <p:nvPr/>
        </p:nvSpPr>
        <p:spPr>
          <a:xfrm>
            <a:off x="1399908" y="167015"/>
            <a:ext cx="7736990" cy="523220"/>
          </a:xfrm>
          <a:prstGeom prst="rect">
            <a:avLst/>
          </a:prstGeom>
          <a:noFill/>
        </p:spPr>
        <p:txBody>
          <a:bodyPr wrap="none" rtlCol="0">
            <a:spAutoFit/>
          </a:bodyPr>
          <a:lstStyle/>
          <a:p>
            <a:r>
              <a:rPr lang="en-US" sz="2800" dirty="0"/>
              <a:t>Critic-User Difference v. Worldwide Box Office Profit</a:t>
            </a:r>
          </a:p>
        </p:txBody>
      </p:sp>
      <p:sp>
        <p:nvSpPr>
          <p:cNvPr id="7" name="TextBox 6">
            <a:extLst>
              <a:ext uri="{FF2B5EF4-FFF2-40B4-BE49-F238E27FC236}">
                <a16:creationId xmlns:a16="http://schemas.microsoft.com/office/drawing/2014/main" id="{DE946C9F-F240-CF4D-9E20-CF5193CD2965}"/>
              </a:ext>
            </a:extLst>
          </p:cNvPr>
          <p:cNvSpPr txBox="1"/>
          <p:nvPr/>
        </p:nvSpPr>
        <p:spPr>
          <a:xfrm>
            <a:off x="4271376" y="528699"/>
            <a:ext cx="1191352" cy="369332"/>
          </a:xfrm>
          <a:prstGeom prst="rect">
            <a:avLst/>
          </a:prstGeom>
          <a:noFill/>
        </p:spPr>
        <p:txBody>
          <a:bodyPr wrap="none" rtlCol="0">
            <a:spAutoFit/>
          </a:bodyPr>
          <a:lstStyle/>
          <a:p>
            <a:r>
              <a:rPr lang="en-US" dirty="0"/>
              <a:t>2000-2009</a:t>
            </a:r>
          </a:p>
        </p:txBody>
      </p:sp>
    </p:spTree>
    <p:extLst>
      <p:ext uri="{BB962C8B-B14F-4D97-AF65-F5344CB8AC3E}">
        <p14:creationId xmlns:p14="http://schemas.microsoft.com/office/powerpoint/2010/main" val="21299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E6CCD05-F556-474B-964C-E0D3AFCC4ED9}"/>
              </a:ext>
            </a:extLst>
          </p:cNvPr>
          <p:cNvPicPr>
            <a:picLocks noChangeAspect="1"/>
          </p:cNvPicPr>
          <p:nvPr/>
        </p:nvPicPr>
        <p:blipFill>
          <a:blip r:embed="rId2"/>
          <a:stretch>
            <a:fillRect/>
          </a:stretch>
        </p:blipFill>
        <p:spPr>
          <a:xfrm>
            <a:off x="0" y="0"/>
            <a:ext cx="7561713" cy="6858000"/>
          </a:xfrm>
          <a:prstGeom prst="rect">
            <a:avLst/>
          </a:prstGeom>
        </p:spPr>
      </p:pic>
      <p:sp>
        <p:nvSpPr>
          <p:cNvPr id="9" name="TextBox 8">
            <a:extLst>
              <a:ext uri="{FF2B5EF4-FFF2-40B4-BE49-F238E27FC236}">
                <a16:creationId xmlns:a16="http://schemas.microsoft.com/office/drawing/2014/main" id="{CAC2368D-94D9-DF42-AB38-55501244C2BF}"/>
              </a:ext>
            </a:extLst>
          </p:cNvPr>
          <p:cNvSpPr txBox="1"/>
          <p:nvPr/>
        </p:nvSpPr>
        <p:spPr>
          <a:xfrm>
            <a:off x="7262090" y="661227"/>
            <a:ext cx="4412169" cy="954107"/>
          </a:xfrm>
          <a:prstGeom prst="rect">
            <a:avLst/>
          </a:prstGeom>
          <a:noFill/>
        </p:spPr>
        <p:txBody>
          <a:bodyPr wrap="square" rtlCol="0">
            <a:spAutoFit/>
          </a:bodyPr>
          <a:lstStyle/>
          <a:p>
            <a:r>
              <a:rPr lang="en-US" sz="2800" dirty="0"/>
              <a:t>Critic-User Difference v. </a:t>
            </a:r>
          </a:p>
          <a:p>
            <a:r>
              <a:rPr lang="en-US" sz="2800" dirty="0"/>
              <a:t>Box Office/Budget Ratio</a:t>
            </a:r>
          </a:p>
        </p:txBody>
      </p:sp>
      <p:sp>
        <p:nvSpPr>
          <p:cNvPr id="12" name="Up Arrow 11">
            <a:extLst>
              <a:ext uri="{FF2B5EF4-FFF2-40B4-BE49-F238E27FC236}">
                <a16:creationId xmlns:a16="http://schemas.microsoft.com/office/drawing/2014/main" id="{4D2FA32B-3ADF-0E42-884A-2CEB9D58950C}"/>
              </a:ext>
            </a:extLst>
          </p:cNvPr>
          <p:cNvSpPr/>
          <p:nvPr/>
        </p:nvSpPr>
        <p:spPr>
          <a:xfrm rot="17613931">
            <a:off x="5586609" y="200417"/>
            <a:ext cx="501041" cy="58872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0715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90F1EE4-1FFE-B444-ACEB-B69DF4C3C995}"/>
              </a:ext>
            </a:extLst>
          </p:cNvPr>
          <p:cNvPicPr>
            <a:picLocks noGrp="1" noChangeAspect="1"/>
          </p:cNvPicPr>
          <p:nvPr>
            <p:ph idx="1"/>
          </p:nvPr>
        </p:nvPicPr>
        <p:blipFill rotWithShape="1">
          <a:blip r:embed="rId2"/>
          <a:srcRect t="37845"/>
          <a:stretch/>
        </p:blipFill>
        <p:spPr>
          <a:xfrm>
            <a:off x="20" y="728084"/>
            <a:ext cx="10897624" cy="6129915"/>
          </a:xfrm>
          <a:prstGeom prst="rect">
            <a:avLst/>
          </a:prstGeom>
        </p:spPr>
      </p:pic>
      <p:sp>
        <p:nvSpPr>
          <p:cNvPr id="5" name="TextBox 4">
            <a:extLst>
              <a:ext uri="{FF2B5EF4-FFF2-40B4-BE49-F238E27FC236}">
                <a16:creationId xmlns:a16="http://schemas.microsoft.com/office/drawing/2014/main" id="{E307D3A3-BED0-7C41-9061-E06BEE04D2DE}"/>
              </a:ext>
            </a:extLst>
          </p:cNvPr>
          <p:cNvSpPr txBox="1"/>
          <p:nvPr/>
        </p:nvSpPr>
        <p:spPr>
          <a:xfrm>
            <a:off x="1374856" y="5479"/>
            <a:ext cx="7736990" cy="523220"/>
          </a:xfrm>
          <a:prstGeom prst="rect">
            <a:avLst/>
          </a:prstGeom>
          <a:noFill/>
        </p:spPr>
        <p:txBody>
          <a:bodyPr wrap="none" rtlCol="0">
            <a:spAutoFit/>
          </a:bodyPr>
          <a:lstStyle/>
          <a:p>
            <a:r>
              <a:rPr lang="en-US" sz="2800" dirty="0"/>
              <a:t>Critic-User Difference v. Worldwide Box Office Profit</a:t>
            </a:r>
          </a:p>
        </p:txBody>
      </p:sp>
      <p:sp>
        <p:nvSpPr>
          <p:cNvPr id="6" name="TextBox 5">
            <a:extLst>
              <a:ext uri="{FF2B5EF4-FFF2-40B4-BE49-F238E27FC236}">
                <a16:creationId xmlns:a16="http://schemas.microsoft.com/office/drawing/2014/main" id="{084548A7-A297-3445-80B9-9E40AD9CA7D3}"/>
              </a:ext>
            </a:extLst>
          </p:cNvPr>
          <p:cNvSpPr txBox="1"/>
          <p:nvPr/>
        </p:nvSpPr>
        <p:spPr>
          <a:xfrm>
            <a:off x="4257480" y="398936"/>
            <a:ext cx="1191352" cy="369332"/>
          </a:xfrm>
          <a:prstGeom prst="rect">
            <a:avLst/>
          </a:prstGeom>
          <a:noFill/>
        </p:spPr>
        <p:txBody>
          <a:bodyPr wrap="none" rtlCol="0">
            <a:spAutoFit/>
          </a:bodyPr>
          <a:lstStyle/>
          <a:p>
            <a:r>
              <a:rPr lang="en-US" dirty="0"/>
              <a:t>2010-2019</a:t>
            </a:r>
          </a:p>
        </p:txBody>
      </p:sp>
    </p:spTree>
    <p:extLst>
      <p:ext uri="{BB962C8B-B14F-4D97-AF65-F5344CB8AC3E}">
        <p14:creationId xmlns:p14="http://schemas.microsoft.com/office/powerpoint/2010/main" val="1291310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06C15C-9B89-2A4E-BE24-6DCCAF6228E9}"/>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dirty="0">
                <a:solidFill>
                  <a:schemeClr val="tx1"/>
                </a:solidFill>
                <a:latin typeface="+mj-lt"/>
                <a:ea typeface="+mj-ea"/>
                <a:cs typeface="+mj-cs"/>
              </a:rPr>
              <a:t>Takeaways, Assumptions</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4883690"/>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32C39-80AE-0F4A-A3D0-A88AD9A7C9E5}"/>
              </a:ext>
            </a:extLst>
          </p:cNvPr>
          <p:cNvSpPr>
            <a:spLocks noGrp="1"/>
          </p:cNvSpPr>
          <p:nvPr>
            <p:ph type="title"/>
          </p:nvPr>
        </p:nvSpPr>
        <p:spPr/>
        <p:txBody>
          <a:bodyPr/>
          <a:lstStyle/>
          <a:p>
            <a:r>
              <a:rPr lang="en-US" dirty="0"/>
              <a:t>Takeaways &amp; Assumptions</a:t>
            </a:r>
          </a:p>
        </p:txBody>
      </p:sp>
      <p:sp>
        <p:nvSpPr>
          <p:cNvPr id="3" name="Content Placeholder 2">
            <a:extLst>
              <a:ext uri="{FF2B5EF4-FFF2-40B4-BE49-F238E27FC236}">
                <a16:creationId xmlns:a16="http://schemas.microsoft.com/office/drawing/2014/main" id="{2B0ACF55-67E1-E843-907E-63589F5CCF4A}"/>
              </a:ext>
            </a:extLst>
          </p:cNvPr>
          <p:cNvSpPr>
            <a:spLocks noGrp="1"/>
          </p:cNvSpPr>
          <p:nvPr>
            <p:ph idx="1"/>
          </p:nvPr>
        </p:nvSpPr>
        <p:spPr/>
        <p:txBody>
          <a:bodyPr>
            <a:normAutofit fontScale="92500" lnSpcReduction="10000"/>
          </a:bodyPr>
          <a:lstStyle/>
          <a:p>
            <a:pPr marL="0" indent="0">
              <a:buNone/>
            </a:pPr>
            <a:endParaRPr lang="en-US" dirty="0"/>
          </a:p>
          <a:p>
            <a:r>
              <a:rPr lang="en-US" dirty="0"/>
              <a:t>Revisit: What conclusion can we draw?</a:t>
            </a:r>
          </a:p>
          <a:p>
            <a:endParaRPr lang="en-US" dirty="0"/>
          </a:p>
          <a:p>
            <a:endParaRPr lang="en-US" dirty="0"/>
          </a:p>
          <a:p>
            <a:pPr marL="0" indent="0">
              <a:buNone/>
            </a:pPr>
            <a:r>
              <a:rPr lang="en-US" dirty="0"/>
              <a:t>Assumptions</a:t>
            </a:r>
          </a:p>
          <a:p>
            <a:r>
              <a:rPr lang="en-US" dirty="0"/>
              <a:t>Critic rating consensus are our proxy for determining whether it is a </a:t>
            </a:r>
            <a:r>
              <a:rPr lang="en-US"/>
              <a:t>quality movie</a:t>
            </a:r>
            <a:endParaRPr lang="en-US" dirty="0"/>
          </a:p>
          <a:p>
            <a:r>
              <a:rPr lang="en-US" dirty="0"/>
              <a:t>Not adjusted for inflation</a:t>
            </a:r>
          </a:p>
          <a:p>
            <a:r>
              <a:rPr lang="en-US" dirty="0"/>
              <a:t>Printing &amp; Advertising cost unknown</a:t>
            </a:r>
          </a:p>
          <a:p>
            <a:pPr lvl="1"/>
            <a:r>
              <a:rPr lang="en-US" dirty="0"/>
              <a:t>It is at least half the production budget</a:t>
            </a:r>
          </a:p>
          <a:p>
            <a:endParaRPr lang="en-US" dirty="0"/>
          </a:p>
        </p:txBody>
      </p:sp>
    </p:spTree>
    <p:extLst>
      <p:ext uri="{BB962C8B-B14F-4D97-AF65-F5344CB8AC3E}">
        <p14:creationId xmlns:p14="http://schemas.microsoft.com/office/powerpoint/2010/main" val="3592575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22F9423-F4B1-45D4-8445-E9991ECCB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CFC550-37B0-E04D-8D12-247A321DDAE4}"/>
              </a:ext>
            </a:extLst>
          </p:cNvPr>
          <p:cNvSpPr>
            <a:spLocks noGrp="1"/>
          </p:cNvSpPr>
          <p:nvPr>
            <p:ph type="title"/>
          </p:nvPr>
        </p:nvSpPr>
        <p:spPr>
          <a:xfrm>
            <a:off x="1812897" y="518649"/>
            <a:ext cx="9882278" cy="1067634"/>
          </a:xfrm>
        </p:spPr>
        <p:txBody>
          <a:bodyPr anchor="ctr">
            <a:normAutofit/>
          </a:bodyPr>
          <a:lstStyle/>
          <a:p>
            <a:r>
              <a:rPr lang="en-US"/>
              <a:t>Contents</a:t>
            </a:r>
          </a:p>
        </p:txBody>
      </p:sp>
      <p:grpSp>
        <p:nvGrpSpPr>
          <p:cNvPr id="12" name="Group 11">
            <a:extLst>
              <a:ext uri="{FF2B5EF4-FFF2-40B4-BE49-F238E27FC236}">
                <a16:creationId xmlns:a16="http://schemas.microsoft.com/office/drawing/2014/main" id="{770AE191-D2EA-45C9-A44D-830C188F74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021" y="628863"/>
            <a:ext cx="1128382" cy="847206"/>
            <a:chOff x="8183879" y="1000124"/>
            <a:chExt cx="1562267" cy="1172973"/>
          </a:xfrm>
        </p:grpSpPr>
        <p:sp>
          <p:nvSpPr>
            <p:cNvPr id="13" name="Freeform 5">
              <a:extLst>
                <a:ext uri="{FF2B5EF4-FFF2-40B4-BE49-F238E27FC236}">
                  <a16:creationId xmlns:a16="http://schemas.microsoft.com/office/drawing/2014/main" id="{23A0E4C1-B7A6-4637-AC51-4A5AE3841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F4E8C039-CC58-44F3-8A7B-E0A934C1D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graphicFrame>
        <p:nvGraphicFramePr>
          <p:cNvPr id="5" name="Content Placeholder 2">
            <a:extLst>
              <a:ext uri="{FF2B5EF4-FFF2-40B4-BE49-F238E27FC236}">
                <a16:creationId xmlns:a16="http://schemas.microsoft.com/office/drawing/2014/main" id="{073E0D9A-CC2E-4F96-BC58-1A52CBF3E7E1}"/>
              </a:ext>
            </a:extLst>
          </p:cNvPr>
          <p:cNvGraphicFramePr>
            <a:graphicFrameLocks noGrp="1"/>
          </p:cNvGraphicFramePr>
          <p:nvPr>
            <p:ph idx="1"/>
            <p:extLst>
              <p:ext uri="{D42A27DB-BD31-4B8C-83A1-F6EECF244321}">
                <p14:modId xmlns:p14="http://schemas.microsoft.com/office/powerpoint/2010/main" val="2949894311"/>
              </p:ext>
            </p:extLst>
          </p:nvPr>
        </p:nvGraphicFramePr>
        <p:xfrm>
          <a:off x="629854" y="1860604"/>
          <a:ext cx="10907490" cy="40949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5403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06C15C-9B89-2A4E-BE24-6DCCAF6228E9}"/>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Further Thoughts</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2479748"/>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9EC3B-4685-FB4E-B364-831889B2F177}"/>
              </a:ext>
            </a:extLst>
          </p:cNvPr>
          <p:cNvSpPr>
            <a:spLocks noGrp="1"/>
          </p:cNvSpPr>
          <p:nvPr>
            <p:ph type="title"/>
          </p:nvPr>
        </p:nvSpPr>
        <p:spPr/>
        <p:txBody>
          <a:bodyPr/>
          <a:lstStyle/>
          <a:p>
            <a:r>
              <a:rPr lang="en-US" dirty="0"/>
              <a:t>Thoughts / Areas for Further Deep Dive</a:t>
            </a:r>
          </a:p>
        </p:txBody>
      </p:sp>
      <p:sp>
        <p:nvSpPr>
          <p:cNvPr id="3" name="Content Placeholder 2">
            <a:extLst>
              <a:ext uri="{FF2B5EF4-FFF2-40B4-BE49-F238E27FC236}">
                <a16:creationId xmlns:a16="http://schemas.microsoft.com/office/drawing/2014/main" id="{4D86D3CE-8D33-FE49-B368-42DE00B95CD3}"/>
              </a:ext>
            </a:extLst>
          </p:cNvPr>
          <p:cNvSpPr>
            <a:spLocks noGrp="1"/>
          </p:cNvSpPr>
          <p:nvPr>
            <p:ph idx="1"/>
          </p:nvPr>
        </p:nvSpPr>
        <p:spPr/>
        <p:txBody>
          <a:bodyPr>
            <a:normAutofit lnSpcReduction="10000"/>
          </a:bodyPr>
          <a:lstStyle/>
          <a:p>
            <a:r>
              <a:rPr lang="en-US" dirty="0"/>
              <a:t>Look at the movie reviews for a deeper understanding / sentiment analysis on factors that affect the profitability of the movie </a:t>
            </a:r>
          </a:p>
          <a:p>
            <a:pPr marL="342900" lvl="1" indent="0">
              <a:buNone/>
            </a:pPr>
            <a:r>
              <a:rPr lang="en-US" dirty="0"/>
              <a:t>– What motivated them to go watch the movie? </a:t>
            </a:r>
          </a:p>
          <a:p>
            <a:pPr marL="342900" lvl="1" indent="0">
              <a:buNone/>
            </a:pPr>
            <a:r>
              <a:rPr lang="en-US" u="sng" dirty="0"/>
              <a:t>External factors:</a:t>
            </a:r>
          </a:p>
          <a:p>
            <a:pPr marL="342900" lvl="1" indent="0">
              <a:buNone/>
            </a:pPr>
            <a:r>
              <a:rPr lang="en-US" dirty="0"/>
              <a:t>Was it because more funds were dedicated to marketing? Could it be explained by when it was released?</a:t>
            </a:r>
          </a:p>
          <a:p>
            <a:pPr marL="342900" lvl="1" indent="0">
              <a:buNone/>
            </a:pPr>
            <a:r>
              <a:rPr lang="en-US" u="sng" dirty="0"/>
              <a:t>Movie factors:</a:t>
            </a:r>
          </a:p>
          <a:p>
            <a:pPr marL="342900" lvl="1" indent="0">
              <a:buNone/>
            </a:pPr>
            <a:r>
              <a:rPr lang="en-US" dirty="0"/>
              <a:t>Are there themes/plots that appeal to audiences more? (“Source” attribute)</a:t>
            </a:r>
          </a:p>
          <a:p>
            <a:pPr marL="342900" lvl="1" indent="0">
              <a:buNone/>
            </a:pPr>
            <a:endParaRPr lang="en-US" dirty="0"/>
          </a:p>
          <a:p>
            <a:r>
              <a:rPr lang="en-US" dirty="0"/>
              <a:t>Comparison of these factors in relation to the rise of Netflix and other streaming services?</a:t>
            </a:r>
          </a:p>
          <a:p>
            <a:pPr marL="342900" lvl="1" indent="0">
              <a:buNone/>
            </a:pPr>
            <a:endParaRPr lang="en-US" dirty="0"/>
          </a:p>
          <a:p>
            <a:pPr marL="342900" lvl="1" indent="0">
              <a:buNone/>
            </a:pPr>
            <a:endParaRPr lang="en-US" dirty="0"/>
          </a:p>
          <a:p>
            <a:pPr marL="342900" lvl="1" indent="0">
              <a:buNone/>
            </a:pPr>
            <a:endParaRPr lang="en-US" dirty="0"/>
          </a:p>
        </p:txBody>
      </p:sp>
    </p:spTree>
    <p:extLst>
      <p:ext uri="{BB962C8B-B14F-4D97-AF65-F5344CB8AC3E}">
        <p14:creationId xmlns:p14="http://schemas.microsoft.com/office/powerpoint/2010/main" val="2402422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7ACB02-B7CF-A247-9098-97D19E6635CD}"/>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Thank you!</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594627"/>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D1806-C442-744D-8F34-F769903F8C67}"/>
              </a:ext>
            </a:extLst>
          </p:cNvPr>
          <p:cNvSpPr>
            <a:spLocks noGrp="1"/>
          </p:cNvSpPr>
          <p:nvPr>
            <p:ph type="title"/>
          </p:nvPr>
        </p:nvSpPr>
        <p:spPr>
          <a:xfrm>
            <a:off x="6149887" y="880989"/>
            <a:ext cx="3971908" cy="2889114"/>
          </a:xfrm>
        </p:spPr>
        <p:txBody>
          <a:bodyPr vert="horz" lIns="91440" tIns="45720" rIns="91440" bIns="45720" rtlCol="0" anchor="b">
            <a:normAutofit/>
          </a:bodyPr>
          <a:lstStyle/>
          <a:p>
            <a:pPr defTabSz="914400"/>
            <a:r>
              <a:rPr lang="en-US" sz="6000" dirty="0"/>
              <a:t>Questions?</a:t>
            </a:r>
          </a:p>
        </p:txBody>
      </p:sp>
      <p:pic>
        <p:nvPicPr>
          <p:cNvPr id="5" name="Picture 4">
            <a:extLst>
              <a:ext uri="{FF2B5EF4-FFF2-40B4-BE49-F238E27FC236}">
                <a16:creationId xmlns:a16="http://schemas.microsoft.com/office/drawing/2014/main" id="{90278ED5-9B0C-4AD0-8481-447593092618}"/>
              </a:ext>
            </a:extLst>
          </p:cNvPr>
          <p:cNvPicPr>
            <a:picLocks noChangeAspect="1"/>
          </p:cNvPicPr>
          <p:nvPr/>
        </p:nvPicPr>
        <p:blipFill rotWithShape="1">
          <a:blip r:embed="rId2"/>
          <a:srcRect l="45291" r="5299"/>
          <a:stretch/>
        </p:blipFill>
        <p:spPr>
          <a:xfrm>
            <a:off x="1524021" y="10"/>
            <a:ext cx="4518095" cy="6857990"/>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4138766800"/>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EC833F1-B620-40CA-B7EE-BE9B680062F7}"/>
              </a:ext>
            </a:extLst>
          </p:cNvPr>
          <p:cNvPicPr>
            <a:picLocks noChangeAspect="1"/>
          </p:cNvPicPr>
          <p:nvPr/>
        </p:nvPicPr>
        <p:blipFill rotWithShape="1">
          <a:blip r:embed="rId2">
            <a:alphaModFix amt="50000"/>
          </a:blip>
          <a:srcRect b="25000"/>
          <a:stretch/>
        </p:blipFill>
        <p:spPr>
          <a:xfrm>
            <a:off x="20" y="1"/>
            <a:ext cx="12191980" cy="6857999"/>
          </a:xfrm>
          <a:prstGeom prst="rect">
            <a:avLst/>
          </a:prstGeom>
        </p:spPr>
      </p:pic>
      <p:sp>
        <p:nvSpPr>
          <p:cNvPr id="2" name="Title 1">
            <a:extLst>
              <a:ext uri="{FF2B5EF4-FFF2-40B4-BE49-F238E27FC236}">
                <a16:creationId xmlns:a16="http://schemas.microsoft.com/office/drawing/2014/main" id="{B4D86FE3-A785-C54F-AE26-8510A8ED57F5}"/>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a:solidFill>
                  <a:srgbClr val="FFFFFF"/>
                </a:solidFill>
              </a:rPr>
              <a:t>Appendix</a:t>
            </a:r>
          </a:p>
        </p:txBody>
      </p:sp>
    </p:spTree>
    <p:extLst>
      <p:ext uri="{BB962C8B-B14F-4D97-AF65-F5344CB8AC3E}">
        <p14:creationId xmlns:p14="http://schemas.microsoft.com/office/powerpoint/2010/main" val="3436415494"/>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AABDE-13AE-ED4E-943D-D2CEF76EF5A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E5A9C3B-9552-BF49-875F-6ED27E831311}"/>
              </a:ext>
            </a:extLst>
          </p:cNvPr>
          <p:cNvSpPr>
            <a:spLocks noGrp="1"/>
          </p:cNvSpPr>
          <p:nvPr>
            <p:ph idx="1"/>
          </p:nvPr>
        </p:nvSpPr>
        <p:spPr/>
        <p:txBody>
          <a:bodyPr/>
          <a:lstStyle/>
          <a:p>
            <a:r>
              <a:rPr lang="en-US" dirty="0"/>
              <a:t>Websites:</a:t>
            </a:r>
          </a:p>
          <a:p>
            <a:r>
              <a:rPr lang="en-US" dirty="0">
                <a:hlinkClick r:id="rId2"/>
              </a:rPr>
              <a:t>https://www.the-numbers.com/box-office-records/worldwide/all-movies/cumulative/released-in-2019</a:t>
            </a:r>
            <a:endParaRPr lang="en-US" dirty="0"/>
          </a:p>
          <a:p>
            <a:endParaRPr lang="en-US" dirty="0"/>
          </a:p>
          <a:p>
            <a:r>
              <a:rPr lang="en-US" dirty="0">
                <a:hlinkClick r:id="rId3"/>
              </a:rPr>
              <a:t>https://www.rottentomatoes.com/</a:t>
            </a:r>
            <a:endParaRPr lang="en-US" dirty="0"/>
          </a:p>
          <a:p>
            <a:endParaRPr lang="en-US" dirty="0"/>
          </a:p>
          <a:p>
            <a:r>
              <a:rPr lang="en-US" dirty="0">
                <a:hlinkClick r:id="rId4"/>
              </a:rPr>
              <a:t>Github Link</a:t>
            </a:r>
            <a:endParaRPr lang="en-US" dirty="0"/>
          </a:p>
        </p:txBody>
      </p:sp>
    </p:spTree>
    <p:extLst>
      <p:ext uri="{BB962C8B-B14F-4D97-AF65-F5344CB8AC3E}">
        <p14:creationId xmlns:p14="http://schemas.microsoft.com/office/powerpoint/2010/main" val="518504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D6369-B227-2B43-9CC8-A3AD10C806CD}"/>
              </a:ext>
            </a:extLst>
          </p:cNvPr>
          <p:cNvSpPr>
            <a:spLocks noGrp="1"/>
          </p:cNvSpPr>
          <p:nvPr>
            <p:ph type="title"/>
          </p:nvPr>
        </p:nvSpPr>
        <p:spPr>
          <a:xfrm>
            <a:off x="2061210" y="159387"/>
            <a:ext cx="7886700" cy="1325563"/>
          </a:xfrm>
        </p:spPr>
        <p:txBody>
          <a:bodyPr/>
          <a:lstStyle/>
          <a:p>
            <a:r>
              <a:rPr lang="en-US" dirty="0"/>
              <a:t>Split before and after 2004</a:t>
            </a:r>
          </a:p>
        </p:txBody>
      </p:sp>
      <p:pic>
        <p:nvPicPr>
          <p:cNvPr id="4" name="Picture 3">
            <a:extLst>
              <a:ext uri="{FF2B5EF4-FFF2-40B4-BE49-F238E27FC236}">
                <a16:creationId xmlns:a16="http://schemas.microsoft.com/office/drawing/2014/main" id="{BC646622-FF43-B348-87A6-6282DA112529}"/>
              </a:ext>
            </a:extLst>
          </p:cNvPr>
          <p:cNvPicPr>
            <a:picLocks noChangeAspect="1"/>
          </p:cNvPicPr>
          <p:nvPr/>
        </p:nvPicPr>
        <p:blipFill>
          <a:blip r:embed="rId2"/>
          <a:stretch>
            <a:fillRect/>
          </a:stretch>
        </p:blipFill>
        <p:spPr>
          <a:xfrm>
            <a:off x="1524001" y="1623060"/>
            <a:ext cx="4263073" cy="4263073"/>
          </a:xfrm>
          <a:prstGeom prst="rect">
            <a:avLst/>
          </a:prstGeom>
        </p:spPr>
      </p:pic>
      <p:pic>
        <p:nvPicPr>
          <p:cNvPr id="5" name="Picture 4">
            <a:extLst>
              <a:ext uri="{FF2B5EF4-FFF2-40B4-BE49-F238E27FC236}">
                <a16:creationId xmlns:a16="http://schemas.microsoft.com/office/drawing/2014/main" id="{4CBE088E-ED10-4C46-83C8-91D635BD9961}"/>
              </a:ext>
            </a:extLst>
          </p:cNvPr>
          <p:cNvPicPr>
            <a:picLocks noChangeAspect="1"/>
          </p:cNvPicPr>
          <p:nvPr/>
        </p:nvPicPr>
        <p:blipFill>
          <a:blip r:embed="rId3"/>
          <a:stretch>
            <a:fillRect/>
          </a:stretch>
        </p:blipFill>
        <p:spPr>
          <a:xfrm>
            <a:off x="5787074" y="1548367"/>
            <a:ext cx="4412457" cy="4412457"/>
          </a:xfrm>
          <a:prstGeom prst="rect">
            <a:avLst/>
          </a:prstGeom>
        </p:spPr>
      </p:pic>
    </p:spTree>
    <p:extLst>
      <p:ext uri="{BB962C8B-B14F-4D97-AF65-F5344CB8AC3E}">
        <p14:creationId xmlns:p14="http://schemas.microsoft.com/office/powerpoint/2010/main" val="19012609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DCA4E70-18C4-7F45-8078-6E6F50A11ABE}"/>
              </a:ext>
            </a:extLst>
          </p:cNvPr>
          <p:cNvPicPr>
            <a:picLocks noChangeAspect="1"/>
          </p:cNvPicPr>
          <p:nvPr/>
        </p:nvPicPr>
        <p:blipFill>
          <a:blip r:embed="rId2"/>
          <a:stretch>
            <a:fillRect/>
          </a:stretch>
        </p:blipFill>
        <p:spPr>
          <a:xfrm>
            <a:off x="1846944" y="740228"/>
            <a:ext cx="3922486" cy="3922486"/>
          </a:xfrm>
          <a:prstGeom prst="rect">
            <a:avLst/>
          </a:prstGeom>
        </p:spPr>
      </p:pic>
      <p:pic>
        <p:nvPicPr>
          <p:cNvPr id="5" name="Picture 4">
            <a:extLst>
              <a:ext uri="{FF2B5EF4-FFF2-40B4-BE49-F238E27FC236}">
                <a16:creationId xmlns:a16="http://schemas.microsoft.com/office/drawing/2014/main" id="{1E99D78A-2984-1245-AD57-ECF6DC846FD0}"/>
              </a:ext>
            </a:extLst>
          </p:cNvPr>
          <p:cNvPicPr>
            <a:picLocks noChangeAspect="1"/>
          </p:cNvPicPr>
          <p:nvPr/>
        </p:nvPicPr>
        <p:blipFill>
          <a:blip r:embed="rId3"/>
          <a:stretch>
            <a:fillRect/>
          </a:stretch>
        </p:blipFill>
        <p:spPr>
          <a:xfrm>
            <a:off x="5769431" y="609600"/>
            <a:ext cx="4196443" cy="4196443"/>
          </a:xfrm>
          <a:prstGeom prst="rect">
            <a:avLst/>
          </a:prstGeom>
        </p:spPr>
      </p:pic>
    </p:spTree>
    <p:extLst>
      <p:ext uri="{BB962C8B-B14F-4D97-AF65-F5344CB8AC3E}">
        <p14:creationId xmlns:p14="http://schemas.microsoft.com/office/powerpoint/2010/main" val="3680011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06C15C-9B89-2A4E-BE24-6DCCAF6228E9}"/>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Background</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130555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19AAE-A7F8-8142-8934-799EF15A7A4A}"/>
              </a:ext>
            </a:extLst>
          </p:cNvPr>
          <p:cNvSpPr>
            <a:spLocks noGrp="1"/>
          </p:cNvSpPr>
          <p:nvPr>
            <p:ph type="title"/>
          </p:nvPr>
        </p:nvSpPr>
        <p:spPr>
          <a:xfrm>
            <a:off x="838200" y="365125"/>
            <a:ext cx="10515600" cy="1325563"/>
          </a:xfrm>
        </p:spPr>
        <p:txBody>
          <a:bodyPr>
            <a:normAutofit/>
          </a:bodyPr>
          <a:lstStyle/>
          <a:p>
            <a:pPr algn="ctr"/>
            <a:r>
              <a:rPr lang="en-US"/>
              <a:t>Background</a:t>
            </a:r>
          </a:p>
        </p:txBody>
      </p:sp>
      <p:sp>
        <p:nvSpPr>
          <p:cNvPr id="3" name="Content Placeholder 2">
            <a:extLst>
              <a:ext uri="{FF2B5EF4-FFF2-40B4-BE49-F238E27FC236}">
                <a16:creationId xmlns:a16="http://schemas.microsoft.com/office/drawing/2014/main" id="{E0C884CA-007E-5D42-B718-1C99109E870E}"/>
              </a:ext>
            </a:extLst>
          </p:cNvPr>
          <p:cNvSpPr>
            <a:spLocks noGrp="1"/>
          </p:cNvSpPr>
          <p:nvPr>
            <p:ph idx="1"/>
          </p:nvPr>
        </p:nvSpPr>
        <p:spPr>
          <a:xfrm>
            <a:off x="1440181" y="1520191"/>
            <a:ext cx="8503240" cy="4656772"/>
          </a:xfrm>
        </p:spPr>
        <p:txBody>
          <a:bodyPr>
            <a:normAutofit fontScale="92500" lnSpcReduction="20000"/>
          </a:bodyPr>
          <a:lstStyle/>
          <a:p>
            <a:pPr marL="0" indent="0">
              <a:buNone/>
            </a:pPr>
            <a:r>
              <a:rPr lang="en-US" sz="2400" dirty="0"/>
              <a:t>Objective:</a:t>
            </a:r>
          </a:p>
          <a:p>
            <a:pPr marL="0" indent="0">
              <a:buNone/>
            </a:pPr>
            <a:r>
              <a:rPr lang="en-US" sz="2400" dirty="0"/>
              <a:t>Explore whether the quality of movies have decreased over time, through analyzing the box office revenues in comparison to their production budget, and cross reference that with the popularity of the film (via </a:t>
            </a:r>
            <a:r>
              <a:rPr lang="en-US" sz="2400" dirty="0" err="1"/>
              <a:t>RottenTomatoes</a:t>
            </a:r>
            <a:r>
              <a:rPr lang="en-US" sz="2400" dirty="0"/>
              <a:t> ratings).</a:t>
            </a:r>
          </a:p>
          <a:p>
            <a:pPr marL="0" indent="0">
              <a:buNone/>
            </a:pPr>
            <a:endParaRPr lang="en-US" sz="2400" dirty="0"/>
          </a:p>
          <a:p>
            <a:r>
              <a:rPr lang="en-US" sz="2400" dirty="0"/>
              <a:t>Movie </a:t>
            </a:r>
            <a:r>
              <a:rPr lang="en-US" sz="2400" dirty="0" err="1"/>
              <a:t>plotholes</a:t>
            </a:r>
            <a:r>
              <a:rPr lang="en-US" sz="2400" dirty="0"/>
              <a:t>?</a:t>
            </a:r>
          </a:p>
          <a:p>
            <a:endParaRPr lang="en-US" sz="2400" dirty="0"/>
          </a:p>
          <a:p>
            <a:r>
              <a:rPr lang="en-US" sz="2400" dirty="0"/>
              <a:t>Another remake?</a:t>
            </a:r>
          </a:p>
          <a:p>
            <a:endParaRPr lang="en-US" sz="2400" dirty="0"/>
          </a:p>
          <a:p>
            <a:r>
              <a:rPr lang="en-US" sz="2400" dirty="0"/>
              <a:t>Too many explosions for no reason?</a:t>
            </a:r>
          </a:p>
          <a:p>
            <a:endParaRPr lang="en-US" sz="2400" dirty="0"/>
          </a:p>
          <a:p>
            <a:pPr marL="0" indent="0">
              <a:buNone/>
            </a:pPr>
            <a:r>
              <a:rPr lang="en-US" sz="2400" dirty="0">
                <a:hlinkClick r:id="rId2"/>
              </a:rPr>
              <a:t>Link</a:t>
            </a:r>
            <a:endParaRPr lang="en-US" sz="2400" dirty="0"/>
          </a:p>
        </p:txBody>
      </p:sp>
    </p:spTree>
    <p:extLst>
      <p:ext uri="{BB962C8B-B14F-4D97-AF65-F5344CB8AC3E}">
        <p14:creationId xmlns:p14="http://schemas.microsoft.com/office/powerpoint/2010/main" val="2494257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06C15C-9B89-2A4E-BE24-6DCCAF6228E9}"/>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Questions</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805388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EA77F-CF8F-E149-9A60-01024378BEEE}"/>
              </a:ext>
            </a:extLst>
          </p:cNvPr>
          <p:cNvSpPr>
            <a:spLocks noGrp="1"/>
          </p:cNvSpPr>
          <p:nvPr>
            <p:ph type="title"/>
          </p:nvPr>
        </p:nvSpPr>
        <p:spPr>
          <a:xfrm>
            <a:off x="838200" y="624568"/>
            <a:ext cx="3766457" cy="5412920"/>
          </a:xfrm>
        </p:spPr>
        <p:txBody>
          <a:bodyPr>
            <a:normAutofit/>
          </a:bodyPr>
          <a:lstStyle/>
          <a:p>
            <a:r>
              <a:rPr lang="en-US" dirty="0"/>
              <a:t>Questions</a:t>
            </a:r>
          </a:p>
        </p:txBody>
      </p:sp>
      <p:sp>
        <p:nvSpPr>
          <p:cNvPr id="3" name="Content Placeholder 2">
            <a:extLst>
              <a:ext uri="{FF2B5EF4-FFF2-40B4-BE49-F238E27FC236}">
                <a16:creationId xmlns:a16="http://schemas.microsoft.com/office/drawing/2014/main" id="{0D39A931-9F63-B84E-AF4F-8BCC2D24BB8F}"/>
              </a:ext>
            </a:extLst>
          </p:cNvPr>
          <p:cNvSpPr>
            <a:spLocks noGrp="1"/>
          </p:cNvSpPr>
          <p:nvPr>
            <p:ph idx="1"/>
          </p:nvPr>
        </p:nvSpPr>
        <p:spPr>
          <a:xfrm>
            <a:off x="5029200" y="624568"/>
            <a:ext cx="6324598" cy="5412920"/>
          </a:xfrm>
        </p:spPr>
        <p:txBody>
          <a:bodyPr anchor="ctr">
            <a:normAutofit/>
          </a:bodyPr>
          <a:lstStyle/>
          <a:p>
            <a:r>
              <a:rPr lang="en-US" sz="2400" dirty="0"/>
              <a:t>What do audiences like?</a:t>
            </a:r>
          </a:p>
          <a:p>
            <a:endParaRPr lang="en-US" sz="2400" dirty="0"/>
          </a:p>
          <a:p>
            <a:r>
              <a:rPr lang="en-US" sz="2400" dirty="0"/>
              <a:t>Have their tastes changed?</a:t>
            </a:r>
          </a:p>
          <a:p>
            <a:endParaRPr lang="en-US" sz="2400" dirty="0"/>
          </a:p>
          <a:p>
            <a:r>
              <a:rPr lang="en-US" sz="2400" dirty="0"/>
              <a:t>What does it take for a movie to be profitable/for them to green light a movie?</a:t>
            </a:r>
          </a:p>
          <a:p>
            <a:pPr marL="0" indent="0">
              <a:buNone/>
            </a:pPr>
            <a:endParaRPr lang="en-US" sz="2400" dirty="0"/>
          </a:p>
          <a:p>
            <a:r>
              <a:rPr lang="en-US" sz="2400" dirty="0"/>
              <a:t>It depends on a number of factors, but a rule of thumb seems to be that the film needs to make twice its production budget globally.</a:t>
            </a:r>
          </a:p>
          <a:p>
            <a:endParaRPr lang="en-US" sz="2400" dirty="0"/>
          </a:p>
          <a:p>
            <a:r>
              <a:rPr lang="en-US" sz="2400" dirty="0"/>
              <a:t>Has the quality of movies decreased in response to audience tastes?</a:t>
            </a:r>
          </a:p>
          <a:p>
            <a:endParaRPr lang="en-US" sz="2400" dirty="0"/>
          </a:p>
        </p:txBody>
      </p:sp>
    </p:spTree>
    <p:extLst>
      <p:ext uri="{BB962C8B-B14F-4D97-AF65-F5344CB8AC3E}">
        <p14:creationId xmlns:p14="http://schemas.microsoft.com/office/powerpoint/2010/main" val="1147845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06C15C-9B89-2A4E-BE24-6DCCAF6228E9}"/>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Workflow</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26405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0E989-CEB9-2D4D-8E8C-36514C76C0B7}"/>
              </a:ext>
            </a:extLst>
          </p:cNvPr>
          <p:cNvSpPr>
            <a:spLocks noGrp="1"/>
          </p:cNvSpPr>
          <p:nvPr>
            <p:ph type="title"/>
          </p:nvPr>
        </p:nvSpPr>
        <p:spPr/>
        <p:txBody>
          <a:bodyPr/>
          <a:lstStyle/>
          <a:p>
            <a:r>
              <a:rPr lang="en-US" dirty="0"/>
              <a:t>Workflow</a:t>
            </a:r>
          </a:p>
        </p:txBody>
      </p:sp>
      <p:pic>
        <p:nvPicPr>
          <p:cNvPr id="5" name="Graphic 4" descr="Cobweb">
            <a:extLst>
              <a:ext uri="{FF2B5EF4-FFF2-40B4-BE49-F238E27FC236}">
                <a16:creationId xmlns:a16="http://schemas.microsoft.com/office/drawing/2014/main" id="{AC50C787-1DCC-3044-9FCC-0625C06D4BC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80290" y="2001033"/>
            <a:ext cx="788670" cy="788670"/>
          </a:xfrm>
          <a:prstGeom prst="rect">
            <a:avLst/>
          </a:prstGeom>
        </p:spPr>
      </p:pic>
      <p:pic>
        <p:nvPicPr>
          <p:cNvPr id="6" name="Graphic 5" descr="Cobweb">
            <a:extLst>
              <a:ext uri="{FF2B5EF4-FFF2-40B4-BE49-F238E27FC236}">
                <a16:creationId xmlns:a16="http://schemas.microsoft.com/office/drawing/2014/main" id="{E2B1A5AB-8EB0-4F4F-AC88-48ED1E234B6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1246" y="4682748"/>
            <a:ext cx="788670" cy="788670"/>
          </a:xfrm>
          <a:prstGeom prst="rect">
            <a:avLst/>
          </a:prstGeom>
        </p:spPr>
      </p:pic>
      <p:pic>
        <p:nvPicPr>
          <p:cNvPr id="10" name="Graphic 9" descr="Film strip">
            <a:extLst>
              <a:ext uri="{FF2B5EF4-FFF2-40B4-BE49-F238E27FC236}">
                <a16:creationId xmlns:a16="http://schemas.microsoft.com/office/drawing/2014/main" id="{D08E1612-315F-9546-B9B2-CB691FF164C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06383" y="2262689"/>
            <a:ext cx="914400" cy="914400"/>
          </a:xfrm>
          <a:prstGeom prst="rect">
            <a:avLst/>
          </a:prstGeom>
        </p:spPr>
      </p:pic>
      <p:pic>
        <p:nvPicPr>
          <p:cNvPr id="12" name="Graphic 11" descr="Drama">
            <a:extLst>
              <a:ext uri="{FF2B5EF4-FFF2-40B4-BE49-F238E27FC236}">
                <a16:creationId xmlns:a16="http://schemas.microsoft.com/office/drawing/2014/main" id="{A7C0D605-4666-484A-A5DB-71EE8EAFB63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95581" y="5254749"/>
            <a:ext cx="914400" cy="914400"/>
          </a:xfrm>
          <a:prstGeom prst="rect">
            <a:avLst/>
          </a:prstGeom>
        </p:spPr>
      </p:pic>
      <p:cxnSp>
        <p:nvCxnSpPr>
          <p:cNvPr id="14" name="Elbow Connector 13">
            <a:extLst>
              <a:ext uri="{FF2B5EF4-FFF2-40B4-BE49-F238E27FC236}">
                <a16:creationId xmlns:a16="http://schemas.microsoft.com/office/drawing/2014/main" id="{3A11D0EA-8B35-CF48-8F01-CD9DA2565AFE}"/>
              </a:ext>
            </a:extLst>
          </p:cNvPr>
          <p:cNvCxnSpPr/>
          <p:nvPr/>
        </p:nvCxnSpPr>
        <p:spPr>
          <a:xfrm>
            <a:off x="2720783" y="2592888"/>
            <a:ext cx="1325123" cy="1265128"/>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5976CAE1-E61B-FD4F-989D-AF90A1C19CD7}"/>
              </a:ext>
            </a:extLst>
          </p:cNvPr>
          <p:cNvCxnSpPr>
            <a:cxnSpLocks/>
          </p:cNvCxnSpPr>
          <p:nvPr/>
        </p:nvCxnSpPr>
        <p:spPr>
          <a:xfrm flipV="1">
            <a:off x="2409981" y="3858016"/>
            <a:ext cx="1635925" cy="1221369"/>
          </a:xfrm>
          <a:prstGeom prst="bentConnector3">
            <a:avLst>
              <a:gd name="adj1" fmla="val 59188"/>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9" name="Graphic 18" descr="Table">
            <a:extLst>
              <a:ext uri="{FF2B5EF4-FFF2-40B4-BE49-F238E27FC236}">
                <a16:creationId xmlns:a16="http://schemas.microsoft.com/office/drawing/2014/main" id="{F875EB1E-17F4-FF48-8918-D94E13F3954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356708" y="3400816"/>
            <a:ext cx="914400" cy="914400"/>
          </a:xfrm>
          <a:prstGeom prst="rect">
            <a:avLst/>
          </a:prstGeom>
        </p:spPr>
      </p:pic>
      <p:sp>
        <p:nvSpPr>
          <p:cNvPr id="20" name="TextBox 19">
            <a:extLst>
              <a:ext uri="{FF2B5EF4-FFF2-40B4-BE49-F238E27FC236}">
                <a16:creationId xmlns:a16="http://schemas.microsoft.com/office/drawing/2014/main" id="{6B253B99-93F0-E248-8256-1EDCA6ED6488}"/>
              </a:ext>
            </a:extLst>
          </p:cNvPr>
          <p:cNvSpPr txBox="1"/>
          <p:nvPr/>
        </p:nvSpPr>
        <p:spPr>
          <a:xfrm>
            <a:off x="2720783" y="1374621"/>
            <a:ext cx="1586973" cy="954107"/>
          </a:xfrm>
          <a:prstGeom prst="rect">
            <a:avLst/>
          </a:prstGeom>
          <a:noFill/>
        </p:spPr>
        <p:txBody>
          <a:bodyPr wrap="none" rtlCol="0">
            <a:spAutoFit/>
          </a:bodyPr>
          <a:lstStyle/>
          <a:p>
            <a:r>
              <a:rPr lang="en-US" sz="1400" dirty="0"/>
              <a:t>Box office numbers</a:t>
            </a:r>
          </a:p>
          <a:p>
            <a:r>
              <a:rPr lang="en-US" sz="1400" dirty="0"/>
              <a:t>Production Budget</a:t>
            </a:r>
          </a:p>
          <a:p>
            <a:r>
              <a:rPr lang="en-US" sz="1400" dirty="0"/>
              <a:t>Source</a:t>
            </a:r>
          </a:p>
          <a:p>
            <a:r>
              <a:rPr lang="en-US" sz="1400" dirty="0"/>
              <a:t>Genre</a:t>
            </a:r>
          </a:p>
        </p:txBody>
      </p:sp>
      <p:sp>
        <p:nvSpPr>
          <p:cNvPr id="21" name="TextBox 20">
            <a:extLst>
              <a:ext uri="{FF2B5EF4-FFF2-40B4-BE49-F238E27FC236}">
                <a16:creationId xmlns:a16="http://schemas.microsoft.com/office/drawing/2014/main" id="{BC145411-4C0B-3149-A550-CB43A2D0AD8F}"/>
              </a:ext>
            </a:extLst>
          </p:cNvPr>
          <p:cNvSpPr txBox="1"/>
          <p:nvPr/>
        </p:nvSpPr>
        <p:spPr>
          <a:xfrm>
            <a:off x="2745835" y="5437146"/>
            <a:ext cx="1337802" cy="584775"/>
          </a:xfrm>
          <a:prstGeom prst="rect">
            <a:avLst/>
          </a:prstGeom>
          <a:noFill/>
        </p:spPr>
        <p:txBody>
          <a:bodyPr wrap="none" rtlCol="0">
            <a:spAutoFit/>
          </a:bodyPr>
          <a:lstStyle/>
          <a:p>
            <a:r>
              <a:rPr lang="en-US" sz="1600" dirty="0"/>
              <a:t>Critic Reviews</a:t>
            </a:r>
          </a:p>
          <a:p>
            <a:r>
              <a:rPr lang="en-US" sz="1600" dirty="0"/>
              <a:t>User Reviews</a:t>
            </a:r>
          </a:p>
        </p:txBody>
      </p:sp>
      <p:sp>
        <p:nvSpPr>
          <p:cNvPr id="22" name="TextBox 21">
            <a:extLst>
              <a:ext uri="{FF2B5EF4-FFF2-40B4-BE49-F238E27FC236}">
                <a16:creationId xmlns:a16="http://schemas.microsoft.com/office/drawing/2014/main" id="{4FD2408B-AEC4-6248-B2B4-EDB7269AF316}"/>
              </a:ext>
            </a:extLst>
          </p:cNvPr>
          <p:cNvSpPr txBox="1"/>
          <p:nvPr/>
        </p:nvSpPr>
        <p:spPr>
          <a:xfrm>
            <a:off x="224101" y="1571334"/>
            <a:ext cx="1922834" cy="369332"/>
          </a:xfrm>
          <a:prstGeom prst="rect">
            <a:avLst/>
          </a:prstGeom>
          <a:noFill/>
        </p:spPr>
        <p:txBody>
          <a:bodyPr wrap="none" rtlCol="0">
            <a:spAutoFit/>
          </a:bodyPr>
          <a:lstStyle/>
          <a:p>
            <a:r>
              <a:rPr lang="en-US" dirty="0"/>
              <a:t>The-</a:t>
            </a:r>
            <a:r>
              <a:rPr lang="en-US" dirty="0" err="1"/>
              <a:t>Numbers.com</a:t>
            </a:r>
            <a:endParaRPr lang="en-US" dirty="0"/>
          </a:p>
        </p:txBody>
      </p:sp>
      <p:sp>
        <p:nvSpPr>
          <p:cNvPr id="23" name="TextBox 22">
            <a:extLst>
              <a:ext uri="{FF2B5EF4-FFF2-40B4-BE49-F238E27FC236}">
                <a16:creationId xmlns:a16="http://schemas.microsoft.com/office/drawing/2014/main" id="{3AFB917F-5449-5F49-9B7C-F5918DD8EBE9}"/>
              </a:ext>
            </a:extLst>
          </p:cNvPr>
          <p:cNvSpPr txBox="1"/>
          <p:nvPr/>
        </p:nvSpPr>
        <p:spPr>
          <a:xfrm>
            <a:off x="302833" y="4194062"/>
            <a:ext cx="2179956" cy="369332"/>
          </a:xfrm>
          <a:prstGeom prst="rect">
            <a:avLst/>
          </a:prstGeom>
          <a:noFill/>
        </p:spPr>
        <p:txBody>
          <a:bodyPr wrap="none" rtlCol="0">
            <a:spAutoFit/>
          </a:bodyPr>
          <a:lstStyle/>
          <a:p>
            <a:r>
              <a:rPr lang="en-US" dirty="0" err="1"/>
              <a:t>RottenTomatoes.com</a:t>
            </a:r>
            <a:endParaRPr lang="en-US" dirty="0"/>
          </a:p>
        </p:txBody>
      </p:sp>
      <p:cxnSp>
        <p:nvCxnSpPr>
          <p:cNvPr id="25" name="Straight Arrow Connector 24">
            <a:extLst>
              <a:ext uri="{FF2B5EF4-FFF2-40B4-BE49-F238E27FC236}">
                <a16:creationId xmlns:a16="http://schemas.microsoft.com/office/drawing/2014/main" id="{9F9E9599-8E06-A247-88C0-416BA73902D3}"/>
              </a:ext>
            </a:extLst>
          </p:cNvPr>
          <p:cNvCxnSpPr/>
          <p:nvPr/>
        </p:nvCxnSpPr>
        <p:spPr>
          <a:xfrm>
            <a:off x="5511451" y="3858016"/>
            <a:ext cx="122755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7" name="Graphic 26" descr="Research">
            <a:extLst>
              <a:ext uri="{FF2B5EF4-FFF2-40B4-BE49-F238E27FC236}">
                <a16:creationId xmlns:a16="http://schemas.microsoft.com/office/drawing/2014/main" id="{C92B0656-D2CB-0747-A2FB-6A18DE9E071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828772" y="3336029"/>
            <a:ext cx="914400" cy="914400"/>
          </a:xfrm>
          <a:prstGeom prst="rect">
            <a:avLst/>
          </a:prstGeom>
        </p:spPr>
      </p:pic>
      <p:cxnSp>
        <p:nvCxnSpPr>
          <p:cNvPr id="29" name="Straight Arrow Connector 28">
            <a:extLst>
              <a:ext uri="{FF2B5EF4-FFF2-40B4-BE49-F238E27FC236}">
                <a16:creationId xmlns:a16="http://schemas.microsoft.com/office/drawing/2014/main" id="{2A287F14-A06D-944D-8535-3272CA686354}"/>
              </a:ext>
            </a:extLst>
          </p:cNvPr>
          <p:cNvCxnSpPr>
            <a:cxnSpLocks/>
          </p:cNvCxnSpPr>
          <p:nvPr/>
        </p:nvCxnSpPr>
        <p:spPr>
          <a:xfrm>
            <a:off x="8066761" y="3793229"/>
            <a:ext cx="15407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1" name="Graphic 30" descr="Presentation with bar chart">
            <a:extLst>
              <a:ext uri="{FF2B5EF4-FFF2-40B4-BE49-F238E27FC236}">
                <a16:creationId xmlns:a16="http://schemas.microsoft.com/office/drawing/2014/main" id="{8AD8DE1B-6CDE-A04B-BB09-D46316F6EA9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850911" y="3340135"/>
            <a:ext cx="914400" cy="914400"/>
          </a:xfrm>
          <a:prstGeom prst="rect">
            <a:avLst/>
          </a:prstGeom>
        </p:spPr>
      </p:pic>
      <p:sp>
        <p:nvSpPr>
          <p:cNvPr id="33" name="TextBox 32">
            <a:extLst>
              <a:ext uri="{FF2B5EF4-FFF2-40B4-BE49-F238E27FC236}">
                <a16:creationId xmlns:a16="http://schemas.microsoft.com/office/drawing/2014/main" id="{DDD8594D-4DFB-A749-82C1-46AF35EEA46B}"/>
              </a:ext>
            </a:extLst>
          </p:cNvPr>
          <p:cNvSpPr txBox="1"/>
          <p:nvPr/>
        </p:nvSpPr>
        <p:spPr>
          <a:xfrm>
            <a:off x="4083637" y="2852604"/>
            <a:ext cx="1598386" cy="369332"/>
          </a:xfrm>
          <a:prstGeom prst="rect">
            <a:avLst/>
          </a:prstGeom>
          <a:noFill/>
        </p:spPr>
        <p:txBody>
          <a:bodyPr wrap="none" rtlCol="0">
            <a:spAutoFit/>
          </a:bodyPr>
          <a:lstStyle/>
          <a:p>
            <a:r>
              <a:rPr lang="en-US" dirty="0"/>
              <a:t>Data cleansing</a:t>
            </a:r>
          </a:p>
        </p:txBody>
      </p:sp>
      <p:sp>
        <p:nvSpPr>
          <p:cNvPr id="34" name="TextBox 33">
            <a:extLst>
              <a:ext uri="{FF2B5EF4-FFF2-40B4-BE49-F238E27FC236}">
                <a16:creationId xmlns:a16="http://schemas.microsoft.com/office/drawing/2014/main" id="{0C8102C7-9698-044A-B1E5-244C437D4A37}"/>
              </a:ext>
            </a:extLst>
          </p:cNvPr>
          <p:cNvSpPr txBox="1"/>
          <p:nvPr/>
        </p:nvSpPr>
        <p:spPr>
          <a:xfrm>
            <a:off x="6509978" y="2592888"/>
            <a:ext cx="1540701" cy="646331"/>
          </a:xfrm>
          <a:prstGeom prst="rect">
            <a:avLst/>
          </a:prstGeom>
          <a:noFill/>
        </p:spPr>
        <p:txBody>
          <a:bodyPr wrap="square" rtlCol="0">
            <a:spAutoFit/>
          </a:bodyPr>
          <a:lstStyle/>
          <a:p>
            <a:r>
              <a:rPr lang="en-US" dirty="0"/>
              <a:t>Data analysis &amp; exploration</a:t>
            </a:r>
          </a:p>
        </p:txBody>
      </p:sp>
      <p:sp>
        <p:nvSpPr>
          <p:cNvPr id="35" name="TextBox 34">
            <a:extLst>
              <a:ext uri="{FF2B5EF4-FFF2-40B4-BE49-F238E27FC236}">
                <a16:creationId xmlns:a16="http://schemas.microsoft.com/office/drawing/2014/main" id="{CAEF239C-A249-F748-94B4-66C0BED26669}"/>
              </a:ext>
            </a:extLst>
          </p:cNvPr>
          <p:cNvSpPr txBox="1"/>
          <p:nvPr/>
        </p:nvSpPr>
        <p:spPr>
          <a:xfrm>
            <a:off x="9619685" y="2789703"/>
            <a:ext cx="1376852" cy="369332"/>
          </a:xfrm>
          <a:prstGeom prst="rect">
            <a:avLst/>
          </a:prstGeom>
          <a:noFill/>
        </p:spPr>
        <p:txBody>
          <a:bodyPr wrap="none" rtlCol="0">
            <a:spAutoFit/>
          </a:bodyPr>
          <a:lstStyle/>
          <a:p>
            <a:r>
              <a:rPr lang="en-US" dirty="0"/>
              <a:t>Presentation</a:t>
            </a:r>
          </a:p>
        </p:txBody>
      </p:sp>
      <p:sp>
        <p:nvSpPr>
          <p:cNvPr id="36" name="TextBox 35">
            <a:extLst>
              <a:ext uri="{FF2B5EF4-FFF2-40B4-BE49-F238E27FC236}">
                <a16:creationId xmlns:a16="http://schemas.microsoft.com/office/drawing/2014/main" id="{615B4A56-2D1D-974F-A35F-DC6C8DAC7453}"/>
              </a:ext>
            </a:extLst>
          </p:cNvPr>
          <p:cNvSpPr txBox="1"/>
          <p:nvPr/>
        </p:nvSpPr>
        <p:spPr>
          <a:xfrm>
            <a:off x="5862180" y="1189955"/>
            <a:ext cx="3974934" cy="646331"/>
          </a:xfrm>
          <a:prstGeom prst="rect">
            <a:avLst/>
          </a:prstGeom>
          <a:noFill/>
        </p:spPr>
        <p:txBody>
          <a:bodyPr wrap="none" rtlCol="0">
            <a:spAutoFit/>
          </a:bodyPr>
          <a:lstStyle/>
          <a:p>
            <a:pPr marL="285750" indent="-285750">
              <a:buFont typeface="Arial" panose="020B0604020202020204" pitchFamily="34" charset="0"/>
              <a:buChar char="•"/>
            </a:pPr>
            <a:r>
              <a:rPr lang="en-US" dirty="0"/>
              <a:t>Top 100 movies from 1989 – 2019</a:t>
            </a:r>
          </a:p>
          <a:p>
            <a:pPr marL="285750" indent="-285750">
              <a:buFont typeface="Arial" panose="020B0604020202020204" pitchFamily="34" charset="0"/>
              <a:buChar char="•"/>
            </a:pPr>
            <a:r>
              <a:rPr lang="en-US" dirty="0"/>
              <a:t>Corresponding </a:t>
            </a:r>
            <a:r>
              <a:rPr lang="en-US" dirty="0" err="1"/>
              <a:t>rottentomatoes</a:t>
            </a:r>
            <a:r>
              <a:rPr lang="en-US" dirty="0"/>
              <a:t> rating</a:t>
            </a:r>
          </a:p>
        </p:txBody>
      </p:sp>
      <p:cxnSp>
        <p:nvCxnSpPr>
          <p:cNvPr id="38" name="Straight Arrow Connector 37">
            <a:extLst>
              <a:ext uri="{FF2B5EF4-FFF2-40B4-BE49-F238E27FC236}">
                <a16:creationId xmlns:a16="http://schemas.microsoft.com/office/drawing/2014/main" id="{6F6FF2F6-64B3-C44B-A8F8-84626DB7894F}"/>
              </a:ext>
            </a:extLst>
          </p:cNvPr>
          <p:cNvCxnSpPr/>
          <p:nvPr/>
        </p:nvCxnSpPr>
        <p:spPr>
          <a:xfrm>
            <a:off x="1495581" y="3159035"/>
            <a:ext cx="0" cy="93697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4041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06C15C-9B89-2A4E-BE24-6DCCAF6228E9}"/>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Data Analysis</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72355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494</Words>
  <Application>Microsoft Macintosh PowerPoint</Application>
  <PresentationFormat>Widescreen</PresentationFormat>
  <Paragraphs>114</Paragraphs>
  <Slides>27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Movies Database</vt:lpstr>
      <vt:lpstr>Contents</vt:lpstr>
      <vt:lpstr>Background</vt:lpstr>
      <vt:lpstr>Background</vt:lpstr>
      <vt:lpstr>Questions</vt:lpstr>
      <vt:lpstr>Questions</vt:lpstr>
      <vt:lpstr>Workflow</vt:lpstr>
      <vt:lpstr>Workflow</vt:lpstr>
      <vt:lpstr>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Takeaways, Assumptions</vt:lpstr>
      <vt:lpstr>Takeaways &amp; Assumptions</vt:lpstr>
      <vt:lpstr>Further Thoughts</vt:lpstr>
      <vt:lpstr>Thoughts / Areas for Further Deep Dive</vt:lpstr>
      <vt:lpstr>Thank you!</vt:lpstr>
      <vt:lpstr>Questions?</vt:lpstr>
      <vt:lpstr>Appendix</vt:lpstr>
      <vt:lpstr>PowerPoint Presentation</vt:lpstr>
      <vt:lpstr>Split before and after 2004</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Movies Database</dc:title>
  <dc:creator>Alex Tin</dc:creator>
  <cp:lastModifiedBy>Alex Tin</cp:lastModifiedBy>
  <cp:revision>3</cp:revision>
  <dcterms:created xsi:type="dcterms:W3CDTF">2020-04-27T03:47:15Z</dcterms:created>
  <dcterms:modified xsi:type="dcterms:W3CDTF">2020-04-27T03:57:59Z</dcterms:modified>
</cp:coreProperties>
</file>