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Medium"/>
      <p:regular r:id="rId32"/>
      <p:bold r:id="rId33"/>
      <p:italic r:id="rId34"/>
      <p:boldItalic r:id="rId35"/>
    </p:embeddedFont>
    <p:embeddedFont>
      <p:font typeface="Proxima Nova"/>
      <p:regular r:id="rId36"/>
      <p:bold r:id="rId37"/>
      <p:italic r:id="rId38"/>
      <p:boldItalic r:id="rId39"/>
    </p:embeddedFont>
    <p:embeddedFont>
      <p:font typeface="Roboto"/>
      <p:regular r:id="rId40"/>
      <p:bold r:id="rId41"/>
      <p:italic r:id="rId42"/>
      <p:boldItalic r:id="rId43"/>
    </p:embeddedFont>
    <p:embeddedFont>
      <p:font typeface="Nunito"/>
      <p:regular r:id="rId44"/>
      <p:bold r:id="rId45"/>
      <p:italic r:id="rId46"/>
      <p:boldItalic r:id="rId47"/>
    </p:embeddedFont>
    <p:embeddedFont>
      <p:font typeface="Alfa Slab One"/>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D6D5E6-0C37-4A82-BBBA-70D84B9A4CEF}">
  <a:tblStyle styleId="{C2D6D5E6-0C37-4A82-BBBA-70D84B9A4C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0D03CC3-0E7E-4DA0-904D-7ED66732895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Nunito-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Nunito-italic.fntdata"/><Relationship Id="rId23" Type="http://schemas.openxmlformats.org/officeDocument/2006/relationships/slide" Target="slides/slide18.xml"/><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AlfaSlabOne-regular.fntdata"/><Relationship Id="rId25" Type="http://schemas.openxmlformats.org/officeDocument/2006/relationships/slide" Target="slides/slide20.xml"/><Relationship Id="rId47" Type="http://schemas.openxmlformats.org/officeDocument/2006/relationships/font" Target="fonts/Nuni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edium-bold.fntdata"/><Relationship Id="rId10" Type="http://schemas.openxmlformats.org/officeDocument/2006/relationships/slide" Target="slides/slide5.xml"/><Relationship Id="rId32" Type="http://schemas.openxmlformats.org/officeDocument/2006/relationships/font" Target="fonts/RobotoMedium-regular.fntdata"/><Relationship Id="rId13" Type="http://schemas.openxmlformats.org/officeDocument/2006/relationships/slide" Target="slides/slide8.xml"/><Relationship Id="rId35" Type="http://schemas.openxmlformats.org/officeDocument/2006/relationships/font" Target="fonts/RobotoMedium-boldItalic.fntdata"/><Relationship Id="rId12" Type="http://schemas.openxmlformats.org/officeDocument/2006/relationships/slide" Target="slides/slide7.xml"/><Relationship Id="rId34" Type="http://schemas.openxmlformats.org/officeDocument/2006/relationships/font" Target="fonts/RobotoMedium-italic.fntdata"/><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aa.gov/nextgen/programs/weather/faq/" TargetMode="External"/><Relationship Id="rId3" Type="http://schemas.openxmlformats.org/officeDocument/2006/relationships/hyperlink" Target="http://www.eurocontrol.int/news/delays-three-questions-and-many-answer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Andrew</a:t>
            </a:r>
            <a:endParaRPr/>
          </a:p>
          <a:p>
            <a:pPr indent="0" lvl="0" marL="0">
              <a:spcBef>
                <a:spcPts val="0"/>
              </a:spcBef>
              <a:spcAft>
                <a:spcPts val="0"/>
              </a:spcAft>
              <a:buNone/>
            </a:pPr>
            <a:r>
              <a:t/>
            </a:r>
            <a:endParaRPr/>
          </a:p>
          <a:p>
            <a:pPr indent="0" lvl="0" marL="0">
              <a:spcBef>
                <a:spcPts val="0"/>
              </a:spcBef>
              <a:spcAft>
                <a:spcPts val="0"/>
              </a:spcAft>
              <a:buNone/>
            </a:pPr>
            <a:r>
              <a:rPr lang="en"/>
              <a:t>Hi everyone, we are team Walk in the Spark. My name is Andrew.</a:t>
            </a:r>
            <a:endParaRPr/>
          </a:p>
          <a:p>
            <a:pPr indent="0" lvl="0" marL="0">
              <a:spcBef>
                <a:spcPts val="0"/>
              </a:spcBef>
              <a:spcAft>
                <a:spcPts val="0"/>
              </a:spcAft>
              <a:buNone/>
            </a:pPr>
            <a:r>
              <a:rPr lang="en"/>
              <a:t>*Everyone else introduces themselves*</a:t>
            </a:r>
            <a:endParaRPr/>
          </a:p>
          <a:p>
            <a:pPr indent="0" lvl="0" marL="0">
              <a:spcBef>
                <a:spcPts val="0"/>
              </a:spcBef>
              <a:spcAft>
                <a:spcPts val="0"/>
              </a:spcAft>
              <a:buNone/>
            </a:pPr>
            <a:r>
              <a:t/>
            </a:r>
            <a:endParaRPr/>
          </a:p>
          <a:p>
            <a:pPr indent="0" lvl="0" marL="0">
              <a:spcBef>
                <a:spcPts val="0"/>
              </a:spcBef>
              <a:spcAft>
                <a:spcPts val="0"/>
              </a:spcAft>
              <a:buNone/>
            </a:pPr>
            <a:r>
              <a:rPr lang="en"/>
              <a:t>Our project is predicting flight delays.</a:t>
            </a:r>
            <a:endParaRPr/>
          </a:p>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Wendy</a:t>
            </a:r>
            <a:endParaRPr/>
          </a:p>
          <a:p>
            <a:pPr indent="0" lvl="0" marL="0">
              <a:spcBef>
                <a:spcPts val="0"/>
              </a:spcBef>
              <a:spcAft>
                <a:spcPts val="0"/>
              </a:spcAft>
              <a:buNone/>
            </a:pPr>
            <a:r>
              <a:t/>
            </a:r>
            <a:endParaRPr/>
          </a:p>
          <a:p>
            <a:pPr indent="0" lvl="0" marL="0">
              <a:spcBef>
                <a:spcPts val="0"/>
              </a:spcBef>
              <a:spcAft>
                <a:spcPts val="0"/>
              </a:spcAft>
              <a:buNone/>
            </a:pPr>
            <a:r>
              <a:rPr lang="en"/>
              <a:t>2:1 non-delays to delays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Wendy</a:t>
            </a:r>
            <a:endParaRPr/>
          </a:p>
          <a:p>
            <a:pPr indent="0" lvl="0" marL="0">
              <a:spcBef>
                <a:spcPts val="0"/>
              </a:spcBef>
              <a:spcAft>
                <a:spcPts val="0"/>
              </a:spcAft>
              <a:buNone/>
            </a:pPr>
            <a:r>
              <a:t/>
            </a:r>
            <a:endParaRPr/>
          </a:p>
          <a:p>
            <a:pPr indent="0" lvl="0" marL="0" rtl="0">
              <a:spcBef>
                <a:spcPts val="0"/>
              </a:spcBef>
              <a:spcAft>
                <a:spcPts val="0"/>
              </a:spcAft>
              <a:buNone/>
            </a:pPr>
            <a:r>
              <a:rPr lang="en"/>
              <a:t>(We need to explain how we built DELAYS variable)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Alex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Alex: Example confusion Matrix</a:t>
            </a:r>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Alex</a:t>
            </a:r>
            <a:endParaRPr/>
          </a:p>
          <a:p>
            <a:pPr indent="0" lvl="0" marL="0" rtl="0">
              <a:spcBef>
                <a:spcPts val="0"/>
              </a:spcBef>
              <a:spcAft>
                <a:spcPts val="0"/>
              </a:spcAft>
              <a:buNone/>
            </a:pPr>
            <a:r>
              <a:t/>
            </a:r>
            <a:endParaRPr/>
          </a:p>
          <a:p>
            <a:pPr indent="0" lvl="0" marL="0" rtl="0">
              <a:spcBef>
                <a:spcPts val="0"/>
              </a:spcBef>
              <a:spcAft>
                <a:spcPts val="0"/>
              </a:spcAft>
              <a:buNone/>
            </a:pPr>
            <a:r>
              <a:rPr lang="en"/>
              <a:t>Random forests are ensembles of decision trees. They combine many decision trees to reduce the risk of overfitting. Random forests are used for regression and classification and can handle categorical features and can be extended to the multiclass classification setting. They do not require feature scaling and are able to capture non-linearities and feature interactions. Random forests are one of the most successful machine learning models for classification and regression.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t>
            </a:r>
            <a:endParaRPr/>
          </a:p>
          <a:p>
            <a:pPr indent="0" lvl="0" marL="0">
              <a:spcBef>
                <a:spcPts val="0"/>
              </a:spcBef>
              <a:spcAft>
                <a:spcPts val="0"/>
              </a:spcAft>
              <a:buNone/>
            </a:pPr>
            <a:r>
              <a:t/>
            </a:r>
            <a:endParaRPr/>
          </a:p>
          <a:p>
            <a:pPr indent="0" lvl="0" marL="0">
              <a:spcBef>
                <a:spcPts val="0"/>
              </a:spcBef>
              <a:spcAft>
                <a:spcPts val="0"/>
              </a:spcAft>
              <a:buNone/>
            </a:pPr>
            <a:r>
              <a:rPr lang="en"/>
              <a:t>Random forests are ensembles of decision trees. They combine many decision trees to reduce the risk of overfitting. Random forests are used for regression and classification and can handle categorical features and can be extended to the multiclass classification setting. They do not require feature scaling and are able to capture non-linearities and feature interactions. Random forests are one of the most successful machine learning models for classification and regression.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Andrew</a:t>
            </a:r>
            <a:endParaRPr/>
          </a:p>
          <a:p>
            <a:pPr indent="0" lvl="0" marL="0">
              <a:spcBef>
                <a:spcPts val="0"/>
              </a:spcBef>
              <a:spcAft>
                <a:spcPts val="0"/>
              </a:spcAft>
              <a:buNone/>
            </a:pPr>
            <a:r>
              <a:t/>
            </a:r>
            <a:endParaRPr/>
          </a:p>
          <a:p>
            <a:pPr indent="0" lvl="0" marL="0">
              <a:spcBef>
                <a:spcPts val="0"/>
              </a:spcBef>
              <a:spcAft>
                <a:spcPts val="0"/>
              </a:spcAft>
              <a:buNone/>
            </a:pPr>
            <a:r>
              <a:rPr lang="en"/>
              <a:t>Here are the results from the 3 models we tried in spark. According to our results, we see that ___ performs the best with an accuracy of ___. </a:t>
            </a:r>
            <a:endParaRPr/>
          </a:p>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r>
              <a:rPr lang="en" sz="1050">
                <a:highlight>
                  <a:srgbClr val="F1F0F0"/>
                </a:highlight>
              </a:rPr>
              <a:t>This is high-level description of the problem, methods, data summary, findings*</a:t>
            </a:r>
            <a:endParaRPr sz="1050">
              <a:highlight>
                <a:srgbClr val="F1F0F0"/>
              </a:highlight>
            </a:endParaRPr>
          </a:p>
          <a:p>
            <a:pPr indent="0" lvl="0" marL="0">
              <a:spcBef>
                <a:spcPts val="0"/>
              </a:spcBef>
              <a:spcAft>
                <a:spcPts val="0"/>
              </a:spcAft>
              <a:buNone/>
            </a:pPr>
            <a:r>
              <a:rPr lang="en"/>
              <a:t>Shon</a:t>
            </a:r>
            <a:r>
              <a:rPr lang="en"/>
              <a:t>:</a:t>
            </a:r>
            <a:endParaRPr/>
          </a:p>
          <a:p>
            <a:pPr indent="0" lvl="0" marL="0">
              <a:spcBef>
                <a:spcPts val="0"/>
              </a:spcBef>
              <a:spcAft>
                <a:spcPts val="0"/>
              </a:spcAft>
              <a:buNone/>
            </a:pPr>
            <a:r>
              <a:t/>
            </a:r>
            <a:endParaRPr/>
          </a:p>
          <a:p>
            <a:pPr indent="0" lvl="0" marL="0" rtl="0">
              <a:spcBef>
                <a:spcPts val="0"/>
              </a:spcBef>
              <a:spcAft>
                <a:spcPts val="0"/>
              </a:spcAft>
              <a:buNone/>
            </a:pPr>
            <a:r>
              <a:rPr lang="en"/>
              <a:t>This is our executive summary of our slides. We’re going to walk you through our objectives and background, our preprocessing steps that includded undersampling, and fi</a:t>
            </a:r>
            <a:endParaRPr/>
          </a:p>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Shon</a:t>
            </a:r>
            <a:endParaRPr/>
          </a:p>
          <a:p>
            <a:pPr indent="-342900" lvl="1" marL="914400" rtl="0">
              <a:lnSpc>
                <a:spcPct val="115000"/>
              </a:lnSpc>
              <a:spcBef>
                <a:spcPts val="0"/>
              </a:spcBef>
              <a:spcAft>
                <a:spcPts val="0"/>
              </a:spcAft>
              <a:buClr>
                <a:srgbClr val="000000"/>
              </a:buClr>
              <a:buSzPts val="1800"/>
              <a:buChar char="○"/>
            </a:pPr>
            <a:r>
              <a:rPr lang="en" sz="1800"/>
              <a:t>Random Forest performed better than Decision Tree??? </a:t>
            </a:r>
            <a:endParaRPr sz="1800"/>
          </a:p>
          <a:p>
            <a:pPr indent="0" lvl="0" marL="0" rtl="0">
              <a:spcBef>
                <a:spcPts val="16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Andrew</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Andrew</a:t>
            </a:r>
            <a:endParaRPr/>
          </a:p>
          <a:p>
            <a:pPr indent="0" lvl="0" marL="0">
              <a:spcBef>
                <a:spcPts val="0"/>
              </a:spcBef>
              <a:spcAft>
                <a:spcPts val="0"/>
              </a:spcAft>
              <a:buNone/>
            </a:pPr>
            <a:r>
              <a:rPr lang="en"/>
              <a:t>Continue tuning parameters for kfold</a:t>
            </a:r>
            <a:endParaRPr/>
          </a:p>
          <a:p>
            <a:pPr indent="0" lvl="0" marL="0">
              <a:spcBef>
                <a:spcPts val="0"/>
              </a:spcBef>
              <a:spcAft>
                <a:spcPts val="0"/>
              </a:spcAft>
              <a:buNone/>
            </a:pPr>
            <a:r>
              <a:rPr lang="en"/>
              <a:t>Work on kfold for Random Forest, Decision Tree</a:t>
            </a:r>
            <a:endParaRPr/>
          </a:p>
          <a:p>
            <a:pPr indent="0" lvl="0" marL="0">
              <a:spcBef>
                <a:spcPts val="0"/>
              </a:spcBef>
              <a:spcAft>
                <a:spcPts val="0"/>
              </a:spcAft>
              <a:buNone/>
            </a:pPr>
            <a:r>
              <a:rPr lang="en"/>
              <a:t>Look into SVM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Andrew</a:t>
            </a:r>
            <a:endParaRPr/>
          </a:p>
          <a:p>
            <a:pPr indent="0" lvl="0" marL="0">
              <a:spcBef>
                <a:spcPts val="0"/>
              </a:spcBef>
              <a:spcAft>
                <a:spcPts val="0"/>
              </a:spcAft>
              <a:buNone/>
            </a:pPr>
            <a:r>
              <a:rPr lang="en"/>
              <a:t>Issues running Spark 2.0 code </a:t>
            </a:r>
            <a:endParaRPr/>
          </a:p>
          <a:p>
            <a:pPr indent="0" lvl="0" marL="0">
              <a:spcBef>
                <a:spcPts val="0"/>
              </a:spcBef>
              <a:spcAft>
                <a:spcPts val="0"/>
              </a:spcAft>
              <a:buNone/>
            </a:pPr>
            <a:r>
              <a:rPr lang="en"/>
              <a:t>Missing October data</a:t>
            </a:r>
            <a:endParaRPr/>
          </a:p>
          <a:p>
            <a:pPr indent="0" lvl="0" marL="0">
              <a:spcBef>
                <a:spcPts val="0"/>
              </a:spcBef>
              <a:spcAft>
                <a:spcPts val="0"/>
              </a:spcAft>
              <a:buNone/>
            </a:pPr>
            <a:r>
              <a:rPr lang="en"/>
              <a:t>Data was super unclean(strings/ints mixed into one column)</a:t>
            </a:r>
            <a:endParaRPr/>
          </a:p>
          <a:p>
            <a:pPr indent="0" lvl="0" marL="0" rtl="0">
              <a:spcBef>
                <a:spcPts val="0"/>
              </a:spcBef>
              <a:spcAft>
                <a:spcPts val="0"/>
              </a:spcAft>
              <a:buNone/>
            </a:pPr>
            <a:r>
              <a:rPr lang="en"/>
              <a:t>Unbalanced data and tons of NA’s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Alex: Example confusion Matrix</a:t>
            </a:r>
            <a:endParaRPr/>
          </a:p>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Shon</a:t>
            </a:r>
            <a:endParaRPr/>
          </a:p>
          <a:p>
            <a:pPr indent="0" lvl="0" marL="0">
              <a:spcBef>
                <a:spcPts val="0"/>
              </a:spcBef>
              <a:spcAft>
                <a:spcPts val="0"/>
              </a:spcAft>
              <a:buNone/>
            </a:pPr>
            <a:r>
              <a:t/>
            </a:r>
            <a:endParaRPr/>
          </a:p>
          <a:p>
            <a:pPr indent="0" lvl="0" marL="0" rtl="0">
              <a:lnSpc>
                <a:spcPct val="115000"/>
              </a:lnSpc>
              <a:spcBef>
                <a:spcPts val="0"/>
              </a:spcBef>
              <a:spcAft>
                <a:spcPts val="0"/>
              </a:spcAft>
              <a:buNone/>
            </a:pPr>
            <a:r>
              <a:rPr lang="en"/>
              <a:t>identify factors that are predictive of flight delays</a:t>
            </a:r>
            <a:endParaRPr/>
          </a:p>
          <a:p>
            <a:pPr indent="0" lvl="0" marL="0" rtl="0">
              <a:lnSpc>
                <a:spcPct val="115000"/>
              </a:lnSpc>
              <a:spcBef>
                <a:spcPts val="0"/>
              </a:spcBef>
              <a:spcAft>
                <a:spcPts val="0"/>
              </a:spcAft>
              <a:buNone/>
            </a:pPr>
            <a:r>
              <a:rPr lang="en"/>
              <a:t>compare different models to predict whether flight is delayed/cancelled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Shon</a:t>
            </a:r>
            <a:endParaRPr/>
          </a:p>
          <a:p>
            <a:pPr indent="0" lvl="0" marL="0">
              <a:spcBef>
                <a:spcPts val="0"/>
              </a:spcBef>
              <a:spcAft>
                <a:spcPts val="0"/>
              </a:spcAft>
              <a:buNone/>
            </a:pPr>
            <a:r>
              <a:rPr lang="en"/>
              <a:t>***mention how weather delays can lead to reactionary delays at another airport</a:t>
            </a:r>
            <a:endParaRPr/>
          </a:p>
          <a:p>
            <a:pPr indent="0" lvl="0" marL="0" rtl="0">
              <a:spcBef>
                <a:spcPts val="0"/>
              </a:spcBef>
              <a:spcAft>
                <a:spcPts val="0"/>
              </a:spcAft>
              <a:buNone/>
            </a:pPr>
            <a:r>
              <a:rPr lang="en" u="sng">
                <a:solidFill>
                  <a:schemeClr val="hlink"/>
                </a:solidFill>
                <a:hlinkClick r:id="rId2"/>
              </a:rPr>
              <a:t>https://www.faa.gov/nextgen/programs/weather/faq/</a:t>
            </a:r>
            <a:r>
              <a:rPr lang="en"/>
              <a:t> </a:t>
            </a:r>
            <a:endParaRPr/>
          </a:p>
          <a:p>
            <a:pPr indent="0" lvl="0" marL="0" rtl="0">
              <a:spcBef>
                <a:spcPts val="0"/>
              </a:spcBef>
              <a:spcAft>
                <a:spcPts val="0"/>
              </a:spcAft>
              <a:buNone/>
            </a:pPr>
            <a:r>
              <a:rPr lang="en" u="sng">
                <a:solidFill>
                  <a:schemeClr val="hlink"/>
                </a:solidFill>
                <a:hlinkClick r:id="rId3"/>
              </a:rPr>
              <a:t>http://www.eurocontrol.int/news/delays-three-questions-and-many-answers</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Wendy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Wendy</a:t>
            </a:r>
            <a:endParaRPr/>
          </a:p>
          <a:p>
            <a:pPr indent="0" lvl="0" marL="0">
              <a:spcBef>
                <a:spcPts val="0"/>
              </a:spcBef>
              <a:spcAft>
                <a:spcPts val="0"/>
              </a:spcAft>
              <a:buNone/>
            </a:pPr>
            <a:r>
              <a:t/>
            </a:r>
            <a:endParaRPr/>
          </a:p>
          <a:p>
            <a:pPr indent="0" lvl="0" marL="0">
              <a:spcBef>
                <a:spcPts val="0"/>
              </a:spcBef>
              <a:spcAft>
                <a:spcPts val="0"/>
              </a:spcAft>
              <a:buNone/>
            </a:pPr>
            <a:r>
              <a:rPr lang="en"/>
              <a:t>Possibly put visuals here</a:t>
            </a:r>
            <a:endParaRPr/>
          </a:p>
          <a:p>
            <a:pPr indent="0" lvl="0" marL="0">
              <a:spcBef>
                <a:spcPts val="0"/>
              </a:spcBef>
              <a:spcAft>
                <a:spcPts val="0"/>
              </a:spcAft>
              <a:buNone/>
            </a:pPr>
            <a:r>
              <a:rPr lang="en" sz="1050">
                <a:solidFill>
                  <a:schemeClr val="dk1"/>
                </a:solidFill>
                <a:highlight>
                  <a:srgbClr val="F1F0F0"/>
                </a:highlight>
              </a:rPr>
              <a:t>[['DELAY','MONTH','DAY','DAY_OF_WEEK','AIRLINE','ORIGIN_AIRPORT','DESTINATION_AIRPORT','SCHEDULED_DEPARTURE','SCHEDULED_TIME','DISTANCE','SCHEDULED_ARRIVAL']]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Wendy</a:t>
            </a:r>
            <a:endParaRPr/>
          </a:p>
          <a:p>
            <a:pPr indent="0" lvl="0" marL="0" rtl="0">
              <a:spcBef>
                <a:spcPts val="0"/>
              </a:spcBef>
              <a:spcAft>
                <a:spcPts val="0"/>
              </a:spcAft>
              <a:buNone/>
            </a:pPr>
            <a:r>
              <a:t/>
            </a:r>
            <a:endParaRPr/>
          </a:p>
          <a:p>
            <a:pPr indent="0" lvl="0" marL="0" rtl="0">
              <a:spcBef>
                <a:spcPts val="0"/>
              </a:spcBef>
              <a:spcAft>
                <a:spcPts val="0"/>
              </a:spcAft>
              <a:buNone/>
            </a:pPr>
            <a:r>
              <a:rPr lang="en"/>
              <a:t>Possibly put visuals here</a:t>
            </a:r>
            <a:endParaRPr/>
          </a:p>
          <a:p>
            <a:pPr indent="0" lvl="0" marL="0" rtl="0">
              <a:spcBef>
                <a:spcPts val="0"/>
              </a:spcBef>
              <a:spcAft>
                <a:spcPts val="0"/>
              </a:spcAft>
              <a:buNone/>
            </a:pPr>
            <a:r>
              <a:rPr lang="en" sz="1050">
                <a:solidFill>
                  <a:schemeClr val="dk1"/>
                </a:solidFill>
                <a:highlight>
                  <a:srgbClr val="F1F0F0"/>
                </a:highlight>
              </a:rPr>
              <a:t>[['DELAY','MONTH','DAY','DAY_OF_WEEK','AIRLINE','ORIGIN_AIRPORT','DESTINATION_AIRPORT','SCHEDULED_DEPARTURE','SCHEDULED_TIME','DISTANCE','SCHEDULED_ARRIVAL']]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rgbClr val="073763"/>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Arial"/>
              <a:buChar char="●"/>
              <a:defRPr>
                <a:latin typeface="Arial"/>
                <a:ea typeface="Arial"/>
                <a:cs typeface="Arial"/>
                <a:sym typeface="Arial"/>
              </a:defRPr>
            </a:lvl1pPr>
            <a:lvl2pPr indent="-317500" lvl="1" marL="914400" rtl="0">
              <a:spcBef>
                <a:spcPts val="1600"/>
              </a:spcBef>
              <a:spcAft>
                <a:spcPts val="0"/>
              </a:spcAft>
              <a:buSzPts val="1400"/>
              <a:buFont typeface="Arial"/>
              <a:buChar char="○"/>
              <a:defRPr>
                <a:latin typeface="Arial"/>
                <a:ea typeface="Arial"/>
                <a:cs typeface="Arial"/>
                <a:sym typeface="Arial"/>
              </a:defRPr>
            </a:lvl2pPr>
            <a:lvl3pPr indent="-317500" lvl="2" marL="1371600" rtl="0">
              <a:spcBef>
                <a:spcPts val="1600"/>
              </a:spcBef>
              <a:spcAft>
                <a:spcPts val="0"/>
              </a:spcAft>
              <a:buSzPts val="1400"/>
              <a:buFont typeface="Arial"/>
              <a:buChar char="■"/>
              <a:defRPr>
                <a:latin typeface="Arial"/>
                <a:ea typeface="Arial"/>
                <a:cs typeface="Arial"/>
                <a:sym typeface="Arial"/>
              </a:defRPr>
            </a:lvl3pPr>
            <a:lvl4pPr indent="-317500" lvl="3" marL="1828800" rtl="0">
              <a:spcBef>
                <a:spcPts val="1600"/>
              </a:spcBef>
              <a:spcAft>
                <a:spcPts val="0"/>
              </a:spcAft>
              <a:buSzPts val="1400"/>
              <a:buFont typeface="Arial"/>
              <a:buChar char="●"/>
              <a:defRPr>
                <a:latin typeface="Arial"/>
                <a:ea typeface="Arial"/>
                <a:cs typeface="Arial"/>
                <a:sym typeface="Arial"/>
              </a:defRPr>
            </a:lvl4pPr>
            <a:lvl5pPr indent="-317500" lvl="4" marL="2286000" rtl="0">
              <a:spcBef>
                <a:spcPts val="1600"/>
              </a:spcBef>
              <a:spcAft>
                <a:spcPts val="0"/>
              </a:spcAft>
              <a:buSzPts val="1400"/>
              <a:buFont typeface="Arial"/>
              <a:buChar char="○"/>
              <a:defRPr>
                <a:latin typeface="Arial"/>
                <a:ea typeface="Arial"/>
                <a:cs typeface="Arial"/>
                <a:sym typeface="Arial"/>
              </a:defRPr>
            </a:lvl5pPr>
            <a:lvl6pPr indent="-317500" lvl="5" marL="2743200" rtl="0">
              <a:spcBef>
                <a:spcPts val="1600"/>
              </a:spcBef>
              <a:spcAft>
                <a:spcPts val="0"/>
              </a:spcAft>
              <a:buSzPts val="1400"/>
              <a:buFont typeface="Arial"/>
              <a:buChar char="■"/>
              <a:defRPr>
                <a:latin typeface="Arial"/>
                <a:ea typeface="Arial"/>
                <a:cs typeface="Arial"/>
                <a:sym typeface="Arial"/>
              </a:defRPr>
            </a:lvl6pPr>
            <a:lvl7pPr indent="-317500" lvl="6" marL="3200400" rtl="0">
              <a:spcBef>
                <a:spcPts val="1600"/>
              </a:spcBef>
              <a:spcAft>
                <a:spcPts val="0"/>
              </a:spcAft>
              <a:buSzPts val="1400"/>
              <a:buFont typeface="Arial"/>
              <a:buChar char="●"/>
              <a:defRPr>
                <a:latin typeface="Arial"/>
                <a:ea typeface="Arial"/>
                <a:cs typeface="Arial"/>
                <a:sym typeface="Arial"/>
              </a:defRPr>
            </a:lvl7pPr>
            <a:lvl8pPr indent="-317500" lvl="7" marL="3657600" rtl="0">
              <a:spcBef>
                <a:spcPts val="1600"/>
              </a:spcBef>
              <a:spcAft>
                <a:spcPts val="0"/>
              </a:spcAft>
              <a:buSzPts val="1400"/>
              <a:buFont typeface="Arial"/>
              <a:buChar char="○"/>
              <a:defRPr>
                <a:latin typeface="Arial"/>
                <a:ea typeface="Arial"/>
                <a:cs typeface="Arial"/>
                <a:sym typeface="Arial"/>
              </a:defRPr>
            </a:lvl8pPr>
            <a:lvl9pPr indent="-317500" lvl="8" marL="4114800" rtl="0">
              <a:spcBef>
                <a:spcPts val="1600"/>
              </a:spcBef>
              <a:spcAft>
                <a:spcPts val="1600"/>
              </a:spcAft>
              <a:buSzPts val="1400"/>
              <a:buFont typeface="Arial"/>
              <a:buChar char="■"/>
              <a:defRPr>
                <a:latin typeface="Arial"/>
                <a:ea typeface="Arial"/>
                <a:cs typeface="Arial"/>
                <a:sym typeface="Arial"/>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990000"/>
              </a:buClr>
              <a:buSzPts val="3000"/>
              <a:buFont typeface="Roboto Medium"/>
              <a:buNone/>
              <a:defRPr sz="3000">
                <a:solidFill>
                  <a:srgbClr val="990000"/>
                </a:solidFill>
                <a:latin typeface="Roboto Medium"/>
                <a:ea typeface="Roboto Medium"/>
                <a:cs typeface="Roboto Medium"/>
                <a:sym typeface="Roboto Medium"/>
              </a:defRPr>
            </a:lvl1pPr>
            <a:lvl2pPr lvl="1" rtl="0">
              <a:spcBef>
                <a:spcPts val="0"/>
              </a:spcBef>
              <a:spcAft>
                <a:spcPts val="0"/>
              </a:spcAft>
              <a:buClr>
                <a:schemeClr val="accent3"/>
              </a:buClr>
              <a:buSzPts val="3000"/>
              <a:buFont typeface="Roboto Medium"/>
              <a:buNone/>
              <a:defRPr sz="3000">
                <a:solidFill>
                  <a:schemeClr val="accent3"/>
                </a:solidFill>
                <a:latin typeface="Roboto Medium"/>
                <a:ea typeface="Roboto Medium"/>
                <a:cs typeface="Roboto Medium"/>
                <a:sym typeface="Roboto Medium"/>
              </a:defRPr>
            </a:lvl2pPr>
            <a:lvl3pPr lvl="2" rtl="0">
              <a:spcBef>
                <a:spcPts val="0"/>
              </a:spcBef>
              <a:spcAft>
                <a:spcPts val="0"/>
              </a:spcAft>
              <a:buClr>
                <a:schemeClr val="accent3"/>
              </a:buClr>
              <a:buSzPts val="3000"/>
              <a:buFont typeface="Roboto Medium"/>
              <a:buNone/>
              <a:defRPr sz="3000">
                <a:solidFill>
                  <a:schemeClr val="accent3"/>
                </a:solidFill>
                <a:latin typeface="Roboto Medium"/>
                <a:ea typeface="Roboto Medium"/>
                <a:cs typeface="Roboto Medium"/>
                <a:sym typeface="Roboto Medium"/>
              </a:defRPr>
            </a:lvl3pPr>
            <a:lvl4pPr lvl="3" rtl="0">
              <a:spcBef>
                <a:spcPts val="0"/>
              </a:spcBef>
              <a:spcAft>
                <a:spcPts val="0"/>
              </a:spcAft>
              <a:buClr>
                <a:schemeClr val="accent3"/>
              </a:buClr>
              <a:buSzPts val="3000"/>
              <a:buFont typeface="Roboto Medium"/>
              <a:buNone/>
              <a:defRPr sz="3000">
                <a:solidFill>
                  <a:schemeClr val="accent3"/>
                </a:solidFill>
                <a:latin typeface="Roboto Medium"/>
                <a:ea typeface="Roboto Medium"/>
                <a:cs typeface="Roboto Medium"/>
                <a:sym typeface="Roboto Medium"/>
              </a:defRPr>
            </a:lvl4pPr>
            <a:lvl5pPr lvl="4" rtl="0">
              <a:spcBef>
                <a:spcPts val="0"/>
              </a:spcBef>
              <a:spcAft>
                <a:spcPts val="0"/>
              </a:spcAft>
              <a:buClr>
                <a:schemeClr val="accent3"/>
              </a:buClr>
              <a:buSzPts val="3000"/>
              <a:buFont typeface="Roboto Medium"/>
              <a:buNone/>
              <a:defRPr sz="3000">
                <a:solidFill>
                  <a:schemeClr val="accent3"/>
                </a:solidFill>
                <a:latin typeface="Roboto Medium"/>
                <a:ea typeface="Roboto Medium"/>
                <a:cs typeface="Roboto Medium"/>
                <a:sym typeface="Roboto Medium"/>
              </a:defRPr>
            </a:lvl5pPr>
            <a:lvl6pPr lvl="5" rtl="0">
              <a:spcBef>
                <a:spcPts val="0"/>
              </a:spcBef>
              <a:spcAft>
                <a:spcPts val="0"/>
              </a:spcAft>
              <a:buClr>
                <a:schemeClr val="accent3"/>
              </a:buClr>
              <a:buSzPts val="3000"/>
              <a:buFont typeface="Roboto Medium"/>
              <a:buNone/>
              <a:defRPr sz="3000">
                <a:solidFill>
                  <a:schemeClr val="accent3"/>
                </a:solidFill>
                <a:latin typeface="Roboto Medium"/>
                <a:ea typeface="Roboto Medium"/>
                <a:cs typeface="Roboto Medium"/>
                <a:sym typeface="Roboto Medium"/>
              </a:defRPr>
            </a:lvl6pPr>
            <a:lvl7pPr lvl="6" rtl="0">
              <a:spcBef>
                <a:spcPts val="0"/>
              </a:spcBef>
              <a:spcAft>
                <a:spcPts val="0"/>
              </a:spcAft>
              <a:buClr>
                <a:schemeClr val="accent3"/>
              </a:buClr>
              <a:buSzPts val="3000"/>
              <a:buFont typeface="Roboto Medium"/>
              <a:buNone/>
              <a:defRPr sz="3000">
                <a:solidFill>
                  <a:schemeClr val="accent3"/>
                </a:solidFill>
                <a:latin typeface="Roboto Medium"/>
                <a:ea typeface="Roboto Medium"/>
                <a:cs typeface="Roboto Medium"/>
                <a:sym typeface="Roboto Medium"/>
              </a:defRPr>
            </a:lvl7pPr>
            <a:lvl8pPr lvl="7" rtl="0">
              <a:spcBef>
                <a:spcPts val="0"/>
              </a:spcBef>
              <a:spcAft>
                <a:spcPts val="0"/>
              </a:spcAft>
              <a:buClr>
                <a:schemeClr val="accent3"/>
              </a:buClr>
              <a:buSzPts val="3000"/>
              <a:buFont typeface="Roboto Medium"/>
              <a:buNone/>
              <a:defRPr sz="3000">
                <a:solidFill>
                  <a:schemeClr val="accent3"/>
                </a:solidFill>
                <a:latin typeface="Roboto Medium"/>
                <a:ea typeface="Roboto Medium"/>
                <a:cs typeface="Roboto Medium"/>
                <a:sym typeface="Roboto Medium"/>
              </a:defRPr>
            </a:lvl8pPr>
            <a:lvl9pPr lvl="8" rtl="0">
              <a:spcBef>
                <a:spcPts val="0"/>
              </a:spcBef>
              <a:spcAft>
                <a:spcPts val="0"/>
              </a:spcAft>
              <a:buClr>
                <a:schemeClr val="accent3"/>
              </a:buClr>
              <a:buSzPts val="3000"/>
              <a:buFont typeface="Roboto Medium"/>
              <a:buNone/>
              <a:defRPr sz="3000">
                <a:solidFill>
                  <a:schemeClr val="accent3"/>
                </a:solidFill>
                <a:latin typeface="Roboto Medium"/>
                <a:ea typeface="Roboto Medium"/>
                <a:cs typeface="Roboto Medium"/>
                <a:sym typeface="Roboto Medium"/>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1" type="subTitle"/>
          </p:nvPr>
        </p:nvSpPr>
        <p:spPr>
          <a:xfrm>
            <a:off x="311700" y="2683223"/>
            <a:ext cx="8520600" cy="7335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t/>
            </a:r>
            <a:endParaRPr sz="1400">
              <a:solidFill>
                <a:srgbClr val="1C4587"/>
              </a:solidFill>
            </a:endParaRPr>
          </a:p>
          <a:p>
            <a:pPr indent="0" lvl="0" marL="0">
              <a:spcBef>
                <a:spcPts val="0"/>
              </a:spcBef>
              <a:spcAft>
                <a:spcPts val="0"/>
              </a:spcAft>
              <a:buNone/>
            </a:pPr>
            <a:r>
              <a:rPr lang="en">
                <a:solidFill>
                  <a:srgbClr val="1C4587"/>
                </a:solidFill>
              </a:rPr>
              <a:t>Wendy Gao</a:t>
            </a:r>
            <a:endParaRPr>
              <a:solidFill>
                <a:srgbClr val="1C4587"/>
              </a:solidFill>
            </a:endParaRPr>
          </a:p>
          <a:p>
            <a:pPr indent="0" lvl="0" marL="0">
              <a:spcBef>
                <a:spcPts val="0"/>
              </a:spcBef>
              <a:spcAft>
                <a:spcPts val="0"/>
              </a:spcAft>
              <a:buNone/>
            </a:pPr>
            <a:r>
              <a:rPr lang="en">
                <a:solidFill>
                  <a:srgbClr val="1C4587"/>
                </a:solidFill>
              </a:rPr>
              <a:t> Shon Inouye</a:t>
            </a:r>
            <a:endParaRPr>
              <a:solidFill>
                <a:srgbClr val="1C4587"/>
              </a:solidFill>
            </a:endParaRPr>
          </a:p>
          <a:p>
            <a:pPr indent="0" lvl="0" marL="0">
              <a:spcBef>
                <a:spcPts val="0"/>
              </a:spcBef>
              <a:spcAft>
                <a:spcPts val="0"/>
              </a:spcAft>
              <a:buNone/>
            </a:pPr>
            <a:r>
              <a:rPr lang="en">
                <a:solidFill>
                  <a:srgbClr val="1C4587"/>
                </a:solidFill>
              </a:rPr>
              <a:t>Alex Wu</a:t>
            </a:r>
            <a:endParaRPr>
              <a:solidFill>
                <a:srgbClr val="1C4587"/>
              </a:solidFill>
            </a:endParaRPr>
          </a:p>
          <a:p>
            <a:pPr indent="0" lvl="0" marL="0" rtl="0">
              <a:spcBef>
                <a:spcPts val="0"/>
              </a:spcBef>
              <a:spcAft>
                <a:spcPts val="0"/>
              </a:spcAft>
              <a:buNone/>
            </a:pPr>
            <a:r>
              <a:rPr lang="en">
                <a:solidFill>
                  <a:srgbClr val="1C4587"/>
                </a:solidFill>
              </a:rPr>
              <a:t> Andrew Zhang</a:t>
            </a:r>
            <a:endParaRPr>
              <a:solidFill>
                <a:srgbClr val="1C4587"/>
              </a:solidFill>
            </a:endParaRPr>
          </a:p>
          <a:p>
            <a:pPr indent="0" lvl="0" marL="0" rtl="0">
              <a:spcBef>
                <a:spcPts val="0"/>
              </a:spcBef>
              <a:spcAft>
                <a:spcPts val="0"/>
              </a:spcAft>
              <a:buNone/>
            </a:pPr>
            <a:r>
              <a:t/>
            </a:r>
            <a:endParaRPr sz="1400">
              <a:solidFill>
                <a:schemeClr val="dk1"/>
              </a:solidFill>
            </a:endParaRPr>
          </a:p>
        </p:txBody>
      </p:sp>
      <p:sp>
        <p:nvSpPr>
          <p:cNvPr id="57" name="Shape 57"/>
          <p:cNvSpPr txBox="1"/>
          <p:nvPr>
            <p:ph type="ctrTitle"/>
          </p:nvPr>
        </p:nvSpPr>
        <p:spPr>
          <a:xfrm>
            <a:off x="311700" y="595975"/>
            <a:ext cx="8520600" cy="1957800"/>
          </a:xfrm>
          <a:prstGeom prst="rect">
            <a:avLst/>
          </a:prstGeom>
          <a:noFill/>
        </p:spPr>
        <p:txBody>
          <a:bodyPr anchorCtr="0" anchor="b" bIns="91425" lIns="91425" spcFirstLastPara="1" rIns="91425" wrap="square" tIns="91425">
            <a:noAutofit/>
          </a:bodyPr>
          <a:lstStyle/>
          <a:p>
            <a:pPr indent="0" lvl="0" marL="0" rtl="0">
              <a:spcBef>
                <a:spcPts val="0"/>
              </a:spcBef>
              <a:spcAft>
                <a:spcPts val="0"/>
              </a:spcAft>
              <a:buNone/>
            </a:pPr>
            <a:r>
              <a:rPr lang="en">
                <a:latin typeface="Roboto Medium"/>
                <a:ea typeface="Roboto Medium"/>
                <a:cs typeface="Roboto Medium"/>
                <a:sym typeface="Roboto Medium"/>
              </a:rPr>
              <a:t>Predicting Flight Delays</a:t>
            </a:r>
            <a:endParaRPr>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Preprocessing Steps</a:t>
            </a:r>
            <a:endParaRPr/>
          </a:p>
        </p:txBody>
      </p:sp>
      <p:sp>
        <p:nvSpPr>
          <p:cNvPr id="224" name="Shape 224"/>
          <p:cNvSpPr txBox="1"/>
          <p:nvPr>
            <p:ph idx="1" type="body"/>
          </p:nvPr>
        </p:nvSpPr>
        <p:spPr>
          <a:xfrm>
            <a:off x="311700" y="1152475"/>
            <a:ext cx="39339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Removed incomplete observations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Balance dataset through undersampling</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Sample 10% of the original data</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Compared sample to original data</a:t>
            </a:r>
            <a:endParaRPr>
              <a:solidFill>
                <a:srgbClr val="000000"/>
              </a:solidFill>
            </a:endParaRPr>
          </a:p>
        </p:txBody>
      </p:sp>
      <p:pic>
        <p:nvPicPr>
          <p:cNvPr id="225" name="Shape 225"/>
          <p:cNvPicPr preferRelativeResize="0"/>
          <p:nvPr/>
        </p:nvPicPr>
        <p:blipFill>
          <a:blip r:embed="rId3">
            <a:alphaModFix/>
          </a:blip>
          <a:stretch>
            <a:fillRect/>
          </a:stretch>
        </p:blipFill>
        <p:spPr>
          <a:xfrm>
            <a:off x="4309925" y="1152477"/>
            <a:ext cx="4264525" cy="291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Preprocessing Steps</a:t>
            </a:r>
            <a:endParaRPr/>
          </a:p>
        </p:txBody>
      </p:sp>
      <p:sp>
        <p:nvSpPr>
          <p:cNvPr id="231" name="Shape 231"/>
          <p:cNvSpPr txBox="1"/>
          <p:nvPr>
            <p:ph idx="1" type="body"/>
          </p:nvPr>
        </p:nvSpPr>
        <p:spPr>
          <a:xfrm>
            <a:off x="311700" y="1152475"/>
            <a:ext cx="42363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Input missing IATA codes (e.g. SFO, LAX) for October</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Created binary variable: DELAYS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Relabeled categorical variables to integers</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1600"/>
              </a:spcAft>
              <a:buNone/>
            </a:pPr>
            <a:r>
              <a:t/>
            </a:r>
            <a:endParaRPr>
              <a:solidFill>
                <a:srgbClr val="000000"/>
              </a:solidFill>
            </a:endParaRPr>
          </a:p>
        </p:txBody>
      </p:sp>
      <p:pic>
        <p:nvPicPr>
          <p:cNvPr id="232" name="Shape 232"/>
          <p:cNvPicPr preferRelativeResize="0"/>
          <p:nvPr/>
        </p:nvPicPr>
        <p:blipFill>
          <a:blip r:embed="rId3">
            <a:alphaModFix/>
          </a:blip>
          <a:stretch>
            <a:fillRect/>
          </a:stretch>
        </p:blipFill>
        <p:spPr>
          <a:xfrm>
            <a:off x="4649700" y="653375"/>
            <a:ext cx="3970700" cy="383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6" name="Shape 236"/>
        <p:cNvGrpSpPr/>
        <p:nvPr/>
      </p:nvGrpSpPr>
      <p:grpSpPr>
        <a:xfrm>
          <a:off x="0" y="0"/>
          <a:ext cx="0" cy="0"/>
          <a:chOff x="0" y="0"/>
          <a:chExt cx="0" cy="0"/>
        </a:xfrm>
      </p:grpSpPr>
      <p:sp>
        <p:nvSpPr>
          <p:cNvPr id="237" name="Shape 2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38" name="Shape 238"/>
          <p:cNvSpPr/>
          <p:nvPr/>
        </p:nvSpPr>
        <p:spPr>
          <a:xfrm flipH="1" rot="1092008">
            <a:off x="6549043"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39" name="Shape 239"/>
          <p:cNvSpPr/>
          <p:nvPr/>
        </p:nvSpPr>
        <p:spPr>
          <a:xfrm rot="-1092008">
            <a:off x="5284880"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40" name="Shape 240"/>
          <p:cNvSpPr/>
          <p:nvPr/>
        </p:nvSpPr>
        <p:spPr>
          <a:xfrm flipH="1" rot="1092008">
            <a:off x="4015468"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41" name="Shape 241"/>
          <p:cNvSpPr/>
          <p:nvPr/>
        </p:nvSpPr>
        <p:spPr>
          <a:xfrm rot="-1092008">
            <a:off x="2756389"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42" name="Shape 242"/>
          <p:cNvSpPr/>
          <p:nvPr/>
        </p:nvSpPr>
        <p:spPr>
          <a:xfrm flipH="1" rot="1092008">
            <a:off x="1486963"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43" name="Shape 243"/>
          <p:cNvSpPr/>
          <p:nvPr/>
        </p:nvSpPr>
        <p:spPr>
          <a:xfrm rot="-1092008">
            <a:off x="227884"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nvGrpSpPr>
          <p:cNvPr id="244" name="Shape 244"/>
          <p:cNvGrpSpPr/>
          <p:nvPr/>
        </p:nvGrpSpPr>
        <p:grpSpPr>
          <a:xfrm>
            <a:off x="4295611" y="2257447"/>
            <a:ext cx="2109190" cy="1463510"/>
            <a:chOff x="4165140" y="2709692"/>
            <a:chExt cx="1712700" cy="1064448"/>
          </a:xfrm>
        </p:grpSpPr>
        <p:sp>
          <p:nvSpPr>
            <p:cNvPr id="245" name="Shape 245"/>
            <p:cNvSpPr/>
            <p:nvPr/>
          </p:nvSpPr>
          <p:spPr>
            <a:xfrm rot="-1789476">
              <a:off x="4941257" y="2738966"/>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46" name="Shape 246"/>
            <p:cNvSpPr/>
            <p:nvPr/>
          </p:nvSpPr>
          <p:spPr>
            <a:xfrm>
              <a:off x="4165140" y="3070640"/>
              <a:ext cx="1712700" cy="703500"/>
            </a:xfrm>
            <a:prstGeom prst="roundRect">
              <a:avLst>
                <a:gd fmla="val 4485"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247" name="Shape 247"/>
            <p:cNvSpPr txBox="1"/>
            <p:nvPr/>
          </p:nvSpPr>
          <p:spPr>
            <a:xfrm>
              <a:off x="4209390" y="3107840"/>
              <a:ext cx="1624200" cy="624600"/>
            </a:xfrm>
            <a:prstGeom prst="rect">
              <a:avLst/>
            </a:prstGeom>
            <a:solidFill>
              <a:srgbClr val="990000"/>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Predictive Models</a:t>
              </a:r>
              <a:endParaRPr sz="1800">
                <a:solidFill>
                  <a:schemeClr val="lt1"/>
                </a:solidFill>
                <a:latin typeface="Nunito"/>
                <a:ea typeface="Nunito"/>
                <a:cs typeface="Nunito"/>
                <a:sym typeface="Nunito"/>
              </a:endParaRPr>
            </a:p>
          </p:txBody>
        </p:sp>
        <p:sp>
          <p:nvSpPr>
            <p:cNvPr id="248" name="Shape 248"/>
            <p:cNvSpPr/>
            <p:nvPr/>
          </p:nvSpPr>
          <p:spPr>
            <a:xfrm>
              <a:off x="4976490" y="3005991"/>
              <a:ext cx="90000" cy="67500"/>
            </a:xfrm>
            <a:prstGeom prst="triangle">
              <a:avLst>
                <a:gd fmla="val 50000"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249" name="Shape 249"/>
          <p:cNvGrpSpPr/>
          <p:nvPr/>
        </p:nvGrpSpPr>
        <p:grpSpPr>
          <a:xfrm>
            <a:off x="5558581" y="744828"/>
            <a:ext cx="2109190" cy="1409361"/>
            <a:chOff x="5201245" y="1221570"/>
            <a:chExt cx="1712700" cy="1025065"/>
          </a:xfrm>
        </p:grpSpPr>
        <p:sp>
          <p:nvSpPr>
            <p:cNvPr id="250" name="Shape 250"/>
            <p:cNvSpPr/>
            <p:nvPr/>
          </p:nvSpPr>
          <p:spPr>
            <a:xfrm rot="-1789476">
              <a:off x="5977648" y="2056909"/>
              <a:ext cx="160451" cy="160451"/>
            </a:xfrm>
            <a:prstGeom prst="ellipse">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51" name="Shape 251"/>
            <p:cNvSpPr/>
            <p:nvPr/>
          </p:nvSpPr>
          <p:spPr>
            <a:xfrm>
              <a:off x="5201245"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252" name="Shape 252"/>
            <p:cNvSpPr/>
            <p:nvPr/>
          </p:nvSpPr>
          <p:spPr>
            <a:xfrm rot="10800000">
              <a:off x="6012570"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53" name="Shape 253"/>
            <p:cNvSpPr txBox="1"/>
            <p:nvPr/>
          </p:nvSpPr>
          <p:spPr>
            <a:xfrm>
              <a:off x="5245495" y="125877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Findings</a:t>
              </a:r>
              <a:endParaRPr sz="1800">
                <a:solidFill>
                  <a:srgbClr val="5E5E5E"/>
                </a:solidFill>
                <a:latin typeface="Nunito"/>
                <a:ea typeface="Nunito"/>
                <a:cs typeface="Nunito"/>
                <a:sym typeface="Nunito"/>
              </a:endParaRPr>
            </a:p>
          </p:txBody>
        </p:sp>
      </p:grpSp>
      <p:grpSp>
        <p:nvGrpSpPr>
          <p:cNvPr id="254" name="Shape 254"/>
          <p:cNvGrpSpPr/>
          <p:nvPr/>
        </p:nvGrpSpPr>
        <p:grpSpPr>
          <a:xfrm>
            <a:off x="6820694" y="2257447"/>
            <a:ext cx="2109190" cy="1463510"/>
            <a:chOff x="6282830" y="2709692"/>
            <a:chExt cx="1712700" cy="1064448"/>
          </a:xfrm>
        </p:grpSpPr>
        <p:sp>
          <p:nvSpPr>
            <p:cNvPr id="255" name="Shape 255"/>
            <p:cNvSpPr/>
            <p:nvPr/>
          </p:nvSpPr>
          <p:spPr>
            <a:xfrm rot="-1789476">
              <a:off x="7058947" y="2738966"/>
              <a:ext cx="160451" cy="160451"/>
            </a:xfrm>
            <a:prstGeom prst="ellipse">
              <a:avLst/>
            </a:prstGeom>
            <a:solidFill>
              <a:srgbClr val="FFFFFF"/>
            </a:solidFill>
            <a:ln cap="flat" cmpd="sng" w="38100">
              <a:solidFill>
                <a:srgbClr val="999999"/>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56" name="Shape 256"/>
            <p:cNvSpPr/>
            <p:nvPr/>
          </p:nvSpPr>
          <p:spPr>
            <a:xfrm>
              <a:off x="6282830" y="3070640"/>
              <a:ext cx="1712700" cy="703500"/>
            </a:xfrm>
            <a:prstGeom prst="roundRect">
              <a:avLst>
                <a:gd fmla="val 4485"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257" name="Shape 257"/>
            <p:cNvSpPr txBox="1"/>
            <p:nvPr/>
          </p:nvSpPr>
          <p:spPr>
            <a:xfrm>
              <a:off x="6327080" y="310784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Future Steps</a:t>
              </a:r>
              <a:endParaRPr sz="1800">
                <a:solidFill>
                  <a:srgbClr val="5E5E5E"/>
                </a:solidFill>
                <a:latin typeface="Nunito"/>
                <a:ea typeface="Nunito"/>
                <a:cs typeface="Nunito"/>
                <a:sym typeface="Nunito"/>
              </a:endParaRPr>
            </a:p>
          </p:txBody>
        </p:sp>
        <p:sp>
          <p:nvSpPr>
            <p:cNvPr id="258" name="Shape 258"/>
            <p:cNvSpPr/>
            <p:nvPr/>
          </p:nvSpPr>
          <p:spPr>
            <a:xfrm>
              <a:off x="7094180" y="3005991"/>
              <a:ext cx="90000" cy="67500"/>
            </a:xfrm>
            <a:prstGeom prst="triangle">
              <a:avLst>
                <a:gd fmla="val 50000"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259" name="Shape 259"/>
          <p:cNvGrpSpPr/>
          <p:nvPr/>
        </p:nvGrpSpPr>
        <p:grpSpPr>
          <a:xfrm>
            <a:off x="3012388" y="744828"/>
            <a:ext cx="2109190" cy="1409361"/>
            <a:chOff x="3123140" y="1221570"/>
            <a:chExt cx="1712700" cy="1025065"/>
          </a:xfrm>
        </p:grpSpPr>
        <p:sp>
          <p:nvSpPr>
            <p:cNvPr id="260" name="Shape 260"/>
            <p:cNvSpPr/>
            <p:nvPr/>
          </p:nvSpPr>
          <p:spPr>
            <a:xfrm rot="-1789476">
              <a:off x="3899258" y="2056909"/>
              <a:ext cx="160451" cy="160451"/>
            </a:xfrm>
            <a:prstGeom prst="ellipse">
              <a:avLst/>
            </a:prstGeom>
            <a:solidFill>
              <a:srgbClr val="FFFFFF"/>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61" name="Shape 261"/>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262" name="Shape 262"/>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63" name="Shape 263"/>
            <p:cNvSpPr txBox="1"/>
            <p:nvPr/>
          </p:nvSpPr>
          <p:spPr>
            <a:xfrm>
              <a:off x="3167390" y="1258770"/>
              <a:ext cx="1624200" cy="624600"/>
            </a:xfrm>
            <a:prstGeom prst="rect">
              <a:avLst/>
            </a:prstGeom>
            <a:solidFill>
              <a:srgbClr val="99000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Data  Preprocessing</a:t>
              </a:r>
              <a:endParaRPr sz="1800">
                <a:solidFill>
                  <a:schemeClr val="lt1"/>
                </a:solidFill>
                <a:latin typeface="Nunito"/>
                <a:ea typeface="Nunito"/>
                <a:cs typeface="Nunito"/>
                <a:sym typeface="Nunito"/>
              </a:endParaRPr>
            </a:p>
          </p:txBody>
        </p:sp>
      </p:grpSp>
      <p:grpSp>
        <p:nvGrpSpPr>
          <p:cNvPr id="264" name="Shape 264"/>
          <p:cNvGrpSpPr/>
          <p:nvPr/>
        </p:nvGrpSpPr>
        <p:grpSpPr>
          <a:xfrm>
            <a:off x="466194" y="744818"/>
            <a:ext cx="2109190" cy="1409361"/>
            <a:chOff x="3123140" y="1221570"/>
            <a:chExt cx="1712700" cy="1025065"/>
          </a:xfrm>
        </p:grpSpPr>
        <p:sp>
          <p:nvSpPr>
            <p:cNvPr id="265" name="Shape 265"/>
            <p:cNvSpPr/>
            <p:nvPr/>
          </p:nvSpPr>
          <p:spPr>
            <a:xfrm rot="-1789476">
              <a:off x="3899258" y="2056909"/>
              <a:ext cx="160451" cy="160451"/>
            </a:xfrm>
            <a:prstGeom prst="ellipse">
              <a:avLst/>
            </a:prstGeom>
            <a:solidFill>
              <a:srgbClr val="FFFFFF"/>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66" name="Shape 266"/>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267" name="Shape 267"/>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68" name="Shape 268"/>
            <p:cNvSpPr txBox="1"/>
            <p:nvPr/>
          </p:nvSpPr>
          <p:spPr>
            <a:xfrm>
              <a:off x="3167390" y="1258770"/>
              <a:ext cx="1624200" cy="6246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Nunito"/>
                  <a:ea typeface="Nunito"/>
                  <a:cs typeface="Nunito"/>
                  <a:sym typeface="Nunito"/>
                </a:rPr>
                <a:t>Objective</a:t>
              </a:r>
              <a:endParaRPr sz="1800">
                <a:solidFill>
                  <a:schemeClr val="lt1"/>
                </a:solidFill>
                <a:latin typeface="Nunito"/>
                <a:ea typeface="Nunito"/>
                <a:cs typeface="Nunito"/>
                <a:sym typeface="Nunito"/>
              </a:endParaRPr>
            </a:p>
          </p:txBody>
        </p:sp>
      </p:grpSp>
      <p:grpSp>
        <p:nvGrpSpPr>
          <p:cNvPr id="269" name="Shape 269"/>
          <p:cNvGrpSpPr/>
          <p:nvPr/>
        </p:nvGrpSpPr>
        <p:grpSpPr>
          <a:xfrm>
            <a:off x="1761474" y="2257447"/>
            <a:ext cx="2109190" cy="1463510"/>
            <a:chOff x="4165140" y="2709692"/>
            <a:chExt cx="1712700" cy="1064448"/>
          </a:xfrm>
        </p:grpSpPr>
        <p:sp>
          <p:nvSpPr>
            <p:cNvPr id="270" name="Shape 270"/>
            <p:cNvSpPr/>
            <p:nvPr/>
          </p:nvSpPr>
          <p:spPr>
            <a:xfrm rot="-1789476">
              <a:off x="4941257" y="2738966"/>
              <a:ext cx="160451" cy="160451"/>
            </a:xfrm>
            <a:prstGeom prst="ellipse">
              <a:avLst/>
            </a:prstGeom>
            <a:solidFill>
              <a:srgbClr val="FFFFFF"/>
            </a:solidFill>
            <a:ln cap="flat" cmpd="sng" w="38100">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71" name="Shape 271"/>
            <p:cNvSpPr/>
            <p:nvPr/>
          </p:nvSpPr>
          <p:spPr>
            <a:xfrm>
              <a:off x="4165140" y="3070640"/>
              <a:ext cx="1712700" cy="703500"/>
            </a:xfrm>
            <a:prstGeom prst="roundRect">
              <a:avLst>
                <a:gd fmla="val 4485"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272" name="Shape 272"/>
            <p:cNvSpPr txBox="1"/>
            <p:nvPr/>
          </p:nvSpPr>
          <p:spPr>
            <a:xfrm>
              <a:off x="4209390" y="3107840"/>
              <a:ext cx="1624200" cy="624600"/>
            </a:xfrm>
            <a:prstGeom prst="rect">
              <a:avLst/>
            </a:prstGeom>
            <a:solidFill>
              <a:srgbClr val="990000"/>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Background</a:t>
              </a:r>
              <a:endParaRPr sz="1800">
                <a:solidFill>
                  <a:schemeClr val="lt1"/>
                </a:solidFill>
                <a:latin typeface="Nunito"/>
                <a:ea typeface="Nunito"/>
                <a:cs typeface="Nunito"/>
                <a:sym typeface="Nunito"/>
              </a:endParaRPr>
            </a:p>
          </p:txBody>
        </p:sp>
        <p:sp>
          <p:nvSpPr>
            <p:cNvPr id="273" name="Shape 273"/>
            <p:cNvSpPr/>
            <p:nvPr/>
          </p:nvSpPr>
          <p:spPr>
            <a:xfrm>
              <a:off x="4976490" y="3005991"/>
              <a:ext cx="90000" cy="67500"/>
            </a:xfrm>
            <a:prstGeom prst="triangle">
              <a:avLst>
                <a:gd fmla="val 50000"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sp>
        <p:nvSpPr>
          <p:cNvPr id="274" name="Shape 274"/>
          <p:cNvSpPr/>
          <p:nvPr/>
        </p:nvSpPr>
        <p:spPr>
          <a:xfrm rot="-1092008">
            <a:off x="-229316" y="23262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K-Fold Cross Validation</a:t>
            </a:r>
            <a:endParaRPr/>
          </a:p>
        </p:txBody>
      </p:sp>
      <p:sp>
        <p:nvSpPr>
          <p:cNvPr id="280" name="Shape 280"/>
          <p:cNvSpPr txBox="1"/>
          <p:nvPr/>
        </p:nvSpPr>
        <p:spPr>
          <a:xfrm>
            <a:off x="3503725" y="4224026"/>
            <a:ext cx="5165100" cy="24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0%	10%	20%	30%	40%	50%	60%	70%	80%	90%	100%</a:t>
            </a:r>
            <a:endParaRPr sz="1000"/>
          </a:p>
        </p:txBody>
      </p:sp>
      <p:pic>
        <p:nvPicPr>
          <p:cNvPr id="281" name="Shape 281"/>
          <p:cNvPicPr preferRelativeResize="0"/>
          <p:nvPr/>
        </p:nvPicPr>
        <p:blipFill rotWithShape="1">
          <a:blip r:embed="rId3">
            <a:alphaModFix/>
          </a:blip>
          <a:srcRect b="6161" l="1975" r="710" t="1459"/>
          <a:stretch/>
        </p:blipFill>
        <p:spPr>
          <a:xfrm>
            <a:off x="3684775" y="1152475"/>
            <a:ext cx="4674651" cy="3157600"/>
          </a:xfrm>
          <a:prstGeom prst="rect">
            <a:avLst/>
          </a:prstGeom>
          <a:noFill/>
          <a:ln>
            <a:noFill/>
          </a:ln>
        </p:spPr>
      </p:pic>
      <p:sp>
        <p:nvSpPr>
          <p:cNvPr id="282" name="Shape 282"/>
          <p:cNvSpPr txBox="1"/>
          <p:nvPr>
            <p:ph idx="1" type="body"/>
          </p:nvPr>
        </p:nvSpPr>
        <p:spPr>
          <a:xfrm>
            <a:off x="311700" y="1152475"/>
            <a:ext cx="31920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5-fold cross validation</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20% holdout </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Hyperparameters</a:t>
            </a:r>
            <a:endParaRPr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No. 1: Logistic Regression</a:t>
            </a:r>
            <a:endParaRPr/>
          </a:p>
        </p:txBody>
      </p:sp>
      <p:sp>
        <p:nvSpPr>
          <p:cNvPr id="288" name="Shape 288"/>
          <p:cNvSpPr txBox="1"/>
          <p:nvPr>
            <p:ph idx="1" type="body"/>
          </p:nvPr>
        </p:nvSpPr>
        <p:spPr>
          <a:xfrm>
            <a:off x="311700" y="1152475"/>
            <a:ext cx="31719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Tuning Parameters tried</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elasticNetParam </a:t>
            </a:r>
            <a:r>
              <a:rPr lang="en" sz="1800">
                <a:solidFill>
                  <a:srgbClr val="000000"/>
                </a:solidFill>
              </a:rPr>
              <a:t>(α)</a:t>
            </a:r>
            <a:endParaRPr sz="1800">
              <a:solidFill>
                <a:srgbClr val="000000"/>
              </a:solidFill>
            </a:endParaRPr>
          </a:p>
          <a:p>
            <a:pPr indent="-342900" lvl="2" marL="1371600" rtl="0">
              <a:spcBef>
                <a:spcPts val="0"/>
              </a:spcBef>
              <a:spcAft>
                <a:spcPts val="0"/>
              </a:spcAft>
              <a:buClr>
                <a:srgbClr val="000000"/>
              </a:buClr>
              <a:buSzPts val="1800"/>
              <a:buChar char="■"/>
            </a:pPr>
            <a:r>
              <a:rPr b="1" lang="en" sz="1800">
                <a:solidFill>
                  <a:srgbClr val="990000"/>
                </a:solidFill>
              </a:rPr>
              <a:t>0.25</a:t>
            </a:r>
            <a:r>
              <a:rPr lang="en" sz="1800">
                <a:solidFill>
                  <a:srgbClr val="000000"/>
                </a:solidFill>
              </a:rPr>
              <a:t>, 0.75</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regParam (λ)</a:t>
            </a:r>
            <a:endParaRPr sz="1800">
              <a:solidFill>
                <a:srgbClr val="000000"/>
              </a:solidFill>
            </a:endParaRPr>
          </a:p>
          <a:p>
            <a:pPr indent="-342900" lvl="2" marL="1371600" rtl="0">
              <a:spcBef>
                <a:spcPts val="0"/>
              </a:spcBef>
              <a:spcAft>
                <a:spcPts val="0"/>
              </a:spcAft>
              <a:buClr>
                <a:srgbClr val="000000"/>
              </a:buClr>
              <a:buSzPts val="1800"/>
              <a:buChar char="■"/>
            </a:pPr>
            <a:r>
              <a:rPr b="1" lang="en" sz="1800">
                <a:solidFill>
                  <a:srgbClr val="990000"/>
                </a:solidFill>
              </a:rPr>
              <a:t>0.01</a:t>
            </a:r>
            <a:r>
              <a:rPr lang="en" sz="1800">
                <a:solidFill>
                  <a:srgbClr val="000000"/>
                </a:solidFill>
              </a:rPr>
              <a:t>, 0.1</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Coefficients of zero</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“Day”</a:t>
            </a:r>
            <a:endParaRPr sz="1800">
              <a:solidFill>
                <a:srgbClr val="000000"/>
              </a:solidFill>
            </a:endParaRPr>
          </a:p>
          <a:p>
            <a:pPr indent="-342900" lvl="1" marL="914400">
              <a:spcBef>
                <a:spcPts val="0"/>
              </a:spcBef>
              <a:spcAft>
                <a:spcPts val="0"/>
              </a:spcAft>
              <a:buClr>
                <a:srgbClr val="000000"/>
              </a:buClr>
              <a:buSzPts val="1800"/>
              <a:buChar char="○"/>
            </a:pPr>
            <a:r>
              <a:rPr lang="en" sz="1800">
                <a:solidFill>
                  <a:srgbClr val="000000"/>
                </a:solidFill>
              </a:rPr>
              <a:t>“Day of Week”</a:t>
            </a:r>
            <a:endParaRPr sz="1800">
              <a:solidFill>
                <a:srgbClr val="000000"/>
              </a:solidFill>
            </a:endParaRPr>
          </a:p>
        </p:txBody>
      </p:sp>
      <p:graphicFrame>
        <p:nvGraphicFramePr>
          <p:cNvPr id="289" name="Shape 289"/>
          <p:cNvGraphicFramePr/>
          <p:nvPr/>
        </p:nvGraphicFramePr>
        <p:xfrm>
          <a:off x="3756925" y="1152475"/>
          <a:ext cx="3000000" cy="3000000"/>
        </p:xfrm>
        <a:graphic>
          <a:graphicData uri="http://schemas.openxmlformats.org/drawingml/2006/table">
            <a:tbl>
              <a:tblPr>
                <a:noFill/>
                <a:tableStyleId>{C2D6D5E6-0C37-4A82-BBBA-70D84B9A4CEF}</a:tableStyleId>
              </a:tblPr>
              <a:tblGrid>
                <a:gridCol w="2484525"/>
                <a:gridCol w="2346200"/>
              </a:tblGrid>
              <a:tr h="405625">
                <a:tc gridSpan="2">
                  <a:txBody>
                    <a:bodyPr>
                      <a:noAutofit/>
                    </a:bodyPr>
                    <a:lstStyle/>
                    <a:p>
                      <a:pPr indent="0" lvl="0" marL="0" rtl="0">
                        <a:spcBef>
                          <a:spcPts val="0"/>
                        </a:spcBef>
                        <a:spcAft>
                          <a:spcPts val="0"/>
                        </a:spcAft>
                        <a:buNone/>
                      </a:pPr>
                      <a:r>
                        <a:rPr lang="en">
                          <a:solidFill>
                            <a:schemeClr val="lt1"/>
                          </a:solidFill>
                        </a:rPr>
                        <a:t>Elastic Net Logistic Regression (</a:t>
                      </a:r>
                      <a:r>
                        <a:rPr lang="en">
                          <a:solidFill>
                            <a:schemeClr val="lt1"/>
                          </a:solidFill>
                        </a:rPr>
                        <a:t>α = 0.25, λ = 0.01)</a:t>
                      </a:r>
                      <a:endParaRPr>
                        <a:solidFill>
                          <a:schemeClr val="lt1"/>
                        </a:solidFill>
                      </a:endParaRPr>
                    </a:p>
                  </a:txBody>
                  <a:tcPr marT="91425" marB="91425" marR="91425" marL="91425">
                    <a:solidFill>
                      <a:srgbClr val="999999"/>
                    </a:solidFill>
                  </a:tcPr>
                </a:tc>
                <a:tc hMerge="1"/>
              </a:tr>
              <a:tr h="405625">
                <a:tc>
                  <a:txBody>
                    <a:bodyPr>
                      <a:noAutofit/>
                    </a:bodyPr>
                    <a:lstStyle/>
                    <a:p>
                      <a:pPr indent="0" lvl="0" marL="0" rtl="0">
                        <a:spcBef>
                          <a:spcPts val="0"/>
                        </a:spcBef>
                        <a:spcAft>
                          <a:spcPts val="0"/>
                        </a:spcAft>
                        <a:buNone/>
                      </a:pPr>
                      <a:r>
                        <a:rPr lang="en"/>
                        <a:t>(</a:t>
                      </a:r>
                      <a:r>
                        <a:rPr lang="en"/>
                        <a:t>Intercept)</a:t>
                      </a:r>
                      <a:endParaRPr/>
                    </a:p>
                  </a:txBody>
                  <a:tcPr marT="91425" marB="91425" marR="91425" marL="91425">
                    <a:lnR cap="flat" cmpd="sng" w="9525">
                      <a:solidFill>
                        <a:srgbClr val="CCCCCC"/>
                      </a:solidFill>
                      <a:prstDash val="solid"/>
                      <a:round/>
                      <a:headEnd len="sm" w="sm" type="none"/>
                      <a:tailEnd len="sm" w="sm" type="none"/>
                    </a:lnR>
                  </a:tcPr>
                </a:tc>
                <a:tc>
                  <a:txBody>
                    <a:bodyPr>
                      <a:noAutofit/>
                    </a:bodyPr>
                    <a:lstStyle/>
                    <a:p>
                      <a:pPr indent="0" lvl="0" marL="0" rtl="0" algn="r">
                        <a:lnSpc>
                          <a:spcPct val="115000"/>
                        </a:lnSpc>
                        <a:spcBef>
                          <a:spcPts val="0"/>
                        </a:spcBef>
                        <a:spcAft>
                          <a:spcPts val="0"/>
                        </a:spcAft>
                        <a:buNone/>
                      </a:pPr>
                      <a:r>
                        <a:rPr lang="en"/>
                        <a:t>0.007875305905</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90050">
                <a:tc>
                  <a:txBody>
                    <a:bodyPr>
                      <a:noAutofit/>
                    </a:bodyPr>
                    <a:lstStyle/>
                    <a:p>
                      <a:pPr indent="0" lvl="0" marL="0" rtl="0">
                        <a:spcBef>
                          <a:spcPts val="0"/>
                        </a:spcBef>
                        <a:spcAft>
                          <a:spcPts val="0"/>
                        </a:spcAft>
                        <a:buNone/>
                      </a:pPr>
                      <a:r>
                        <a:rPr lang="en"/>
                        <a:t>MONTH</a:t>
                      </a:r>
                      <a:endParaRPr/>
                    </a:p>
                  </a:txBody>
                  <a:tcPr marT="91425" marB="91425" marR="91425" marL="91425">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a:t>-0.0016188565602500</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90050">
                <a:tc>
                  <a:txBody>
                    <a:bodyPr>
                      <a:noAutofit/>
                    </a:bodyPr>
                    <a:lstStyle/>
                    <a:p>
                      <a:pPr indent="0" lvl="0" marL="0" rtl="0">
                        <a:lnSpc>
                          <a:spcPct val="115000"/>
                        </a:lnSpc>
                        <a:spcBef>
                          <a:spcPts val="0"/>
                        </a:spcBef>
                        <a:spcAft>
                          <a:spcPts val="0"/>
                        </a:spcAft>
                        <a:buNone/>
                      </a:pPr>
                      <a:r>
                        <a:rPr lang="en"/>
                        <a:t>AIRLINE</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a:t>-0.0001666416649080</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90050">
                <a:tc>
                  <a:txBody>
                    <a:bodyPr>
                      <a:noAutofit/>
                    </a:bodyPr>
                    <a:lstStyle/>
                    <a:p>
                      <a:pPr indent="0" lvl="0" marL="0" rtl="0">
                        <a:lnSpc>
                          <a:spcPct val="115000"/>
                        </a:lnSpc>
                        <a:spcBef>
                          <a:spcPts val="0"/>
                        </a:spcBef>
                        <a:spcAft>
                          <a:spcPts val="0"/>
                        </a:spcAft>
                        <a:buNone/>
                      </a:pPr>
                      <a:r>
                        <a:rPr lang="en"/>
                        <a:t>SCHEDULED_DEPARTURE</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a:t>0.0000684187563015</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90050">
                <a:tc>
                  <a:txBody>
                    <a:bodyPr>
                      <a:noAutofit/>
                    </a:bodyPr>
                    <a:lstStyle/>
                    <a:p>
                      <a:pPr indent="0" lvl="0" marL="0" rtl="0">
                        <a:lnSpc>
                          <a:spcPct val="115000"/>
                        </a:lnSpc>
                        <a:spcBef>
                          <a:spcPts val="0"/>
                        </a:spcBef>
                        <a:spcAft>
                          <a:spcPts val="0"/>
                        </a:spcAft>
                        <a:buNone/>
                      </a:pPr>
                      <a:r>
                        <a:rPr lang="en"/>
                        <a:t>ORIGIN_AIRPORT</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a:t>-0.0002385724129090</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90050">
                <a:tc>
                  <a:txBody>
                    <a:bodyPr>
                      <a:noAutofit/>
                    </a:bodyPr>
                    <a:lstStyle/>
                    <a:p>
                      <a:pPr indent="0" lvl="0" marL="0" rtl="0">
                        <a:lnSpc>
                          <a:spcPct val="115000"/>
                        </a:lnSpc>
                        <a:spcBef>
                          <a:spcPts val="0"/>
                        </a:spcBef>
                        <a:spcAft>
                          <a:spcPts val="0"/>
                        </a:spcAft>
                        <a:buNone/>
                      </a:pPr>
                      <a:r>
                        <a:rPr lang="en"/>
                        <a:t>SCHEDULED_TIME</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a:t>0.0001475330946790</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90050">
                <a:tc>
                  <a:txBody>
                    <a:bodyPr>
                      <a:noAutofit/>
                    </a:bodyPr>
                    <a:lstStyle/>
                    <a:p>
                      <a:pPr indent="0" lvl="0" marL="0" rtl="0">
                        <a:lnSpc>
                          <a:spcPct val="115000"/>
                        </a:lnSpc>
                        <a:spcBef>
                          <a:spcPts val="0"/>
                        </a:spcBef>
                        <a:spcAft>
                          <a:spcPts val="0"/>
                        </a:spcAft>
                        <a:buNone/>
                      </a:pPr>
                      <a:r>
                        <a:rPr lang="en"/>
                        <a:t>DISTANCE</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a:t>0.0000183968092562</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90050">
                <a:tc>
                  <a:txBody>
                    <a:bodyPr>
                      <a:noAutofit/>
                    </a:bodyPr>
                    <a:lstStyle/>
                    <a:p>
                      <a:pPr indent="0" lvl="0" marL="0" rtl="0">
                        <a:lnSpc>
                          <a:spcPct val="115000"/>
                        </a:lnSpc>
                        <a:spcBef>
                          <a:spcPts val="0"/>
                        </a:spcBef>
                        <a:spcAft>
                          <a:spcPts val="0"/>
                        </a:spcAft>
                        <a:buNone/>
                      </a:pPr>
                      <a:r>
                        <a:rPr lang="en"/>
                        <a:t>SCHEDULED_ARRIVAL</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a:t>0.0000563215212911</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 Evaluation</a:t>
            </a:r>
            <a:endParaRPr/>
          </a:p>
        </p:txBody>
      </p:sp>
      <p:sp>
        <p:nvSpPr>
          <p:cNvPr id="295" name="Shape 295"/>
          <p:cNvSpPr txBox="1"/>
          <p:nvPr>
            <p:ph idx="1" type="body"/>
          </p:nvPr>
        </p:nvSpPr>
        <p:spPr>
          <a:xfrm>
            <a:off x="311700" y="1152475"/>
            <a:ext cx="5043900" cy="3416400"/>
          </a:xfrm>
          <a:prstGeom prst="rect">
            <a:avLst/>
          </a:prstGeom>
        </p:spPr>
        <p:txBody>
          <a:bodyPr anchorCtr="0" anchor="t" bIns="91425" lIns="91425" spcFirstLastPara="1" rIns="91425" wrap="square" tIns="91425">
            <a:noAutofit/>
          </a:bodyPr>
          <a:lstStyle/>
          <a:p>
            <a:pPr indent="-342900" lvl="0" marL="457200" rtl="0">
              <a:lnSpc>
                <a:spcPct val="138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Confusion Matrix for Logistic Regression </a:t>
            </a:r>
            <a:endParaRPr>
              <a:solidFill>
                <a:srgbClr val="000000"/>
              </a:solidFill>
              <a:latin typeface="Roboto"/>
              <a:ea typeface="Roboto"/>
              <a:cs typeface="Roboto"/>
              <a:sym typeface="Roboto"/>
            </a:endParaRPr>
          </a:p>
        </p:txBody>
      </p:sp>
      <p:sp>
        <p:nvSpPr>
          <p:cNvPr id="296" name="Shape 2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297" name="Shape 297"/>
          <p:cNvGraphicFramePr/>
          <p:nvPr/>
        </p:nvGraphicFramePr>
        <p:xfrm>
          <a:off x="499800" y="2152050"/>
          <a:ext cx="3000000" cy="3000000"/>
        </p:xfrm>
        <a:graphic>
          <a:graphicData uri="http://schemas.openxmlformats.org/drawingml/2006/table">
            <a:tbl>
              <a:tblPr>
                <a:noFill/>
                <a:tableStyleId>{F0D03CC3-0E7E-4DA0-904D-7ED66732895D}</a:tableStyleId>
              </a:tblPr>
              <a:tblGrid>
                <a:gridCol w="953225"/>
                <a:gridCol w="1234175"/>
                <a:gridCol w="1324500"/>
                <a:gridCol w="1003400"/>
              </a:tblGrid>
              <a:tr h="557975">
                <a:tc>
                  <a:txBody>
                    <a:bodyPr>
                      <a:noAutofit/>
                    </a:bodyPr>
                    <a:lstStyle/>
                    <a:p>
                      <a:pPr indent="0" lvl="0" marL="0" rtl="0" algn="ctr">
                        <a:lnSpc>
                          <a:spcPct val="115000"/>
                        </a:lnSpc>
                        <a:spcBef>
                          <a:spcPts val="0"/>
                        </a:spcBef>
                        <a:spcAft>
                          <a:spcPts val="0"/>
                        </a:spcAft>
                        <a:buNone/>
                      </a:pPr>
                      <a:r>
                        <a:rPr lang="en">
                          <a:solidFill>
                            <a:schemeClr val="dk2"/>
                          </a:solidFill>
                        </a:rPr>
                        <a:t>n = 84817</a:t>
                      </a:r>
                      <a:endParaRPr>
                        <a:solidFill>
                          <a:schemeClr val="dk2"/>
                        </a:solidFill>
                      </a:endParaRPr>
                    </a:p>
                  </a:txBody>
                  <a:tcPr marT="19050" marB="19050" marR="28575" marL="28575" anchor="b">
                    <a:lnL cap="flat" cmpd="sng" w="9475">
                      <a:solidFill>
                        <a:srgbClr val="CCCCCC">
                          <a:alpha val="0"/>
                        </a:srgbClr>
                      </a:solidFill>
                      <a:prstDash val="solid"/>
                      <a:round/>
                      <a:headEnd len="sm" w="sm" type="none"/>
                      <a:tailEnd len="sm" w="sm" type="none"/>
                    </a:lnL>
                    <a:lnR cap="flat" cmpd="sng" w="18950">
                      <a:solidFill>
                        <a:srgbClr val="000000"/>
                      </a:solidFill>
                      <a:prstDash val="solid"/>
                      <a:round/>
                      <a:headEnd len="sm" w="sm" type="none"/>
                      <a:tailEnd len="sm" w="sm" type="none"/>
                    </a:lnR>
                    <a:lnT cap="flat" cmpd="sng" w="9475">
                      <a:solidFill>
                        <a:srgbClr val="CCCCCC">
                          <a:alpha val="0"/>
                        </a:srgbClr>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Predicted: NO</a:t>
                      </a:r>
                      <a:endParaRPr b="1"/>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Predicted: YES</a:t>
                      </a:r>
                      <a:endParaRPr b="1"/>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lnL cap="flat" cmpd="sng" w="18950">
                      <a:solidFill>
                        <a:srgbClr val="000000"/>
                      </a:solidFill>
                      <a:prstDash val="solid"/>
                      <a:round/>
                      <a:headEnd len="sm" w="sm" type="none"/>
                      <a:tailEnd len="sm" w="sm" type="none"/>
                    </a:lnL>
                    <a:lnR cap="flat" cmpd="sng" w="9475">
                      <a:solidFill>
                        <a:srgbClr val="CCCCCC">
                          <a:alpha val="0"/>
                        </a:srgbClr>
                      </a:solidFill>
                      <a:prstDash val="solid"/>
                      <a:round/>
                      <a:headEnd len="sm" w="sm" type="none"/>
                      <a:tailEnd len="sm" w="sm" type="none"/>
                    </a:lnR>
                    <a:lnT cap="flat" cmpd="sng" w="9475">
                      <a:solidFill>
                        <a:srgbClr val="CCCCCC">
                          <a:alpha val="0"/>
                        </a:srgbClr>
                      </a:solidFill>
                      <a:prstDash val="solid"/>
                      <a:round/>
                      <a:headEnd len="sm" w="sm" type="none"/>
                      <a:tailEnd len="sm" w="sm" type="none"/>
                    </a:lnT>
                    <a:lnB cap="flat" cmpd="sng" w="9475">
                      <a:solidFill>
                        <a:srgbClr val="000000"/>
                      </a:solidFill>
                      <a:prstDash val="solid"/>
                      <a:round/>
                      <a:headEnd len="sm" w="sm" type="none"/>
                      <a:tailEnd len="sm" w="sm" type="none"/>
                    </a:lnB>
                  </a:tcPr>
                </a:tc>
              </a:tr>
              <a:tr h="557975">
                <a:tc>
                  <a:txBody>
                    <a:bodyPr>
                      <a:noAutofit/>
                    </a:bodyPr>
                    <a:lstStyle/>
                    <a:p>
                      <a:pPr indent="0" lvl="0" marL="0" rtl="0" algn="ctr">
                        <a:lnSpc>
                          <a:spcPct val="115000"/>
                        </a:lnSpc>
                        <a:spcBef>
                          <a:spcPts val="0"/>
                        </a:spcBef>
                        <a:spcAft>
                          <a:spcPts val="0"/>
                        </a:spcAft>
                        <a:buNone/>
                      </a:pPr>
                      <a:r>
                        <a:rPr b="1" lang="en"/>
                        <a:t>Actual:</a:t>
                      </a:r>
                      <a:endParaRPr b="1"/>
                    </a:p>
                    <a:p>
                      <a:pPr indent="0" lvl="0" marL="0" rtl="0" algn="ctr">
                        <a:lnSpc>
                          <a:spcPct val="115000"/>
                        </a:lnSpc>
                        <a:spcBef>
                          <a:spcPts val="0"/>
                        </a:spcBef>
                        <a:spcAft>
                          <a:spcPts val="0"/>
                        </a:spcAft>
                        <a:buNone/>
                      </a:pPr>
                      <a:r>
                        <a:rPr b="1" lang="en"/>
                        <a:t>NO</a:t>
                      </a:r>
                      <a:endParaRPr b="1"/>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rgbClr val="666666"/>
                          </a:solidFill>
                        </a:rPr>
                        <a:t>TN = </a:t>
                      </a:r>
                      <a:r>
                        <a:rPr b="1" lang="en"/>
                        <a:t>42424</a:t>
                      </a:r>
                      <a:br>
                        <a:rPr b="1" lang="en"/>
                      </a:br>
                      <a:r>
                        <a:rPr lang="en">
                          <a:solidFill>
                            <a:srgbClr val="666666"/>
                          </a:solidFill>
                        </a:rPr>
                        <a:t>(50%)</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solidFill>
                            <a:srgbClr val="666666"/>
                          </a:solidFill>
                        </a:rPr>
                        <a:t>FP = </a:t>
                      </a:r>
                      <a:r>
                        <a:rPr b="1" lang="en"/>
                        <a:t>2</a:t>
                      </a:r>
                      <a:r>
                        <a:rPr lang="en">
                          <a:solidFill>
                            <a:srgbClr val="666666"/>
                          </a:solidFill>
                        </a:rPr>
                        <a:t> </a:t>
                      </a:r>
                      <a:endParaRPr b="1"/>
                    </a:p>
                    <a:p>
                      <a:pPr indent="0" lvl="0" marL="0" rtl="0" algn="ctr">
                        <a:lnSpc>
                          <a:spcPct val="115000"/>
                        </a:lnSpc>
                        <a:spcBef>
                          <a:spcPts val="0"/>
                        </a:spcBef>
                        <a:spcAft>
                          <a:spcPts val="0"/>
                        </a:spcAft>
                        <a:buNone/>
                      </a:pPr>
                      <a:r>
                        <a:rPr lang="en">
                          <a:solidFill>
                            <a:srgbClr val="666666"/>
                          </a:solidFill>
                        </a:rPr>
                        <a:t>(0%)</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b="1" lang="en"/>
                        <a:t>42426</a:t>
                      </a:r>
                      <a:endParaRPr b="1"/>
                    </a:p>
                    <a:p>
                      <a:pPr indent="0" lvl="0" marL="0" rtl="0" algn="ctr">
                        <a:lnSpc>
                          <a:spcPct val="115000"/>
                        </a:lnSpc>
                        <a:spcBef>
                          <a:spcPts val="0"/>
                        </a:spcBef>
                        <a:spcAft>
                          <a:spcPts val="0"/>
                        </a:spcAft>
                        <a:buNone/>
                      </a:pPr>
                      <a:r>
                        <a:rPr lang="en">
                          <a:solidFill>
                            <a:srgbClr val="666666"/>
                          </a:solidFill>
                        </a:rPr>
                        <a:t>(50%)</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557975">
                <a:tc>
                  <a:txBody>
                    <a:bodyPr>
                      <a:noAutofit/>
                    </a:bodyPr>
                    <a:lstStyle/>
                    <a:p>
                      <a:pPr indent="0" lvl="0" marL="0" rtl="0" algn="ctr">
                        <a:lnSpc>
                          <a:spcPct val="115000"/>
                        </a:lnSpc>
                        <a:spcBef>
                          <a:spcPts val="0"/>
                        </a:spcBef>
                        <a:spcAft>
                          <a:spcPts val="0"/>
                        </a:spcAft>
                        <a:buNone/>
                      </a:pPr>
                      <a:r>
                        <a:rPr b="1" lang="en"/>
                        <a:t>Actual:</a:t>
                      </a:r>
                      <a:endParaRPr b="1"/>
                    </a:p>
                    <a:p>
                      <a:pPr indent="0" lvl="0" marL="0" rtl="0" algn="ctr">
                        <a:lnSpc>
                          <a:spcPct val="115000"/>
                        </a:lnSpc>
                        <a:spcBef>
                          <a:spcPts val="0"/>
                        </a:spcBef>
                        <a:spcAft>
                          <a:spcPts val="0"/>
                        </a:spcAft>
                        <a:buNone/>
                      </a:pPr>
                      <a:r>
                        <a:rPr b="1" lang="en"/>
                        <a:t>YES</a:t>
                      </a:r>
                      <a:endParaRPr b="1"/>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rgbClr val="666666"/>
                          </a:solidFill>
                        </a:rPr>
                        <a:t>FN = </a:t>
                      </a:r>
                      <a:r>
                        <a:rPr b="1" lang="en"/>
                        <a:t>42390</a:t>
                      </a:r>
                      <a:endParaRPr b="1"/>
                    </a:p>
                    <a:p>
                      <a:pPr indent="0" lvl="0" marL="0" rtl="0" algn="ctr">
                        <a:lnSpc>
                          <a:spcPct val="115000"/>
                        </a:lnSpc>
                        <a:spcBef>
                          <a:spcPts val="0"/>
                        </a:spcBef>
                        <a:spcAft>
                          <a:spcPts val="0"/>
                        </a:spcAft>
                        <a:buNone/>
                      </a:pPr>
                      <a:r>
                        <a:rPr lang="en">
                          <a:solidFill>
                            <a:srgbClr val="666666"/>
                          </a:solidFill>
                        </a:rPr>
                        <a:t>(50%)</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solidFill>
                            <a:srgbClr val="666666"/>
                          </a:solidFill>
                        </a:rPr>
                        <a:t>TP = </a:t>
                      </a:r>
                      <a:r>
                        <a:rPr b="1" lang="en"/>
                        <a:t>1</a:t>
                      </a:r>
                      <a:endParaRPr b="1"/>
                    </a:p>
                    <a:p>
                      <a:pPr indent="0" lvl="0" marL="0" rtl="0" algn="ctr">
                        <a:lnSpc>
                          <a:spcPct val="115000"/>
                        </a:lnSpc>
                        <a:spcBef>
                          <a:spcPts val="0"/>
                        </a:spcBef>
                        <a:spcAft>
                          <a:spcPts val="0"/>
                        </a:spcAft>
                        <a:buNone/>
                      </a:pPr>
                      <a:r>
                        <a:rPr lang="en">
                          <a:solidFill>
                            <a:srgbClr val="666666"/>
                          </a:solidFill>
                        </a:rPr>
                        <a:t>(0%)</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b="1" lang="en"/>
                        <a:t>42391</a:t>
                      </a:r>
                      <a:endParaRPr b="1"/>
                    </a:p>
                    <a:p>
                      <a:pPr indent="0" lvl="0" marL="0" rtl="0" algn="ctr">
                        <a:lnSpc>
                          <a:spcPct val="115000"/>
                        </a:lnSpc>
                        <a:spcBef>
                          <a:spcPts val="0"/>
                        </a:spcBef>
                        <a:spcAft>
                          <a:spcPts val="0"/>
                        </a:spcAft>
                        <a:buNone/>
                      </a:pPr>
                      <a:r>
                        <a:rPr lang="en">
                          <a:solidFill>
                            <a:srgbClr val="666666"/>
                          </a:solidFill>
                        </a:rPr>
                        <a:t>(50%)</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557975">
                <a:tc>
                  <a:txBody>
                    <a:bodyPr>
                      <a:noAutofit/>
                    </a:bodyPr>
                    <a:lstStyle/>
                    <a:p>
                      <a:pPr indent="0" lvl="0" marL="0" rtl="0">
                        <a:spcBef>
                          <a:spcPts val="0"/>
                        </a:spcBef>
                        <a:spcAft>
                          <a:spcPts val="0"/>
                        </a:spcAft>
                        <a:buNone/>
                      </a:pPr>
                      <a:r>
                        <a:t/>
                      </a:r>
                      <a:endParaRPr/>
                    </a:p>
                  </a:txBody>
                  <a:tcPr marT="19050" marB="19050" marR="28575" marL="28575">
                    <a:lnL cap="flat" cmpd="sng" w="9475">
                      <a:solidFill>
                        <a:srgbClr val="CCCCCC">
                          <a:alpha val="0"/>
                        </a:srgbClr>
                      </a:solidFill>
                      <a:prstDash val="solid"/>
                      <a:round/>
                      <a:headEnd len="sm" w="sm" type="none"/>
                      <a:tailEnd len="sm" w="sm" type="none"/>
                    </a:lnL>
                    <a:lnR cap="flat" cmpd="sng" w="9475">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9475">
                      <a:solidFill>
                        <a:srgbClr val="CCCCCC">
                          <a:alpha val="0"/>
                        </a:srgbClr>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84814</a:t>
                      </a:r>
                      <a:endParaRPr b="1"/>
                    </a:p>
                    <a:p>
                      <a:pPr indent="0" lvl="0" marL="0" rtl="0" algn="ctr">
                        <a:lnSpc>
                          <a:spcPct val="115000"/>
                        </a:lnSpc>
                        <a:spcBef>
                          <a:spcPts val="0"/>
                        </a:spcBef>
                        <a:spcAft>
                          <a:spcPts val="0"/>
                        </a:spcAft>
                        <a:buNone/>
                      </a:pPr>
                      <a:r>
                        <a:rPr lang="en">
                          <a:solidFill>
                            <a:srgbClr val="666666"/>
                          </a:solidFill>
                        </a:rPr>
                        <a:t>(100%)</a:t>
                      </a:r>
                      <a:endParaRPr>
                        <a:solidFill>
                          <a:srgbClr val="666666"/>
                        </a:solidFill>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3</a:t>
                      </a:r>
                      <a:endParaRPr b="1"/>
                    </a:p>
                    <a:p>
                      <a:pPr indent="0" lvl="0" marL="0" rtl="0" algn="ctr">
                        <a:lnSpc>
                          <a:spcPct val="115000"/>
                        </a:lnSpc>
                        <a:spcBef>
                          <a:spcPts val="0"/>
                        </a:spcBef>
                        <a:spcAft>
                          <a:spcPts val="0"/>
                        </a:spcAft>
                        <a:buNone/>
                      </a:pPr>
                      <a:r>
                        <a:rPr lang="en">
                          <a:solidFill>
                            <a:srgbClr val="666666"/>
                          </a:solidFill>
                        </a:rPr>
                        <a:t>(0%)</a:t>
                      </a:r>
                      <a:endParaRPr>
                        <a:solidFill>
                          <a:srgbClr val="666666"/>
                        </a:solidFill>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84817</a:t>
                      </a:r>
                      <a:endParaRPr b="1"/>
                    </a:p>
                    <a:p>
                      <a:pPr indent="0" lvl="0" marL="0" rtl="0" algn="ctr">
                        <a:lnSpc>
                          <a:spcPct val="115000"/>
                        </a:lnSpc>
                        <a:spcBef>
                          <a:spcPts val="0"/>
                        </a:spcBef>
                        <a:spcAft>
                          <a:spcPts val="0"/>
                        </a:spcAft>
                        <a:buNone/>
                      </a:pPr>
                      <a:r>
                        <a:rPr lang="en">
                          <a:solidFill>
                            <a:srgbClr val="666666"/>
                          </a:solidFill>
                        </a:rPr>
                        <a:t>(100%)</a:t>
                      </a:r>
                      <a:endParaRPr>
                        <a:solidFill>
                          <a:srgbClr val="666666"/>
                        </a:solidFill>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298" name="Shape 298"/>
          <p:cNvSpPr/>
          <p:nvPr/>
        </p:nvSpPr>
        <p:spPr>
          <a:xfrm>
            <a:off x="5355600" y="1625750"/>
            <a:ext cx="42600" cy="2805000"/>
          </a:xfrm>
          <a:prstGeom prst="rect">
            <a:avLst/>
          </a:prstGeom>
          <a:solidFill>
            <a:srgbClr val="99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txBox="1"/>
          <p:nvPr/>
        </p:nvSpPr>
        <p:spPr>
          <a:xfrm>
            <a:off x="5572200" y="1625750"/>
            <a:ext cx="3260100" cy="294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Nunito"/>
                <a:ea typeface="Nunito"/>
                <a:cs typeface="Nunito"/>
                <a:sym typeface="Nunito"/>
              </a:rPr>
              <a:t>Specificity</a:t>
            </a:r>
            <a:r>
              <a:rPr lang="en">
                <a:latin typeface="Nunito"/>
                <a:ea typeface="Nunito"/>
                <a:cs typeface="Nunito"/>
                <a:sym typeface="Nunito"/>
              </a:rPr>
              <a:t>		TN / (TN + FP)</a:t>
            </a:r>
            <a:endParaRPr>
              <a:latin typeface="Nunito"/>
              <a:ea typeface="Nunito"/>
              <a:cs typeface="Nunito"/>
              <a:sym typeface="Nunito"/>
            </a:endParaRPr>
          </a:p>
          <a:p>
            <a:pPr indent="0" lvl="0" marL="0" rtl="0">
              <a:spcBef>
                <a:spcPts val="0"/>
              </a:spcBef>
              <a:spcAft>
                <a:spcPts val="0"/>
              </a:spcAft>
              <a:buNone/>
            </a:pPr>
            <a:r>
              <a:rPr lang="en">
                <a:latin typeface="Nunito"/>
                <a:ea typeface="Nunito"/>
                <a:cs typeface="Nunito"/>
                <a:sym typeface="Nunito"/>
              </a:rPr>
              <a:t>≈ 0.5</a:t>
            </a:r>
            <a:endParaRPr>
              <a:latin typeface="Nunito"/>
              <a:ea typeface="Nunito"/>
              <a:cs typeface="Nunito"/>
              <a:sym typeface="Nunito"/>
            </a:endParaRPr>
          </a:p>
          <a:p>
            <a:pPr indent="0" lvl="0" marL="0" rtl="0">
              <a:spcBef>
                <a:spcPts val="0"/>
              </a:spcBef>
              <a:spcAft>
                <a:spcPts val="0"/>
              </a:spcAft>
              <a:buNone/>
            </a:pPr>
            <a:r>
              <a:rPr i="1" lang="en" sz="1200">
                <a:solidFill>
                  <a:srgbClr val="666666"/>
                </a:solidFill>
                <a:latin typeface="Nunito"/>
                <a:ea typeface="Nunito"/>
                <a:cs typeface="Nunito"/>
                <a:sym typeface="Nunito"/>
              </a:rPr>
              <a:t>Predicted NO when actually NO</a:t>
            </a:r>
            <a:endParaRPr i="1" sz="1200">
              <a:solidFill>
                <a:srgbClr val="666666"/>
              </a:solidFill>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rPr b="1" lang="en">
                <a:latin typeface="Nunito"/>
                <a:ea typeface="Nunito"/>
                <a:cs typeface="Nunito"/>
                <a:sym typeface="Nunito"/>
              </a:rPr>
              <a:t>Sensitivity</a:t>
            </a:r>
            <a:r>
              <a:rPr lang="en">
                <a:latin typeface="Nunito"/>
                <a:ea typeface="Nunito"/>
                <a:cs typeface="Nunito"/>
                <a:sym typeface="Nunito"/>
              </a:rPr>
              <a:t>		TP / (TP + FN)</a:t>
            </a:r>
            <a:endParaRPr>
              <a:latin typeface="Nunito"/>
              <a:ea typeface="Nunito"/>
              <a:cs typeface="Nunito"/>
              <a:sym typeface="Nunito"/>
            </a:endParaRPr>
          </a:p>
          <a:p>
            <a:pPr indent="0" lvl="0" marL="0" rtl="0">
              <a:spcBef>
                <a:spcPts val="0"/>
              </a:spcBef>
              <a:spcAft>
                <a:spcPts val="0"/>
              </a:spcAft>
              <a:buNone/>
            </a:pPr>
            <a:r>
              <a:rPr lang="en">
                <a:latin typeface="Nunito"/>
                <a:ea typeface="Nunito"/>
                <a:cs typeface="Nunito"/>
                <a:sym typeface="Nunito"/>
              </a:rPr>
              <a:t>≈ 0.5</a:t>
            </a:r>
            <a:endParaRPr>
              <a:latin typeface="Nunito"/>
              <a:ea typeface="Nunito"/>
              <a:cs typeface="Nunito"/>
              <a:sym typeface="Nunito"/>
            </a:endParaRPr>
          </a:p>
          <a:p>
            <a:pPr indent="0" lvl="0" marL="0" rtl="0">
              <a:spcBef>
                <a:spcPts val="0"/>
              </a:spcBef>
              <a:spcAft>
                <a:spcPts val="0"/>
              </a:spcAft>
              <a:buNone/>
            </a:pPr>
            <a:r>
              <a:rPr i="1" lang="en" sz="1200">
                <a:solidFill>
                  <a:srgbClr val="666666"/>
                </a:solidFill>
                <a:latin typeface="Nunito"/>
                <a:ea typeface="Nunito"/>
                <a:cs typeface="Nunito"/>
                <a:sym typeface="Nunito"/>
              </a:rPr>
              <a:t>Predicted YES when actually YES</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rPr b="1" lang="en">
                <a:latin typeface="Nunito"/>
                <a:ea typeface="Nunito"/>
                <a:cs typeface="Nunito"/>
                <a:sym typeface="Nunito"/>
              </a:rPr>
              <a:t>Precision		</a:t>
            </a:r>
            <a:r>
              <a:rPr lang="en">
                <a:latin typeface="Nunito"/>
                <a:ea typeface="Nunito"/>
                <a:cs typeface="Nunito"/>
                <a:sym typeface="Nunito"/>
              </a:rPr>
              <a:t>TP / (FP + TP)</a:t>
            </a:r>
            <a:endParaRPr>
              <a:latin typeface="Nunito"/>
              <a:ea typeface="Nunito"/>
              <a:cs typeface="Nunito"/>
              <a:sym typeface="Nunito"/>
            </a:endParaRPr>
          </a:p>
          <a:p>
            <a:pPr indent="0" lvl="0" marL="0" rtl="0">
              <a:spcBef>
                <a:spcPts val="0"/>
              </a:spcBef>
              <a:spcAft>
                <a:spcPts val="0"/>
              </a:spcAft>
              <a:buNone/>
            </a:pPr>
            <a:r>
              <a:rPr lang="en">
                <a:latin typeface="Nunito"/>
                <a:ea typeface="Nunito"/>
                <a:cs typeface="Nunito"/>
                <a:sym typeface="Nunito"/>
              </a:rPr>
              <a:t>≈ 0.5</a:t>
            </a:r>
            <a:endParaRPr>
              <a:latin typeface="Nunito"/>
              <a:ea typeface="Nunito"/>
              <a:cs typeface="Nunito"/>
              <a:sym typeface="Nunito"/>
            </a:endParaRPr>
          </a:p>
          <a:p>
            <a:pPr indent="0" lvl="0" marL="0" rtl="0">
              <a:spcBef>
                <a:spcPts val="0"/>
              </a:spcBef>
              <a:spcAft>
                <a:spcPts val="0"/>
              </a:spcAft>
              <a:buNone/>
            </a:pPr>
            <a:r>
              <a:rPr i="1" lang="en" sz="1200">
                <a:solidFill>
                  <a:srgbClr val="666666"/>
                </a:solidFill>
                <a:latin typeface="Nunito"/>
                <a:ea typeface="Nunito"/>
                <a:cs typeface="Nunito"/>
                <a:sym typeface="Nunito"/>
              </a:rPr>
              <a:t>How often is it correct when predicted YES</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 No. 2: Decision Trees</a:t>
            </a:r>
            <a:endParaRPr/>
          </a:p>
        </p:txBody>
      </p:sp>
      <p:sp>
        <p:nvSpPr>
          <p:cNvPr id="305" name="Shape 3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Accuracy: 60.44%</a:t>
            </a:r>
            <a:endParaRPr>
              <a:solidFill>
                <a:srgbClr val="000000"/>
              </a:solidFill>
            </a:endParaRPr>
          </a:p>
          <a:p>
            <a:pPr indent="0" lvl="0" marL="0">
              <a:spcBef>
                <a:spcPts val="1600"/>
              </a:spcBef>
              <a:spcAft>
                <a:spcPts val="0"/>
              </a:spcAft>
              <a:buNone/>
            </a:pPr>
            <a:r>
              <a:rPr lang="en" u="sng">
                <a:solidFill>
                  <a:srgbClr val="000000"/>
                </a:solidFill>
              </a:rPr>
              <a:t>Performed k-fold Cross Validation </a:t>
            </a:r>
            <a:endParaRPr u="sng">
              <a:solidFill>
                <a:srgbClr val="000000"/>
              </a:solidFill>
            </a:endParaRPr>
          </a:p>
          <a:p>
            <a:pPr indent="0" lvl="0" marL="0">
              <a:spcBef>
                <a:spcPts val="1600"/>
              </a:spcBef>
              <a:spcAft>
                <a:spcPts val="0"/>
              </a:spcAft>
              <a:buNone/>
            </a:pPr>
            <a:r>
              <a:rPr lang="en">
                <a:solidFill>
                  <a:srgbClr val="000000"/>
                </a:solidFill>
              </a:rPr>
              <a:t>Accuracy: 60.47%</a:t>
            </a:r>
            <a:endParaRPr>
              <a:solidFill>
                <a:srgbClr val="000000"/>
              </a:solidFill>
            </a:endParaRPr>
          </a:p>
          <a:p>
            <a:pPr indent="0" lvl="0" marL="0" rtl="0">
              <a:spcBef>
                <a:spcPts val="1600"/>
              </a:spcBef>
              <a:spcAft>
                <a:spcPts val="1600"/>
              </a:spcAft>
              <a:buNone/>
            </a:pPr>
            <a:r>
              <a:rPr lang="en">
                <a:solidFill>
                  <a:srgbClr val="000000"/>
                </a:solidFill>
              </a:rPr>
              <a:t>~0.03% Improvement</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Accuracy: 59.9%</a:t>
            </a:r>
            <a:endParaRPr>
              <a:solidFill>
                <a:srgbClr val="000000"/>
              </a:solidFill>
            </a:endParaRPr>
          </a:p>
          <a:p>
            <a:pPr indent="0" lvl="0" marL="0">
              <a:spcBef>
                <a:spcPts val="1600"/>
              </a:spcBef>
              <a:spcAft>
                <a:spcPts val="0"/>
              </a:spcAft>
              <a:buNone/>
            </a:pPr>
            <a:r>
              <a:rPr lang="en" u="sng">
                <a:solidFill>
                  <a:srgbClr val="000000"/>
                </a:solidFill>
              </a:rPr>
              <a:t>Performed k-fold Cross Validation </a:t>
            </a:r>
            <a:endParaRPr u="sng">
              <a:solidFill>
                <a:srgbClr val="000000"/>
              </a:solidFill>
            </a:endParaRPr>
          </a:p>
          <a:p>
            <a:pPr indent="0" lvl="0" marL="0">
              <a:spcBef>
                <a:spcPts val="1600"/>
              </a:spcBef>
              <a:spcAft>
                <a:spcPts val="0"/>
              </a:spcAft>
              <a:buNone/>
            </a:pPr>
            <a:r>
              <a:rPr lang="en">
                <a:solidFill>
                  <a:srgbClr val="000000"/>
                </a:solidFill>
              </a:rPr>
              <a:t>Accuracy: 60.7%</a:t>
            </a:r>
            <a:endParaRPr>
              <a:solidFill>
                <a:srgbClr val="000000"/>
              </a:solidFill>
            </a:endParaRPr>
          </a:p>
          <a:p>
            <a:pPr indent="0" lvl="0" marL="0">
              <a:spcBef>
                <a:spcPts val="1600"/>
              </a:spcBef>
              <a:spcAft>
                <a:spcPts val="1600"/>
              </a:spcAft>
              <a:buNone/>
            </a:pPr>
            <a:r>
              <a:rPr lang="en">
                <a:solidFill>
                  <a:srgbClr val="000000"/>
                </a:solidFill>
              </a:rPr>
              <a:t>~0.8% Improvement</a:t>
            </a:r>
            <a:endParaRPr>
              <a:solidFill>
                <a:srgbClr val="000000"/>
              </a:solidFill>
            </a:endParaRPr>
          </a:p>
        </p:txBody>
      </p:sp>
      <p:sp>
        <p:nvSpPr>
          <p:cNvPr id="311" name="Shape 3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No. 3: Random Forest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Performance Comparison</a:t>
            </a:r>
            <a:endParaRPr/>
          </a:p>
        </p:txBody>
      </p:sp>
      <p:graphicFrame>
        <p:nvGraphicFramePr>
          <p:cNvPr id="317" name="Shape 317"/>
          <p:cNvGraphicFramePr/>
          <p:nvPr/>
        </p:nvGraphicFramePr>
        <p:xfrm>
          <a:off x="1125750" y="1292000"/>
          <a:ext cx="3000000" cy="3000000"/>
        </p:xfrm>
        <a:graphic>
          <a:graphicData uri="http://schemas.openxmlformats.org/drawingml/2006/table">
            <a:tbl>
              <a:tblPr>
                <a:noFill/>
                <a:tableStyleId>{F0D03CC3-0E7E-4DA0-904D-7ED66732895D}</a:tableStyleId>
              </a:tblPr>
              <a:tblGrid>
                <a:gridCol w="1635975"/>
                <a:gridCol w="1635975"/>
                <a:gridCol w="1635975"/>
                <a:gridCol w="1635975"/>
              </a:tblGrid>
              <a:tr h="674025">
                <a:tc>
                  <a:txBody>
                    <a:bodyPr>
                      <a:noAutofit/>
                    </a:bodyPr>
                    <a:lstStyle/>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Model</a:t>
                      </a:r>
                      <a:endParaRPr>
                        <a:solidFill>
                          <a:srgbClr val="FFFFFF"/>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Hyperparameters</a:t>
                      </a:r>
                      <a:endParaRPr>
                        <a:solidFill>
                          <a:srgbClr val="FFFFFF"/>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Holdout</a:t>
                      </a:r>
                      <a:endParaRPr>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Accuracy</a:t>
                      </a:r>
                      <a:endParaRPr>
                        <a:solidFill>
                          <a:srgbClr val="FFFFFF"/>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K-Fold Accuracy</a:t>
                      </a:r>
                      <a:endParaRPr>
                        <a:solidFill>
                          <a:srgbClr val="FFFFFF"/>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74025">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Logistic Regression</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α = 0.25</a:t>
                      </a:r>
                      <a:endParaRPr>
                        <a:latin typeface="Roboto"/>
                        <a:ea typeface="Roboto"/>
                        <a:cs typeface="Roboto"/>
                        <a:sym typeface="Roboto"/>
                      </a:endParaRPr>
                    </a:p>
                    <a:p>
                      <a:pPr indent="0" lvl="0" marL="0" rtl="0" algn="ctr">
                        <a:lnSpc>
                          <a:spcPct val="115000"/>
                        </a:lnSpc>
                        <a:spcBef>
                          <a:spcPts val="0"/>
                        </a:spcBef>
                        <a:spcAft>
                          <a:spcPts val="0"/>
                        </a:spcAft>
                        <a:buNone/>
                      </a:pPr>
                      <a:r>
                        <a:rPr lang="en">
                          <a:latin typeface="Roboto"/>
                          <a:ea typeface="Roboto"/>
                          <a:cs typeface="Roboto"/>
                          <a:sym typeface="Roboto"/>
                        </a:rPr>
                        <a:t>λ = 0.01</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0.500</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0.500</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74025">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Random Forest</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0.599</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0.607</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74025">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Decision Tree</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0.6044</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latin typeface="Roboto"/>
                          <a:ea typeface="Roboto"/>
                          <a:cs typeface="Roboto"/>
                          <a:sym typeface="Roboto"/>
                        </a:rPr>
                        <a:t>0.6047</a:t>
                      </a:r>
                      <a:endParaRPr>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1" name="Shape 321"/>
        <p:cNvGrpSpPr/>
        <p:nvPr/>
      </p:nvGrpSpPr>
      <p:grpSpPr>
        <a:xfrm>
          <a:off x="0" y="0"/>
          <a:ext cx="0" cy="0"/>
          <a:chOff x="0" y="0"/>
          <a:chExt cx="0" cy="0"/>
        </a:xfrm>
      </p:grpSpPr>
      <p:sp>
        <p:nvSpPr>
          <p:cNvPr id="322" name="Shape 3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23" name="Shape 323"/>
          <p:cNvSpPr/>
          <p:nvPr/>
        </p:nvSpPr>
        <p:spPr>
          <a:xfrm flipH="1" rot="1092008">
            <a:off x="6549043"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24" name="Shape 324"/>
          <p:cNvSpPr/>
          <p:nvPr/>
        </p:nvSpPr>
        <p:spPr>
          <a:xfrm rot="-1092008">
            <a:off x="5284880" y="2173896"/>
            <a:ext cx="1388884" cy="79173"/>
          </a:xfrm>
          <a:prstGeom prst="roundRect">
            <a:avLst>
              <a:gd fmla="val 50000" name="adj"/>
            </a:avLst>
          </a:prstGeom>
          <a:solidFill>
            <a:srgbClr val="98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25" name="Shape 325"/>
          <p:cNvSpPr/>
          <p:nvPr/>
        </p:nvSpPr>
        <p:spPr>
          <a:xfrm flipH="1" rot="1092008">
            <a:off x="4015468" y="2173896"/>
            <a:ext cx="1388884" cy="79173"/>
          </a:xfrm>
          <a:prstGeom prst="roundRect">
            <a:avLst>
              <a:gd fmla="val 50000" name="adj"/>
            </a:avLst>
          </a:prstGeom>
          <a:solidFill>
            <a:srgbClr val="98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26" name="Shape 326"/>
          <p:cNvSpPr/>
          <p:nvPr/>
        </p:nvSpPr>
        <p:spPr>
          <a:xfrm rot="-1092008">
            <a:off x="2756389" y="2173896"/>
            <a:ext cx="1388884" cy="79173"/>
          </a:xfrm>
          <a:prstGeom prst="roundRect">
            <a:avLst>
              <a:gd fmla="val 50000" name="adj"/>
            </a:avLst>
          </a:prstGeom>
          <a:solidFill>
            <a:srgbClr val="98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27" name="Shape 327"/>
          <p:cNvSpPr/>
          <p:nvPr/>
        </p:nvSpPr>
        <p:spPr>
          <a:xfrm flipH="1" rot="1092008">
            <a:off x="1486963" y="2173896"/>
            <a:ext cx="1388884" cy="79173"/>
          </a:xfrm>
          <a:prstGeom prst="roundRect">
            <a:avLst>
              <a:gd fmla="val 50000" name="adj"/>
            </a:avLst>
          </a:prstGeom>
          <a:solidFill>
            <a:srgbClr val="98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28" name="Shape 328"/>
          <p:cNvSpPr/>
          <p:nvPr/>
        </p:nvSpPr>
        <p:spPr>
          <a:xfrm rot="-1092008">
            <a:off x="227884"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nvGrpSpPr>
          <p:cNvPr id="329" name="Shape 329"/>
          <p:cNvGrpSpPr/>
          <p:nvPr/>
        </p:nvGrpSpPr>
        <p:grpSpPr>
          <a:xfrm>
            <a:off x="4295611" y="2257447"/>
            <a:ext cx="2109190" cy="1463510"/>
            <a:chOff x="4165140" y="2709692"/>
            <a:chExt cx="1712700" cy="1064448"/>
          </a:xfrm>
        </p:grpSpPr>
        <p:sp>
          <p:nvSpPr>
            <p:cNvPr id="330" name="Shape 330"/>
            <p:cNvSpPr/>
            <p:nvPr/>
          </p:nvSpPr>
          <p:spPr>
            <a:xfrm rot="-1789476">
              <a:off x="4941257" y="2738966"/>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31" name="Shape 331"/>
            <p:cNvSpPr/>
            <p:nvPr/>
          </p:nvSpPr>
          <p:spPr>
            <a:xfrm>
              <a:off x="4165140" y="3070640"/>
              <a:ext cx="1712700" cy="703500"/>
            </a:xfrm>
            <a:prstGeom prst="roundRect">
              <a:avLst>
                <a:gd fmla="val 4485"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32" name="Shape 332"/>
            <p:cNvSpPr txBox="1"/>
            <p:nvPr/>
          </p:nvSpPr>
          <p:spPr>
            <a:xfrm>
              <a:off x="4209390" y="3107840"/>
              <a:ext cx="1624200" cy="624600"/>
            </a:xfrm>
            <a:prstGeom prst="rect">
              <a:avLst/>
            </a:prstGeom>
            <a:solidFill>
              <a:srgbClr val="990000"/>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Predictive Models</a:t>
              </a:r>
              <a:endParaRPr sz="1800">
                <a:solidFill>
                  <a:schemeClr val="lt1"/>
                </a:solidFill>
                <a:latin typeface="Nunito"/>
                <a:ea typeface="Nunito"/>
                <a:cs typeface="Nunito"/>
                <a:sym typeface="Nunito"/>
              </a:endParaRPr>
            </a:p>
          </p:txBody>
        </p:sp>
        <p:sp>
          <p:nvSpPr>
            <p:cNvPr id="333" name="Shape 333"/>
            <p:cNvSpPr/>
            <p:nvPr/>
          </p:nvSpPr>
          <p:spPr>
            <a:xfrm>
              <a:off x="4976490" y="3005991"/>
              <a:ext cx="90000" cy="67500"/>
            </a:xfrm>
            <a:prstGeom prst="triangle">
              <a:avLst>
                <a:gd fmla="val 50000"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334" name="Shape 334"/>
          <p:cNvGrpSpPr/>
          <p:nvPr/>
        </p:nvGrpSpPr>
        <p:grpSpPr>
          <a:xfrm>
            <a:off x="5558581" y="744828"/>
            <a:ext cx="2109190" cy="1409361"/>
            <a:chOff x="5201245" y="1221570"/>
            <a:chExt cx="1712700" cy="1025065"/>
          </a:xfrm>
        </p:grpSpPr>
        <p:sp>
          <p:nvSpPr>
            <p:cNvPr id="335" name="Shape 335"/>
            <p:cNvSpPr/>
            <p:nvPr/>
          </p:nvSpPr>
          <p:spPr>
            <a:xfrm rot="-1789476">
              <a:off x="5977648" y="2056909"/>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36" name="Shape 336"/>
            <p:cNvSpPr/>
            <p:nvPr/>
          </p:nvSpPr>
          <p:spPr>
            <a:xfrm>
              <a:off x="5201245"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37" name="Shape 337"/>
            <p:cNvSpPr/>
            <p:nvPr/>
          </p:nvSpPr>
          <p:spPr>
            <a:xfrm rot="10800000">
              <a:off x="6012570"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38" name="Shape 338"/>
            <p:cNvSpPr txBox="1"/>
            <p:nvPr/>
          </p:nvSpPr>
          <p:spPr>
            <a:xfrm>
              <a:off x="5245495" y="1258770"/>
              <a:ext cx="1624200" cy="624600"/>
            </a:xfrm>
            <a:prstGeom prst="rect">
              <a:avLst/>
            </a:prstGeom>
            <a:solidFill>
              <a:srgbClr val="990000"/>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Findings</a:t>
              </a:r>
              <a:endParaRPr sz="1800">
                <a:solidFill>
                  <a:schemeClr val="lt1"/>
                </a:solidFill>
                <a:latin typeface="Nunito"/>
                <a:ea typeface="Nunito"/>
                <a:cs typeface="Nunito"/>
                <a:sym typeface="Nunito"/>
              </a:endParaRPr>
            </a:p>
          </p:txBody>
        </p:sp>
      </p:grpSp>
      <p:grpSp>
        <p:nvGrpSpPr>
          <p:cNvPr id="339" name="Shape 339"/>
          <p:cNvGrpSpPr/>
          <p:nvPr/>
        </p:nvGrpSpPr>
        <p:grpSpPr>
          <a:xfrm>
            <a:off x="6820694" y="2257447"/>
            <a:ext cx="2109190" cy="1463510"/>
            <a:chOff x="6282830" y="2709692"/>
            <a:chExt cx="1712700" cy="1064448"/>
          </a:xfrm>
        </p:grpSpPr>
        <p:sp>
          <p:nvSpPr>
            <p:cNvPr id="340" name="Shape 340"/>
            <p:cNvSpPr/>
            <p:nvPr/>
          </p:nvSpPr>
          <p:spPr>
            <a:xfrm rot="-1789476">
              <a:off x="7058947" y="2738966"/>
              <a:ext cx="160451" cy="160451"/>
            </a:xfrm>
            <a:prstGeom prst="ellipse">
              <a:avLst/>
            </a:prstGeom>
            <a:solidFill>
              <a:srgbClr val="FFFFFF"/>
            </a:solidFill>
            <a:ln cap="flat" cmpd="sng" w="38100">
              <a:solidFill>
                <a:srgbClr val="999999"/>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41" name="Shape 341"/>
            <p:cNvSpPr/>
            <p:nvPr/>
          </p:nvSpPr>
          <p:spPr>
            <a:xfrm>
              <a:off x="6282830" y="3070640"/>
              <a:ext cx="1712700" cy="703500"/>
            </a:xfrm>
            <a:prstGeom prst="roundRect">
              <a:avLst>
                <a:gd fmla="val 4485"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42" name="Shape 342"/>
            <p:cNvSpPr txBox="1"/>
            <p:nvPr/>
          </p:nvSpPr>
          <p:spPr>
            <a:xfrm>
              <a:off x="6327080" y="310784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Future Steps</a:t>
              </a:r>
              <a:endParaRPr sz="1800">
                <a:solidFill>
                  <a:srgbClr val="5E5E5E"/>
                </a:solidFill>
                <a:latin typeface="Nunito"/>
                <a:ea typeface="Nunito"/>
                <a:cs typeface="Nunito"/>
                <a:sym typeface="Nunito"/>
              </a:endParaRPr>
            </a:p>
          </p:txBody>
        </p:sp>
        <p:sp>
          <p:nvSpPr>
            <p:cNvPr id="343" name="Shape 343"/>
            <p:cNvSpPr/>
            <p:nvPr/>
          </p:nvSpPr>
          <p:spPr>
            <a:xfrm>
              <a:off x="7094180" y="3005991"/>
              <a:ext cx="90000" cy="67500"/>
            </a:xfrm>
            <a:prstGeom prst="triangle">
              <a:avLst>
                <a:gd fmla="val 50000"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344" name="Shape 344"/>
          <p:cNvGrpSpPr/>
          <p:nvPr/>
        </p:nvGrpSpPr>
        <p:grpSpPr>
          <a:xfrm>
            <a:off x="3012388" y="744828"/>
            <a:ext cx="2109190" cy="1409361"/>
            <a:chOff x="3123140" y="1221570"/>
            <a:chExt cx="1712700" cy="1025065"/>
          </a:xfrm>
        </p:grpSpPr>
        <p:sp>
          <p:nvSpPr>
            <p:cNvPr id="345" name="Shape 345"/>
            <p:cNvSpPr/>
            <p:nvPr/>
          </p:nvSpPr>
          <p:spPr>
            <a:xfrm rot="-1789476">
              <a:off x="3899258" y="2056909"/>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46" name="Shape 346"/>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47" name="Shape 347"/>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48" name="Shape 348"/>
            <p:cNvSpPr txBox="1"/>
            <p:nvPr/>
          </p:nvSpPr>
          <p:spPr>
            <a:xfrm>
              <a:off x="3167390" y="1258770"/>
              <a:ext cx="1624200" cy="624600"/>
            </a:xfrm>
            <a:prstGeom prst="rect">
              <a:avLst/>
            </a:prstGeom>
            <a:solidFill>
              <a:srgbClr val="99000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Data  Preprocessing</a:t>
              </a:r>
              <a:endParaRPr sz="1800">
                <a:solidFill>
                  <a:schemeClr val="lt1"/>
                </a:solidFill>
                <a:latin typeface="Nunito"/>
                <a:ea typeface="Nunito"/>
                <a:cs typeface="Nunito"/>
                <a:sym typeface="Nunito"/>
              </a:endParaRPr>
            </a:p>
          </p:txBody>
        </p:sp>
      </p:grpSp>
      <p:grpSp>
        <p:nvGrpSpPr>
          <p:cNvPr id="349" name="Shape 349"/>
          <p:cNvGrpSpPr/>
          <p:nvPr/>
        </p:nvGrpSpPr>
        <p:grpSpPr>
          <a:xfrm>
            <a:off x="466194" y="744818"/>
            <a:ext cx="2109190" cy="1409361"/>
            <a:chOff x="3123140" y="1221570"/>
            <a:chExt cx="1712700" cy="1025065"/>
          </a:xfrm>
        </p:grpSpPr>
        <p:sp>
          <p:nvSpPr>
            <p:cNvPr id="350" name="Shape 350"/>
            <p:cNvSpPr/>
            <p:nvPr/>
          </p:nvSpPr>
          <p:spPr>
            <a:xfrm rot="-1789476">
              <a:off x="3899258" y="2056909"/>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51" name="Shape 351"/>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52" name="Shape 352"/>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53" name="Shape 353"/>
            <p:cNvSpPr txBox="1"/>
            <p:nvPr/>
          </p:nvSpPr>
          <p:spPr>
            <a:xfrm>
              <a:off x="3167390" y="1258770"/>
              <a:ext cx="1624200" cy="6246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Nunito"/>
                  <a:ea typeface="Nunito"/>
                  <a:cs typeface="Nunito"/>
                  <a:sym typeface="Nunito"/>
                </a:rPr>
                <a:t>Objective</a:t>
              </a:r>
              <a:endParaRPr sz="1800">
                <a:solidFill>
                  <a:schemeClr val="lt1"/>
                </a:solidFill>
                <a:latin typeface="Nunito"/>
                <a:ea typeface="Nunito"/>
                <a:cs typeface="Nunito"/>
                <a:sym typeface="Nunito"/>
              </a:endParaRPr>
            </a:p>
          </p:txBody>
        </p:sp>
      </p:grpSp>
      <p:grpSp>
        <p:nvGrpSpPr>
          <p:cNvPr id="354" name="Shape 354"/>
          <p:cNvGrpSpPr/>
          <p:nvPr/>
        </p:nvGrpSpPr>
        <p:grpSpPr>
          <a:xfrm>
            <a:off x="1761474" y="2257447"/>
            <a:ext cx="2109190" cy="1463510"/>
            <a:chOff x="4165140" y="2709692"/>
            <a:chExt cx="1712700" cy="1064448"/>
          </a:xfrm>
        </p:grpSpPr>
        <p:sp>
          <p:nvSpPr>
            <p:cNvPr id="355" name="Shape 355"/>
            <p:cNvSpPr/>
            <p:nvPr/>
          </p:nvSpPr>
          <p:spPr>
            <a:xfrm rot="-1789476">
              <a:off x="4941257" y="2738966"/>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56" name="Shape 356"/>
            <p:cNvSpPr/>
            <p:nvPr/>
          </p:nvSpPr>
          <p:spPr>
            <a:xfrm>
              <a:off x="4165140" y="3070640"/>
              <a:ext cx="1712700" cy="703500"/>
            </a:xfrm>
            <a:prstGeom prst="roundRect">
              <a:avLst>
                <a:gd fmla="val 4485"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57" name="Shape 357"/>
            <p:cNvSpPr txBox="1"/>
            <p:nvPr/>
          </p:nvSpPr>
          <p:spPr>
            <a:xfrm>
              <a:off x="4209390" y="3107840"/>
              <a:ext cx="1624200" cy="624600"/>
            </a:xfrm>
            <a:prstGeom prst="rect">
              <a:avLst/>
            </a:prstGeom>
            <a:solidFill>
              <a:srgbClr val="990000"/>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Background</a:t>
              </a:r>
              <a:endParaRPr sz="1800">
                <a:solidFill>
                  <a:schemeClr val="lt1"/>
                </a:solidFill>
                <a:latin typeface="Nunito"/>
                <a:ea typeface="Nunito"/>
                <a:cs typeface="Nunito"/>
                <a:sym typeface="Nunito"/>
              </a:endParaRPr>
            </a:p>
          </p:txBody>
        </p:sp>
        <p:sp>
          <p:nvSpPr>
            <p:cNvPr id="358" name="Shape 358"/>
            <p:cNvSpPr/>
            <p:nvPr/>
          </p:nvSpPr>
          <p:spPr>
            <a:xfrm>
              <a:off x="4976490" y="3005991"/>
              <a:ext cx="90000" cy="67500"/>
            </a:xfrm>
            <a:prstGeom prst="triangle">
              <a:avLst>
                <a:gd fmla="val 50000"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sp>
        <p:nvSpPr>
          <p:cNvPr id="359" name="Shape 359"/>
          <p:cNvSpPr/>
          <p:nvPr/>
        </p:nvSpPr>
        <p:spPr>
          <a:xfrm rot="-1092008">
            <a:off x="-229316" y="23262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Roboto Medium"/>
                <a:ea typeface="Roboto Medium"/>
                <a:cs typeface="Roboto Medium"/>
                <a:sym typeface="Roboto Medium"/>
              </a:rPr>
              <a:t>Executive Summary</a:t>
            </a:r>
            <a:endParaRPr>
              <a:latin typeface="Roboto Medium"/>
              <a:ea typeface="Roboto Medium"/>
              <a:cs typeface="Roboto Medium"/>
              <a:sym typeface="Roboto Medium"/>
            </a:endParaRPr>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AutoNum type="arabicPeriod"/>
            </a:pPr>
            <a:r>
              <a:rPr lang="en">
                <a:solidFill>
                  <a:srgbClr val="000000"/>
                </a:solidFill>
              </a:rPr>
              <a:t>Objective/Background</a:t>
            </a:r>
            <a:endParaRPr>
              <a:solidFill>
                <a:srgbClr val="000000"/>
              </a:solidFill>
            </a:endParaRPr>
          </a:p>
          <a:p>
            <a:pPr indent="-342900" lvl="0" marL="457200" rtl="0">
              <a:spcBef>
                <a:spcPts val="0"/>
              </a:spcBef>
              <a:spcAft>
                <a:spcPts val="0"/>
              </a:spcAft>
              <a:buClr>
                <a:srgbClr val="000000"/>
              </a:buClr>
              <a:buSzPts val="1800"/>
              <a:buAutoNum type="arabicPeriod"/>
            </a:pPr>
            <a:r>
              <a:rPr lang="en">
                <a:solidFill>
                  <a:srgbClr val="000000"/>
                </a:solidFill>
              </a:rPr>
              <a:t>Preprocess dataset</a:t>
            </a:r>
            <a:endParaRPr>
              <a:solidFill>
                <a:srgbClr val="000000"/>
              </a:solidFill>
            </a:endParaRPr>
          </a:p>
          <a:p>
            <a:pPr indent="-342900" lvl="1" marL="914400" rtl="0">
              <a:spcBef>
                <a:spcPts val="0"/>
              </a:spcBef>
              <a:spcAft>
                <a:spcPts val="0"/>
              </a:spcAft>
              <a:buClr>
                <a:srgbClr val="000000"/>
              </a:buClr>
              <a:buSzPts val="1800"/>
              <a:buAutoNum type="alphaLcPeriod"/>
            </a:pPr>
            <a:r>
              <a:rPr lang="en" sz="1800">
                <a:solidFill>
                  <a:srgbClr val="000000"/>
                </a:solidFill>
              </a:rPr>
              <a:t>Undersampled</a:t>
            </a:r>
            <a:endParaRPr sz="1800">
              <a:solidFill>
                <a:srgbClr val="000000"/>
              </a:solidFill>
            </a:endParaRPr>
          </a:p>
          <a:p>
            <a:pPr indent="-342900" lvl="1" marL="914400" rtl="0">
              <a:spcBef>
                <a:spcPts val="0"/>
              </a:spcBef>
              <a:spcAft>
                <a:spcPts val="0"/>
              </a:spcAft>
              <a:buClr>
                <a:srgbClr val="000000"/>
              </a:buClr>
              <a:buSzPts val="1800"/>
              <a:buAutoNum type="alphaLcPeriod"/>
            </a:pPr>
            <a:r>
              <a:rPr lang="en" sz="1800">
                <a:solidFill>
                  <a:srgbClr val="000000"/>
                </a:solidFill>
              </a:rPr>
              <a:t>Extracted 10% of dataset</a:t>
            </a:r>
            <a:endParaRPr sz="1800">
              <a:solidFill>
                <a:srgbClr val="000000"/>
              </a:solidFill>
            </a:endParaRPr>
          </a:p>
          <a:p>
            <a:pPr indent="-342900" lvl="0" marL="457200" rtl="0">
              <a:spcBef>
                <a:spcPts val="0"/>
              </a:spcBef>
              <a:spcAft>
                <a:spcPts val="0"/>
              </a:spcAft>
              <a:buClr>
                <a:srgbClr val="000000"/>
              </a:buClr>
              <a:buSzPts val="1800"/>
              <a:buAutoNum type="arabicPeriod"/>
            </a:pPr>
            <a:r>
              <a:rPr lang="en">
                <a:solidFill>
                  <a:srgbClr val="000000"/>
                </a:solidFill>
              </a:rPr>
              <a:t>Models in PySpark</a:t>
            </a:r>
            <a:endParaRPr>
              <a:solidFill>
                <a:srgbClr val="000000"/>
              </a:solidFill>
            </a:endParaRPr>
          </a:p>
          <a:p>
            <a:pPr indent="-342900" lvl="1" marL="914400" rtl="0">
              <a:spcBef>
                <a:spcPts val="0"/>
              </a:spcBef>
              <a:spcAft>
                <a:spcPts val="0"/>
              </a:spcAft>
              <a:buClr>
                <a:srgbClr val="000000"/>
              </a:buClr>
              <a:buSzPts val="1800"/>
              <a:buAutoNum type="alphaLcPeriod"/>
            </a:pPr>
            <a:r>
              <a:rPr lang="en" sz="1800">
                <a:solidFill>
                  <a:srgbClr val="000000"/>
                </a:solidFill>
              </a:rPr>
              <a:t>Logistic Regression, Decision Tree, Random Forest</a:t>
            </a:r>
            <a:endParaRPr sz="1800">
              <a:solidFill>
                <a:srgbClr val="000000"/>
              </a:solidFill>
            </a:endParaRPr>
          </a:p>
          <a:p>
            <a:pPr indent="-342900" lvl="0" marL="457200" rtl="0">
              <a:spcBef>
                <a:spcPts val="0"/>
              </a:spcBef>
              <a:spcAft>
                <a:spcPts val="0"/>
              </a:spcAft>
              <a:buClr>
                <a:srgbClr val="000000"/>
              </a:buClr>
              <a:buSzPts val="1800"/>
              <a:buAutoNum type="arabicPeriod"/>
            </a:pPr>
            <a:r>
              <a:rPr lang="en">
                <a:solidFill>
                  <a:srgbClr val="000000"/>
                </a:solidFill>
              </a:rPr>
              <a:t>Model Performance/Results</a:t>
            </a:r>
            <a:endParaRPr>
              <a:solidFill>
                <a:srgbClr val="000000"/>
              </a:solidFill>
            </a:endParaRPr>
          </a:p>
          <a:p>
            <a:pPr indent="-342900" lvl="0" marL="457200" rtl="0">
              <a:spcBef>
                <a:spcPts val="0"/>
              </a:spcBef>
              <a:spcAft>
                <a:spcPts val="0"/>
              </a:spcAft>
              <a:buClr>
                <a:srgbClr val="000000"/>
              </a:buClr>
              <a:buSzPts val="1800"/>
              <a:buAutoNum type="arabicPeriod"/>
            </a:pPr>
            <a:r>
              <a:rPr lang="en">
                <a:solidFill>
                  <a:srgbClr val="000000"/>
                </a:solidFill>
              </a:rPr>
              <a:t>Findings</a:t>
            </a:r>
            <a:endParaRPr>
              <a:solidFill>
                <a:srgbClr val="000000"/>
              </a:solidFill>
            </a:endParaRPr>
          </a:p>
          <a:p>
            <a:pPr indent="-342900" lvl="0" marL="457200">
              <a:spcBef>
                <a:spcPts val="0"/>
              </a:spcBef>
              <a:spcAft>
                <a:spcPts val="0"/>
              </a:spcAft>
              <a:buClr>
                <a:srgbClr val="000000"/>
              </a:buClr>
              <a:buSzPts val="1800"/>
              <a:buAutoNum type="arabicPeriod"/>
            </a:pPr>
            <a:r>
              <a:rPr lang="en">
                <a:solidFill>
                  <a:srgbClr val="000000"/>
                </a:solidFill>
              </a:rPr>
              <a:t>Future Steps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Findings</a:t>
            </a:r>
            <a:endParaRPr/>
          </a:p>
        </p:txBody>
      </p:sp>
      <p:sp>
        <p:nvSpPr>
          <p:cNvPr id="365" name="Shape 3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Best model so far is Decision Trees with 60.4% accuracy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Our model predictions can still be improved</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Parameter Tuning</a:t>
            </a:r>
            <a:endParaRPr sz="1800">
              <a:solidFill>
                <a:srgbClr val="000000"/>
              </a:solidFill>
            </a:endParaRPr>
          </a:p>
          <a:p>
            <a:pPr indent="-342900" lvl="2" marL="1371600" rtl="0">
              <a:spcBef>
                <a:spcPts val="0"/>
              </a:spcBef>
              <a:spcAft>
                <a:spcPts val="0"/>
              </a:spcAft>
              <a:buClr>
                <a:srgbClr val="000000"/>
              </a:buClr>
              <a:buSzPts val="1800"/>
              <a:buChar char="■"/>
            </a:pPr>
            <a:r>
              <a:rPr lang="en" sz="1800">
                <a:solidFill>
                  <a:srgbClr val="000000"/>
                </a:solidFill>
              </a:rPr>
              <a:t>K-fold cross validation</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May need to include outside data like weather</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Larger airlines tend to have more delays (ex. United Airlines, Southwest)</a:t>
            </a:r>
            <a:endParaRPr>
              <a:solidFill>
                <a:srgbClr val="000000"/>
              </a:solidFill>
            </a:endParaRPr>
          </a:p>
          <a:p>
            <a:pPr indent="-342900" lvl="0" marL="457200" rtl="0">
              <a:spcBef>
                <a:spcPts val="0"/>
              </a:spcBef>
              <a:spcAft>
                <a:spcPts val="0"/>
              </a:spcAft>
              <a:buClr>
                <a:srgbClr val="000000"/>
              </a:buClr>
              <a:buSzPts val="1800"/>
              <a:buChar char="●"/>
            </a:pPr>
            <a:r>
              <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9" name="Shape 369"/>
        <p:cNvGrpSpPr/>
        <p:nvPr/>
      </p:nvGrpSpPr>
      <p:grpSpPr>
        <a:xfrm>
          <a:off x="0" y="0"/>
          <a:ext cx="0" cy="0"/>
          <a:chOff x="0" y="0"/>
          <a:chExt cx="0" cy="0"/>
        </a:xfrm>
      </p:grpSpPr>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71" name="Shape 371"/>
          <p:cNvSpPr/>
          <p:nvPr/>
        </p:nvSpPr>
        <p:spPr>
          <a:xfrm flipH="1" rot="1092008">
            <a:off x="6549043"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72" name="Shape 372"/>
          <p:cNvSpPr/>
          <p:nvPr/>
        </p:nvSpPr>
        <p:spPr>
          <a:xfrm rot="-1092008">
            <a:off x="5284880"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73" name="Shape 373"/>
          <p:cNvSpPr/>
          <p:nvPr/>
        </p:nvSpPr>
        <p:spPr>
          <a:xfrm flipH="1" rot="1092008">
            <a:off x="4015468"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74" name="Shape 374"/>
          <p:cNvSpPr/>
          <p:nvPr/>
        </p:nvSpPr>
        <p:spPr>
          <a:xfrm rot="-1092008">
            <a:off x="2756389"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75" name="Shape 375"/>
          <p:cNvSpPr/>
          <p:nvPr/>
        </p:nvSpPr>
        <p:spPr>
          <a:xfrm flipH="1" rot="1092008">
            <a:off x="1486963"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76" name="Shape 376"/>
          <p:cNvSpPr/>
          <p:nvPr/>
        </p:nvSpPr>
        <p:spPr>
          <a:xfrm rot="-1092008">
            <a:off x="227884"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nvGrpSpPr>
          <p:cNvPr id="377" name="Shape 377"/>
          <p:cNvGrpSpPr/>
          <p:nvPr/>
        </p:nvGrpSpPr>
        <p:grpSpPr>
          <a:xfrm>
            <a:off x="4295611" y="2257447"/>
            <a:ext cx="2109190" cy="1463510"/>
            <a:chOff x="4165140" y="2709692"/>
            <a:chExt cx="1712700" cy="1064448"/>
          </a:xfrm>
        </p:grpSpPr>
        <p:sp>
          <p:nvSpPr>
            <p:cNvPr id="378" name="Shape 378"/>
            <p:cNvSpPr/>
            <p:nvPr/>
          </p:nvSpPr>
          <p:spPr>
            <a:xfrm rot="-1789476">
              <a:off x="4941257" y="2738966"/>
              <a:ext cx="160451" cy="160451"/>
            </a:xfrm>
            <a:prstGeom prst="ellipse">
              <a:avLst/>
            </a:prstGeom>
            <a:solidFill>
              <a:schemeClr val="lt1"/>
            </a:solidFill>
            <a:ln cap="flat" cmpd="sng" w="38100">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79" name="Shape 379"/>
            <p:cNvSpPr/>
            <p:nvPr/>
          </p:nvSpPr>
          <p:spPr>
            <a:xfrm>
              <a:off x="4165140" y="3070640"/>
              <a:ext cx="1712700" cy="703500"/>
            </a:xfrm>
            <a:prstGeom prst="roundRect">
              <a:avLst>
                <a:gd fmla="val 4485" name="adj"/>
              </a:avLst>
            </a:prstGeom>
            <a:solidFill>
              <a:srgbClr val="990000"/>
            </a:solidFill>
            <a:ln cap="flat" cmpd="sng" w="9525">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80" name="Shape 380"/>
            <p:cNvSpPr txBox="1"/>
            <p:nvPr/>
          </p:nvSpPr>
          <p:spPr>
            <a:xfrm>
              <a:off x="4209390" y="3107840"/>
              <a:ext cx="1624200" cy="624600"/>
            </a:xfrm>
            <a:prstGeom prst="rect">
              <a:avLst/>
            </a:prstGeom>
            <a:solidFill>
              <a:srgbClr val="990000"/>
            </a:solidFill>
            <a:ln cap="flat" cmpd="sng" w="9525">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Predictive Models</a:t>
              </a:r>
              <a:endParaRPr sz="1800">
                <a:solidFill>
                  <a:schemeClr val="lt1"/>
                </a:solidFill>
                <a:latin typeface="Nunito"/>
                <a:ea typeface="Nunito"/>
                <a:cs typeface="Nunito"/>
                <a:sym typeface="Nunito"/>
              </a:endParaRPr>
            </a:p>
          </p:txBody>
        </p:sp>
        <p:sp>
          <p:nvSpPr>
            <p:cNvPr id="381" name="Shape 381"/>
            <p:cNvSpPr/>
            <p:nvPr/>
          </p:nvSpPr>
          <p:spPr>
            <a:xfrm>
              <a:off x="4976490" y="3005991"/>
              <a:ext cx="90000" cy="67500"/>
            </a:xfrm>
            <a:prstGeom prst="triangle">
              <a:avLst>
                <a:gd fmla="val 50000" name="adj"/>
              </a:avLst>
            </a:prstGeom>
            <a:solidFill>
              <a:srgbClr val="990000"/>
            </a:solidFill>
            <a:ln cap="flat" cmpd="sng" w="9525">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382" name="Shape 382"/>
          <p:cNvGrpSpPr/>
          <p:nvPr/>
        </p:nvGrpSpPr>
        <p:grpSpPr>
          <a:xfrm>
            <a:off x="5558581" y="744828"/>
            <a:ext cx="2109190" cy="1409361"/>
            <a:chOff x="5201245" y="1221570"/>
            <a:chExt cx="1712700" cy="1025065"/>
          </a:xfrm>
        </p:grpSpPr>
        <p:sp>
          <p:nvSpPr>
            <p:cNvPr id="383" name="Shape 383"/>
            <p:cNvSpPr/>
            <p:nvPr/>
          </p:nvSpPr>
          <p:spPr>
            <a:xfrm rot="-1789476">
              <a:off x="5977648" y="2056909"/>
              <a:ext cx="160451" cy="160451"/>
            </a:xfrm>
            <a:prstGeom prst="ellipse">
              <a:avLst/>
            </a:prstGeom>
            <a:solidFill>
              <a:schemeClr val="lt1"/>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84" name="Shape 384"/>
            <p:cNvSpPr/>
            <p:nvPr/>
          </p:nvSpPr>
          <p:spPr>
            <a:xfrm>
              <a:off x="5201245"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85" name="Shape 385"/>
            <p:cNvSpPr/>
            <p:nvPr/>
          </p:nvSpPr>
          <p:spPr>
            <a:xfrm rot="10800000">
              <a:off x="6012570"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86" name="Shape 386"/>
            <p:cNvSpPr txBox="1"/>
            <p:nvPr/>
          </p:nvSpPr>
          <p:spPr>
            <a:xfrm>
              <a:off x="5245495" y="1258770"/>
              <a:ext cx="1624200" cy="624600"/>
            </a:xfrm>
            <a:prstGeom prst="rect">
              <a:avLst/>
            </a:prstGeom>
            <a:solidFill>
              <a:srgbClr val="990000"/>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Findings</a:t>
              </a:r>
              <a:endParaRPr sz="1800">
                <a:solidFill>
                  <a:schemeClr val="lt1"/>
                </a:solidFill>
                <a:latin typeface="Nunito"/>
                <a:ea typeface="Nunito"/>
                <a:cs typeface="Nunito"/>
                <a:sym typeface="Nunito"/>
              </a:endParaRPr>
            </a:p>
          </p:txBody>
        </p:sp>
      </p:grpSp>
      <p:grpSp>
        <p:nvGrpSpPr>
          <p:cNvPr id="387" name="Shape 387"/>
          <p:cNvGrpSpPr/>
          <p:nvPr/>
        </p:nvGrpSpPr>
        <p:grpSpPr>
          <a:xfrm>
            <a:off x="6820694" y="2257447"/>
            <a:ext cx="2109190" cy="1463510"/>
            <a:chOff x="6282830" y="2709692"/>
            <a:chExt cx="1712700" cy="1064448"/>
          </a:xfrm>
        </p:grpSpPr>
        <p:sp>
          <p:nvSpPr>
            <p:cNvPr id="388" name="Shape 388"/>
            <p:cNvSpPr/>
            <p:nvPr/>
          </p:nvSpPr>
          <p:spPr>
            <a:xfrm rot="-1789476">
              <a:off x="7058947" y="2738966"/>
              <a:ext cx="160451" cy="160451"/>
            </a:xfrm>
            <a:prstGeom prst="ellipse">
              <a:avLst/>
            </a:prstGeom>
            <a:solidFill>
              <a:schemeClr val="lt1"/>
            </a:solidFill>
            <a:ln cap="flat" cmpd="sng" w="38100">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89" name="Shape 389"/>
            <p:cNvSpPr/>
            <p:nvPr/>
          </p:nvSpPr>
          <p:spPr>
            <a:xfrm>
              <a:off x="6282830" y="3070640"/>
              <a:ext cx="1712700" cy="703500"/>
            </a:xfrm>
            <a:prstGeom prst="roundRect">
              <a:avLst>
                <a:gd fmla="val 4485"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90" name="Shape 390"/>
            <p:cNvSpPr txBox="1"/>
            <p:nvPr/>
          </p:nvSpPr>
          <p:spPr>
            <a:xfrm>
              <a:off x="6327080" y="3107840"/>
              <a:ext cx="1624200" cy="624600"/>
            </a:xfrm>
            <a:prstGeom prst="rect">
              <a:avLst/>
            </a:prstGeom>
            <a:solidFill>
              <a:srgbClr val="990000"/>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Future Steps</a:t>
              </a:r>
              <a:endParaRPr sz="1800">
                <a:solidFill>
                  <a:schemeClr val="lt1"/>
                </a:solidFill>
                <a:latin typeface="Nunito"/>
                <a:ea typeface="Nunito"/>
                <a:cs typeface="Nunito"/>
                <a:sym typeface="Nunito"/>
              </a:endParaRPr>
            </a:p>
          </p:txBody>
        </p:sp>
        <p:sp>
          <p:nvSpPr>
            <p:cNvPr id="391" name="Shape 391"/>
            <p:cNvSpPr/>
            <p:nvPr/>
          </p:nvSpPr>
          <p:spPr>
            <a:xfrm>
              <a:off x="7094180" y="3005991"/>
              <a:ext cx="90000" cy="67500"/>
            </a:xfrm>
            <a:prstGeom prst="triangle">
              <a:avLst>
                <a:gd fmla="val 50000"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392" name="Shape 392"/>
          <p:cNvGrpSpPr/>
          <p:nvPr/>
        </p:nvGrpSpPr>
        <p:grpSpPr>
          <a:xfrm>
            <a:off x="3012388" y="744828"/>
            <a:ext cx="2109190" cy="1409361"/>
            <a:chOff x="3123140" y="1221570"/>
            <a:chExt cx="1712700" cy="1025065"/>
          </a:xfrm>
        </p:grpSpPr>
        <p:sp>
          <p:nvSpPr>
            <p:cNvPr id="393" name="Shape 393"/>
            <p:cNvSpPr/>
            <p:nvPr/>
          </p:nvSpPr>
          <p:spPr>
            <a:xfrm rot="-1789476">
              <a:off x="3899258" y="2056909"/>
              <a:ext cx="160451" cy="160451"/>
            </a:xfrm>
            <a:prstGeom prst="ellipse">
              <a:avLst/>
            </a:prstGeom>
            <a:solidFill>
              <a:schemeClr val="lt1"/>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94" name="Shape 394"/>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395" name="Shape 395"/>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96" name="Shape 396"/>
            <p:cNvSpPr txBox="1"/>
            <p:nvPr/>
          </p:nvSpPr>
          <p:spPr>
            <a:xfrm>
              <a:off x="3167390" y="1258770"/>
              <a:ext cx="1624200" cy="624600"/>
            </a:xfrm>
            <a:prstGeom prst="rect">
              <a:avLst/>
            </a:prstGeom>
            <a:solidFill>
              <a:srgbClr val="99000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Data  Preprocessing</a:t>
              </a:r>
              <a:endParaRPr sz="1800">
                <a:solidFill>
                  <a:schemeClr val="lt1"/>
                </a:solidFill>
                <a:latin typeface="Nunito"/>
                <a:ea typeface="Nunito"/>
                <a:cs typeface="Nunito"/>
                <a:sym typeface="Nunito"/>
              </a:endParaRPr>
            </a:p>
          </p:txBody>
        </p:sp>
      </p:grpSp>
      <p:grpSp>
        <p:nvGrpSpPr>
          <p:cNvPr id="397" name="Shape 397"/>
          <p:cNvGrpSpPr/>
          <p:nvPr/>
        </p:nvGrpSpPr>
        <p:grpSpPr>
          <a:xfrm>
            <a:off x="466194" y="744818"/>
            <a:ext cx="2109190" cy="1409361"/>
            <a:chOff x="3123140" y="1221570"/>
            <a:chExt cx="1712700" cy="1025065"/>
          </a:xfrm>
        </p:grpSpPr>
        <p:sp>
          <p:nvSpPr>
            <p:cNvPr id="398" name="Shape 398"/>
            <p:cNvSpPr/>
            <p:nvPr/>
          </p:nvSpPr>
          <p:spPr>
            <a:xfrm rot="-1789476">
              <a:off x="3899258" y="2056909"/>
              <a:ext cx="160451" cy="160451"/>
            </a:xfrm>
            <a:prstGeom prst="ellipse">
              <a:avLst/>
            </a:prstGeom>
            <a:solidFill>
              <a:srgbClr val="FFFFFF"/>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399" name="Shape 399"/>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400" name="Shape 400"/>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401" name="Shape 401"/>
            <p:cNvSpPr txBox="1"/>
            <p:nvPr/>
          </p:nvSpPr>
          <p:spPr>
            <a:xfrm>
              <a:off x="3167390" y="1258770"/>
              <a:ext cx="1624200" cy="6246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Nunito"/>
                  <a:ea typeface="Nunito"/>
                  <a:cs typeface="Nunito"/>
                  <a:sym typeface="Nunito"/>
                </a:rPr>
                <a:t>Objective</a:t>
              </a:r>
              <a:endParaRPr sz="1800">
                <a:solidFill>
                  <a:schemeClr val="lt1"/>
                </a:solidFill>
                <a:latin typeface="Nunito"/>
                <a:ea typeface="Nunito"/>
                <a:cs typeface="Nunito"/>
                <a:sym typeface="Nunito"/>
              </a:endParaRPr>
            </a:p>
          </p:txBody>
        </p:sp>
      </p:grpSp>
      <p:grpSp>
        <p:nvGrpSpPr>
          <p:cNvPr id="402" name="Shape 402"/>
          <p:cNvGrpSpPr/>
          <p:nvPr/>
        </p:nvGrpSpPr>
        <p:grpSpPr>
          <a:xfrm>
            <a:off x="1761474" y="2257447"/>
            <a:ext cx="2109190" cy="1463510"/>
            <a:chOff x="4165140" y="2709692"/>
            <a:chExt cx="1712700" cy="1064448"/>
          </a:xfrm>
        </p:grpSpPr>
        <p:sp>
          <p:nvSpPr>
            <p:cNvPr id="403" name="Shape 403"/>
            <p:cNvSpPr/>
            <p:nvPr/>
          </p:nvSpPr>
          <p:spPr>
            <a:xfrm rot="-1789476">
              <a:off x="4941257" y="2738966"/>
              <a:ext cx="160451" cy="160451"/>
            </a:xfrm>
            <a:prstGeom prst="ellipse">
              <a:avLst/>
            </a:prstGeom>
            <a:solidFill>
              <a:schemeClr val="lt1"/>
            </a:solidFill>
            <a:ln cap="flat" cmpd="sng" w="38100">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404" name="Shape 404"/>
            <p:cNvSpPr/>
            <p:nvPr/>
          </p:nvSpPr>
          <p:spPr>
            <a:xfrm>
              <a:off x="4165140" y="3070640"/>
              <a:ext cx="1712700" cy="703500"/>
            </a:xfrm>
            <a:prstGeom prst="roundRect">
              <a:avLst>
                <a:gd fmla="val 4485" name="adj"/>
              </a:avLst>
            </a:prstGeom>
            <a:solidFill>
              <a:srgbClr val="990000"/>
            </a:solidFill>
            <a:ln cap="flat" cmpd="sng" w="9525">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405" name="Shape 405"/>
            <p:cNvSpPr txBox="1"/>
            <p:nvPr/>
          </p:nvSpPr>
          <p:spPr>
            <a:xfrm>
              <a:off x="4209390" y="3107840"/>
              <a:ext cx="1624200" cy="624600"/>
            </a:xfrm>
            <a:prstGeom prst="rect">
              <a:avLst/>
            </a:prstGeom>
            <a:solidFill>
              <a:srgbClr val="990000"/>
            </a:solidFill>
            <a:ln cap="flat" cmpd="sng" w="9525">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Background</a:t>
              </a:r>
              <a:endParaRPr sz="1800">
                <a:solidFill>
                  <a:schemeClr val="lt1"/>
                </a:solidFill>
                <a:latin typeface="Nunito"/>
                <a:ea typeface="Nunito"/>
                <a:cs typeface="Nunito"/>
                <a:sym typeface="Nunito"/>
              </a:endParaRPr>
            </a:p>
          </p:txBody>
        </p:sp>
        <p:sp>
          <p:nvSpPr>
            <p:cNvPr id="406" name="Shape 406"/>
            <p:cNvSpPr/>
            <p:nvPr/>
          </p:nvSpPr>
          <p:spPr>
            <a:xfrm>
              <a:off x="4976490" y="3005991"/>
              <a:ext cx="90000" cy="67500"/>
            </a:xfrm>
            <a:prstGeom prst="triangle">
              <a:avLst>
                <a:gd fmla="val 50000" name="adj"/>
              </a:avLst>
            </a:prstGeom>
            <a:solidFill>
              <a:srgbClr val="990000"/>
            </a:solidFill>
            <a:ln cap="flat" cmpd="sng" w="9525">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sp>
        <p:nvSpPr>
          <p:cNvPr id="407" name="Shape 407"/>
          <p:cNvSpPr/>
          <p:nvPr/>
        </p:nvSpPr>
        <p:spPr>
          <a:xfrm rot="-1092008">
            <a:off x="-229316" y="23262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Steps</a:t>
            </a:r>
            <a:endParaRPr/>
          </a:p>
        </p:txBody>
      </p:sp>
      <p:sp>
        <p:nvSpPr>
          <p:cNvPr id="413" name="Shape 4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Try other tuning parameters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Add parameters for k fold cross validation</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Train current models with increased sample size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Train on other models</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SVM</a:t>
            </a:r>
            <a:endParaRPr sz="1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Challenges</a:t>
            </a:r>
            <a:endParaRPr/>
          </a:p>
        </p:txBody>
      </p:sp>
      <p:sp>
        <p:nvSpPr>
          <p:cNvPr id="419" name="Shape 4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Limited by Spark 1.6.1 on Domino</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Latest version of Spark</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Debugging Spark</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Data was dirty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Some</a:t>
            </a:r>
            <a:r>
              <a:rPr lang="en">
                <a:solidFill>
                  <a:srgbClr val="000000"/>
                </a:solidFill>
              </a:rPr>
              <a:t> airports did not have IATA codes (ex. LAX, SFO)</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311700" y="20556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311700" y="2055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 Evaluation</a:t>
            </a:r>
            <a:endParaRPr/>
          </a:p>
        </p:txBody>
      </p:sp>
      <p:sp>
        <p:nvSpPr>
          <p:cNvPr id="435" name="Shape 435"/>
          <p:cNvSpPr txBox="1"/>
          <p:nvPr>
            <p:ph idx="1" type="body"/>
          </p:nvPr>
        </p:nvSpPr>
        <p:spPr>
          <a:xfrm>
            <a:off x="311700" y="1152475"/>
            <a:ext cx="5043900" cy="3416400"/>
          </a:xfrm>
          <a:prstGeom prst="rect">
            <a:avLst/>
          </a:prstGeom>
        </p:spPr>
        <p:txBody>
          <a:bodyPr anchorCtr="0" anchor="t" bIns="91425" lIns="91425" spcFirstLastPara="1" rIns="91425" wrap="square" tIns="91425">
            <a:noAutofit/>
          </a:bodyPr>
          <a:lstStyle/>
          <a:p>
            <a:pPr indent="-342900" lvl="0" marL="457200" rtl="0">
              <a:lnSpc>
                <a:spcPct val="138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Confusion Matrix for Logistic Regression </a:t>
            </a:r>
            <a:endParaRPr>
              <a:solidFill>
                <a:srgbClr val="000000"/>
              </a:solidFill>
              <a:latin typeface="Roboto"/>
              <a:ea typeface="Roboto"/>
              <a:cs typeface="Roboto"/>
              <a:sym typeface="Roboto"/>
            </a:endParaRPr>
          </a:p>
        </p:txBody>
      </p:sp>
      <p:sp>
        <p:nvSpPr>
          <p:cNvPr id="436" name="Shape 4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437" name="Shape 437"/>
          <p:cNvGraphicFramePr/>
          <p:nvPr/>
        </p:nvGraphicFramePr>
        <p:xfrm>
          <a:off x="499800" y="2152050"/>
          <a:ext cx="3000000" cy="3000000"/>
        </p:xfrm>
        <a:graphic>
          <a:graphicData uri="http://schemas.openxmlformats.org/drawingml/2006/table">
            <a:tbl>
              <a:tblPr>
                <a:noFill/>
                <a:tableStyleId>{F0D03CC3-0E7E-4DA0-904D-7ED66732895D}</a:tableStyleId>
              </a:tblPr>
              <a:tblGrid>
                <a:gridCol w="953225"/>
                <a:gridCol w="1234175"/>
                <a:gridCol w="1324500"/>
                <a:gridCol w="1003400"/>
              </a:tblGrid>
              <a:tr h="557975">
                <a:tc>
                  <a:txBody>
                    <a:bodyPr>
                      <a:noAutofit/>
                    </a:bodyPr>
                    <a:lstStyle/>
                    <a:p>
                      <a:pPr indent="0" lvl="0" marL="0" rtl="0" algn="ctr">
                        <a:lnSpc>
                          <a:spcPct val="115000"/>
                        </a:lnSpc>
                        <a:spcBef>
                          <a:spcPts val="0"/>
                        </a:spcBef>
                        <a:spcAft>
                          <a:spcPts val="0"/>
                        </a:spcAft>
                        <a:buNone/>
                      </a:pPr>
                      <a:r>
                        <a:rPr lang="en">
                          <a:solidFill>
                            <a:schemeClr val="dk2"/>
                          </a:solidFill>
                        </a:rPr>
                        <a:t>n = 84817</a:t>
                      </a:r>
                      <a:endParaRPr>
                        <a:solidFill>
                          <a:schemeClr val="dk2"/>
                        </a:solidFill>
                      </a:endParaRPr>
                    </a:p>
                  </a:txBody>
                  <a:tcPr marT="19050" marB="19050" marR="28575" marL="28575" anchor="b">
                    <a:lnL cap="flat" cmpd="sng" w="9475">
                      <a:solidFill>
                        <a:srgbClr val="CCCCCC">
                          <a:alpha val="0"/>
                        </a:srgbClr>
                      </a:solidFill>
                      <a:prstDash val="solid"/>
                      <a:round/>
                      <a:headEnd len="sm" w="sm" type="none"/>
                      <a:tailEnd len="sm" w="sm" type="none"/>
                    </a:lnL>
                    <a:lnR cap="flat" cmpd="sng" w="18950">
                      <a:solidFill>
                        <a:srgbClr val="000000"/>
                      </a:solidFill>
                      <a:prstDash val="solid"/>
                      <a:round/>
                      <a:headEnd len="sm" w="sm" type="none"/>
                      <a:tailEnd len="sm" w="sm" type="none"/>
                    </a:lnR>
                    <a:lnT cap="flat" cmpd="sng" w="9475">
                      <a:solidFill>
                        <a:srgbClr val="CCCCCC">
                          <a:alpha val="0"/>
                        </a:srgbClr>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Predicted: NO</a:t>
                      </a:r>
                      <a:endParaRPr b="1"/>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Predicted: YES</a:t>
                      </a:r>
                      <a:endParaRPr b="1"/>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lnL cap="flat" cmpd="sng" w="18950">
                      <a:solidFill>
                        <a:srgbClr val="000000"/>
                      </a:solidFill>
                      <a:prstDash val="solid"/>
                      <a:round/>
                      <a:headEnd len="sm" w="sm" type="none"/>
                      <a:tailEnd len="sm" w="sm" type="none"/>
                    </a:lnL>
                    <a:lnR cap="flat" cmpd="sng" w="9475">
                      <a:solidFill>
                        <a:srgbClr val="CCCCCC">
                          <a:alpha val="0"/>
                        </a:srgbClr>
                      </a:solidFill>
                      <a:prstDash val="solid"/>
                      <a:round/>
                      <a:headEnd len="sm" w="sm" type="none"/>
                      <a:tailEnd len="sm" w="sm" type="none"/>
                    </a:lnR>
                    <a:lnT cap="flat" cmpd="sng" w="9475">
                      <a:solidFill>
                        <a:srgbClr val="CCCCCC">
                          <a:alpha val="0"/>
                        </a:srgbClr>
                      </a:solidFill>
                      <a:prstDash val="solid"/>
                      <a:round/>
                      <a:headEnd len="sm" w="sm" type="none"/>
                      <a:tailEnd len="sm" w="sm" type="none"/>
                    </a:lnT>
                    <a:lnB cap="flat" cmpd="sng" w="9475">
                      <a:solidFill>
                        <a:srgbClr val="000000"/>
                      </a:solidFill>
                      <a:prstDash val="solid"/>
                      <a:round/>
                      <a:headEnd len="sm" w="sm" type="none"/>
                      <a:tailEnd len="sm" w="sm" type="none"/>
                    </a:lnB>
                  </a:tcPr>
                </a:tc>
              </a:tr>
              <a:tr h="557975">
                <a:tc>
                  <a:txBody>
                    <a:bodyPr>
                      <a:noAutofit/>
                    </a:bodyPr>
                    <a:lstStyle/>
                    <a:p>
                      <a:pPr indent="0" lvl="0" marL="0" rtl="0" algn="ctr">
                        <a:lnSpc>
                          <a:spcPct val="115000"/>
                        </a:lnSpc>
                        <a:spcBef>
                          <a:spcPts val="0"/>
                        </a:spcBef>
                        <a:spcAft>
                          <a:spcPts val="0"/>
                        </a:spcAft>
                        <a:buNone/>
                      </a:pPr>
                      <a:r>
                        <a:rPr b="1" lang="en"/>
                        <a:t>Actual:</a:t>
                      </a:r>
                      <a:endParaRPr b="1"/>
                    </a:p>
                    <a:p>
                      <a:pPr indent="0" lvl="0" marL="0" rtl="0" algn="ctr">
                        <a:lnSpc>
                          <a:spcPct val="115000"/>
                        </a:lnSpc>
                        <a:spcBef>
                          <a:spcPts val="0"/>
                        </a:spcBef>
                        <a:spcAft>
                          <a:spcPts val="0"/>
                        </a:spcAft>
                        <a:buNone/>
                      </a:pPr>
                      <a:r>
                        <a:rPr b="1" lang="en"/>
                        <a:t>NO</a:t>
                      </a:r>
                      <a:endParaRPr b="1"/>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rgbClr val="666666"/>
                          </a:solidFill>
                        </a:rPr>
                        <a:t>TN = </a:t>
                      </a:r>
                      <a:r>
                        <a:rPr b="1" lang="en"/>
                        <a:t>17460 </a:t>
                      </a:r>
                      <a:br>
                        <a:rPr b="1" lang="en"/>
                      </a:br>
                      <a:r>
                        <a:rPr lang="en">
                          <a:solidFill>
                            <a:srgbClr val="666666"/>
                          </a:solidFill>
                        </a:rPr>
                        <a:t>(20.6%)</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solidFill>
                            <a:srgbClr val="666666"/>
                          </a:solidFill>
                        </a:rPr>
                        <a:t>FP = </a:t>
                      </a:r>
                      <a:r>
                        <a:rPr b="1" lang="en"/>
                        <a:t>24966</a:t>
                      </a:r>
                      <a:r>
                        <a:rPr lang="en">
                          <a:solidFill>
                            <a:srgbClr val="666666"/>
                          </a:solidFill>
                        </a:rPr>
                        <a:t> </a:t>
                      </a:r>
                      <a:endParaRPr b="1"/>
                    </a:p>
                    <a:p>
                      <a:pPr indent="0" lvl="0" marL="0" rtl="0" algn="ctr">
                        <a:lnSpc>
                          <a:spcPct val="115000"/>
                        </a:lnSpc>
                        <a:spcBef>
                          <a:spcPts val="0"/>
                        </a:spcBef>
                        <a:spcAft>
                          <a:spcPts val="0"/>
                        </a:spcAft>
                        <a:buNone/>
                      </a:pPr>
                      <a:r>
                        <a:rPr lang="en">
                          <a:solidFill>
                            <a:srgbClr val="666666"/>
                          </a:solidFill>
                        </a:rPr>
                        <a:t>(29.4%)</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b="1" lang="en"/>
                        <a:t>42426</a:t>
                      </a:r>
                      <a:endParaRPr b="1"/>
                    </a:p>
                    <a:p>
                      <a:pPr indent="0" lvl="0" marL="0" rtl="0" algn="ctr">
                        <a:lnSpc>
                          <a:spcPct val="115000"/>
                        </a:lnSpc>
                        <a:spcBef>
                          <a:spcPts val="0"/>
                        </a:spcBef>
                        <a:spcAft>
                          <a:spcPts val="0"/>
                        </a:spcAft>
                        <a:buNone/>
                      </a:pPr>
                      <a:r>
                        <a:rPr lang="en">
                          <a:solidFill>
                            <a:srgbClr val="666666"/>
                          </a:solidFill>
                        </a:rPr>
                        <a:t>(50%)</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557975">
                <a:tc>
                  <a:txBody>
                    <a:bodyPr>
                      <a:noAutofit/>
                    </a:bodyPr>
                    <a:lstStyle/>
                    <a:p>
                      <a:pPr indent="0" lvl="0" marL="0" rtl="0" algn="ctr">
                        <a:lnSpc>
                          <a:spcPct val="115000"/>
                        </a:lnSpc>
                        <a:spcBef>
                          <a:spcPts val="0"/>
                        </a:spcBef>
                        <a:spcAft>
                          <a:spcPts val="0"/>
                        </a:spcAft>
                        <a:buNone/>
                      </a:pPr>
                      <a:r>
                        <a:rPr b="1" lang="en"/>
                        <a:t>Actual:</a:t>
                      </a:r>
                      <a:endParaRPr b="1"/>
                    </a:p>
                    <a:p>
                      <a:pPr indent="0" lvl="0" marL="0" rtl="0" algn="ctr">
                        <a:lnSpc>
                          <a:spcPct val="115000"/>
                        </a:lnSpc>
                        <a:spcBef>
                          <a:spcPts val="0"/>
                        </a:spcBef>
                        <a:spcAft>
                          <a:spcPts val="0"/>
                        </a:spcAft>
                        <a:buNone/>
                      </a:pPr>
                      <a:r>
                        <a:rPr b="1" lang="en"/>
                        <a:t>YES</a:t>
                      </a:r>
                      <a:endParaRPr b="1"/>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rgbClr val="666666"/>
                          </a:solidFill>
                        </a:rPr>
                        <a:t>FN = </a:t>
                      </a:r>
                      <a:r>
                        <a:rPr b="1" lang="en"/>
                        <a:t>24953</a:t>
                      </a:r>
                      <a:endParaRPr b="1"/>
                    </a:p>
                    <a:p>
                      <a:pPr indent="0" lvl="0" marL="0" rtl="0" algn="ctr">
                        <a:lnSpc>
                          <a:spcPct val="115000"/>
                        </a:lnSpc>
                        <a:spcBef>
                          <a:spcPts val="0"/>
                        </a:spcBef>
                        <a:spcAft>
                          <a:spcPts val="0"/>
                        </a:spcAft>
                        <a:buNone/>
                      </a:pPr>
                      <a:r>
                        <a:rPr lang="en">
                          <a:solidFill>
                            <a:srgbClr val="666666"/>
                          </a:solidFill>
                        </a:rPr>
                        <a:t>(29.4%)</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a:solidFill>
                            <a:srgbClr val="666666"/>
                          </a:solidFill>
                        </a:rPr>
                        <a:t>TP = </a:t>
                      </a:r>
                      <a:r>
                        <a:rPr b="1" lang="en"/>
                        <a:t>17438</a:t>
                      </a:r>
                      <a:endParaRPr b="1"/>
                    </a:p>
                    <a:p>
                      <a:pPr indent="0" lvl="0" marL="0" rtl="0" algn="ctr">
                        <a:lnSpc>
                          <a:spcPct val="115000"/>
                        </a:lnSpc>
                        <a:spcBef>
                          <a:spcPts val="0"/>
                        </a:spcBef>
                        <a:spcAft>
                          <a:spcPts val="0"/>
                        </a:spcAft>
                        <a:buNone/>
                      </a:pPr>
                      <a:r>
                        <a:rPr lang="en">
                          <a:solidFill>
                            <a:srgbClr val="666666"/>
                          </a:solidFill>
                        </a:rPr>
                        <a:t>(20.6%)</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18950">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18950">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b="1" lang="en"/>
                        <a:t>42391</a:t>
                      </a:r>
                      <a:endParaRPr b="1"/>
                    </a:p>
                    <a:p>
                      <a:pPr indent="0" lvl="0" marL="0" rtl="0" algn="ctr">
                        <a:lnSpc>
                          <a:spcPct val="115000"/>
                        </a:lnSpc>
                        <a:spcBef>
                          <a:spcPts val="0"/>
                        </a:spcBef>
                        <a:spcAft>
                          <a:spcPts val="0"/>
                        </a:spcAft>
                        <a:buNone/>
                      </a:pPr>
                      <a:r>
                        <a:rPr lang="en">
                          <a:solidFill>
                            <a:srgbClr val="666666"/>
                          </a:solidFill>
                        </a:rPr>
                        <a:t>(50%)</a:t>
                      </a:r>
                      <a:endParaRPr>
                        <a:solidFill>
                          <a:srgbClr val="666666"/>
                        </a:solidFill>
                      </a:endParaRPr>
                    </a:p>
                  </a:txBody>
                  <a:tcPr marT="19050" marB="19050" marR="28575" marL="28575" anchor="b">
                    <a:lnL cap="flat" cmpd="sng" w="18950">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557975">
                <a:tc>
                  <a:txBody>
                    <a:bodyPr>
                      <a:noAutofit/>
                    </a:bodyPr>
                    <a:lstStyle/>
                    <a:p>
                      <a:pPr indent="0" lvl="0" marL="0" rtl="0">
                        <a:spcBef>
                          <a:spcPts val="0"/>
                        </a:spcBef>
                        <a:spcAft>
                          <a:spcPts val="0"/>
                        </a:spcAft>
                        <a:buNone/>
                      </a:pPr>
                      <a:r>
                        <a:t/>
                      </a:r>
                      <a:endParaRPr/>
                    </a:p>
                  </a:txBody>
                  <a:tcPr marT="19050" marB="19050" marR="28575" marL="28575">
                    <a:lnL cap="flat" cmpd="sng" w="9475">
                      <a:solidFill>
                        <a:srgbClr val="CCCCCC">
                          <a:alpha val="0"/>
                        </a:srgbClr>
                      </a:solidFill>
                      <a:prstDash val="solid"/>
                      <a:round/>
                      <a:headEnd len="sm" w="sm" type="none"/>
                      <a:tailEnd len="sm" w="sm" type="none"/>
                    </a:lnL>
                    <a:lnR cap="flat" cmpd="sng" w="9475">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9475">
                      <a:solidFill>
                        <a:srgbClr val="CCCCCC">
                          <a:alpha val="0"/>
                        </a:srgbClr>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42413</a:t>
                      </a:r>
                      <a:endParaRPr b="1"/>
                    </a:p>
                    <a:p>
                      <a:pPr indent="0" lvl="0" marL="0" rtl="0" algn="ctr">
                        <a:lnSpc>
                          <a:spcPct val="115000"/>
                        </a:lnSpc>
                        <a:spcBef>
                          <a:spcPts val="0"/>
                        </a:spcBef>
                        <a:spcAft>
                          <a:spcPts val="0"/>
                        </a:spcAft>
                        <a:buNone/>
                      </a:pPr>
                      <a:r>
                        <a:rPr lang="en">
                          <a:solidFill>
                            <a:srgbClr val="666666"/>
                          </a:solidFill>
                        </a:rPr>
                        <a:t>(50%)</a:t>
                      </a:r>
                      <a:endParaRPr>
                        <a:solidFill>
                          <a:srgbClr val="666666"/>
                        </a:solidFill>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42404</a:t>
                      </a:r>
                      <a:endParaRPr b="1"/>
                    </a:p>
                    <a:p>
                      <a:pPr indent="0" lvl="0" marL="0" rtl="0" algn="ctr">
                        <a:lnSpc>
                          <a:spcPct val="115000"/>
                        </a:lnSpc>
                        <a:spcBef>
                          <a:spcPts val="0"/>
                        </a:spcBef>
                        <a:spcAft>
                          <a:spcPts val="0"/>
                        </a:spcAft>
                        <a:buNone/>
                      </a:pPr>
                      <a:r>
                        <a:rPr lang="en">
                          <a:solidFill>
                            <a:srgbClr val="666666"/>
                          </a:solidFill>
                        </a:rPr>
                        <a:t>(50%)</a:t>
                      </a:r>
                      <a:endParaRPr>
                        <a:solidFill>
                          <a:srgbClr val="666666"/>
                        </a:solidFill>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18950">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a:t>84817</a:t>
                      </a:r>
                      <a:endParaRPr b="1"/>
                    </a:p>
                    <a:p>
                      <a:pPr indent="0" lvl="0" marL="0" rtl="0" algn="ctr">
                        <a:lnSpc>
                          <a:spcPct val="115000"/>
                        </a:lnSpc>
                        <a:spcBef>
                          <a:spcPts val="0"/>
                        </a:spcBef>
                        <a:spcAft>
                          <a:spcPts val="0"/>
                        </a:spcAft>
                        <a:buNone/>
                      </a:pPr>
                      <a:r>
                        <a:rPr lang="en">
                          <a:solidFill>
                            <a:srgbClr val="666666"/>
                          </a:solidFill>
                        </a:rPr>
                        <a:t>(100%)</a:t>
                      </a:r>
                      <a:endParaRPr>
                        <a:solidFill>
                          <a:srgbClr val="666666"/>
                        </a:solidFill>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438" name="Shape 438"/>
          <p:cNvSpPr/>
          <p:nvPr/>
        </p:nvSpPr>
        <p:spPr>
          <a:xfrm>
            <a:off x="5355600" y="1625750"/>
            <a:ext cx="42600" cy="2805000"/>
          </a:xfrm>
          <a:prstGeom prst="rect">
            <a:avLst/>
          </a:prstGeom>
          <a:solidFill>
            <a:srgbClr val="99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txBox="1"/>
          <p:nvPr/>
        </p:nvSpPr>
        <p:spPr>
          <a:xfrm>
            <a:off x="5572200" y="1625750"/>
            <a:ext cx="3260100" cy="294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Nunito"/>
                <a:ea typeface="Nunito"/>
                <a:cs typeface="Nunito"/>
                <a:sym typeface="Nunito"/>
              </a:rPr>
              <a:t>Specificity</a:t>
            </a:r>
            <a:r>
              <a:rPr lang="en">
                <a:latin typeface="Nunito"/>
                <a:ea typeface="Nunito"/>
                <a:cs typeface="Nunito"/>
                <a:sym typeface="Nunito"/>
              </a:rPr>
              <a:t>		TN / (TN + FP)</a:t>
            </a:r>
            <a:endParaRPr>
              <a:latin typeface="Nunito"/>
              <a:ea typeface="Nunito"/>
              <a:cs typeface="Nunito"/>
              <a:sym typeface="Nunito"/>
            </a:endParaRPr>
          </a:p>
          <a:p>
            <a:pPr indent="0" lvl="0" marL="0" rtl="0">
              <a:spcBef>
                <a:spcPts val="0"/>
              </a:spcBef>
              <a:spcAft>
                <a:spcPts val="0"/>
              </a:spcAft>
              <a:buNone/>
            </a:pPr>
            <a:r>
              <a:rPr lang="en">
                <a:latin typeface="Nunito"/>
                <a:ea typeface="Nunito"/>
                <a:cs typeface="Nunito"/>
                <a:sym typeface="Nunito"/>
              </a:rPr>
              <a:t>≈ 0.41</a:t>
            </a:r>
            <a:endParaRPr>
              <a:latin typeface="Nunito"/>
              <a:ea typeface="Nunito"/>
              <a:cs typeface="Nunito"/>
              <a:sym typeface="Nunito"/>
            </a:endParaRPr>
          </a:p>
          <a:p>
            <a:pPr indent="0" lvl="0" marL="0" rtl="0">
              <a:spcBef>
                <a:spcPts val="0"/>
              </a:spcBef>
              <a:spcAft>
                <a:spcPts val="0"/>
              </a:spcAft>
              <a:buNone/>
            </a:pPr>
            <a:r>
              <a:rPr i="1" lang="en" sz="1200">
                <a:solidFill>
                  <a:srgbClr val="666666"/>
                </a:solidFill>
                <a:latin typeface="Nunito"/>
                <a:ea typeface="Nunito"/>
                <a:cs typeface="Nunito"/>
                <a:sym typeface="Nunito"/>
              </a:rPr>
              <a:t>Predicted NO when actually NO</a:t>
            </a:r>
            <a:endParaRPr i="1" sz="1200">
              <a:solidFill>
                <a:srgbClr val="666666"/>
              </a:solidFill>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rPr b="1" lang="en">
                <a:latin typeface="Nunito"/>
                <a:ea typeface="Nunito"/>
                <a:cs typeface="Nunito"/>
                <a:sym typeface="Nunito"/>
              </a:rPr>
              <a:t>Sensitivity</a:t>
            </a:r>
            <a:r>
              <a:rPr lang="en">
                <a:latin typeface="Nunito"/>
                <a:ea typeface="Nunito"/>
                <a:cs typeface="Nunito"/>
                <a:sym typeface="Nunito"/>
              </a:rPr>
              <a:t>		TP / (TP + FN)</a:t>
            </a:r>
            <a:endParaRPr>
              <a:latin typeface="Nunito"/>
              <a:ea typeface="Nunito"/>
              <a:cs typeface="Nunito"/>
              <a:sym typeface="Nunito"/>
            </a:endParaRPr>
          </a:p>
          <a:p>
            <a:pPr indent="0" lvl="0" marL="0" rtl="0">
              <a:spcBef>
                <a:spcPts val="0"/>
              </a:spcBef>
              <a:spcAft>
                <a:spcPts val="0"/>
              </a:spcAft>
              <a:buNone/>
            </a:pPr>
            <a:r>
              <a:rPr lang="en">
                <a:latin typeface="Nunito"/>
                <a:ea typeface="Nunito"/>
                <a:cs typeface="Nunito"/>
                <a:sym typeface="Nunito"/>
              </a:rPr>
              <a:t>≈ 0.41</a:t>
            </a:r>
            <a:endParaRPr>
              <a:latin typeface="Nunito"/>
              <a:ea typeface="Nunito"/>
              <a:cs typeface="Nunito"/>
              <a:sym typeface="Nunito"/>
            </a:endParaRPr>
          </a:p>
          <a:p>
            <a:pPr indent="0" lvl="0" marL="0" rtl="0">
              <a:spcBef>
                <a:spcPts val="0"/>
              </a:spcBef>
              <a:spcAft>
                <a:spcPts val="0"/>
              </a:spcAft>
              <a:buNone/>
            </a:pPr>
            <a:r>
              <a:rPr i="1" lang="en" sz="1200">
                <a:solidFill>
                  <a:srgbClr val="666666"/>
                </a:solidFill>
                <a:latin typeface="Nunito"/>
                <a:ea typeface="Nunito"/>
                <a:cs typeface="Nunito"/>
                <a:sym typeface="Nunito"/>
              </a:rPr>
              <a:t>Predicted YES when actually YES</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rPr b="1" lang="en">
                <a:latin typeface="Nunito"/>
                <a:ea typeface="Nunito"/>
                <a:cs typeface="Nunito"/>
                <a:sym typeface="Nunito"/>
              </a:rPr>
              <a:t>Precision		</a:t>
            </a:r>
            <a:r>
              <a:rPr lang="en">
                <a:latin typeface="Nunito"/>
                <a:ea typeface="Nunito"/>
                <a:cs typeface="Nunito"/>
                <a:sym typeface="Nunito"/>
              </a:rPr>
              <a:t>TP / (FP + TP)</a:t>
            </a:r>
            <a:endParaRPr>
              <a:latin typeface="Nunito"/>
              <a:ea typeface="Nunito"/>
              <a:cs typeface="Nunito"/>
              <a:sym typeface="Nunito"/>
            </a:endParaRPr>
          </a:p>
          <a:p>
            <a:pPr indent="0" lvl="0" marL="0" rtl="0">
              <a:spcBef>
                <a:spcPts val="0"/>
              </a:spcBef>
              <a:spcAft>
                <a:spcPts val="0"/>
              </a:spcAft>
              <a:buNone/>
            </a:pPr>
            <a:r>
              <a:rPr lang="en">
                <a:latin typeface="Nunito"/>
                <a:ea typeface="Nunito"/>
                <a:cs typeface="Nunito"/>
                <a:sym typeface="Nunito"/>
              </a:rPr>
              <a:t>≈ 0.41</a:t>
            </a:r>
            <a:endParaRPr>
              <a:latin typeface="Nunito"/>
              <a:ea typeface="Nunito"/>
              <a:cs typeface="Nunito"/>
              <a:sym typeface="Nunito"/>
            </a:endParaRPr>
          </a:p>
          <a:p>
            <a:pPr indent="0" lvl="0" marL="0" rtl="0">
              <a:spcBef>
                <a:spcPts val="0"/>
              </a:spcBef>
              <a:spcAft>
                <a:spcPts val="0"/>
              </a:spcAft>
              <a:buNone/>
            </a:pPr>
            <a:r>
              <a:rPr i="1" lang="en" sz="1200">
                <a:solidFill>
                  <a:srgbClr val="666666"/>
                </a:solidFill>
                <a:latin typeface="Nunito"/>
                <a:ea typeface="Nunito"/>
                <a:cs typeface="Nunito"/>
                <a:sym typeface="Nunito"/>
              </a:rPr>
              <a:t>How often is it correct when predicted YES</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a:p>
            <a:pPr indent="0" lvl="0" marL="0" rtl="0">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 name="Shape 67"/>
        <p:cNvGrpSpPr/>
        <p:nvPr/>
      </p:nvGrpSpPr>
      <p:grpSpPr>
        <a:xfrm>
          <a:off x="0" y="0"/>
          <a:ext cx="0" cy="0"/>
          <a:chOff x="0" y="0"/>
          <a:chExt cx="0" cy="0"/>
        </a:xfrm>
      </p:grpSpPr>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69" name="Shape 69"/>
          <p:cNvSpPr/>
          <p:nvPr/>
        </p:nvSpPr>
        <p:spPr>
          <a:xfrm flipH="1" rot="1092008">
            <a:off x="6549043"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70" name="Shape 70"/>
          <p:cNvSpPr/>
          <p:nvPr/>
        </p:nvSpPr>
        <p:spPr>
          <a:xfrm rot="-1092008">
            <a:off x="5284880"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71" name="Shape 71"/>
          <p:cNvSpPr/>
          <p:nvPr/>
        </p:nvSpPr>
        <p:spPr>
          <a:xfrm flipH="1" rot="1092008">
            <a:off x="4015468"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72" name="Shape 72"/>
          <p:cNvSpPr/>
          <p:nvPr/>
        </p:nvSpPr>
        <p:spPr>
          <a:xfrm rot="-1092008">
            <a:off x="2756389"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73" name="Shape 73"/>
          <p:cNvSpPr/>
          <p:nvPr/>
        </p:nvSpPr>
        <p:spPr>
          <a:xfrm flipH="1" rot="1092008">
            <a:off x="1486963"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74" name="Shape 74"/>
          <p:cNvSpPr/>
          <p:nvPr/>
        </p:nvSpPr>
        <p:spPr>
          <a:xfrm rot="-1092008">
            <a:off x="227884"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nvGrpSpPr>
          <p:cNvPr id="75" name="Shape 75"/>
          <p:cNvGrpSpPr/>
          <p:nvPr/>
        </p:nvGrpSpPr>
        <p:grpSpPr>
          <a:xfrm>
            <a:off x="4295611" y="2257447"/>
            <a:ext cx="2109190" cy="1463510"/>
            <a:chOff x="4165140" y="2709692"/>
            <a:chExt cx="1712700" cy="1064448"/>
          </a:xfrm>
        </p:grpSpPr>
        <p:sp>
          <p:nvSpPr>
            <p:cNvPr id="76" name="Shape 76"/>
            <p:cNvSpPr/>
            <p:nvPr/>
          </p:nvSpPr>
          <p:spPr>
            <a:xfrm rot="-1789476">
              <a:off x="4941257" y="2738966"/>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77" name="Shape 77"/>
            <p:cNvSpPr/>
            <p:nvPr/>
          </p:nvSpPr>
          <p:spPr>
            <a:xfrm>
              <a:off x="4165140" y="3070640"/>
              <a:ext cx="1712700" cy="703500"/>
            </a:xfrm>
            <a:prstGeom prst="roundRect">
              <a:avLst>
                <a:gd fmla="val 4485"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78" name="Shape 78"/>
            <p:cNvSpPr txBox="1"/>
            <p:nvPr/>
          </p:nvSpPr>
          <p:spPr>
            <a:xfrm>
              <a:off x="4209390" y="310784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Predictive Models</a:t>
              </a:r>
              <a:endParaRPr sz="1800">
                <a:solidFill>
                  <a:srgbClr val="5E5E5E"/>
                </a:solidFill>
                <a:latin typeface="Nunito"/>
                <a:ea typeface="Nunito"/>
                <a:cs typeface="Nunito"/>
                <a:sym typeface="Nunito"/>
              </a:endParaRPr>
            </a:p>
          </p:txBody>
        </p:sp>
        <p:sp>
          <p:nvSpPr>
            <p:cNvPr id="79" name="Shape 79"/>
            <p:cNvSpPr/>
            <p:nvPr/>
          </p:nvSpPr>
          <p:spPr>
            <a:xfrm>
              <a:off x="4976490" y="3005991"/>
              <a:ext cx="90000" cy="67500"/>
            </a:xfrm>
            <a:prstGeom prst="triangle">
              <a:avLst>
                <a:gd fmla="val 50000"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80" name="Shape 80"/>
          <p:cNvGrpSpPr/>
          <p:nvPr/>
        </p:nvGrpSpPr>
        <p:grpSpPr>
          <a:xfrm>
            <a:off x="5558581" y="744828"/>
            <a:ext cx="2109190" cy="1409361"/>
            <a:chOff x="5201245" y="1221570"/>
            <a:chExt cx="1712700" cy="1025065"/>
          </a:xfrm>
        </p:grpSpPr>
        <p:sp>
          <p:nvSpPr>
            <p:cNvPr id="81" name="Shape 81"/>
            <p:cNvSpPr/>
            <p:nvPr/>
          </p:nvSpPr>
          <p:spPr>
            <a:xfrm rot="-1789476">
              <a:off x="5977648" y="205690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82" name="Shape 82"/>
            <p:cNvSpPr/>
            <p:nvPr/>
          </p:nvSpPr>
          <p:spPr>
            <a:xfrm>
              <a:off x="5201245"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83" name="Shape 83"/>
            <p:cNvSpPr/>
            <p:nvPr/>
          </p:nvSpPr>
          <p:spPr>
            <a:xfrm rot="10800000">
              <a:off x="6012570"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84" name="Shape 84"/>
            <p:cNvSpPr txBox="1"/>
            <p:nvPr/>
          </p:nvSpPr>
          <p:spPr>
            <a:xfrm>
              <a:off x="5245495" y="125877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Findings</a:t>
              </a:r>
              <a:endParaRPr sz="1800">
                <a:solidFill>
                  <a:srgbClr val="5E5E5E"/>
                </a:solidFill>
                <a:latin typeface="Nunito"/>
                <a:ea typeface="Nunito"/>
                <a:cs typeface="Nunito"/>
                <a:sym typeface="Nunito"/>
              </a:endParaRPr>
            </a:p>
          </p:txBody>
        </p:sp>
      </p:grpSp>
      <p:grpSp>
        <p:nvGrpSpPr>
          <p:cNvPr id="85" name="Shape 85"/>
          <p:cNvGrpSpPr/>
          <p:nvPr/>
        </p:nvGrpSpPr>
        <p:grpSpPr>
          <a:xfrm>
            <a:off x="6820694" y="2257447"/>
            <a:ext cx="2109190" cy="1463510"/>
            <a:chOff x="6282830" y="2709692"/>
            <a:chExt cx="1712700" cy="1064448"/>
          </a:xfrm>
        </p:grpSpPr>
        <p:sp>
          <p:nvSpPr>
            <p:cNvPr id="86" name="Shape 86"/>
            <p:cNvSpPr/>
            <p:nvPr/>
          </p:nvSpPr>
          <p:spPr>
            <a:xfrm rot="-1789476">
              <a:off x="7058947" y="2738966"/>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87" name="Shape 87"/>
            <p:cNvSpPr/>
            <p:nvPr/>
          </p:nvSpPr>
          <p:spPr>
            <a:xfrm>
              <a:off x="6282830" y="3070640"/>
              <a:ext cx="1712700" cy="703500"/>
            </a:xfrm>
            <a:prstGeom prst="roundRect">
              <a:avLst>
                <a:gd fmla="val 4485"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88" name="Shape 88"/>
            <p:cNvSpPr txBox="1"/>
            <p:nvPr/>
          </p:nvSpPr>
          <p:spPr>
            <a:xfrm>
              <a:off x="6327080" y="310784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Future Steps</a:t>
              </a:r>
              <a:endParaRPr sz="1800">
                <a:solidFill>
                  <a:srgbClr val="5E5E5E"/>
                </a:solidFill>
                <a:latin typeface="Nunito"/>
                <a:ea typeface="Nunito"/>
                <a:cs typeface="Nunito"/>
                <a:sym typeface="Nunito"/>
              </a:endParaRPr>
            </a:p>
          </p:txBody>
        </p:sp>
        <p:sp>
          <p:nvSpPr>
            <p:cNvPr id="89" name="Shape 89"/>
            <p:cNvSpPr/>
            <p:nvPr/>
          </p:nvSpPr>
          <p:spPr>
            <a:xfrm>
              <a:off x="7094180" y="3005991"/>
              <a:ext cx="90000" cy="67500"/>
            </a:xfrm>
            <a:prstGeom prst="triangle">
              <a:avLst>
                <a:gd fmla="val 50000"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90" name="Shape 90"/>
          <p:cNvGrpSpPr/>
          <p:nvPr/>
        </p:nvGrpSpPr>
        <p:grpSpPr>
          <a:xfrm>
            <a:off x="3012388" y="744828"/>
            <a:ext cx="2109190" cy="1409361"/>
            <a:chOff x="3123140" y="1221570"/>
            <a:chExt cx="1712700" cy="1025065"/>
          </a:xfrm>
        </p:grpSpPr>
        <p:sp>
          <p:nvSpPr>
            <p:cNvPr id="91" name="Shape 91"/>
            <p:cNvSpPr/>
            <p:nvPr/>
          </p:nvSpPr>
          <p:spPr>
            <a:xfrm rot="-1789476">
              <a:off x="3899258" y="205690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92" name="Shape 92"/>
            <p:cNvSpPr/>
            <p:nvPr/>
          </p:nvSpPr>
          <p:spPr>
            <a:xfrm>
              <a:off x="3123140"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93" name="Shape 93"/>
            <p:cNvSpPr/>
            <p:nvPr/>
          </p:nvSpPr>
          <p:spPr>
            <a:xfrm rot="10800000">
              <a:off x="3934465"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94" name="Shape 94"/>
            <p:cNvSpPr txBox="1"/>
            <p:nvPr/>
          </p:nvSpPr>
          <p:spPr>
            <a:xfrm>
              <a:off x="3167390"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Data  Preprocessing</a:t>
              </a:r>
              <a:endParaRPr sz="1800">
                <a:solidFill>
                  <a:srgbClr val="5E5E5E"/>
                </a:solidFill>
                <a:latin typeface="Nunito"/>
                <a:ea typeface="Nunito"/>
                <a:cs typeface="Nunito"/>
                <a:sym typeface="Nunito"/>
              </a:endParaRPr>
            </a:p>
          </p:txBody>
        </p:sp>
      </p:grpSp>
      <p:grpSp>
        <p:nvGrpSpPr>
          <p:cNvPr id="95" name="Shape 95"/>
          <p:cNvGrpSpPr/>
          <p:nvPr/>
        </p:nvGrpSpPr>
        <p:grpSpPr>
          <a:xfrm>
            <a:off x="466194" y="744818"/>
            <a:ext cx="2109190" cy="1409361"/>
            <a:chOff x="3123140" y="1221570"/>
            <a:chExt cx="1712700" cy="1025065"/>
          </a:xfrm>
        </p:grpSpPr>
        <p:sp>
          <p:nvSpPr>
            <p:cNvPr id="96" name="Shape 96"/>
            <p:cNvSpPr/>
            <p:nvPr/>
          </p:nvSpPr>
          <p:spPr>
            <a:xfrm rot="-1789476">
              <a:off x="3899258" y="2056909"/>
              <a:ext cx="160451" cy="160451"/>
            </a:xfrm>
            <a:prstGeom prst="ellipse">
              <a:avLst/>
            </a:prstGeom>
            <a:solidFill>
              <a:srgbClr val="FFFFFF"/>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97" name="Shape 97"/>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98" name="Shape 98"/>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99" name="Shape 99"/>
            <p:cNvSpPr txBox="1"/>
            <p:nvPr/>
          </p:nvSpPr>
          <p:spPr>
            <a:xfrm>
              <a:off x="3167390" y="1258770"/>
              <a:ext cx="1624200" cy="6246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Nunito"/>
                  <a:ea typeface="Nunito"/>
                  <a:cs typeface="Nunito"/>
                  <a:sym typeface="Nunito"/>
                </a:rPr>
                <a:t>Objective</a:t>
              </a:r>
              <a:endParaRPr sz="1800">
                <a:solidFill>
                  <a:schemeClr val="lt1"/>
                </a:solidFill>
                <a:latin typeface="Nunito"/>
                <a:ea typeface="Nunito"/>
                <a:cs typeface="Nunito"/>
                <a:sym typeface="Nunito"/>
              </a:endParaRPr>
            </a:p>
          </p:txBody>
        </p:sp>
      </p:grpSp>
      <p:grpSp>
        <p:nvGrpSpPr>
          <p:cNvPr id="100" name="Shape 100"/>
          <p:cNvGrpSpPr/>
          <p:nvPr/>
        </p:nvGrpSpPr>
        <p:grpSpPr>
          <a:xfrm>
            <a:off x="1761474" y="2257447"/>
            <a:ext cx="2109190" cy="1463510"/>
            <a:chOff x="4165140" y="2709692"/>
            <a:chExt cx="1712700" cy="1064448"/>
          </a:xfrm>
        </p:grpSpPr>
        <p:sp>
          <p:nvSpPr>
            <p:cNvPr id="101" name="Shape 101"/>
            <p:cNvSpPr/>
            <p:nvPr/>
          </p:nvSpPr>
          <p:spPr>
            <a:xfrm rot="-1789476">
              <a:off x="4941257" y="2738966"/>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02" name="Shape 102"/>
            <p:cNvSpPr/>
            <p:nvPr/>
          </p:nvSpPr>
          <p:spPr>
            <a:xfrm>
              <a:off x="4165140" y="3070640"/>
              <a:ext cx="1712700" cy="703500"/>
            </a:xfrm>
            <a:prstGeom prst="roundRect">
              <a:avLst>
                <a:gd fmla="val 4485"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03" name="Shape 103"/>
            <p:cNvSpPr txBox="1"/>
            <p:nvPr/>
          </p:nvSpPr>
          <p:spPr>
            <a:xfrm>
              <a:off x="4209390" y="310784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Background</a:t>
              </a:r>
              <a:endParaRPr sz="1800">
                <a:solidFill>
                  <a:srgbClr val="5E5E5E"/>
                </a:solidFill>
                <a:latin typeface="Nunito"/>
                <a:ea typeface="Nunito"/>
                <a:cs typeface="Nunito"/>
                <a:sym typeface="Nunito"/>
              </a:endParaRPr>
            </a:p>
          </p:txBody>
        </p:sp>
        <p:sp>
          <p:nvSpPr>
            <p:cNvPr id="104" name="Shape 104"/>
            <p:cNvSpPr/>
            <p:nvPr/>
          </p:nvSpPr>
          <p:spPr>
            <a:xfrm>
              <a:off x="4976490" y="3005991"/>
              <a:ext cx="90000" cy="67500"/>
            </a:xfrm>
            <a:prstGeom prst="triangle">
              <a:avLst>
                <a:gd fmla="val 50000"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sp>
        <p:nvSpPr>
          <p:cNvPr id="105" name="Shape 105"/>
          <p:cNvSpPr/>
          <p:nvPr/>
        </p:nvSpPr>
        <p:spPr>
          <a:xfrm rot="-1092008">
            <a:off x="-229316" y="23262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Objective</a:t>
            </a:r>
            <a:endParaRPr/>
          </a:p>
        </p:txBody>
      </p:sp>
      <p:sp>
        <p:nvSpPr>
          <p:cNvPr id="111" name="Shape 111"/>
          <p:cNvSpPr txBox="1"/>
          <p:nvPr>
            <p:ph idx="1" type="body"/>
          </p:nvPr>
        </p:nvSpPr>
        <p:spPr>
          <a:xfrm>
            <a:off x="311700" y="1152475"/>
            <a:ext cx="77679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Identify factors that influence flight delays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Compare logistic regression, decision trees, and random forest models in predicting flight delays</a:t>
            </a:r>
            <a:endParaRPr>
              <a:solidFill>
                <a:srgbClr val="000000"/>
              </a:solidFill>
            </a:endParaRPr>
          </a:p>
          <a:p>
            <a:pPr indent="0" lvl="0" marL="0">
              <a:spcBef>
                <a:spcPts val="1600"/>
              </a:spcBef>
              <a:spcAft>
                <a:spcPts val="1600"/>
              </a:spcAft>
              <a:buNone/>
            </a:pPr>
            <a:r>
              <a:t/>
            </a:r>
            <a:endParaRPr>
              <a:solidFill>
                <a:srgbClr val="000000"/>
              </a:solidFill>
            </a:endParaRPr>
          </a:p>
        </p:txBody>
      </p:sp>
      <p:pic>
        <p:nvPicPr>
          <p:cNvPr id="112" name="Shape 112"/>
          <p:cNvPicPr preferRelativeResize="0"/>
          <p:nvPr/>
        </p:nvPicPr>
        <p:blipFill>
          <a:blip r:embed="rId3">
            <a:alphaModFix/>
          </a:blip>
          <a:stretch>
            <a:fillRect/>
          </a:stretch>
        </p:blipFill>
        <p:spPr>
          <a:xfrm>
            <a:off x="810450" y="2338900"/>
            <a:ext cx="7143750" cy="2381250"/>
          </a:xfrm>
          <a:prstGeom prst="rect">
            <a:avLst/>
          </a:prstGeom>
          <a:noFill/>
          <a:ln>
            <a:noFill/>
          </a:ln>
        </p:spPr>
      </p:pic>
      <p:sp>
        <p:nvSpPr>
          <p:cNvPr id="113" name="Shape 113"/>
          <p:cNvSpPr/>
          <p:nvPr/>
        </p:nvSpPr>
        <p:spPr>
          <a:xfrm>
            <a:off x="810450" y="4240175"/>
            <a:ext cx="2031900" cy="572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sp>
        <p:nvSpPr>
          <p:cNvPr id="118" name="Shape 1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19" name="Shape 119"/>
          <p:cNvSpPr/>
          <p:nvPr/>
        </p:nvSpPr>
        <p:spPr>
          <a:xfrm flipH="1" rot="1092008">
            <a:off x="6549043"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20" name="Shape 120"/>
          <p:cNvSpPr/>
          <p:nvPr/>
        </p:nvSpPr>
        <p:spPr>
          <a:xfrm rot="-1092008">
            <a:off x="5284880"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21" name="Shape 121"/>
          <p:cNvSpPr/>
          <p:nvPr/>
        </p:nvSpPr>
        <p:spPr>
          <a:xfrm flipH="1" rot="1092008">
            <a:off x="4015468"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22" name="Shape 122"/>
          <p:cNvSpPr/>
          <p:nvPr/>
        </p:nvSpPr>
        <p:spPr>
          <a:xfrm rot="-1092008">
            <a:off x="2756389"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23" name="Shape 123"/>
          <p:cNvSpPr/>
          <p:nvPr/>
        </p:nvSpPr>
        <p:spPr>
          <a:xfrm flipH="1" rot="1092008">
            <a:off x="1486963"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24" name="Shape 124"/>
          <p:cNvSpPr/>
          <p:nvPr/>
        </p:nvSpPr>
        <p:spPr>
          <a:xfrm rot="-1092008">
            <a:off x="227884"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nvGrpSpPr>
          <p:cNvPr id="125" name="Shape 125"/>
          <p:cNvGrpSpPr/>
          <p:nvPr/>
        </p:nvGrpSpPr>
        <p:grpSpPr>
          <a:xfrm>
            <a:off x="4295611" y="2257447"/>
            <a:ext cx="2109190" cy="1463510"/>
            <a:chOff x="4165140" y="2709692"/>
            <a:chExt cx="1712700" cy="1064448"/>
          </a:xfrm>
        </p:grpSpPr>
        <p:sp>
          <p:nvSpPr>
            <p:cNvPr id="126" name="Shape 126"/>
            <p:cNvSpPr/>
            <p:nvPr/>
          </p:nvSpPr>
          <p:spPr>
            <a:xfrm rot="-1789476">
              <a:off x="4941257" y="2738966"/>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27" name="Shape 127"/>
            <p:cNvSpPr/>
            <p:nvPr/>
          </p:nvSpPr>
          <p:spPr>
            <a:xfrm>
              <a:off x="4165140" y="3070640"/>
              <a:ext cx="1712700" cy="703500"/>
            </a:xfrm>
            <a:prstGeom prst="roundRect">
              <a:avLst>
                <a:gd fmla="val 4485"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28" name="Shape 128"/>
            <p:cNvSpPr txBox="1"/>
            <p:nvPr/>
          </p:nvSpPr>
          <p:spPr>
            <a:xfrm>
              <a:off x="4209390" y="310784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Predictive Models</a:t>
              </a:r>
              <a:endParaRPr sz="1800">
                <a:solidFill>
                  <a:srgbClr val="5E5E5E"/>
                </a:solidFill>
                <a:latin typeface="Nunito"/>
                <a:ea typeface="Nunito"/>
                <a:cs typeface="Nunito"/>
                <a:sym typeface="Nunito"/>
              </a:endParaRPr>
            </a:p>
          </p:txBody>
        </p:sp>
        <p:sp>
          <p:nvSpPr>
            <p:cNvPr id="129" name="Shape 129"/>
            <p:cNvSpPr/>
            <p:nvPr/>
          </p:nvSpPr>
          <p:spPr>
            <a:xfrm>
              <a:off x="4976490" y="3005991"/>
              <a:ext cx="90000" cy="67500"/>
            </a:xfrm>
            <a:prstGeom prst="triangle">
              <a:avLst>
                <a:gd fmla="val 50000"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130" name="Shape 130"/>
          <p:cNvGrpSpPr/>
          <p:nvPr/>
        </p:nvGrpSpPr>
        <p:grpSpPr>
          <a:xfrm>
            <a:off x="5558581" y="744828"/>
            <a:ext cx="2109190" cy="1409361"/>
            <a:chOff x="5201245" y="1221570"/>
            <a:chExt cx="1712700" cy="1025065"/>
          </a:xfrm>
        </p:grpSpPr>
        <p:sp>
          <p:nvSpPr>
            <p:cNvPr id="131" name="Shape 131"/>
            <p:cNvSpPr/>
            <p:nvPr/>
          </p:nvSpPr>
          <p:spPr>
            <a:xfrm rot="-1789476">
              <a:off x="5977648" y="205690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32" name="Shape 132"/>
            <p:cNvSpPr/>
            <p:nvPr/>
          </p:nvSpPr>
          <p:spPr>
            <a:xfrm>
              <a:off x="5201245"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33" name="Shape 133"/>
            <p:cNvSpPr/>
            <p:nvPr/>
          </p:nvSpPr>
          <p:spPr>
            <a:xfrm rot="10800000">
              <a:off x="6012570"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34" name="Shape 134"/>
            <p:cNvSpPr txBox="1"/>
            <p:nvPr/>
          </p:nvSpPr>
          <p:spPr>
            <a:xfrm>
              <a:off x="5245495" y="125877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Findings</a:t>
              </a:r>
              <a:endParaRPr sz="1800">
                <a:solidFill>
                  <a:srgbClr val="5E5E5E"/>
                </a:solidFill>
                <a:latin typeface="Nunito"/>
                <a:ea typeface="Nunito"/>
                <a:cs typeface="Nunito"/>
                <a:sym typeface="Nunito"/>
              </a:endParaRPr>
            </a:p>
          </p:txBody>
        </p:sp>
      </p:grpSp>
      <p:grpSp>
        <p:nvGrpSpPr>
          <p:cNvPr id="135" name="Shape 135"/>
          <p:cNvGrpSpPr/>
          <p:nvPr/>
        </p:nvGrpSpPr>
        <p:grpSpPr>
          <a:xfrm>
            <a:off x="6820694" y="2257447"/>
            <a:ext cx="2109190" cy="1463510"/>
            <a:chOff x="6282830" y="2709692"/>
            <a:chExt cx="1712700" cy="1064448"/>
          </a:xfrm>
        </p:grpSpPr>
        <p:sp>
          <p:nvSpPr>
            <p:cNvPr id="136" name="Shape 136"/>
            <p:cNvSpPr/>
            <p:nvPr/>
          </p:nvSpPr>
          <p:spPr>
            <a:xfrm rot="-1789476">
              <a:off x="7058947" y="2738966"/>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37" name="Shape 137"/>
            <p:cNvSpPr/>
            <p:nvPr/>
          </p:nvSpPr>
          <p:spPr>
            <a:xfrm>
              <a:off x="6282830" y="3070640"/>
              <a:ext cx="1712700" cy="703500"/>
            </a:xfrm>
            <a:prstGeom prst="roundRect">
              <a:avLst>
                <a:gd fmla="val 4485"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38" name="Shape 138"/>
            <p:cNvSpPr txBox="1"/>
            <p:nvPr/>
          </p:nvSpPr>
          <p:spPr>
            <a:xfrm>
              <a:off x="6327080" y="310784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Future Steps</a:t>
              </a:r>
              <a:endParaRPr sz="1800">
                <a:solidFill>
                  <a:srgbClr val="5E5E5E"/>
                </a:solidFill>
                <a:latin typeface="Nunito"/>
                <a:ea typeface="Nunito"/>
                <a:cs typeface="Nunito"/>
                <a:sym typeface="Nunito"/>
              </a:endParaRPr>
            </a:p>
          </p:txBody>
        </p:sp>
        <p:sp>
          <p:nvSpPr>
            <p:cNvPr id="139" name="Shape 139"/>
            <p:cNvSpPr/>
            <p:nvPr/>
          </p:nvSpPr>
          <p:spPr>
            <a:xfrm>
              <a:off x="7094180" y="3005991"/>
              <a:ext cx="90000" cy="67500"/>
            </a:xfrm>
            <a:prstGeom prst="triangle">
              <a:avLst>
                <a:gd fmla="val 50000"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140" name="Shape 140"/>
          <p:cNvGrpSpPr/>
          <p:nvPr/>
        </p:nvGrpSpPr>
        <p:grpSpPr>
          <a:xfrm>
            <a:off x="3012388" y="744828"/>
            <a:ext cx="2109190" cy="1409361"/>
            <a:chOff x="3123140" y="1221570"/>
            <a:chExt cx="1712700" cy="1025065"/>
          </a:xfrm>
        </p:grpSpPr>
        <p:sp>
          <p:nvSpPr>
            <p:cNvPr id="141" name="Shape 141"/>
            <p:cNvSpPr/>
            <p:nvPr/>
          </p:nvSpPr>
          <p:spPr>
            <a:xfrm rot="-1789476">
              <a:off x="3899258" y="205690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42" name="Shape 142"/>
            <p:cNvSpPr/>
            <p:nvPr/>
          </p:nvSpPr>
          <p:spPr>
            <a:xfrm>
              <a:off x="3123140"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43" name="Shape 143"/>
            <p:cNvSpPr/>
            <p:nvPr/>
          </p:nvSpPr>
          <p:spPr>
            <a:xfrm rot="10800000">
              <a:off x="3934465"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44" name="Shape 144"/>
            <p:cNvSpPr txBox="1"/>
            <p:nvPr/>
          </p:nvSpPr>
          <p:spPr>
            <a:xfrm>
              <a:off x="3167390"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Data  Preprocessing</a:t>
              </a:r>
              <a:endParaRPr sz="1800">
                <a:solidFill>
                  <a:srgbClr val="5E5E5E"/>
                </a:solidFill>
                <a:latin typeface="Nunito"/>
                <a:ea typeface="Nunito"/>
                <a:cs typeface="Nunito"/>
                <a:sym typeface="Nunito"/>
              </a:endParaRPr>
            </a:p>
          </p:txBody>
        </p:sp>
      </p:grpSp>
      <p:grpSp>
        <p:nvGrpSpPr>
          <p:cNvPr id="145" name="Shape 145"/>
          <p:cNvGrpSpPr/>
          <p:nvPr/>
        </p:nvGrpSpPr>
        <p:grpSpPr>
          <a:xfrm>
            <a:off x="466194" y="744818"/>
            <a:ext cx="2109190" cy="1409361"/>
            <a:chOff x="3123140" y="1221570"/>
            <a:chExt cx="1712700" cy="1025065"/>
          </a:xfrm>
        </p:grpSpPr>
        <p:sp>
          <p:nvSpPr>
            <p:cNvPr id="146" name="Shape 146"/>
            <p:cNvSpPr/>
            <p:nvPr/>
          </p:nvSpPr>
          <p:spPr>
            <a:xfrm rot="-1789476">
              <a:off x="3899258" y="2056909"/>
              <a:ext cx="160451" cy="160451"/>
            </a:xfrm>
            <a:prstGeom prst="ellipse">
              <a:avLst/>
            </a:prstGeom>
            <a:solidFill>
              <a:srgbClr val="FFFFFF"/>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47" name="Shape 147"/>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48" name="Shape 148"/>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49" name="Shape 149"/>
            <p:cNvSpPr txBox="1"/>
            <p:nvPr/>
          </p:nvSpPr>
          <p:spPr>
            <a:xfrm>
              <a:off x="3167390" y="1258770"/>
              <a:ext cx="1624200" cy="6246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Nunito"/>
                  <a:ea typeface="Nunito"/>
                  <a:cs typeface="Nunito"/>
                  <a:sym typeface="Nunito"/>
                </a:rPr>
                <a:t>Objective</a:t>
              </a:r>
              <a:endParaRPr sz="1800">
                <a:solidFill>
                  <a:schemeClr val="lt1"/>
                </a:solidFill>
                <a:latin typeface="Nunito"/>
                <a:ea typeface="Nunito"/>
                <a:cs typeface="Nunito"/>
                <a:sym typeface="Nunito"/>
              </a:endParaRPr>
            </a:p>
          </p:txBody>
        </p:sp>
      </p:grpSp>
      <p:grpSp>
        <p:nvGrpSpPr>
          <p:cNvPr id="150" name="Shape 150"/>
          <p:cNvGrpSpPr/>
          <p:nvPr/>
        </p:nvGrpSpPr>
        <p:grpSpPr>
          <a:xfrm>
            <a:off x="1761474" y="2257447"/>
            <a:ext cx="2109190" cy="1463510"/>
            <a:chOff x="4165140" y="2709692"/>
            <a:chExt cx="1712700" cy="1064448"/>
          </a:xfrm>
        </p:grpSpPr>
        <p:sp>
          <p:nvSpPr>
            <p:cNvPr id="151" name="Shape 151"/>
            <p:cNvSpPr/>
            <p:nvPr/>
          </p:nvSpPr>
          <p:spPr>
            <a:xfrm rot="-1789476">
              <a:off x="4941257" y="2738966"/>
              <a:ext cx="160451" cy="160451"/>
            </a:xfrm>
            <a:prstGeom prst="ellipse">
              <a:avLst/>
            </a:prstGeom>
            <a:solidFill>
              <a:schemeClr val="lt1"/>
            </a:solidFill>
            <a:ln cap="flat" cmpd="sng" w="38100">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52" name="Shape 152"/>
            <p:cNvSpPr/>
            <p:nvPr/>
          </p:nvSpPr>
          <p:spPr>
            <a:xfrm>
              <a:off x="4165140" y="3070640"/>
              <a:ext cx="1712700" cy="703500"/>
            </a:xfrm>
            <a:prstGeom prst="roundRect">
              <a:avLst>
                <a:gd fmla="val 4485" name="adj"/>
              </a:avLst>
            </a:prstGeom>
            <a:solidFill>
              <a:srgbClr val="990000"/>
            </a:solidFill>
            <a:ln cap="flat" cmpd="sng" w="9525">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53" name="Shape 153"/>
            <p:cNvSpPr txBox="1"/>
            <p:nvPr/>
          </p:nvSpPr>
          <p:spPr>
            <a:xfrm>
              <a:off x="4209390" y="3107840"/>
              <a:ext cx="1624200" cy="624600"/>
            </a:xfrm>
            <a:prstGeom prst="rect">
              <a:avLst/>
            </a:prstGeom>
            <a:solidFill>
              <a:srgbClr val="990000"/>
            </a:solidFill>
            <a:ln cap="flat" cmpd="sng" w="9525">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Background</a:t>
              </a:r>
              <a:endParaRPr sz="1800">
                <a:solidFill>
                  <a:schemeClr val="lt1"/>
                </a:solidFill>
                <a:latin typeface="Nunito"/>
                <a:ea typeface="Nunito"/>
                <a:cs typeface="Nunito"/>
                <a:sym typeface="Nunito"/>
              </a:endParaRPr>
            </a:p>
          </p:txBody>
        </p:sp>
        <p:sp>
          <p:nvSpPr>
            <p:cNvPr id="154" name="Shape 154"/>
            <p:cNvSpPr/>
            <p:nvPr/>
          </p:nvSpPr>
          <p:spPr>
            <a:xfrm>
              <a:off x="4976490" y="3005991"/>
              <a:ext cx="90000" cy="67500"/>
            </a:xfrm>
            <a:prstGeom prst="triangle">
              <a:avLst>
                <a:gd fmla="val 50000" name="adj"/>
              </a:avLst>
            </a:prstGeom>
            <a:solidFill>
              <a:srgbClr val="990000"/>
            </a:solidFill>
            <a:ln cap="flat" cmpd="sng" w="9525">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sp>
        <p:nvSpPr>
          <p:cNvPr id="155" name="Shape 155"/>
          <p:cNvSpPr/>
          <p:nvPr/>
        </p:nvSpPr>
        <p:spPr>
          <a:xfrm rot="-1092008">
            <a:off x="-229316" y="23262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 on Flight Delays</a:t>
            </a:r>
            <a:endParaRPr/>
          </a:p>
          <a:p>
            <a:pPr indent="0" lvl="0" marL="0">
              <a:spcBef>
                <a:spcPts val="0"/>
              </a:spcBef>
              <a:spcAft>
                <a:spcPts val="0"/>
              </a:spcAft>
              <a:buNone/>
            </a:pPr>
            <a:r>
              <a:t/>
            </a:r>
            <a:endParaRPr/>
          </a:p>
        </p:txBody>
      </p:sp>
      <p:sp>
        <p:nvSpPr>
          <p:cNvPr id="161" name="Shape 161"/>
          <p:cNvSpPr txBox="1"/>
          <p:nvPr>
            <p:ph idx="1" type="body"/>
          </p:nvPr>
        </p:nvSpPr>
        <p:spPr>
          <a:xfrm>
            <a:off x="311700" y="1152475"/>
            <a:ext cx="4441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Two types of delays: Departure vs Arrival</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Many factors responsible for delays: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“Weather”</a:t>
            </a:r>
            <a:r>
              <a:rPr lang="en">
                <a:solidFill>
                  <a:srgbClr val="000000"/>
                </a:solidFill>
              </a:rPr>
              <a:t> -</a:t>
            </a:r>
            <a:r>
              <a:rPr lang="en">
                <a:solidFill>
                  <a:srgbClr val="000000"/>
                </a:solidFill>
              </a:rPr>
              <a:t> Some airports more impacted by weather than others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“Reactionary” - delays caused by a late arriving flight, can impact the rest of the flights that day</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“Airline” - Includes delays in boarding, baggage handling, aircraft maintenance</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Other: airport, type of aircraft, etc</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457200">
              <a:spcBef>
                <a:spcPts val="1600"/>
              </a:spcBef>
              <a:spcAft>
                <a:spcPts val="1600"/>
              </a:spcAft>
              <a:buNone/>
            </a:pPr>
            <a:r>
              <a:t/>
            </a:r>
            <a:endParaRPr>
              <a:solidFill>
                <a:srgbClr val="000000"/>
              </a:solidFill>
            </a:endParaRPr>
          </a:p>
        </p:txBody>
      </p:sp>
      <p:sp>
        <p:nvSpPr>
          <p:cNvPr id="162" name="Shape 162"/>
          <p:cNvSpPr txBox="1"/>
          <p:nvPr/>
        </p:nvSpPr>
        <p:spPr>
          <a:xfrm>
            <a:off x="6083675" y="-178700"/>
            <a:ext cx="7136700" cy="83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63" name="Shape 163"/>
          <p:cNvPicPr preferRelativeResize="0"/>
          <p:nvPr/>
        </p:nvPicPr>
        <p:blipFill>
          <a:blip r:embed="rId3">
            <a:alphaModFix/>
          </a:blip>
          <a:stretch>
            <a:fillRect/>
          </a:stretch>
        </p:blipFill>
        <p:spPr>
          <a:xfrm>
            <a:off x="4872225" y="1152475"/>
            <a:ext cx="4139200" cy="3103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7" name="Shape 167"/>
        <p:cNvGrpSpPr/>
        <p:nvPr/>
      </p:nvGrpSpPr>
      <p:grpSpPr>
        <a:xfrm>
          <a:off x="0" y="0"/>
          <a:ext cx="0" cy="0"/>
          <a:chOff x="0" y="0"/>
          <a:chExt cx="0" cy="0"/>
        </a:xfrm>
      </p:grpSpPr>
      <p:sp>
        <p:nvSpPr>
          <p:cNvPr id="168" name="Shape 1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69" name="Shape 169"/>
          <p:cNvSpPr/>
          <p:nvPr/>
        </p:nvSpPr>
        <p:spPr>
          <a:xfrm flipH="1" rot="1092008">
            <a:off x="6549043"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70" name="Shape 170"/>
          <p:cNvSpPr/>
          <p:nvPr/>
        </p:nvSpPr>
        <p:spPr>
          <a:xfrm rot="-1092008">
            <a:off x="5284880"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71" name="Shape 171"/>
          <p:cNvSpPr/>
          <p:nvPr/>
        </p:nvSpPr>
        <p:spPr>
          <a:xfrm flipH="1" rot="1092008">
            <a:off x="4015468" y="2173896"/>
            <a:ext cx="1388884" cy="79173"/>
          </a:xfrm>
          <a:prstGeom prst="roundRect">
            <a:avLst>
              <a:gd fmla="val 50000" name="adj"/>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72" name="Shape 172"/>
          <p:cNvSpPr/>
          <p:nvPr/>
        </p:nvSpPr>
        <p:spPr>
          <a:xfrm rot="-1092008">
            <a:off x="2756389"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73" name="Shape 173"/>
          <p:cNvSpPr/>
          <p:nvPr/>
        </p:nvSpPr>
        <p:spPr>
          <a:xfrm flipH="1" rot="1092008">
            <a:off x="1486963"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74" name="Shape 174"/>
          <p:cNvSpPr/>
          <p:nvPr/>
        </p:nvSpPr>
        <p:spPr>
          <a:xfrm rot="-1092008">
            <a:off x="227884" y="21738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nvGrpSpPr>
          <p:cNvPr id="175" name="Shape 175"/>
          <p:cNvGrpSpPr/>
          <p:nvPr/>
        </p:nvGrpSpPr>
        <p:grpSpPr>
          <a:xfrm>
            <a:off x="4295611" y="2257447"/>
            <a:ext cx="2109190" cy="1463510"/>
            <a:chOff x="4165140" y="2709692"/>
            <a:chExt cx="1712700" cy="1064448"/>
          </a:xfrm>
        </p:grpSpPr>
        <p:sp>
          <p:nvSpPr>
            <p:cNvPr id="176" name="Shape 176"/>
            <p:cNvSpPr/>
            <p:nvPr/>
          </p:nvSpPr>
          <p:spPr>
            <a:xfrm rot="-1789476">
              <a:off x="4941257" y="2738966"/>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77" name="Shape 177"/>
            <p:cNvSpPr/>
            <p:nvPr/>
          </p:nvSpPr>
          <p:spPr>
            <a:xfrm>
              <a:off x="4165140" y="3070640"/>
              <a:ext cx="1712700" cy="703500"/>
            </a:xfrm>
            <a:prstGeom prst="roundRect">
              <a:avLst>
                <a:gd fmla="val 4485"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78" name="Shape 178"/>
            <p:cNvSpPr txBox="1"/>
            <p:nvPr/>
          </p:nvSpPr>
          <p:spPr>
            <a:xfrm>
              <a:off x="4209390" y="310784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Predictive Models</a:t>
              </a:r>
              <a:endParaRPr sz="1800">
                <a:solidFill>
                  <a:srgbClr val="5E5E5E"/>
                </a:solidFill>
                <a:latin typeface="Nunito"/>
                <a:ea typeface="Nunito"/>
                <a:cs typeface="Nunito"/>
                <a:sym typeface="Nunito"/>
              </a:endParaRPr>
            </a:p>
          </p:txBody>
        </p:sp>
        <p:sp>
          <p:nvSpPr>
            <p:cNvPr id="179" name="Shape 179"/>
            <p:cNvSpPr/>
            <p:nvPr/>
          </p:nvSpPr>
          <p:spPr>
            <a:xfrm>
              <a:off x="4976490" y="3005991"/>
              <a:ext cx="90000" cy="67500"/>
            </a:xfrm>
            <a:prstGeom prst="triangle">
              <a:avLst>
                <a:gd fmla="val 50000"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180" name="Shape 180"/>
          <p:cNvGrpSpPr/>
          <p:nvPr/>
        </p:nvGrpSpPr>
        <p:grpSpPr>
          <a:xfrm>
            <a:off x="5558581" y="744828"/>
            <a:ext cx="2109190" cy="1409361"/>
            <a:chOff x="5201245" y="1221570"/>
            <a:chExt cx="1712700" cy="1025065"/>
          </a:xfrm>
        </p:grpSpPr>
        <p:sp>
          <p:nvSpPr>
            <p:cNvPr id="181" name="Shape 181"/>
            <p:cNvSpPr/>
            <p:nvPr/>
          </p:nvSpPr>
          <p:spPr>
            <a:xfrm rot="-1789476">
              <a:off x="5977648" y="205690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82" name="Shape 182"/>
            <p:cNvSpPr/>
            <p:nvPr/>
          </p:nvSpPr>
          <p:spPr>
            <a:xfrm>
              <a:off x="5201245"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83" name="Shape 183"/>
            <p:cNvSpPr/>
            <p:nvPr/>
          </p:nvSpPr>
          <p:spPr>
            <a:xfrm rot="10800000">
              <a:off x="6012570"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84" name="Shape 184"/>
            <p:cNvSpPr txBox="1"/>
            <p:nvPr/>
          </p:nvSpPr>
          <p:spPr>
            <a:xfrm>
              <a:off x="5245495" y="125877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Findings</a:t>
              </a:r>
              <a:endParaRPr sz="1800">
                <a:solidFill>
                  <a:srgbClr val="5E5E5E"/>
                </a:solidFill>
                <a:latin typeface="Nunito"/>
                <a:ea typeface="Nunito"/>
                <a:cs typeface="Nunito"/>
                <a:sym typeface="Nunito"/>
              </a:endParaRPr>
            </a:p>
          </p:txBody>
        </p:sp>
      </p:grpSp>
      <p:grpSp>
        <p:nvGrpSpPr>
          <p:cNvPr id="185" name="Shape 185"/>
          <p:cNvGrpSpPr/>
          <p:nvPr/>
        </p:nvGrpSpPr>
        <p:grpSpPr>
          <a:xfrm>
            <a:off x="6820694" y="2257447"/>
            <a:ext cx="2109190" cy="1463510"/>
            <a:chOff x="6282830" y="2709692"/>
            <a:chExt cx="1712700" cy="1064448"/>
          </a:xfrm>
        </p:grpSpPr>
        <p:sp>
          <p:nvSpPr>
            <p:cNvPr id="186" name="Shape 186"/>
            <p:cNvSpPr/>
            <p:nvPr/>
          </p:nvSpPr>
          <p:spPr>
            <a:xfrm rot="-1789476">
              <a:off x="7058947" y="2738966"/>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87" name="Shape 187"/>
            <p:cNvSpPr/>
            <p:nvPr/>
          </p:nvSpPr>
          <p:spPr>
            <a:xfrm>
              <a:off x="6282830" y="3070640"/>
              <a:ext cx="1712700" cy="703500"/>
            </a:xfrm>
            <a:prstGeom prst="roundRect">
              <a:avLst>
                <a:gd fmla="val 4485"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88" name="Shape 188"/>
            <p:cNvSpPr txBox="1"/>
            <p:nvPr/>
          </p:nvSpPr>
          <p:spPr>
            <a:xfrm>
              <a:off x="6327080" y="3107840"/>
              <a:ext cx="1624200" cy="624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Nunito"/>
                  <a:ea typeface="Nunito"/>
                  <a:cs typeface="Nunito"/>
                  <a:sym typeface="Nunito"/>
                </a:rPr>
                <a:t>Future Steps</a:t>
              </a:r>
              <a:endParaRPr sz="1800">
                <a:solidFill>
                  <a:srgbClr val="5E5E5E"/>
                </a:solidFill>
                <a:latin typeface="Nunito"/>
                <a:ea typeface="Nunito"/>
                <a:cs typeface="Nunito"/>
                <a:sym typeface="Nunito"/>
              </a:endParaRPr>
            </a:p>
          </p:txBody>
        </p:sp>
        <p:sp>
          <p:nvSpPr>
            <p:cNvPr id="189" name="Shape 189"/>
            <p:cNvSpPr/>
            <p:nvPr/>
          </p:nvSpPr>
          <p:spPr>
            <a:xfrm>
              <a:off x="7094180" y="3005991"/>
              <a:ext cx="90000" cy="67500"/>
            </a:xfrm>
            <a:prstGeom prst="triangle">
              <a:avLst>
                <a:gd fmla="val 50000" name="adj"/>
              </a:avLst>
            </a:prstGeom>
            <a:solidFill>
              <a:srgbClr val="D9D9D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grpSp>
        <p:nvGrpSpPr>
          <p:cNvPr id="190" name="Shape 190"/>
          <p:cNvGrpSpPr/>
          <p:nvPr/>
        </p:nvGrpSpPr>
        <p:grpSpPr>
          <a:xfrm>
            <a:off x="3012388" y="744828"/>
            <a:ext cx="2109190" cy="1409361"/>
            <a:chOff x="3123140" y="1221570"/>
            <a:chExt cx="1712700" cy="1025065"/>
          </a:xfrm>
        </p:grpSpPr>
        <p:sp>
          <p:nvSpPr>
            <p:cNvPr id="191" name="Shape 191"/>
            <p:cNvSpPr/>
            <p:nvPr/>
          </p:nvSpPr>
          <p:spPr>
            <a:xfrm rot="-1789476">
              <a:off x="3899258" y="2056909"/>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92" name="Shape 192"/>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93" name="Shape 193"/>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94" name="Shape 194"/>
            <p:cNvSpPr txBox="1"/>
            <p:nvPr/>
          </p:nvSpPr>
          <p:spPr>
            <a:xfrm>
              <a:off x="3167390" y="1258770"/>
              <a:ext cx="1624200" cy="624600"/>
            </a:xfrm>
            <a:prstGeom prst="rect">
              <a:avLst/>
            </a:prstGeom>
            <a:solidFill>
              <a:srgbClr val="99000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Data  Preprocessing</a:t>
              </a:r>
              <a:endParaRPr sz="1800">
                <a:solidFill>
                  <a:schemeClr val="lt1"/>
                </a:solidFill>
                <a:latin typeface="Nunito"/>
                <a:ea typeface="Nunito"/>
                <a:cs typeface="Nunito"/>
                <a:sym typeface="Nunito"/>
              </a:endParaRPr>
            </a:p>
          </p:txBody>
        </p:sp>
      </p:grpSp>
      <p:grpSp>
        <p:nvGrpSpPr>
          <p:cNvPr id="195" name="Shape 195"/>
          <p:cNvGrpSpPr/>
          <p:nvPr/>
        </p:nvGrpSpPr>
        <p:grpSpPr>
          <a:xfrm>
            <a:off x="466194" y="744818"/>
            <a:ext cx="2109190" cy="1409361"/>
            <a:chOff x="3123140" y="1221570"/>
            <a:chExt cx="1712700" cy="1025065"/>
          </a:xfrm>
        </p:grpSpPr>
        <p:sp>
          <p:nvSpPr>
            <p:cNvPr id="196" name="Shape 196"/>
            <p:cNvSpPr/>
            <p:nvPr/>
          </p:nvSpPr>
          <p:spPr>
            <a:xfrm rot="-1789476">
              <a:off x="3899258" y="2056909"/>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97" name="Shape 197"/>
            <p:cNvSpPr/>
            <p:nvPr/>
          </p:nvSpPr>
          <p:spPr>
            <a:xfrm>
              <a:off x="3123140" y="1221570"/>
              <a:ext cx="1712700" cy="703500"/>
            </a:xfrm>
            <a:prstGeom prst="roundRect">
              <a:avLst>
                <a:gd fmla="val 4485"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198" name="Shape 198"/>
            <p:cNvSpPr/>
            <p:nvPr/>
          </p:nvSpPr>
          <p:spPr>
            <a:xfrm rot="10800000">
              <a:off x="3934465" y="1920663"/>
              <a:ext cx="90000" cy="67500"/>
            </a:xfrm>
            <a:prstGeom prst="triangl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199" name="Shape 199"/>
            <p:cNvSpPr txBox="1"/>
            <p:nvPr/>
          </p:nvSpPr>
          <p:spPr>
            <a:xfrm>
              <a:off x="3167390" y="1258770"/>
              <a:ext cx="1624200" cy="6246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Nunito"/>
                  <a:ea typeface="Nunito"/>
                  <a:cs typeface="Nunito"/>
                  <a:sym typeface="Nunito"/>
                </a:rPr>
                <a:t>Objective</a:t>
              </a:r>
              <a:endParaRPr sz="1800">
                <a:solidFill>
                  <a:schemeClr val="lt1"/>
                </a:solidFill>
                <a:latin typeface="Nunito"/>
                <a:ea typeface="Nunito"/>
                <a:cs typeface="Nunito"/>
                <a:sym typeface="Nunito"/>
              </a:endParaRPr>
            </a:p>
          </p:txBody>
        </p:sp>
      </p:grpSp>
      <p:grpSp>
        <p:nvGrpSpPr>
          <p:cNvPr id="200" name="Shape 200"/>
          <p:cNvGrpSpPr/>
          <p:nvPr/>
        </p:nvGrpSpPr>
        <p:grpSpPr>
          <a:xfrm>
            <a:off x="1761474" y="2257447"/>
            <a:ext cx="2109190" cy="1463510"/>
            <a:chOff x="4165140" y="2709692"/>
            <a:chExt cx="1712700" cy="1064448"/>
          </a:xfrm>
        </p:grpSpPr>
        <p:sp>
          <p:nvSpPr>
            <p:cNvPr id="201" name="Shape 201"/>
            <p:cNvSpPr/>
            <p:nvPr/>
          </p:nvSpPr>
          <p:spPr>
            <a:xfrm rot="-1789476">
              <a:off x="4941257" y="2738966"/>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
          <p:nvSpPr>
            <p:cNvPr id="202" name="Shape 202"/>
            <p:cNvSpPr/>
            <p:nvPr/>
          </p:nvSpPr>
          <p:spPr>
            <a:xfrm>
              <a:off x="4165140" y="3070640"/>
              <a:ext cx="1712700" cy="703500"/>
            </a:xfrm>
            <a:prstGeom prst="roundRect">
              <a:avLst>
                <a:gd fmla="val 4485"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a:p>
              <a:pPr indent="0" lvl="0" marL="0" rtl="0" algn="ctr">
                <a:spcBef>
                  <a:spcPts val="0"/>
                </a:spcBef>
                <a:spcAft>
                  <a:spcPts val="0"/>
                </a:spcAft>
                <a:buNone/>
              </a:pPr>
              <a:r>
                <a:t/>
              </a:r>
              <a:endParaRPr sz="1800">
                <a:latin typeface="Nunito"/>
                <a:ea typeface="Nunito"/>
                <a:cs typeface="Nunito"/>
                <a:sym typeface="Nunito"/>
              </a:endParaRPr>
            </a:p>
          </p:txBody>
        </p:sp>
        <p:sp>
          <p:nvSpPr>
            <p:cNvPr id="203" name="Shape 203"/>
            <p:cNvSpPr txBox="1"/>
            <p:nvPr/>
          </p:nvSpPr>
          <p:spPr>
            <a:xfrm>
              <a:off x="4209390" y="3107840"/>
              <a:ext cx="1624200" cy="624600"/>
            </a:xfrm>
            <a:prstGeom prst="rect">
              <a:avLst/>
            </a:prstGeom>
            <a:solidFill>
              <a:srgbClr val="990000"/>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Nunito"/>
                  <a:ea typeface="Nunito"/>
                  <a:cs typeface="Nunito"/>
                  <a:sym typeface="Nunito"/>
                </a:rPr>
                <a:t>Background</a:t>
              </a:r>
              <a:endParaRPr sz="1800">
                <a:solidFill>
                  <a:schemeClr val="lt1"/>
                </a:solidFill>
                <a:latin typeface="Nunito"/>
                <a:ea typeface="Nunito"/>
                <a:cs typeface="Nunito"/>
                <a:sym typeface="Nunito"/>
              </a:endParaRPr>
            </a:p>
          </p:txBody>
        </p:sp>
        <p:sp>
          <p:nvSpPr>
            <p:cNvPr id="204" name="Shape 204"/>
            <p:cNvSpPr/>
            <p:nvPr/>
          </p:nvSpPr>
          <p:spPr>
            <a:xfrm>
              <a:off x="4976490" y="3005991"/>
              <a:ext cx="90000" cy="67500"/>
            </a:xfrm>
            <a:prstGeom prst="triangle">
              <a:avLst>
                <a:gd fmla="val 50000" name="adj"/>
              </a:avLst>
            </a:prstGeom>
            <a:solidFill>
              <a:srgbClr val="99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grpSp>
      <p:sp>
        <p:nvSpPr>
          <p:cNvPr id="205" name="Shape 205"/>
          <p:cNvSpPr/>
          <p:nvPr/>
        </p:nvSpPr>
        <p:spPr>
          <a:xfrm rot="-1092008">
            <a:off x="-229316" y="2326296"/>
            <a:ext cx="1388884" cy="79173"/>
          </a:xfrm>
          <a:prstGeom prst="roundRect">
            <a:avLst>
              <a:gd fmla="val 50000" name="adj"/>
            </a:avLst>
          </a:prstGeom>
          <a:solidFill>
            <a:srgbClr val="99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a:t>
            </a:r>
            <a:endParaRPr/>
          </a:p>
          <a:p>
            <a:pPr indent="0" lvl="0" marL="0">
              <a:spcBef>
                <a:spcPts val="0"/>
              </a:spcBef>
              <a:spcAft>
                <a:spcPts val="0"/>
              </a:spcAft>
              <a:buNone/>
            </a:pPr>
            <a:r>
              <a:t/>
            </a:r>
            <a:endParaRPr/>
          </a:p>
        </p:txBody>
      </p:sp>
      <p:sp>
        <p:nvSpPr>
          <p:cNvPr id="211" name="Shape 211"/>
          <p:cNvSpPr txBox="1"/>
          <p:nvPr>
            <p:ph idx="1" type="body"/>
          </p:nvPr>
        </p:nvSpPr>
        <p:spPr>
          <a:xfrm>
            <a:off x="311700" y="1152475"/>
            <a:ext cx="43935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2015 Flight Delays and Cancellation from Kaggle</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Over 5 million observations</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31 variables</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Derived dependent variable</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DELAY (Safe/Late)</a:t>
            </a:r>
            <a:endParaRPr sz="1800">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pic>
        <p:nvPicPr>
          <p:cNvPr id="212" name="Shape 212"/>
          <p:cNvPicPr preferRelativeResize="0"/>
          <p:nvPr/>
        </p:nvPicPr>
        <p:blipFill>
          <a:blip r:embed="rId3">
            <a:alphaModFix/>
          </a:blip>
          <a:stretch>
            <a:fillRect/>
          </a:stretch>
        </p:blipFill>
        <p:spPr>
          <a:xfrm>
            <a:off x="4817125" y="1185863"/>
            <a:ext cx="3952875" cy="277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Dataset</a:t>
            </a:r>
            <a:endParaRPr/>
          </a:p>
          <a:p>
            <a:pPr indent="0" lvl="0" marL="0" rtl="0">
              <a:spcBef>
                <a:spcPts val="0"/>
              </a:spcBef>
              <a:spcAft>
                <a:spcPts val="0"/>
              </a:spcAft>
              <a:buNone/>
            </a:pPr>
            <a:r>
              <a:t/>
            </a:r>
            <a:endParaRPr/>
          </a:p>
        </p:txBody>
      </p:sp>
      <p:sp>
        <p:nvSpPr>
          <p:cNvPr id="218" name="Shape 218"/>
          <p:cNvSpPr txBox="1"/>
          <p:nvPr>
            <p:ph idx="1" type="body"/>
          </p:nvPr>
        </p:nvSpPr>
        <p:spPr>
          <a:xfrm>
            <a:off x="311700" y="1152475"/>
            <a:ext cx="43935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31 Attributes total, 9 Attributes used</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Month, Day, Day of Week, Airline, Origin Airport, Scheduled Departure, Scheduled Time, Scheduled Arrival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