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4" autoAdjust="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6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9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0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3B24-0875-4395-B777-3428415F420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2C8D-1DA9-4F66-8C8C-D3E6CB6D6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2.svg"/><Relationship Id="rId3" Type="http://schemas.openxmlformats.org/officeDocument/2006/relationships/image" Target="../media/image22.svg"/><Relationship Id="rId7" Type="http://schemas.openxmlformats.org/officeDocument/2006/relationships/image" Target="../media/image118.sv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6.svg"/><Relationship Id="rId5" Type="http://schemas.openxmlformats.org/officeDocument/2006/relationships/image" Target="../media/image116.svg"/><Relationship Id="rId10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65141" y="0"/>
            <a:ext cx="3326859" cy="6858000"/>
          </a:xfrm>
          <a:prstGeom prst="rect">
            <a:avLst/>
          </a:prstGeom>
          <a:solidFill>
            <a:srgbClr val="194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xmlns="" id="{0F20D133-6174-4BD5-8E31-15126A63B98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black">
          <a:xfrm>
            <a:off x="9044781" y="4912033"/>
            <a:ext cx="6294438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Команда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GMP</a:t>
            </a:r>
            <a:endParaRPr lang="ru-RU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endParaRPr lang="en-US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Александр Ярусов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Кристина Лях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Никита </a:t>
            </a:r>
            <a:r>
              <a:rPr lang="ru-RU" altLang="en-US" sz="20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Боженков</a:t>
            </a:r>
            <a:endParaRPr lang="ru-RU" alt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" y="2391184"/>
            <a:ext cx="1289713" cy="1571301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217762" y="1671036"/>
            <a:ext cx="6216553" cy="2291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Разработка проекта российско-инвестиционного </a:t>
            </a:r>
            <a:r>
              <a:rPr lang="ru-RU" sz="3200" b="1" dirty="0" err="1" smtClean="0">
                <a:solidFill>
                  <a:srgbClr val="1940FF"/>
                </a:solidFill>
                <a:latin typeface="Arial Narrow" panose="020B0606020202030204" pitchFamily="34" charset="0"/>
              </a:rPr>
              <a:t>хаба</a:t>
            </a:r>
            <a:endParaRPr lang="ru-RU" sz="3200" b="1" dirty="0" smtClean="0">
              <a:solidFill>
                <a:srgbClr val="1940FF"/>
              </a:solidFill>
              <a:latin typeface="Arial Narrow" panose="020B0606020202030204" pitchFamily="34" charset="0"/>
            </a:endParaRPr>
          </a:p>
          <a:p>
            <a:pPr algn="l"/>
            <a:r>
              <a:rPr lang="ru-RU" sz="18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Кейс Минфина РФ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" y="128840"/>
            <a:ext cx="1542196" cy="15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6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Группа 2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391A40-C6DC-4021-B155-636651EFDCEB}"/>
              </a:ext>
            </a:extLst>
          </p:cNvPr>
          <p:cNvGrpSpPr/>
          <p:nvPr/>
        </p:nvGrpSpPr>
        <p:grpSpPr>
          <a:xfrm>
            <a:off x="703504" y="1907806"/>
            <a:ext cx="11160128" cy="4439045"/>
            <a:chOff x="515934" y="1798241"/>
            <a:chExt cx="11160128" cy="4439045"/>
          </a:xfrm>
        </p:grpSpPr>
        <p:sp>
          <p:nvSpPr>
            <p:cNvPr id="301" name="Прямоугольник 3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AB57DF9-C2FA-4512-A8AF-F48A75F1FC80}"/>
                </a:ext>
              </a:extLst>
            </p:cNvPr>
            <p:cNvSpPr/>
            <p:nvPr/>
          </p:nvSpPr>
          <p:spPr>
            <a:xfrm>
              <a:off x="515937" y="1798241"/>
              <a:ext cx="11160125" cy="443904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cxnSp>
          <p:nvCxnSpPr>
            <p:cNvPr id="302" name="Прямая соединительная линия 30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D389CA1-4CB6-490B-9F38-3E12F6B06FF2}"/>
                </a:ext>
              </a:extLst>
            </p:cNvPr>
            <p:cNvCxnSpPr/>
            <p:nvPr/>
          </p:nvCxnSpPr>
          <p:spPr>
            <a:xfrm>
              <a:off x="515934" y="2540048"/>
              <a:ext cx="1097280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</p:cxnSp>
        <p:cxnSp>
          <p:nvCxnSpPr>
            <p:cNvPr id="303" name="Прямая соединительная линия 30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CF3F652-7F8F-45B1-AAE3-E2BECB73B5A5}"/>
                </a:ext>
              </a:extLst>
            </p:cNvPr>
            <p:cNvCxnSpPr/>
            <p:nvPr/>
          </p:nvCxnSpPr>
          <p:spPr>
            <a:xfrm>
              <a:off x="515934" y="3281855"/>
              <a:ext cx="1097280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</p:cxnSp>
        <p:cxnSp>
          <p:nvCxnSpPr>
            <p:cNvPr id="304" name="Прямая соединительная линия 30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008115-F27F-43BA-8AAB-C5EF6CF83648}"/>
                </a:ext>
              </a:extLst>
            </p:cNvPr>
            <p:cNvCxnSpPr/>
            <p:nvPr/>
          </p:nvCxnSpPr>
          <p:spPr>
            <a:xfrm>
              <a:off x="515934" y="4023662"/>
              <a:ext cx="1097280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</p:cxnSp>
        <p:cxnSp>
          <p:nvCxnSpPr>
            <p:cNvPr id="305" name="Прямая соединительная линия 30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D05E934-5013-423C-9063-BBD53FAB6C55}"/>
                </a:ext>
              </a:extLst>
            </p:cNvPr>
            <p:cNvCxnSpPr/>
            <p:nvPr/>
          </p:nvCxnSpPr>
          <p:spPr>
            <a:xfrm>
              <a:off x="515934" y="4765469"/>
              <a:ext cx="1097280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</p:cxnSp>
        <p:cxnSp>
          <p:nvCxnSpPr>
            <p:cNvPr id="306" name="Прямая соединительная линия 30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D50BD66-C9A9-4070-A0B9-F61654C52258}"/>
                </a:ext>
              </a:extLst>
            </p:cNvPr>
            <p:cNvCxnSpPr/>
            <p:nvPr/>
          </p:nvCxnSpPr>
          <p:spPr>
            <a:xfrm>
              <a:off x="515934" y="5507276"/>
              <a:ext cx="10972800" cy="0"/>
            </a:xfrm>
            <a:prstGeom prst="lin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</p:cxnSp>
        <p:grpSp>
          <p:nvGrpSpPr>
            <p:cNvPr id="308" name="Группа 30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CEC3058-0332-4800-9FC7-C8E2A5BADF53}"/>
                </a:ext>
              </a:extLst>
            </p:cNvPr>
            <p:cNvGrpSpPr/>
            <p:nvPr/>
          </p:nvGrpSpPr>
          <p:grpSpPr>
            <a:xfrm>
              <a:off x="686011" y="1953701"/>
              <a:ext cx="3530330" cy="484748"/>
              <a:chOff x="686011" y="1993153"/>
              <a:chExt cx="3530330" cy="484748"/>
            </a:xfrm>
          </p:grpSpPr>
          <p:sp>
            <p:nvSpPr>
              <p:cNvPr id="325" name="TextBox 8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6CA3A31-A6B5-42E0-B500-5AB1A0FF92F9}"/>
                  </a:ext>
                </a:extLst>
              </p:cNvPr>
              <p:cNvSpPr txBox="1"/>
              <p:nvPr/>
            </p:nvSpPr>
            <p:spPr>
              <a:xfrm>
                <a:off x="1235640" y="2047014"/>
                <a:ext cx="29807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sz="1400" dirty="0">
                    <a:solidFill>
                      <a:srgbClr val="1C1C1C"/>
                    </a:solidFill>
                    <a:latin typeface="Arial Narrow"/>
                  </a:rPr>
                  <a:t>Повышение инвестиционной привлекательности</a:t>
                </a:r>
              </a:p>
            </p:txBody>
          </p:sp>
          <p:sp>
            <p:nvSpPr>
              <p:cNvPr id="326" name="TextBox 8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BBF4001-5691-4DE3-8BE3-5D3CC38FEB3A}"/>
                  </a:ext>
                </a:extLst>
              </p:cNvPr>
              <p:cNvSpPr txBox="1"/>
              <p:nvPr/>
            </p:nvSpPr>
            <p:spPr>
              <a:xfrm>
                <a:off x="686011" y="1993153"/>
                <a:ext cx="365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rPr>
                  <a:t>01</a:t>
                </a:r>
              </a:p>
            </p:txBody>
          </p:sp>
        </p:grpSp>
        <p:sp>
          <p:nvSpPr>
            <p:cNvPr id="324" name="TextBox 8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866FEF5-5451-4C4D-94F1-8CDB4A19817B}"/>
                </a:ext>
              </a:extLst>
            </p:cNvPr>
            <p:cNvSpPr txBox="1"/>
            <p:nvPr/>
          </p:nvSpPr>
          <p:spPr>
            <a:xfrm>
              <a:off x="686011" y="2695508"/>
              <a:ext cx="36548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02</a:t>
              </a: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22" name="TextBox 9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6E40942-F813-4CDE-B145-B43141063EE5}"/>
                </a:ext>
              </a:extLst>
            </p:cNvPr>
            <p:cNvSpPr txBox="1"/>
            <p:nvPr/>
          </p:nvSpPr>
          <p:spPr>
            <a:xfrm>
              <a:off x="686011" y="3437315"/>
              <a:ext cx="36548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03</a:t>
              </a: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20" name="TextBox 10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9BF36FF-C9D9-4207-A9D1-7C47C4825223}"/>
                </a:ext>
              </a:extLst>
            </p:cNvPr>
            <p:cNvSpPr txBox="1"/>
            <p:nvPr/>
          </p:nvSpPr>
          <p:spPr>
            <a:xfrm>
              <a:off x="686011" y="4179122"/>
              <a:ext cx="36548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04</a:t>
              </a: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18" name="TextBox 10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052A18-1CE2-4C40-89BA-42F659B6A745}"/>
                </a:ext>
              </a:extLst>
            </p:cNvPr>
            <p:cNvSpPr txBox="1"/>
            <p:nvPr/>
          </p:nvSpPr>
          <p:spPr>
            <a:xfrm>
              <a:off x="686011" y="4920929"/>
              <a:ext cx="36548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05</a:t>
              </a: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16" name="TextBox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528D723-BE66-4ECE-9A86-5736805199CB}"/>
                </a:ext>
              </a:extLst>
            </p:cNvPr>
            <p:cNvSpPr txBox="1"/>
            <p:nvPr/>
          </p:nvSpPr>
          <p:spPr>
            <a:xfrm>
              <a:off x="686011" y="5662736"/>
              <a:ext cx="365485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06</a:t>
              </a: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Результат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Группа 1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DB0633-9D67-4A5E-BE94-735CA0D36FCC}"/>
              </a:ext>
            </a:extLst>
          </p:cNvPr>
          <p:cNvGrpSpPr/>
          <p:nvPr/>
        </p:nvGrpSpPr>
        <p:grpSpPr>
          <a:xfrm>
            <a:off x="375138" y="956473"/>
            <a:ext cx="11816862" cy="738061"/>
            <a:chOff x="238724" y="1998165"/>
            <a:chExt cx="11816862" cy="738061"/>
          </a:xfrm>
        </p:grpSpPr>
        <p:cxnSp>
          <p:nvCxnSpPr>
            <p:cNvPr id="181" name="Прямая соединительная линия 18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4D4589F-1800-4A95-ABE8-75F7CAF31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5850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2" name="Прямая соединительная линия 18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F3BD0A5-8E56-4DA7-BFF0-13924F8A3D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365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3" name="Прямая соединительная линия 18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AF87AAC-5CE2-44B4-8392-F2BC249AE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51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4" name="Прямая соединительная линия 18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1A2223A-2762-4052-8D67-750AFF0E9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813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5" name="Прямая соединительная линия 18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00DB984-BAD7-4158-9C86-41F228F2F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0319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6" name="Прямая соединительная линия 18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EC11846-C744-4127-B774-9683FFA60A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2503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7" name="Прямая соединительная линия 18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A8BD5F-FD60-49DB-81F5-8AB3C16F2A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871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7F5E7AF-7B73-49A7-9889-70D6D2EF6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905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89" name="Прямая соединительная линия 18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C52BE34-F221-45F3-A042-CF2A68A73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1239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0" name="Прямая соединительная линия 18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A2B3FC9-A9C6-4A7E-943E-2010F37B6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3423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1" name="Прямая соединительная линия 19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7395CB3-F176-4BF7-8852-C75A018650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5607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2" name="Прямая соединительная линия 19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A4C60C2-DF98-4097-A797-29C9CC48A0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17791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3" name="Прямая соединительная линия 19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92CC5FF-B50B-4EF5-B55B-642A5B2D3C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997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4" name="Прямая соединительная линия 19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9E2DC23-9083-40A1-ACB1-06704098F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4343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5" name="Прямая соединительная линия 19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E161AF-C521-41C1-A6E0-6D08C46142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6527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6" name="Прямая соединительная линия 19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F8875B5-11B1-4908-80FD-13E0FA0EDA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8711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99CF74-5DA8-4AC7-82F6-32783F042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089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7910EBA-1331-4579-9D77-407383F8E5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3079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99" name="Прямая соединительная линия 19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E7DAAE3-241F-4F9B-80A7-E96543F5FE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5263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0" name="Прямая соединительная линия 19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4A6C26A-68B4-48D4-94E0-357DC39A3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7447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1" name="Прямая соединительная линия 2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A1A7865-AB25-4C69-AEBF-A1304145D9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181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956DD67-C497-4107-A72D-15B14408C1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3999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4E7730C-CC96-44AE-AE34-20E675439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6183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4" name="Прямая соединительная линия 20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190AE11-9719-4073-A31B-3FA9ACCC9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8367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5" name="Прямая соединительная линия 20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334BE54-3CF7-489C-8BF0-0F8141C711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0551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6" name="Прямая соединительная линия 20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AAB7D33-E581-4661-AAA3-8CCF9F25C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2735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7" name="Прямая соединительная линия 20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844FFA5-E282-4E79-A57C-4D1E4A9EA0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34919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DA7C49A-4872-4D27-ACC6-B2B07E87B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9287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209" name="Прямая соединительная линия 20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124F0B1-CE10-44F9-8D69-F2EEB7A47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61471" y="2172894"/>
              <a:ext cx="1" cy="388605"/>
            </a:xfrm>
            <a:prstGeom prst="line">
              <a:avLst/>
            </a:prstGeom>
            <a:noFill/>
            <a:ln w="6350" cap="flat" cmpd="sng" algn="ctr">
              <a:solidFill>
                <a:srgbClr val="58595B">
                  <a:lumMod val="60000"/>
                  <a:lumOff val="40000"/>
                  <a:alpha val="60000"/>
                </a:srgbClr>
              </a:solidFill>
              <a:prstDash val="solid"/>
            </a:ln>
            <a:effectLst/>
          </p:spPr>
        </p:cxnSp>
        <p:sp>
          <p:nvSpPr>
            <p:cNvPr id="210" name="Прямоугольник 20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A1664AC-5CCB-448D-AD72-A376C4200958}"/>
                </a:ext>
              </a:extLst>
            </p:cNvPr>
            <p:cNvSpPr/>
            <p:nvPr/>
          </p:nvSpPr>
          <p:spPr>
            <a:xfrm>
              <a:off x="238724" y="2219794"/>
              <a:ext cx="11816862" cy="29480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211" name="Группа 2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6AD9D2F-E67A-4C80-943D-99A3050877BD}"/>
                </a:ext>
              </a:extLst>
            </p:cNvPr>
            <p:cNvGrpSpPr/>
            <p:nvPr/>
          </p:nvGrpSpPr>
          <p:grpSpPr>
            <a:xfrm>
              <a:off x="521835" y="1998165"/>
              <a:ext cx="11348215" cy="738061"/>
              <a:chOff x="534989" y="1281727"/>
              <a:chExt cx="8836023" cy="1880337"/>
            </a:xfrm>
            <a:noFill/>
          </p:grpSpPr>
          <p:sp>
            <p:nvSpPr>
              <p:cNvPr id="212" name="Стрелка: изогнутая 4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3F7659C-8715-4927-A405-C862EC34DE69}"/>
                  </a:ext>
                </a:extLst>
              </p:cNvPr>
              <p:cNvSpPr/>
              <p:nvPr/>
            </p:nvSpPr>
            <p:spPr>
              <a:xfrm>
                <a:off x="534989" y="2589592"/>
                <a:ext cx="8836023" cy="572472"/>
              </a:xfrm>
              <a:prstGeom prst="bentArrow">
                <a:avLst>
                  <a:gd name="adj1" fmla="val 25000"/>
                  <a:gd name="adj2" fmla="val 0"/>
                  <a:gd name="adj3" fmla="val 0"/>
                  <a:gd name="adj4" fmla="val 53051"/>
                </a:avLst>
              </a:prstGeom>
              <a:grpFill/>
              <a:ln w="15875" cap="rnd" cmpd="sng" algn="ctr">
                <a:gradFill flip="none" rotWithShape="1">
                  <a:gsLst>
                    <a:gs pos="75000">
                      <a:srgbClr val="58595B">
                        <a:lumMod val="60000"/>
                        <a:lumOff val="40000"/>
                      </a:srgbClr>
                    </a:gs>
                    <a:gs pos="100000">
                      <a:srgbClr val="58595B">
                        <a:lumMod val="60000"/>
                        <a:lumOff val="40000"/>
                        <a:alpha val="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</a:ln>
              <a:effectLst/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213" name="Стрелка: изогнутая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95D0791-FB4C-4DAA-BE5F-FF19A172DAA8}"/>
                  </a:ext>
                </a:extLst>
              </p:cNvPr>
              <p:cNvSpPr/>
              <p:nvPr/>
            </p:nvSpPr>
            <p:spPr>
              <a:xfrm flipV="1">
                <a:off x="534989" y="1281727"/>
                <a:ext cx="8836023" cy="572473"/>
              </a:xfrm>
              <a:prstGeom prst="bentArrow">
                <a:avLst>
                  <a:gd name="adj1" fmla="val 25000"/>
                  <a:gd name="adj2" fmla="val 0"/>
                  <a:gd name="adj3" fmla="val 0"/>
                  <a:gd name="adj4" fmla="val 53051"/>
                </a:avLst>
              </a:prstGeom>
              <a:grpFill/>
              <a:ln w="15875" cap="rnd" cmpd="sng" algn="ctr">
                <a:gradFill flip="none" rotWithShape="1">
                  <a:gsLst>
                    <a:gs pos="75000">
                      <a:srgbClr val="58595B">
                        <a:lumMod val="60000"/>
                        <a:lumOff val="40000"/>
                      </a:srgbClr>
                    </a:gs>
                    <a:gs pos="100000">
                      <a:srgbClr val="58595B">
                        <a:lumMod val="60000"/>
                        <a:lumOff val="40000"/>
                        <a:alpha val="0"/>
                      </a:srgbClr>
                    </a:gs>
                  </a:gsLst>
                  <a:lin ang="0" scaled="1"/>
                  <a:tileRect/>
                </a:gradFill>
                <a:prstDash val="solid"/>
                <a:round/>
              </a:ln>
              <a:effectLst/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Группа 2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E64EEB-E98B-4F9B-AB5E-0A47375D9011}"/>
              </a:ext>
            </a:extLst>
          </p:cNvPr>
          <p:cNvGrpSpPr/>
          <p:nvPr/>
        </p:nvGrpSpPr>
        <p:grpSpPr>
          <a:xfrm>
            <a:off x="4837820" y="876300"/>
            <a:ext cx="778841" cy="778841"/>
            <a:chOff x="4411035" y="1977776"/>
            <a:chExt cx="778841" cy="778841"/>
          </a:xfrm>
        </p:grpSpPr>
        <p:sp>
          <p:nvSpPr>
            <p:cNvPr id="219" name="Овал 2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9855EFB-4E1E-4D71-A0F8-720967879CC6}"/>
                </a:ext>
              </a:extLst>
            </p:cNvPr>
            <p:cNvSpPr/>
            <p:nvPr/>
          </p:nvSpPr>
          <p:spPr>
            <a:xfrm>
              <a:off x="4411035" y="1977776"/>
              <a:ext cx="778841" cy="778841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0" name="Овал 2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30FBEB-8CFF-47EB-B3E9-6FEDFDD20F27}"/>
                </a:ext>
              </a:extLst>
            </p:cNvPr>
            <p:cNvSpPr/>
            <p:nvPr/>
          </p:nvSpPr>
          <p:spPr>
            <a:xfrm>
              <a:off x="4461624" y="2028366"/>
              <a:ext cx="677664" cy="677662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1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430F08-3D86-41D5-9D4D-268F391A21E6}"/>
                </a:ext>
              </a:extLst>
            </p:cNvPr>
            <p:cNvSpPr txBox="1"/>
            <p:nvPr/>
          </p:nvSpPr>
          <p:spPr>
            <a:xfrm>
              <a:off x="4608461" y="2251609"/>
              <a:ext cx="387376" cy="2311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40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202</a:t>
              </a:r>
              <a:r>
                <a:rPr lang="ru-RU" sz="1600" b="1" noProof="0" dirty="0" smtClean="0">
                  <a:solidFill>
                    <a:srgbClr val="1940FF"/>
                  </a:solidFill>
                  <a:latin typeface="Arial Narrow"/>
                </a:rPr>
                <a:t>0</a:t>
              </a:r>
              <a:endPara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940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222" name="Группа 2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E64EEB-E98B-4F9B-AB5E-0A47375D9011}"/>
              </a:ext>
            </a:extLst>
          </p:cNvPr>
          <p:cNvGrpSpPr/>
          <p:nvPr/>
        </p:nvGrpSpPr>
        <p:grpSpPr>
          <a:xfrm>
            <a:off x="6713810" y="876300"/>
            <a:ext cx="778841" cy="778841"/>
            <a:chOff x="4411035" y="1977776"/>
            <a:chExt cx="778841" cy="778841"/>
          </a:xfrm>
        </p:grpSpPr>
        <p:sp>
          <p:nvSpPr>
            <p:cNvPr id="223" name="Овал 2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9855EFB-4E1E-4D71-A0F8-720967879CC6}"/>
                </a:ext>
              </a:extLst>
            </p:cNvPr>
            <p:cNvSpPr/>
            <p:nvPr/>
          </p:nvSpPr>
          <p:spPr>
            <a:xfrm>
              <a:off x="4411035" y="1977776"/>
              <a:ext cx="778841" cy="778841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30FBEB-8CFF-47EB-B3E9-6FEDFDD20F27}"/>
                </a:ext>
              </a:extLst>
            </p:cNvPr>
            <p:cNvSpPr/>
            <p:nvPr/>
          </p:nvSpPr>
          <p:spPr>
            <a:xfrm>
              <a:off x="4461624" y="2028366"/>
              <a:ext cx="677664" cy="677662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5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430F08-3D86-41D5-9D4D-268F391A21E6}"/>
                </a:ext>
              </a:extLst>
            </p:cNvPr>
            <p:cNvSpPr txBox="1"/>
            <p:nvPr/>
          </p:nvSpPr>
          <p:spPr>
            <a:xfrm>
              <a:off x="4608461" y="2251609"/>
              <a:ext cx="387376" cy="2311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40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202</a:t>
              </a:r>
              <a:r>
                <a:rPr lang="ru-RU" sz="1600" b="1" noProof="0" dirty="0" smtClean="0">
                  <a:solidFill>
                    <a:srgbClr val="1940FF"/>
                  </a:solidFill>
                  <a:latin typeface="Arial Narrow"/>
                </a:rPr>
                <a:t>4</a:t>
              </a:r>
              <a:endPara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940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226" name="Группа 2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E64EEB-E98B-4F9B-AB5E-0A47375D9011}"/>
              </a:ext>
            </a:extLst>
          </p:cNvPr>
          <p:cNvGrpSpPr/>
          <p:nvPr/>
        </p:nvGrpSpPr>
        <p:grpSpPr>
          <a:xfrm>
            <a:off x="10306083" y="874068"/>
            <a:ext cx="778841" cy="778841"/>
            <a:chOff x="4411035" y="1977776"/>
            <a:chExt cx="778841" cy="778841"/>
          </a:xfrm>
        </p:grpSpPr>
        <p:sp>
          <p:nvSpPr>
            <p:cNvPr id="227" name="Овал 2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9855EFB-4E1E-4D71-A0F8-720967879CC6}"/>
                </a:ext>
              </a:extLst>
            </p:cNvPr>
            <p:cNvSpPr/>
            <p:nvPr/>
          </p:nvSpPr>
          <p:spPr>
            <a:xfrm>
              <a:off x="4411035" y="1977776"/>
              <a:ext cx="778841" cy="778841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8" name="Овал 2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30FBEB-8CFF-47EB-B3E9-6FEDFDD20F27}"/>
                </a:ext>
              </a:extLst>
            </p:cNvPr>
            <p:cNvSpPr/>
            <p:nvPr/>
          </p:nvSpPr>
          <p:spPr>
            <a:xfrm>
              <a:off x="4461624" y="2028366"/>
              <a:ext cx="677664" cy="677662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9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430F08-3D86-41D5-9D4D-268F391A21E6}"/>
                </a:ext>
              </a:extLst>
            </p:cNvPr>
            <p:cNvSpPr txBox="1"/>
            <p:nvPr/>
          </p:nvSpPr>
          <p:spPr>
            <a:xfrm>
              <a:off x="4608461" y="2251609"/>
              <a:ext cx="387376" cy="2311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40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20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40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30</a:t>
              </a:r>
              <a:endPara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940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E64EEB-E98B-4F9B-AB5E-0A47375D9011}"/>
              </a:ext>
            </a:extLst>
          </p:cNvPr>
          <p:cNvGrpSpPr/>
          <p:nvPr/>
        </p:nvGrpSpPr>
        <p:grpSpPr>
          <a:xfrm>
            <a:off x="8473922" y="874069"/>
            <a:ext cx="778841" cy="778841"/>
            <a:chOff x="4411035" y="1977776"/>
            <a:chExt cx="778841" cy="778841"/>
          </a:xfrm>
        </p:grpSpPr>
        <p:sp>
          <p:nvSpPr>
            <p:cNvPr id="235" name="Овал 2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9855EFB-4E1E-4D71-A0F8-720967879CC6}"/>
                </a:ext>
              </a:extLst>
            </p:cNvPr>
            <p:cNvSpPr/>
            <p:nvPr/>
          </p:nvSpPr>
          <p:spPr>
            <a:xfrm>
              <a:off x="4411035" y="1977776"/>
              <a:ext cx="778841" cy="778841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36" name="Овал 2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30FBEB-8CFF-47EB-B3E9-6FEDFDD20F27}"/>
                </a:ext>
              </a:extLst>
            </p:cNvPr>
            <p:cNvSpPr/>
            <p:nvPr/>
          </p:nvSpPr>
          <p:spPr>
            <a:xfrm>
              <a:off x="4461624" y="2028366"/>
              <a:ext cx="677664" cy="677662"/>
            </a:xfrm>
            <a:prstGeom prst="ellipse">
              <a:avLst/>
            </a:prstGeom>
            <a:solidFill>
              <a:srgbClr val="1940FF">
                <a:alpha val="1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37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5430F08-3D86-41D5-9D4D-268F391A21E6}"/>
                </a:ext>
              </a:extLst>
            </p:cNvPr>
            <p:cNvSpPr txBox="1"/>
            <p:nvPr/>
          </p:nvSpPr>
          <p:spPr>
            <a:xfrm>
              <a:off x="4608461" y="2251609"/>
              <a:ext cx="387376" cy="2311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40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rPr>
                <a:t>202</a:t>
              </a:r>
              <a:r>
                <a:rPr lang="ru-RU" sz="1600" b="1" noProof="0" dirty="0" smtClean="0">
                  <a:solidFill>
                    <a:srgbClr val="1940FF"/>
                  </a:solidFill>
                  <a:latin typeface="Arial Narrow"/>
                </a:rPr>
                <a:t>6</a:t>
              </a:r>
              <a:endPara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940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38" name="Заголовок 1"/>
          <p:cNvSpPr txBox="1">
            <a:spLocks/>
          </p:cNvSpPr>
          <p:nvPr/>
        </p:nvSpPr>
        <p:spPr>
          <a:xfrm>
            <a:off x="1803006" y="931589"/>
            <a:ext cx="3775391" cy="76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Цель</a:t>
            </a:r>
            <a:endParaRPr lang="ru-RU" sz="20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327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433208" y="2837342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 Narrow" panose="020B0606020202030204" pitchFamily="34" charset="0"/>
              </a:rPr>
              <a:t>Увеличение чистого притока прямых иностранных инвестиций</a:t>
            </a:r>
          </a:p>
        </p:txBody>
      </p:sp>
      <p:sp>
        <p:nvSpPr>
          <p:cNvPr id="328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433208" y="3552053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 Narrow" panose="020B0606020202030204" pitchFamily="34" charset="0"/>
              </a:rPr>
              <a:t>Цифровая трансформация финансового рынка</a:t>
            </a:r>
          </a:p>
        </p:txBody>
      </p:sp>
      <p:sp>
        <p:nvSpPr>
          <p:cNvPr id="329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433208" y="4299979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 Narrow" panose="020B0606020202030204" pitchFamily="34" charset="0"/>
              </a:rPr>
              <a:t>Увеличение веса России на международной финансовой арене</a:t>
            </a:r>
          </a:p>
        </p:txBody>
      </p:sp>
      <p:sp>
        <p:nvSpPr>
          <p:cNvPr id="331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433208" y="4943243"/>
            <a:ext cx="2980701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 Narrow" panose="020B0606020202030204" pitchFamily="34" charset="0"/>
              </a:rPr>
              <a:t>Увеличение количества участников и оборота операций с финансовыми инструментами</a:t>
            </a:r>
          </a:p>
        </p:txBody>
      </p:sp>
      <p:sp>
        <p:nvSpPr>
          <p:cNvPr id="332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433209" y="5745032"/>
            <a:ext cx="258605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Arial Narrow" panose="020B0606020202030204" pitchFamily="34" charset="0"/>
              </a:rPr>
              <a:t>Организация </a:t>
            </a:r>
            <a:r>
              <a:rPr lang="ru-RU" sz="1400" dirty="0">
                <a:latin typeface="Arial Narrow" panose="020B0606020202030204" pitchFamily="34" charset="0"/>
              </a:rPr>
              <a:t>новых рынков инвестиций и </a:t>
            </a:r>
            <a:r>
              <a:rPr lang="ru-RU" sz="1400" dirty="0" smtClean="0">
                <a:latin typeface="Arial Narrow" panose="020B0606020202030204" pitchFamily="34" charset="0"/>
              </a:rPr>
              <a:t>продуктов</a:t>
            </a:r>
            <a:endParaRPr lang="ru-RU" sz="1400" dirty="0">
              <a:latin typeface="Arial Narrow" panose="020B0606020202030204" pitchFamily="34" charset="0"/>
            </a:endParaRPr>
          </a:p>
        </p:txBody>
      </p:sp>
      <p:sp>
        <p:nvSpPr>
          <p:cNvPr id="333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4793218" y="2083614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S&amp;P / Fitch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ВВВ</a:t>
            </a:r>
          </a:p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IMD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50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34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6643421" y="2084322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>
                <a:solidFill>
                  <a:srgbClr val="1C1C1C"/>
                </a:solidFill>
                <a:latin typeface="Arial Narrow"/>
              </a:rPr>
              <a:t>S&amp;P / Fitch</a:t>
            </a:r>
            <a:r>
              <a:rPr lang="ru-RU" sz="1400" dirty="0">
                <a:solidFill>
                  <a:srgbClr val="1C1C1C"/>
                </a:solidFill>
                <a:latin typeface="Arial Narrow"/>
              </a:rPr>
              <a:t>: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 </a:t>
            </a:r>
            <a:r>
              <a:rPr lang="en-US" sz="1400" dirty="0">
                <a:solidFill>
                  <a:srgbClr val="1C1C1C"/>
                </a:solidFill>
                <a:latin typeface="Arial Narrow"/>
              </a:rPr>
              <a:t>A</a:t>
            </a:r>
            <a:endParaRPr lang="ru-RU" sz="1400" dirty="0" smtClean="0">
              <a:solidFill>
                <a:srgbClr val="1C1C1C"/>
              </a:solidFill>
              <a:latin typeface="Arial Narrow"/>
            </a:endParaRPr>
          </a:p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IMD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44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35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8369386" y="2080115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>
                <a:solidFill>
                  <a:srgbClr val="1C1C1C"/>
                </a:solidFill>
                <a:latin typeface="Arial Narrow"/>
              </a:rPr>
              <a:t>S&amp;P / </a:t>
            </a:r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Fitch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</a:t>
            </a:r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A</a:t>
            </a:r>
            <a:endParaRPr lang="ru-RU" sz="1400" dirty="0" smtClean="0">
              <a:solidFill>
                <a:srgbClr val="1C1C1C"/>
              </a:solidFill>
              <a:latin typeface="Arial Narrow"/>
            </a:endParaRPr>
          </a:p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IMD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39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36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0095351" y="2339427"/>
            <a:ext cx="29807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>
                <a:solidFill>
                  <a:srgbClr val="1C1C1C"/>
                </a:solidFill>
                <a:latin typeface="Arial Narrow"/>
              </a:rPr>
              <a:t>S&amp;P / Fitch</a:t>
            </a:r>
            <a:r>
              <a:rPr lang="ru-RU" sz="1400" dirty="0">
                <a:solidFill>
                  <a:srgbClr val="1C1C1C"/>
                </a:solidFill>
                <a:latin typeface="Arial Narrow"/>
              </a:rPr>
              <a:t>: </a:t>
            </a:r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AA</a:t>
            </a:r>
            <a:endParaRPr lang="ru-RU" sz="1400" dirty="0" smtClean="0">
              <a:solidFill>
                <a:srgbClr val="1C1C1C"/>
              </a:solidFill>
              <a:latin typeface="Arial Narrow"/>
            </a:endParaRPr>
          </a:p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IMD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30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37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4793218" y="2802156"/>
            <a:ext cx="823444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 smtClean="0">
                <a:solidFill>
                  <a:srgbClr val="1C1C1C"/>
                </a:solidFill>
                <a:latin typeface="Arial Narrow"/>
              </a:rPr>
              <a:t>9</a:t>
            </a:r>
            <a:r>
              <a:rPr lang="ru-RU" sz="1600" dirty="0">
                <a:solidFill>
                  <a:srgbClr val="1C1C1C"/>
                </a:solidFill>
                <a:latin typeface="Arial Narrow"/>
              </a:rPr>
              <a:t>,</a:t>
            </a:r>
            <a:r>
              <a:rPr lang="en-US" sz="1600" dirty="0" smtClean="0">
                <a:solidFill>
                  <a:srgbClr val="1C1C1C"/>
                </a:solidFill>
                <a:latin typeface="Arial Narrow"/>
              </a:rPr>
              <a:t>2</a:t>
            </a:r>
          </a:p>
          <a:p>
            <a:pPr lvl="0" algn="ctr"/>
            <a:r>
              <a:rPr lang="ru-RU" sz="1100" dirty="0" smtClean="0">
                <a:solidFill>
                  <a:srgbClr val="1C1C1C"/>
                </a:solidFill>
                <a:latin typeface="Arial Narrow"/>
              </a:rPr>
              <a:t>Млрд дол</a:t>
            </a:r>
            <a:endParaRPr lang="ru-RU" sz="16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38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6691508" y="2821954"/>
            <a:ext cx="823444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600" dirty="0" smtClean="0">
                <a:solidFill>
                  <a:srgbClr val="1C1C1C"/>
                </a:solidFill>
                <a:latin typeface="Arial Narrow"/>
              </a:rPr>
              <a:t>12</a:t>
            </a:r>
            <a:endParaRPr lang="en-US" sz="1600" dirty="0" smtClean="0">
              <a:solidFill>
                <a:srgbClr val="1C1C1C"/>
              </a:solidFill>
              <a:latin typeface="Arial Narrow"/>
            </a:endParaRPr>
          </a:p>
          <a:p>
            <a:pPr lvl="0" algn="ctr"/>
            <a:r>
              <a:rPr lang="ru-RU" sz="1100" dirty="0" smtClean="0">
                <a:solidFill>
                  <a:srgbClr val="1C1C1C"/>
                </a:solidFill>
                <a:latin typeface="Arial Narrow"/>
              </a:rPr>
              <a:t>Млрд дол</a:t>
            </a:r>
            <a:endParaRPr lang="ru-RU" sz="16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1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8449162" y="2831754"/>
            <a:ext cx="823444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600" dirty="0" smtClean="0">
                <a:solidFill>
                  <a:srgbClr val="1C1C1C"/>
                </a:solidFill>
                <a:latin typeface="Arial Narrow"/>
              </a:rPr>
              <a:t>17</a:t>
            </a:r>
            <a:endParaRPr lang="en-US" sz="1600" dirty="0" smtClean="0">
              <a:solidFill>
                <a:srgbClr val="1C1C1C"/>
              </a:solidFill>
              <a:latin typeface="Arial Narrow"/>
            </a:endParaRPr>
          </a:p>
          <a:p>
            <a:pPr lvl="0" algn="ctr"/>
            <a:r>
              <a:rPr lang="ru-RU" sz="1100" dirty="0" smtClean="0">
                <a:solidFill>
                  <a:srgbClr val="1C1C1C"/>
                </a:solidFill>
                <a:latin typeface="Arial Narrow"/>
              </a:rPr>
              <a:t>Млрд дол</a:t>
            </a:r>
            <a:endParaRPr lang="ru-RU" sz="16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2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0283781" y="2829169"/>
            <a:ext cx="823444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600" dirty="0" smtClean="0">
                <a:solidFill>
                  <a:srgbClr val="1C1C1C"/>
                </a:solidFill>
                <a:latin typeface="Arial Narrow"/>
              </a:rPr>
              <a:t>40</a:t>
            </a:r>
            <a:endParaRPr lang="en-US" sz="1600" dirty="0" smtClean="0">
              <a:solidFill>
                <a:srgbClr val="1C1C1C"/>
              </a:solidFill>
              <a:latin typeface="Arial Narrow"/>
            </a:endParaRPr>
          </a:p>
          <a:p>
            <a:pPr lvl="0" algn="ctr"/>
            <a:r>
              <a:rPr lang="ru-RU" sz="1100" dirty="0" smtClean="0">
                <a:solidFill>
                  <a:srgbClr val="1C1C1C"/>
                </a:solidFill>
                <a:latin typeface="Arial Narrow"/>
              </a:rPr>
              <a:t>Млрд дол</a:t>
            </a:r>
            <a:endParaRPr lang="ru-RU" sz="16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3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6497703" y="3453732"/>
            <a:ext cx="1276216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400" dirty="0">
                <a:solidFill>
                  <a:srgbClr val="1C1C1C"/>
                </a:solidFill>
                <a:latin typeface="Arial Narrow"/>
              </a:rPr>
              <a:t>Р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азработана цифровая платформа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4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8222776" y="3480551"/>
            <a:ext cx="12762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Запущен Цифровой рубль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5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4566832" y="5050965"/>
            <a:ext cx="12762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499</a:t>
            </a:r>
          </a:p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эмитентов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6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6353569" y="5052764"/>
            <a:ext cx="12762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800</a:t>
            </a:r>
          </a:p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эмитентов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7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8254145" y="5041786"/>
            <a:ext cx="12762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2000</a:t>
            </a:r>
          </a:p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эмитентов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8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0057395" y="5041785"/>
            <a:ext cx="12762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5000</a:t>
            </a:r>
          </a:p>
          <a:p>
            <a:pPr lvl="0" algn="ctr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эмитентов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49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4566832" y="5685050"/>
            <a:ext cx="159513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ESG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2.5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ПФ*: 140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КФ**: 0 млрд дол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50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6464040" y="5685050"/>
            <a:ext cx="159513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ESG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4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ПФ: 250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КФ: 0 млрд дол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51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8366270" y="5685050"/>
            <a:ext cx="159513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ESG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8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ПФ: 300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КФ: 0,1 млрд дол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52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10187132" y="5660341"/>
            <a:ext cx="1595132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smtClean="0">
                <a:solidFill>
                  <a:srgbClr val="1C1C1C"/>
                </a:solidFill>
                <a:latin typeface="Arial Narrow"/>
              </a:rPr>
              <a:t>ESG</a:t>
            </a:r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: 20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ПФ: 500 млрд дол</a:t>
            </a:r>
          </a:p>
          <a:p>
            <a:pPr lvl="0"/>
            <a:r>
              <a:rPr lang="ru-RU" sz="1400" dirty="0" smtClean="0">
                <a:solidFill>
                  <a:srgbClr val="1C1C1C"/>
                </a:solidFill>
                <a:latin typeface="Arial Narrow"/>
              </a:rPr>
              <a:t>КФ: 1 млрд дол</a:t>
            </a:r>
            <a:endParaRPr lang="ru-RU" sz="14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53" name="TextBox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CA3A31-A6B5-42E0-B500-5AB1A0FF92F9}"/>
              </a:ext>
            </a:extLst>
          </p:cNvPr>
          <p:cNvSpPr txBox="1"/>
          <p:nvPr/>
        </p:nvSpPr>
        <p:spPr>
          <a:xfrm>
            <a:off x="764919" y="6419544"/>
            <a:ext cx="3003894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050" dirty="0" smtClean="0">
                <a:solidFill>
                  <a:schemeClr val="bg1">
                    <a:lumMod val="75000"/>
                  </a:schemeClr>
                </a:solidFill>
                <a:latin typeface="Arial Narrow"/>
              </a:rPr>
              <a:t>*ПФ –проектное финансирование</a:t>
            </a:r>
          </a:p>
          <a:p>
            <a:pPr lvl="0"/>
            <a:r>
              <a:rPr lang="ru-RU" sz="1050" dirty="0" smtClean="0">
                <a:solidFill>
                  <a:schemeClr val="bg1">
                    <a:lumMod val="75000"/>
                  </a:schemeClr>
                </a:solidFill>
                <a:latin typeface="Arial Narrow"/>
              </a:rPr>
              <a:t>**КФ – </a:t>
            </a:r>
            <a:r>
              <a:rPr lang="ru-RU" sz="105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</a:rPr>
              <a:t>краудфандинг</a:t>
            </a:r>
            <a:endParaRPr lang="ru-RU" sz="1050" dirty="0">
              <a:solidFill>
                <a:schemeClr val="bg1">
                  <a:lumMod val="75000"/>
                </a:schemeClr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192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99"/>
          <p:cNvSpPr/>
          <p:nvPr/>
        </p:nvSpPr>
        <p:spPr>
          <a:xfrm>
            <a:off x="5674469" y="0"/>
            <a:ext cx="6517532" cy="6858000"/>
          </a:xfrm>
          <a:prstGeom prst="rect">
            <a:avLst/>
          </a:prstGeom>
          <a:solidFill>
            <a:srgbClr val="1940FF">
              <a:alpha val="8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10418323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Концепция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26355" y="3098690"/>
            <a:ext cx="444878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940FF"/>
                </a:solidFill>
                <a:latin typeface="Arial Narrow" panose="020B0606020202030204" pitchFamily="34" charset="0"/>
              </a:rPr>
              <a:t>И</a:t>
            </a:r>
            <a:r>
              <a:rPr lang="ru-RU" sz="24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нвестиционный </a:t>
            </a:r>
            <a:r>
              <a:rPr lang="ru-RU" sz="2400" b="1" dirty="0" err="1" smtClean="0">
                <a:solidFill>
                  <a:srgbClr val="1940FF"/>
                </a:solidFill>
                <a:latin typeface="Arial Narrow" panose="020B0606020202030204" pitchFamily="34" charset="0"/>
              </a:rPr>
              <a:t>хаб</a:t>
            </a:r>
            <a:endParaRPr lang="ru-RU" sz="2400" b="1" dirty="0" smtClean="0">
              <a:solidFill>
                <a:srgbClr val="1940FF"/>
              </a:solidFill>
              <a:latin typeface="Arial Narrow" panose="020B0606020202030204" pitchFamily="34" charset="0"/>
            </a:endParaRPr>
          </a:p>
          <a:p>
            <a:r>
              <a:rPr lang="ru-RU" sz="1600" dirty="0" smtClean="0">
                <a:latin typeface="Arial Narrow" panose="020B0606020202030204" pitchFamily="34" charset="0"/>
              </a:rPr>
              <a:t>цифровая финансовая платформа, экосистема, предоставляющая мировой доступ к классическим и нестандартным финансовым инструментам, </a:t>
            </a:r>
            <a:r>
              <a:rPr lang="ru-RU" sz="1600" dirty="0" err="1" smtClean="0">
                <a:latin typeface="Arial Narrow" panose="020B0606020202030204" pitchFamily="34" charset="0"/>
              </a:rPr>
              <a:t>маркетплейсам</a:t>
            </a:r>
            <a:r>
              <a:rPr lang="ru-RU" sz="1600" dirty="0" smtClean="0">
                <a:latin typeface="Arial Narrow" panose="020B0606020202030204" pitchFamily="34" charset="0"/>
              </a:rPr>
              <a:t> и площадкам для различных категорий инвесторов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grpSp>
        <p:nvGrpSpPr>
          <p:cNvPr id="50" name="Группа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60D5B7-081B-49D2-94C5-EFE44F560957}"/>
              </a:ext>
            </a:extLst>
          </p:cNvPr>
          <p:cNvGrpSpPr/>
          <p:nvPr/>
        </p:nvGrpSpPr>
        <p:grpSpPr>
          <a:xfrm>
            <a:off x="6074874" y="1715007"/>
            <a:ext cx="2376162" cy="1216261"/>
            <a:chOff x="521046" y="1327131"/>
            <a:chExt cx="2376162" cy="1216261"/>
          </a:xfrm>
        </p:grpSpPr>
        <p:grpSp>
          <p:nvGrpSpPr>
            <p:cNvPr id="86" name="Рисунок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7266CC4-DB2B-A141-8742-97CDF65FC100}"/>
                </a:ext>
              </a:extLst>
            </p:cNvPr>
            <p:cNvGrpSpPr/>
            <p:nvPr/>
          </p:nvGrpSpPr>
          <p:grpSpPr>
            <a:xfrm>
              <a:off x="521046" y="1327131"/>
              <a:ext cx="268269" cy="173077"/>
              <a:chOff x="641009" y="2118810"/>
              <a:chExt cx="468720" cy="302400"/>
            </a:xfrm>
            <a:solidFill>
              <a:srgbClr val="002882"/>
            </a:solidFill>
          </p:grpSpPr>
          <p:sp>
            <p:nvSpPr>
              <p:cNvPr id="88" name="Полилиния: фигура 1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C7F91AA-03E0-D742-B585-193D51269D7D}"/>
                  </a:ext>
                </a:extLst>
              </p:cNvPr>
              <p:cNvSpPr/>
              <p:nvPr/>
            </p:nvSpPr>
            <p:spPr>
              <a:xfrm>
                <a:off x="641009" y="2118810"/>
                <a:ext cx="468720" cy="302400"/>
              </a:xfrm>
              <a:custGeom>
                <a:avLst/>
                <a:gdLst>
                  <a:gd name="connsiteX0" fmla="*/ 433359 w 468720"/>
                  <a:gd name="connsiteY0" fmla="*/ 0 h 302400"/>
                  <a:gd name="connsiteX1" fmla="*/ 36409 w 468720"/>
                  <a:gd name="connsiteY1" fmla="*/ 0 h 302400"/>
                  <a:gd name="connsiteX2" fmla="*/ 0 w 468720"/>
                  <a:gd name="connsiteY2" fmla="*/ 36409 h 302400"/>
                  <a:gd name="connsiteX3" fmla="*/ 0 w 468720"/>
                  <a:gd name="connsiteY3" fmla="*/ 60742 h 302400"/>
                  <a:gd name="connsiteX4" fmla="*/ 0 w 468720"/>
                  <a:gd name="connsiteY4" fmla="*/ 113178 h 302400"/>
                  <a:gd name="connsiteX5" fmla="*/ 0 w 468720"/>
                  <a:gd name="connsiteY5" fmla="*/ 270835 h 302400"/>
                  <a:gd name="connsiteX6" fmla="*/ 36409 w 468720"/>
                  <a:gd name="connsiteY6" fmla="*/ 307238 h 302400"/>
                  <a:gd name="connsiteX7" fmla="*/ 433359 w 468720"/>
                  <a:gd name="connsiteY7" fmla="*/ 307238 h 302400"/>
                  <a:gd name="connsiteX8" fmla="*/ 469763 w 468720"/>
                  <a:gd name="connsiteY8" fmla="*/ 270835 h 302400"/>
                  <a:gd name="connsiteX9" fmla="*/ 469763 w 468720"/>
                  <a:gd name="connsiteY9" fmla="*/ 113178 h 302400"/>
                  <a:gd name="connsiteX10" fmla="*/ 469763 w 468720"/>
                  <a:gd name="connsiteY10" fmla="*/ 60742 h 302400"/>
                  <a:gd name="connsiteX11" fmla="*/ 469763 w 468720"/>
                  <a:gd name="connsiteY11" fmla="*/ 36409 h 302400"/>
                  <a:gd name="connsiteX12" fmla="*/ 433359 w 468720"/>
                  <a:gd name="connsiteY12" fmla="*/ 0 h 302400"/>
                  <a:gd name="connsiteX13" fmla="*/ 15115 w 468720"/>
                  <a:gd name="connsiteY13" fmla="*/ 36409 h 302400"/>
                  <a:gd name="connsiteX14" fmla="*/ 36404 w 468720"/>
                  <a:gd name="connsiteY14" fmla="*/ 15120 h 302400"/>
                  <a:gd name="connsiteX15" fmla="*/ 433354 w 468720"/>
                  <a:gd name="connsiteY15" fmla="*/ 15120 h 302400"/>
                  <a:gd name="connsiteX16" fmla="*/ 454638 w 468720"/>
                  <a:gd name="connsiteY16" fmla="*/ 36409 h 302400"/>
                  <a:gd name="connsiteX17" fmla="*/ 454638 w 468720"/>
                  <a:gd name="connsiteY17" fmla="*/ 53182 h 302400"/>
                  <a:gd name="connsiteX18" fmla="*/ 15115 w 468720"/>
                  <a:gd name="connsiteY18" fmla="*/ 53182 h 302400"/>
                  <a:gd name="connsiteX19" fmla="*/ 15115 w 468720"/>
                  <a:gd name="connsiteY19" fmla="*/ 36409 h 302400"/>
                  <a:gd name="connsiteX20" fmla="*/ 454643 w 468720"/>
                  <a:gd name="connsiteY20" fmla="*/ 270829 h 302400"/>
                  <a:gd name="connsiteX21" fmla="*/ 433359 w 468720"/>
                  <a:gd name="connsiteY21" fmla="*/ 292113 h 302400"/>
                  <a:gd name="connsiteX22" fmla="*/ 36409 w 468720"/>
                  <a:gd name="connsiteY22" fmla="*/ 292113 h 302400"/>
                  <a:gd name="connsiteX23" fmla="*/ 15120 w 468720"/>
                  <a:gd name="connsiteY23" fmla="*/ 270829 h 302400"/>
                  <a:gd name="connsiteX24" fmla="*/ 15120 w 468720"/>
                  <a:gd name="connsiteY24" fmla="*/ 120733 h 302400"/>
                  <a:gd name="connsiteX25" fmla="*/ 454643 w 468720"/>
                  <a:gd name="connsiteY25" fmla="*/ 120733 h 302400"/>
                  <a:gd name="connsiteX26" fmla="*/ 454643 w 468720"/>
                  <a:gd name="connsiteY26" fmla="*/ 270829 h 302400"/>
                  <a:gd name="connsiteX27" fmla="*/ 454643 w 468720"/>
                  <a:gd name="connsiteY27" fmla="*/ 105613 h 302400"/>
                  <a:gd name="connsiteX28" fmla="*/ 15120 w 468720"/>
                  <a:gd name="connsiteY28" fmla="*/ 105613 h 302400"/>
                  <a:gd name="connsiteX29" fmla="*/ 15120 w 468720"/>
                  <a:gd name="connsiteY29" fmla="*/ 68297 h 302400"/>
                  <a:gd name="connsiteX30" fmla="*/ 454643 w 468720"/>
                  <a:gd name="connsiteY30" fmla="*/ 68297 h 302400"/>
                  <a:gd name="connsiteX31" fmla="*/ 454643 w 468720"/>
                  <a:gd name="connsiteY31" fmla="*/ 105613 h 3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8720" h="302400">
                    <a:moveTo>
                      <a:pt x="433359" y="0"/>
                    </a:moveTo>
                    <a:lnTo>
                      <a:pt x="36409" y="0"/>
                    </a:lnTo>
                    <a:cubicBezTo>
                      <a:pt x="16335" y="0"/>
                      <a:pt x="0" y="16335"/>
                      <a:pt x="0" y="36409"/>
                    </a:cubicBezTo>
                    <a:lnTo>
                      <a:pt x="0" y="60742"/>
                    </a:lnTo>
                    <a:lnTo>
                      <a:pt x="0" y="113178"/>
                    </a:lnTo>
                    <a:lnTo>
                      <a:pt x="0" y="270835"/>
                    </a:lnTo>
                    <a:cubicBezTo>
                      <a:pt x="0" y="290909"/>
                      <a:pt x="16335" y="307238"/>
                      <a:pt x="36409" y="307238"/>
                    </a:cubicBezTo>
                    <a:lnTo>
                      <a:pt x="433359" y="307238"/>
                    </a:lnTo>
                    <a:cubicBezTo>
                      <a:pt x="453434" y="307238"/>
                      <a:pt x="469763" y="290909"/>
                      <a:pt x="469763" y="270835"/>
                    </a:cubicBezTo>
                    <a:lnTo>
                      <a:pt x="469763" y="113178"/>
                    </a:lnTo>
                    <a:lnTo>
                      <a:pt x="469763" y="60742"/>
                    </a:lnTo>
                    <a:lnTo>
                      <a:pt x="469763" y="36409"/>
                    </a:lnTo>
                    <a:cubicBezTo>
                      <a:pt x="469763" y="16335"/>
                      <a:pt x="453434" y="0"/>
                      <a:pt x="433359" y="0"/>
                    </a:cubicBezTo>
                    <a:close/>
                    <a:moveTo>
                      <a:pt x="15115" y="36409"/>
                    </a:moveTo>
                    <a:cubicBezTo>
                      <a:pt x="15120" y="24666"/>
                      <a:pt x="24666" y="15120"/>
                      <a:pt x="36404" y="15120"/>
                    </a:cubicBezTo>
                    <a:lnTo>
                      <a:pt x="433354" y="15120"/>
                    </a:lnTo>
                    <a:cubicBezTo>
                      <a:pt x="445092" y="15120"/>
                      <a:pt x="454638" y="24671"/>
                      <a:pt x="454638" y="36409"/>
                    </a:cubicBezTo>
                    <a:lnTo>
                      <a:pt x="454638" y="53182"/>
                    </a:lnTo>
                    <a:lnTo>
                      <a:pt x="15115" y="53182"/>
                    </a:lnTo>
                    <a:lnTo>
                      <a:pt x="15115" y="36409"/>
                    </a:lnTo>
                    <a:close/>
                    <a:moveTo>
                      <a:pt x="454643" y="270829"/>
                    </a:moveTo>
                    <a:cubicBezTo>
                      <a:pt x="454643" y="282563"/>
                      <a:pt x="445092" y="292113"/>
                      <a:pt x="433359" y="292113"/>
                    </a:cubicBezTo>
                    <a:lnTo>
                      <a:pt x="36409" y="292113"/>
                    </a:lnTo>
                    <a:cubicBezTo>
                      <a:pt x="24671" y="292113"/>
                      <a:pt x="15120" y="282563"/>
                      <a:pt x="15120" y="270829"/>
                    </a:cubicBezTo>
                    <a:lnTo>
                      <a:pt x="15120" y="120733"/>
                    </a:lnTo>
                    <a:lnTo>
                      <a:pt x="454643" y="120733"/>
                    </a:lnTo>
                    <a:lnTo>
                      <a:pt x="454643" y="270829"/>
                    </a:lnTo>
                    <a:close/>
                    <a:moveTo>
                      <a:pt x="454643" y="105613"/>
                    </a:moveTo>
                    <a:lnTo>
                      <a:pt x="15120" y="105613"/>
                    </a:lnTo>
                    <a:lnTo>
                      <a:pt x="15120" y="68297"/>
                    </a:lnTo>
                    <a:lnTo>
                      <a:pt x="454643" y="68297"/>
                    </a:lnTo>
                    <a:lnTo>
                      <a:pt x="454643" y="105613"/>
                    </a:lnTo>
                    <a:close/>
                  </a:path>
                </a:pathLst>
              </a:custGeom>
              <a:grpFill/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9" name="Полилиния: фигура 1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32FBD3A-E48E-CF4E-86C5-5F3C2A20EACC}"/>
                  </a:ext>
                </a:extLst>
              </p:cNvPr>
              <p:cNvSpPr/>
              <p:nvPr/>
            </p:nvSpPr>
            <p:spPr>
              <a:xfrm>
                <a:off x="687720" y="2328413"/>
                <a:ext cx="50400" cy="50400"/>
              </a:xfrm>
              <a:custGeom>
                <a:avLst/>
                <a:gdLst>
                  <a:gd name="connsiteX0" fmla="*/ 26354 w 50400"/>
                  <a:gd name="connsiteY0" fmla="*/ 52708 h 50400"/>
                  <a:gd name="connsiteX1" fmla="*/ 52718 w 50400"/>
                  <a:gd name="connsiteY1" fmla="*/ 26364 h 50400"/>
                  <a:gd name="connsiteX2" fmla="*/ 26354 w 50400"/>
                  <a:gd name="connsiteY2" fmla="*/ 0 h 50400"/>
                  <a:gd name="connsiteX3" fmla="*/ 0 w 50400"/>
                  <a:gd name="connsiteY3" fmla="*/ 26364 h 50400"/>
                  <a:gd name="connsiteX4" fmla="*/ 26354 w 50400"/>
                  <a:gd name="connsiteY4" fmla="*/ 52708 h 50400"/>
                  <a:gd name="connsiteX5" fmla="*/ 26354 w 50400"/>
                  <a:gd name="connsiteY5" fmla="*/ 15120 h 50400"/>
                  <a:gd name="connsiteX6" fmla="*/ 37598 w 50400"/>
                  <a:gd name="connsiteY6" fmla="*/ 26364 h 50400"/>
                  <a:gd name="connsiteX7" fmla="*/ 26354 w 50400"/>
                  <a:gd name="connsiteY7" fmla="*/ 37588 h 50400"/>
                  <a:gd name="connsiteX8" fmla="*/ 15120 w 50400"/>
                  <a:gd name="connsiteY8" fmla="*/ 26364 h 50400"/>
                  <a:gd name="connsiteX9" fmla="*/ 26354 w 50400"/>
                  <a:gd name="connsiteY9" fmla="*/ 15120 h 5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400" h="50400">
                    <a:moveTo>
                      <a:pt x="26354" y="52708"/>
                    </a:moveTo>
                    <a:cubicBezTo>
                      <a:pt x="40895" y="52708"/>
                      <a:pt x="52718" y="40890"/>
                      <a:pt x="52718" y="26364"/>
                    </a:cubicBezTo>
                    <a:cubicBezTo>
                      <a:pt x="52718" y="11829"/>
                      <a:pt x="40895" y="0"/>
                      <a:pt x="26354" y="0"/>
                    </a:cubicBezTo>
                    <a:cubicBezTo>
                      <a:pt x="11824" y="0"/>
                      <a:pt x="0" y="11829"/>
                      <a:pt x="0" y="26364"/>
                    </a:cubicBezTo>
                    <a:cubicBezTo>
                      <a:pt x="0" y="40890"/>
                      <a:pt x="11824" y="52708"/>
                      <a:pt x="26354" y="52708"/>
                    </a:cubicBezTo>
                    <a:close/>
                    <a:moveTo>
                      <a:pt x="26354" y="15120"/>
                    </a:moveTo>
                    <a:cubicBezTo>
                      <a:pt x="32553" y="15120"/>
                      <a:pt x="37598" y="20165"/>
                      <a:pt x="37598" y="26364"/>
                    </a:cubicBezTo>
                    <a:cubicBezTo>
                      <a:pt x="37598" y="32553"/>
                      <a:pt x="32553" y="37588"/>
                      <a:pt x="26354" y="37588"/>
                    </a:cubicBezTo>
                    <a:cubicBezTo>
                      <a:pt x="20160" y="37588"/>
                      <a:pt x="15120" y="32553"/>
                      <a:pt x="15120" y="26364"/>
                    </a:cubicBezTo>
                    <a:cubicBezTo>
                      <a:pt x="15120" y="20165"/>
                      <a:pt x="20160" y="15120"/>
                      <a:pt x="26354" y="15120"/>
                    </a:cubicBezTo>
                    <a:close/>
                  </a:path>
                </a:pathLst>
              </a:custGeom>
              <a:grpFill/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90" name="Полилиния: фигура 1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D2ED660-4BB4-A842-B934-8F026A57FF5D}"/>
                  </a:ext>
                </a:extLst>
              </p:cNvPr>
              <p:cNvSpPr/>
              <p:nvPr/>
            </p:nvSpPr>
            <p:spPr>
              <a:xfrm>
                <a:off x="762891" y="2348105"/>
                <a:ext cx="226800" cy="15120"/>
              </a:xfrm>
              <a:custGeom>
                <a:avLst/>
                <a:gdLst>
                  <a:gd name="connsiteX0" fmla="*/ 7560 w 226800"/>
                  <a:gd name="connsiteY0" fmla="*/ 15120 h 15120"/>
                  <a:gd name="connsiteX1" fmla="*/ 220571 w 226800"/>
                  <a:gd name="connsiteY1" fmla="*/ 15120 h 15120"/>
                  <a:gd name="connsiteX2" fmla="*/ 228131 w 226800"/>
                  <a:gd name="connsiteY2" fmla="*/ 7560 h 15120"/>
                  <a:gd name="connsiteX3" fmla="*/ 220571 w 226800"/>
                  <a:gd name="connsiteY3" fmla="*/ 0 h 15120"/>
                  <a:gd name="connsiteX4" fmla="*/ 7560 w 226800"/>
                  <a:gd name="connsiteY4" fmla="*/ 0 h 15120"/>
                  <a:gd name="connsiteX5" fmla="*/ 0 w 226800"/>
                  <a:gd name="connsiteY5" fmla="*/ 7560 h 15120"/>
                  <a:gd name="connsiteX6" fmla="*/ 7560 w 226800"/>
                  <a:gd name="connsiteY6" fmla="*/ 15120 h 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00" h="15120">
                    <a:moveTo>
                      <a:pt x="7560" y="15120"/>
                    </a:moveTo>
                    <a:lnTo>
                      <a:pt x="220571" y="15120"/>
                    </a:lnTo>
                    <a:cubicBezTo>
                      <a:pt x="224749" y="15120"/>
                      <a:pt x="228131" y="11738"/>
                      <a:pt x="228131" y="7560"/>
                    </a:cubicBezTo>
                    <a:cubicBezTo>
                      <a:pt x="228131" y="3382"/>
                      <a:pt x="224749" y="0"/>
                      <a:pt x="220571" y="0"/>
                    </a:cubicBezTo>
                    <a:lnTo>
                      <a:pt x="7560" y="0"/>
                    </a:lnTo>
                    <a:cubicBezTo>
                      <a:pt x="3382" y="0"/>
                      <a:pt x="0" y="3382"/>
                      <a:pt x="0" y="7560"/>
                    </a:cubicBezTo>
                    <a:cubicBezTo>
                      <a:pt x="0" y="11738"/>
                      <a:pt x="3382" y="15120"/>
                      <a:pt x="7560" y="15120"/>
                    </a:cubicBezTo>
                    <a:close/>
                  </a:path>
                </a:pathLst>
              </a:custGeom>
              <a:grpFill/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cxnSp>
          <p:nvCxnSpPr>
            <p:cNvPr id="87" name="Прямая соединительная линия 8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56318F5-6BFC-46D7-B699-C4D9089B5A6A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" y="2543392"/>
              <a:ext cx="2376000" cy="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51" name="Группа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0DEB9B-84B9-4B97-BCB9-A5D7ADEEF4E9}"/>
              </a:ext>
            </a:extLst>
          </p:cNvPr>
          <p:cNvGrpSpPr/>
          <p:nvPr/>
        </p:nvGrpSpPr>
        <p:grpSpPr>
          <a:xfrm>
            <a:off x="9088235" y="1702416"/>
            <a:ext cx="2391216" cy="1219518"/>
            <a:chOff x="3547307" y="1323874"/>
            <a:chExt cx="2391216" cy="1219518"/>
          </a:xfrm>
        </p:grpSpPr>
        <p:grpSp>
          <p:nvGrpSpPr>
            <p:cNvPr id="79" name="Рисунок 5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B9B9A3A-3834-D942-A7D2-7B5A0D83ECEF}"/>
                </a:ext>
              </a:extLst>
            </p:cNvPr>
            <p:cNvGrpSpPr/>
            <p:nvPr/>
          </p:nvGrpSpPr>
          <p:grpSpPr>
            <a:xfrm>
              <a:off x="3547307" y="1323874"/>
              <a:ext cx="268267" cy="175959"/>
              <a:chOff x="5214005" y="1790657"/>
              <a:chExt cx="334800" cy="219600"/>
            </a:xfrm>
            <a:solidFill>
              <a:srgbClr val="002882"/>
            </a:solidFill>
          </p:grpSpPr>
          <p:sp>
            <p:nvSpPr>
              <p:cNvPr id="81" name="Полилиния: фигура 9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A4BC0E-27AE-4E41-8DAC-04481AFAEE9A}"/>
                  </a:ext>
                </a:extLst>
              </p:cNvPr>
              <p:cNvSpPr/>
              <p:nvPr/>
            </p:nvSpPr>
            <p:spPr>
              <a:xfrm>
                <a:off x="5302555" y="1885125"/>
                <a:ext cx="97200" cy="97200"/>
              </a:xfrm>
              <a:custGeom>
                <a:avLst/>
                <a:gdLst>
                  <a:gd name="connsiteX0" fmla="*/ 50216 w 97200"/>
                  <a:gd name="connsiteY0" fmla="*/ 0 h 97200"/>
                  <a:gd name="connsiteX1" fmla="*/ 0 w 97200"/>
                  <a:gd name="connsiteY1" fmla="*/ 50216 h 97200"/>
                  <a:gd name="connsiteX2" fmla="*/ 50216 w 97200"/>
                  <a:gd name="connsiteY2" fmla="*/ 100429 h 97200"/>
                  <a:gd name="connsiteX3" fmla="*/ 100433 w 97200"/>
                  <a:gd name="connsiteY3" fmla="*/ 50216 h 97200"/>
                  <a:gd name="connsiteX4" fmla="*/ 50216 w 97200"/>
                  <a:gd name="connsiteY4" fmla="*/ 0 h 97200"/>
                  <a:gd name="connsiteX5" fmla="*/ 50216 w 97200"/>
                  <a:gd name="connsiteY5" fmla="*/ 89633 h 97200"/>
                  <a:gd name="connsiteX6" fmla="*/ 10800 w 97200"/>
                  <a:gd name="connsiteY6" fmla="*/ 50220 h 97200"/>
                  <a:gd name="connsiteX7" fmla="*/ 50216 w 97200"/>
                  <a:gd name="connsiteY7" fmla="*/ 10804 h 97200"/>
                  <a:gd name="connsiteX8" fmla="*/ 89633 w 97200"/>
                  <a:gd name="connsiteY8" fmla="*/ 50220 h 97200"/>
                  <a:gd name="connsiteX9" fmla="*/ 50216 w 97200"/>
                  <a:gd name="connsiteY9" fmla="*/ 89633 h 9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00" h="97200">
                    <a:moveTo>
                      <a:pt x="50216" y="0"/>
                    </a:moveTo>
                    <a:cubicBezTo>
                      <a:pt x="22529" y="0"/>
                      <a:pt x="0" y="22529"/>
                      <a:pt x="0" y="50216"/>
                    </a:cubicBezTo>
                    <a:cubicBezTo>
                      <a:pt x="0" y="77904"/>
                      <a:pt x="22525" y="100429"/>
                      <a:pt x="50216" y="100429"/>
                    </a:cubicBezTo>
                    <a:cubicBezTo>
                      <a:pt x="77908" y="100429"/>
                      <a:pt x="100433" y="77904"/>
                      <a:pt x="100433" y="50216"/>
                    </a:cubicBezTo>
                    <a:cubicBezTo>
                      <a:pt x="100433" y="22529"/>
                      <a:pt x="77904" y="0"/>
                      <a:pt x="50216" y="0"/>
                    </a:cubicBezTo>
                    <a:close/>
                    <a:moveTo>
                      <a:pt x="50216" y="89633"/>
                    </a:moveTo>
                    <a:cubicBezTo>
                      <a:pt x="28483" y="89633"/>
                      <a:pt x="10800" y="71953"/>
                      <a:pt x="10800" y="50220"/>
                    </a:cubicBezTo>
                    <a:cubicBezTo>
                      <a:pt x="10800" y="28487"/>
                      <a:pt x="28483" y="10804"/>
                      <a:pt x="50216" y="10804"/>
                    </a:cubicBezTo>
                    <a:cubicBezTo>
                      <a:pt x="71953" y="10804"/>
                      <a:pt x="89633" y="28487"/>
                      <a:pt x="89633" y="50220"/>
                    </a:cubicBezTo>
                    <a:cubicBezTo>
                      <a:pt x="89633" y="71953"/>
                      <a:pt x="71950" y="89633"/>
                      <a:pt x="50216" y="89633"/>
                    </a:cubicBezTo>
                    <a:close/>
                  </a:path>
                </a:pathLst>
              </a:custGeom>
              <a:grpFill/>
              <a:ln w="352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2" name="Полилиния: фигура 9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80E320B-9376-E944-8ECA-4C1BF64227F9}"/>
                  </a:ext>
                </a:extLst>
              </p:cNvPr>
              <p:cNvSpPr/>
              <p:nvPr/>
            </p:nvSpPr>
            <p:spPr>
              <a:xfrm>
                <a:off x="5241671" y="1885128"/>
                <a:ext cx="10800" cy="97200"/>
              </a:xfrm>
              <a:custGeom>
                <a:avLst/>
                <a:gdLst>
                  <a:gd name="connsiteX0" fmla="*/ 5400 w 10800"/>
                  <a:gd name="connsiteY0" fmla="*/ 0 h 97200"/>
                  <a:gd name="connsiteX1" fmla="*/ 0 w 10800"/>
                  <a:gd name="connsiteY1" fmla="*/ 5400 h 97200"/>
                  <a:gd name="connsiteX2" fmla="*/ 0 w 10800"/>
                  <a:gd name="connsiteY2" fmla="*/ 95026 h 97200"/>
                  <a:gd name="connsiteX3" fmla="*/ 5400 w 10800"/>
                  <a:gd name="connsiteY3" fmla="*/ 100426 h 97200"/>
                  <a:gd name="connsiteX4" fmla="*/ 10800 w 10800"/>
                  <a:gd name="connsiteY4" fmla="*/ 95026 h 97200"/>
                  <a:gd name="connsiteX5" fmla="*/ 10800 w 10800"/>
                  <a:gd name="connsiteY5" fmla="*/ 5400 h 97200"/>
                  <a:gd name="connsiteX6" fmla="*/ 5400 w 10800"/>
                  <a:gd name="connsiteY6" fmla="*/ 0 h 9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00" h="97200">
                    <a:moveTo>
                      <a:pt x="5400" y="0"/>
                    </a:moveTo>
                    <a:cubicBezTo>
                      <a:pt x="2416" y="0"/>
                      <a:pt x="0" y="2416"/>
                      <a:pt x="0" y="5400"/>
                    </a:cubicBezTo>
                    <a:lnTo>
                      <a:pt x="0" y="95026"/>
                    </a:lnTo>
                    <a:cubicBezTo>
                      <a:pt x="0" y="98006"/>
                      <a:pt x="2416" y="100426"/>
                      <a:pt x="5400" y="100426"/>
                    </a:cubicBezTo>
                    <a:cubicBezTo>
                      <a:pt x="8384" y="100426"/>
                      <a:pt x="10800" y="98006"/>
                      <a:pt x="10800" y="95026"/>
                    </a:cubicBezTo>
                    <a:lnTo>
                      <a:pt x="10800" y="5400"/>
                    </a:lnTo>
                    <a:cubicBezTo>
                      <a:pt x="10800" y="2416"/>
                      <a:pt x="8384" y="0"/>
                      <a:pt x="5400" y="0"/>
                    </a:cubicBezTo>
                    <a:close/>
                  </a:path>
                </a:pathLst>
              </a:custGeom>
              <a:grpFill/>
              <a:ln w="352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3" name="Полилиния: фигура 9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1D70580-A74A-1144-B253-3749E1DAAE49}"/>
                  </a:ext>
                </a:extLst>
              </p:cNvPr>
              <p:cNvSpPr/>
              <p:nvPr/>
            </p:nvSpPr>
            <p:spPr>
              <a:xfrm>
                <a:off x="5451368" y="1885128"/>
                <a:ext cx="10800" cy="97200"/>
              </a:xfrm>
              <a:custGeom>
                <a:avLst/>
                <a:gdLst>
                  <a:gd name="connsiteX0" fmla="*/ 5400 w 10800"/>
                  <a:gd name="connsiteY0" fmla="*/ 0 h 97200"/>
                  <a:gd name="connsiteX1" fmla="*/ 0 w 10800"/>
                  <a:gd name="connsiteY1" fmla="*/ 5400 h 97200"/>
                  <a:gd name="connsiteX2" fmla="*/ 0 w 10800"/>
                  <a:gd name="connsiteY2" fmla="*/ 95026 h 97200"/>
                  <a:gd name="connsiteX3" fmla="*/ 5400 w 10800"/>
                  <a:gd name="connsiteY3" fmla="*/ 100426 h 97200"/>
                  <a:gd name="connsiteX4" fmla="*/ 10800 w 10800"/>
                  <a:gd name="connsiteY4" fmla="*/ 95026 h 97200"/>
                  <a:gd name="connsiteX5" fmla="*/ 10800 w 10800"/>
                  <a:gd name="connsiteY5" fmla="*/ 5400 h 97200"/>
                  <a:gd name="connsiteX6" fmla="*/ 5400 w 10800"/>
                  <a:gd name="connsiteY6" fmla="*/ 0 h 9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00" h="97200">
                    <a:moveTo>
                      <a:pt x="5400" y="0"/>
                    </a:moveTo>
                    <a:cubicBezTo>
                      <a:pt x="2419" y="0"/>
                      <a:pt x="0" y="2416"/>
                      <a:pt x="0" y="5400"/>
                    </a:cubicBezTo>
                    <a:lnTo>
                      <a:pt x="0" y="95026"/>
                    </a:lnTo>
                    <a:cubicBezTo>
                      <a:pt x="0" y="98006"/>
                      <a:pt x="2419" y="100426"/>
                      <a:pt x="5400" y="100426"/>
                    </a:cubicBezTo>
                    <a:cubicBezTo>
                      <a:pt x="8381" y="100426"/>
                      <a:pt x="10800" y="98006"/>
                      <a:pt x="10800" y="95026"/>
                    </a:cubicBezTo>
                    <a:lnTo>
                      <a:pt x="10800" y="5400"/>
                    </a:lnTo>
                    <a:cubicBezTo>
                      <a:pt x="10800" y="2416"/>
                      <a:pt x="8384" y="0"/>
                      <a:pt x="5400" y="0"/>
                    </a:cubicBezTo>
                    <a:close/>
                  </a:path>
                </a:pathLst>
              </a:custGeom>
              <a:grpFill/>
              <a:ln w="352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4" name="Полилиния: фигура 9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F75BFFA-D2FF-2240-A70B-A9339237A30E}"/>
                  </a:ext>
                </a:extLst>
              </p:cNvPr>
              <p:cNvSpPr/>
              <p:nvPr/>
            </p:nvSpPr>
            <p:spPr>
              <a:xfrm>
                <a:off x="5214005" y="1790657"/>
                <a:ext cx="334800" cy="219600"/>
              </a:xfrm>
              <a:custGeom>
                <a:avLst/>
                <a:gdLst>
                  <a:gd name="connsiteX0" fmla="*/ 331463 w 334800"/>
                  <a:gd name="connsiteY0" fmla="*/ 0 h 219600"/>
                  <a:gd name="connsiteX1" fmla="*/ 67158 w 334800"/>
                  <a:gd name="connsiteY1" fmla="*/ 0 h 219600"/>
                  <a:gd name="connsiteX2" fmla="*/ 61758 w 334800"/>
                  <a:gd name="connsiteY2" fmla="*/ 5400 h 219600"/>
                  <a:gd name="connsiteX3" fmla="*/ 61758 w 334800"/>
                  <a:gd name="connsiteY3" fmla="*/ 32108 h 219600"/>
                  <a:gd name="connsiteX4" fmla="*/ 37566 w 334800"/>
                  <a:gd name="connsiteY4" fmla="*/ 32108 h 219600"/>
                  <a:gd name="connsiteX5" fmla="*/ 32166 w 334800"/>
                  <a:gd name="connsiteY5" fmla="*/ 37508 h 219600"/>
                  <a:gd name="connsiteX6" fmla="*/ 32166 w 334800"/>
                  <a:gd name="connsiteY6" fmla="*/ 67201 h 219600"/>
                  <a:gd name="connsiteX7" fmla="*/ 5400 w 334800"/>
                  <a:gd name="connsiteY7" fmla="*/ 67201 h 219600"/>
                  <a:gd name="connsiteX8" fmla="*/ 0 w 334800"/>
                  <a:gd name="connsiteY8" fmla="*/ 72601 h 219600"/>
                  <a:gd name="connsiteX9" fmla="*/ 0 w 334800"/>
                  <a:gd name="connsiteY9" fmla="*/ 216770 h 219600"/>
                  <a:gd name="connsiteX10" fmla="*/ 5400 w 334800"/>
                  <a:gd name="connsiteY10" fmla="*/ 222170 h 219600"/>
                  <a:gd name="connsiteX11" fmla="*/ 269708 w 334800"/>
                  <a:gd name="connsiteY11" fmla="*/ 222170 h 219600"/>
                  <a:gd name="connsiteX12" fmla="*/ 275108 w 334800"/>
                  <a:gd name="connsiteY12" fmla="*/ 216770 h 219600"/>
                  <a:gd name="connsiteX13" fmla="*/ 275108 w 334800"/>
                  <a:gd name="connsiteY13" fmla="*/ 187078 h 219600"/>
                  <a:gd name="connsiteX14" fmla="*/ 301878 w 334800"/>
                  <a:gd name="connsiteY14" fmla="*/ 187078 h 219600"/>
                  <a:gd name="connsiteX15" fmla="*/ 307278 w 334800"/>
                  <a:gd name="connsiteY15" fmla="*/ 181678 h 219600"/>
                  <a:gd name="connsiteX16" fmla="*/ 307278 w 334800"/>
                  <a:gd name="connsiteY16" fmla="*/ 154969 h 219600"/>
                  <a:gd name="connsiteX17" fmla="*/ 331466 w 334800"/>
                  <a:gd name="connsiteY17" fmla="*/ 154969 h 219600"/>
                  <a:gd name="connsiteX18" fmla="*/ 336866 w 334800"/>
                  <a:gd name="connsiteY18" fmla="*/ 149569 h 219600"/>
                  <a:gd name="connsiteX19" fmla="*/ 336866 w 334800"/>
                  <a:gd name="connsiteY19" fmla="*/ 5400 h 219600"/>
                  <a:gd name="connsiteX20" fmla="*/ 331463 w 334800"/>
                  <a:gd name="connsiteY20" fmla="*/ 0 h 219600"/>
                  <a:gd name="connsiteX21" fmla="*/ 10800 w 334800"/>
                  <a:gd name="connsiteY21" fmla="*/ 211370 h 219600"/>
                  <a:gd name="connsiteX22" fmla="*/ 10800 w 334800"/>
                  <a:gd name="connsiteY22" fmla="*/ 78001 h 219600"/>
                  <a:gd name="connsiteX23" fmla="*/ 264308 w 334800"/>
                  <a:gd name="connsiteY23" fmla="*/ 78001 h 219600"/>
                  <a:gd name="connsiteX24" fmla="*/ 264308 w 334800"/>
                  <a:gd name="connsiteY24" fmla="*/ 181642 h 219600"/>
                  <a:gd name="connsiteX25" fmla="*/ 264305 w 334800"/>
                  <a:gd name="connsiteY25" fmla="*/ 181678 h 219600"/>
                  <a:gd name="connsiteX26" fmla="*/ 264308 w 334800"/>
                  <a:gd name="connsiteY26" fmla="*/ 181714 h 219600"/>
                  <a:gd name="connsiteX27" fmla="*/ 264308 w 334800"/>
                  <a:gd name="connsiteY27" fmla="*/ 211370 h 219600"/>
                  <a:gd name="connsiteX28" fmla="*/ 10800 w 334800"/>
                  <a:gd name="connsiteY28" fmla="*/ 211370 h 219600"/>
                  <a:gd name="connsiteX29" fmla="*/ 296474 w 334800"/>
                  <a:gd name="connsiteY29" fmla="*/ 176278 h 219600"/>
                  <a:gd name="connsiteX30" fmla="*/ 275105 w 334800"/>
                  <a:gd name="connsiteY30" fmla="*/ 176278 h 219600"/>
                  <a:gd name="connsiteX31" fmla="*/ 275105 w 334800"/>
                  <a:gd name="connsiteY31" fmla="*/ 72601 h 219600"/>
                  <a:gd name="connsiteX32" fmla="*/ 269705 w 334800"/>
                  <a:gd name="connsiteY32" fmla="*/ 67201 h 219600"/>
                  <a:gd name="connsiteX33" fmla="*/ 42966 w 334800"/>
                  <a:gd name="connsiteY33" fmla="*/ 67201 h 219600"/>
                  <a:gd name="connsiteX34" fmla="*/ 42966 w 334800"/>
                  <a:gd name="connsiteY34" fmla="*/ 42908 h 219600"/>
                  <a:gd name="connsiteX35" fmla="*/ 296474 w 334800"/>
                  <a:gd name="connsiteY35" fmla="*/ 42908 h 219600"/>
                  <a:gd name="connsiteX36" fmla="*/ 296474 w 334800"/>
                  <a:gd name="connsiteY36" fmla="*/ 176278 h 219600"/>
                  <a:gd name="connsiteX37" fmla="*/ 326063 w 334800"/>
                  <a:gd name="connsiteY37" fmla="*/ 144169 h 219600"/>
                  <a:gd name="connsiteX38" fmla="*/ 307274 w 334800"/>
                  <a:gd name="connsiteY38" fmla="*/ 144169 h 219600"/>
                  <a:gd name="connsiteX39" fmla="*/ 307274 w 334800"/>
                  <a:gd name="connsiteY39" fmla="*/ 37508 h 219600"/>
                  <a:gd name="connsiteX40" fmla="*/ 301874 w 334800"/>
                  <a:gd name="connsiteY40" fmla="*/ 32108 h 219600"/>
                  <a:gd name="connsiteX41" fmla="*/ 72558 w 334800"/>
                  <a:gd name="connsiteY41" fmla="*/ 32108 h 219600"/>
                  <a:gd name="connsiteX42" fmla="*/ 72558 w 334800"/>
                  <a:gd name="connsiteY42" fmla="*/ 10800 h 219600"/>
                  <a:gd name="connsiteX43" fmla="*/ 326063 w 334800"/>
                  <a:gd name="connsiteY43" fmla="*/ 10800 h 219600"/>
                  <a:gd name="connsiteX44" fmla="*/ 326063 w 334800"/>
                  <a:gd name="connsiteY44" fmla="*/ 144169 h 2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34800" h="219600">
                    <a:moveTo>
                      <a:pt x="331463" y="0"/>
                    </a:moveTo>
                    <a:lnTo>
                      <a:pt x="67158" y="0"/>
                    </a:lnTo>
                    <a:cubicBezTo>
                      <a:pt x="64174" y="0"/>
                      <a:pt x="61758" y="2416"/>
                      <a:pt x="61758" y="5400"/>
                    </a:cubicBezTo>
                    <a:lnTo>
                      <a:pt x="61758" y="32108"/>
                    </a:lnTo>
                    <a:lnTo>
                      <a:pt x="37566" y="32108"/>
                    </a:lnTo>
                    <a:cubicBezTo>
                      <a:pt x="34582" y="32108"/>
                      <a:pt x="32166" y="34524"/>
                      <a:pt x="32166" y="37508"/>
                    </a:cubicBezTo>
                    <a:lnTo>
                      <a:pt x="32166" y="67201"/>
                    </a:lnTo>
                    <a:lnTo>
                      <a:pt x="5400" y="67201"/>
                    </a:lnTo>
                    <a:cubicBezTo>
                      <a:pt x="2416" y="67201"/>
                      <a:pt x="0" y="69617"/>
                      <a:pt x="0" y="72601"/>
                    </a:cubicBezTo>
                    <a:lnTo>
                      <a:pt x="0" y="216770"/>
                    </a:lnTo>
                    <a:cubicBezTo>
                      <a:pt x="0" y="219751"/>
                      <a:pt x="2416" y="222170"/>
                      <a:pt x="5400" y="222170"/>
                    </a:cubicBezTo>
                    <a:lnTo>
                      <a:pt x="269708" y="222170"/>
                    </a:lnTo>
                    <a:cubicBezTo>
                      <a:pt x="272689" y="222170"/>
                      <a:pt x="275108" y="219751"/>
                      <a:pt x="275108" y="216770"/>
                    </a:cubicBezTo>
                    <a:lnTo>
                      <a:pt x="275108" y="187078"/>
                    </a:lnTo>
                    <a:lnTo>
                      <a:pt x="301878" y="187078"/>
                    </a:lnTo>
                    <a:cubicBezTo>
                      <a:pt x="304859" y="187078"/>
                      <a:pt x="307278" y="184658"/>
                      <a:pt x="307278" y="181678"/>
                    </a:cubicBezTo>
                    <a:lnTo>
                      <a:pt x="307278" y="154969"/>
                    </a:lnTo>
                    <a:lnTo>
                      <a:pt x="331466" y="154969"/>
                    </a:lnTo>
                    <a:cubicBezTo>
                      <a:pt x="334447" y="154969"/>
                      <a:pt x="336866" y="152550"/>
                      <a:pt x="336866" y="149569"/>
                    </a:cubicBezTo>
                    <a:lnTo>
                      <a:pt x="336866" y="5400"/>
                    </a:lnTo>
                    <a:cubicBezTo>
                      <a:pt x="336863" y="2416"/>
                      <a:pt x="334444" y="0"/>
                      <a:pt x="331463" y="0"/>
                    </a:cubicBezTo>
                    <a:close/>
                    <a:moveTo>
                      <a:pt x="10800" y="211370"/>
                    </a:moveTo>
                    <a:lnTo>
                      <a:pt x="10800" y="78001"/>
                    </a:lnTo>
                    <a:lnTo>
                      <a:pt x="264308" y="78001"/>
                    </a:lnTo>
                    <a:lnTo>
                      <a:pt x="264308" y="181642"/>
                    </a:lnTo>
                    <a:cubicBezTo>
                      <a:pt x="264308" y="181652"/>
                      <a:pt x="264305" y="181663"/>
                      <a:pt x="264305" y="181678"/>
                    </a:cubicBezTo>
                    <a:cubicBezTo>
                      <a:pt x="264305" y="181692"/>
                      <a:pt x="264308" y="181699"/>
                      <a:pt x="264308" y="181714"/>
                    </a:cubicBezTo>
                    <a:lnTo>
                      <a:pt x="264308" y="211370"/>
                    </a:lnTo>
                    <a:lnTo>
                      <a:pt x="10800" y="211370"/>
                    </a:lnTo>
                    <a:close/>
                    <a:moveTo>
                      <a:pt x="296474" y="176278"/>
                    </a:moveTo>
                    <a:lnTo>
                      <a:pt x="275105" y="176278"/>
                    </a:lnTo>
                    <a:lnTo>
                      <a:pt x="275105" y="72601"/>
                    </a:lnTo>
                    <a:cubicBezTo>
                      <a:pt x="275105" y="69617"/>
                      <a:pt x="272686" y="67201"/>
                      <a:pt x="269705" y="67201"/>
                    </a:cubicBezTo>
                    <a:lnTo>
                      <a:pt x="42966" y="67201"/>
                    </a:lnTo>
                    <a:lnTo>
                      <a:pt x="42966" y="42908"/>
                    </a:lnTo>
                    <a:lnTo>
                      <a:pt x="296474" y="42908"/>
                    </a:lnTo>
                    <a:lnTo>
                      <a:pt x="296474" y="176278"/>
                    </a:lnTo>
                    <a:close/>
                    <a:moveTo>
                      <a:pt x="326063" y="144169"/>
                    </a:moveTo>
                    <a:lnTo>
                      <a:pt x="307274" y="144169"/>
                    </a:lnTo>
                    <a:lnTo>
                      <a:pt x="307274" y="37508"/>
                    </a:lnTo>
                    <a:cubicBezTo>
                      <a:pt x="307274" y="34524"/>
                      <a:pt x="304855" y="32108"/>
                      <a:pt x="301874" y="32108"/>
                    </a:cubicBezTo>
                    <a:lnTo>
                      <a:pt x="72558" y="32108"/>
                    </a:lnTo>
                    <a:lnTo>
                      <a:pt x="72558" y="10800"/>
                    </a:lnTo>
                    <a:lnTo>
                      <a:pt x="326063" y="10800"/>
                    </a:lnTo>
                    <a:lnTo>
                      <a:pt x="326063" y="144169"/>
                    </a:lnTo>
                    <a:close/>
                  </a:path>
                </a:pathLst>
              </a:custGeom>
              <a:grpFill/>
              <a:ln w="352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cxnSp>
          <p:nvCxnSpPr>
            <p:cNvPr id="80" name="Прямая соединительная линия 7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7C63E22-A610-473E-81CD-C11FC58478BE}"/>
                </a:ext>
              </a:extLst>
            </p:cNvPr>
            <p:cNvCxnSpPr>
              <a:cxnSpLocks/>
            </p:cNvCxnSpPr>
            <p:nvPr/>
          </p:nvCxnSpPr>
          <p:spPr>
            <a:xfrm>
              <a:off x="3562523" y="2543392"/>
              <a:ext cx="2376000" cy="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5974E9-AA7E-4F29-B994-D739E5A05461}"/>
              </a:ext>
            </a:extLst>
          </p:cNvPr>
          <p:cNvGrpSpPr/>
          <p:nvPr/>
        </p:nvGrpSpPr>
        <p:grpSpPr>
          <a:xfrm>
            <a:off x="6020609" y="4979954"/>
            <a:ext cx="2417527" cy="1259746"/>
            <a:chOff x="479681" y="4977542"/>
            <a:chExt cx="2417527" cy="1259746"/>
          </a:xfrm>
        </p:grpSpPr>
        <p:grpSp>
          <p:nvGrpSpPr>
            <p:cNvPr id="71" name="Рисунок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425719C-E562-5B42-8BE0-F720D64D2ECB}"/>
                </a:ext>
              </a:extLst>
            </p:cNvPr>
            <p:cNvGrpSpPr/>
            <p:nvPr/>
          </p:nvGrpSpPr>
          <p:grpSpPr>
            <a:xfrm>
              <a:off x="479681" y="4977542"/>
              <a:ext cx="252024" cy="217060"/>
              <a:chOff x="5744933" y="-127003"/>
              <a:chExt cx="691107" cy="595227"/>
            </a:xfrm>
            <a:solidFill>
              <a:srgbClr val="002882"/>
            </a:solidFill>
          </p:grpSpPr>
          <p:sp>
            <p:nvSpPr>
              <p:cNvPr id="73" name="Полилиния: фигура 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3DE885A-6C64-A84B-AC9C-E2A29B372202}"/>
                  </a:ext>
                </a:extLst>
              </p:cNvPr>
              <p:cNvSpPr/>
              <p:nvPr/>
            </p:nvSpPr>
            <p:spPr>
              <a:xfrm>
                <a:off x="5856475" y="-127003"/>
                <a:ext cx="579565" cy="595227"/>
              </a:xfrm>
              <a:custGeom>
                <a:avLst/>
                <a:gdLst>
                  <a:gd name="connsiteX0" fmla="*/ 530608 w 579565"/>
                  <a:gd name="connsiteY0" fmla="*/ 0 h 595227"/>
                  <a:gd name="connsiteX1" fmla="*/ 52122 w 579565"/>
                  <a:gd name="connsiteY1" fmla="*/ 0 h 595227"/>
                  <a:gd name="connsiteX2" fmla="*/ 0 w 579565"/>
                  <a:gd name="connsiteY2" fmla="*/ 46036 h 595227"/>
                  <a:gd name="connsiteX3" fmla="*/ 0 w 579565"/>
                  <a:gd name="connsiteY3" fmla="*/ 146395 h 595227"/>
                  <a:gd name="connsiteX4" fmla="*/ 11748 w 579565"/>
                  <a:gd name="connsiteY4" fmla="*/ 158143 h 595227"/>
                  <a:gd name="connsiteX5" fmla="*/ 23496 w 579565"/>
                  <a:gd name="connsiteY5" fmla="*/ 146395 h 595227"/>
                  <a:gd name="connsiteX6" fmla="*/ 23496 w 579565"/>
                  <a:gd name="connsiteY6" fmla="*/ 46334 h 595227"/>
                  <a:gd name="connsiteX7" fmla="*/ 52122 w 579565"/>
                  <a:gd name="connsiteY7" fmla="*/ 23496 h 595227"/>
                  <a:gd name="connsiteX8" fmla="*/ 530608 w 579565"/>
                  <a:gd name="connsiteY8" fmla="*/ 23496 h 595227"/>
                  <a:gd name="connsiteX9" fmla="*/ 559265 w 579565"/>
                  <a:gd name="connsiteY9" fmla="*/ 46812 h 595227"/>
                  <a:gd name="connsiteX10" fmla="*/ 559265 w 579565"/>
                  <a:gd name="connsiteY10" fmla="*/ 430154 h 595227"/>
                  <a:gd name="connsiteX11" fmla="*/ 530608 w 579565"/>
                  <a:gd name="connsiteY11" fmla="*/ 453485 h 595227"/>
                  <a:gd name="connsiteX12" fmla="*/ 52122 w 579565"/>
                  <a:gd name="connsiteY12" fmla="*/ 453485 h 595227"/>
                  <a:gd name="connsiteX13" fmla="*/ 23496 w 579565"/>
                  <a:gd name="connsiteY13" fmla="*/ 430154 h 595227"/>
                  <a:gd name="connsiteX14" fmla="*/ 23496 w 579565"/>
                  <a:gd name="connsiteY14" fmla="*/ 375275 h 595227"/>
                  <a:gd name="connsiteX15" fmla="*/ 11748 w 579565"/>
                  <a:gd name="connsiteY15" fmla="*/ 363527 h 595227"/>
                  <a:gd name="connsiteX16" fmla="*/ 0 w 579565"/>
                  <a:gd name="connsiteY16" fmla="*/ 375275 h 595227"/>
                  <a:gd name="connsiteX17" fmla="*/ 0 w 579565"/>
                  <a:gd name="connsiteY17" fmla="*/ 430154 h 595227"/>
                  <a:gd name="connsiteX18" fmla="*/ 52122 w 579565"/>
                  <a:gd name="connsiteY18" fmla="*/ 476981 h 595227"/>
                  <a:gd name="connsiteX19" fmla="*/ 277823 w 579565"/>
                  <a:gd name="connsiteY19" fmla="*/ 476981 h 595227"/>
                  <a:gd name="connsiteX20" fmla="*/ 277823 w 579565"/>
                  <a:gd name="connsiteY20" fmla="*/ 578287 h 595227"/>
                  <a:gd name="connsiteX21" fmla="*/ 128695 w 579565"/>
                  <a:gd name="connsiteY21" fmla="*/ 578287 h 595227"/>
                  <a:gd name="connsiteX22" fmla="*/ 116947 w 579565"/>
                  <a:gd name="connsiteY22" fmla="*/ 590035 h 595227"/>
                  <a:gd name="connsiteX23" fmla="*/ 128695 w 579565"/>
                  <a:gd name="connsiteY23" fmla="*/ 601783 h 595227"/>
                  <a:gd name="connsiteX24" fmla="*/ 449132 w 579565"/>
                  <a:gd name="connsiteY24" fmla="*/ 601783 h 595227"/>
                  <a:gd name="connsiteX25" fmla="*/ 460880 w 579565"/>
                  <a:gd name="connsiteY25" fmla="*/ 590035 h 595227"/>
                  <a:gd name="connsiteX26" fmla="*/ 449132 w 579565"/>
                  <a:gd name="connsiteY26" fmla="*/ 578287 h 595227"/>
                  <a:gd name="connsiteX27" fmla="*/ 301319 w 579565"/>
                  <a:gd name="connsiteY27" fmla="*/ 578287 h 595227"/>
                  <a:gd name="connsiteX28" fmla="*/ 301319 w 579565"/>
                  <a:gd name="connsiteY28" fmla="*/ 476973 h 595227"/>
                  <a:gd name="connsiteX29" fmla="*/ 530608 w 579565"/>
                  <a:gd name="connsiteY29" fmla="*/ 476973 h 595227"/>
                  <a:gd name="connsiteX30" fmla="*/ 582761 w 579565"/>
                  <a:gd name="connsiteY30" fmla="*/ 430146 h 595227"/>
                  <a:gd name="connsiteX31" fmla="*/ 582761 w 579565"/>
                  <a:gd name="connsiteY31" fmla="*/ 46812 h 595227"/>
                  <a:gd name="connsiteX32" fmla="*/ 530608 w 579565"/>
                  <a:gd name="connsiteY32" fmla="*/ 0 h 59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79565" h="595227">
                    <a:moveTo>
                      <a:pt x="530608" y="0"/>
                    </a:moveTo>
                    <a:lnTo>
                      <a:pt x="52122" y="0"/>
                    </a:lnTo>
                    <a:cubicBezTo>
                      <a:pt x="23551" y="0"/>
                      <a:pt x="658" y="20089"/>
                      <a:pt x="0" y="46036"/>
                    </a:cubicBezTo>
                    <a:lnTo>
                      <a:pt x="0" y="146395"/>
                    </a:lnTo>
                    <a:cubicBezTo>
                      <a:pt x="0" y="152887"/>
                      <a:pt x="5255" y="158143"/>
                      <a:pt x="11748" y="158143"/>
                    </a:cubicBezTo>
                    <a:cubicBezTo>
                      <a:pt x="18241" y="158143"/>
                      <a:pt x="23496" y="152887"/>
                      <a:pt x="23496" y="146395"/>
                    </a:cubicBezTo>
                    <a:lnTo>
                      <a:pt x="23496" y="46334"/>
                    </a:lnTo>
                    <a:cubicBezTo>
                      <a:pt x="23817" y="33740"/>
                      <a:pt x="36661" y="23496"/>
                      <a:pt x="52122" y="23496"/>
                    </a:cubicBezTo>
                    <a:lnTo>
                      <a:pt x="530608" y="23496"/>
                    </a:lnTo>
                    <a:cubicBezTo>
                      <a:pt x="546412" y="23496"/>
                      <a:pt x="559265" y="33951"/>
                      <a:pt x="559265" y="46812"/>
                    </a:cubicBezTo>
                    <a:lnTo>
                      <a:pt x="559265" y="430154"/>
                    </a:lnTo>
                    <a:cubicBezTo>
                      <a:pt x="559265" y="443022"/>
                      <a:pt x="546405" y="453485"/>
                      <a:pt x="530608" y="453485"/>
                    </a:cubicBezTo>
                    <a:lnTo>
                      <a:pt x="52122" y="453485"/>
                    </a:lnTo>
                    <a:cubicBezTo>
                      <a:pt x="36340" y="453485"/>
                      <a:pt x="23496" y="443022"/>
                      <a:pt x="23496" y="430154"/>
                    </a:cubicBezTo>
                    <a:lnTo>
                      <a:pt x="23496" y="375275"/>
                    </a:lnTo>
                    <a:cubicBezTo>
                      <a:pt x="23496" y="368790"/>
                      <a:pt x="18241" y="363527"/>
                      <a:pt x="11748" y="363527"/>
                    </a:cubicBezTo>
                    <a:cubicBezTo>
                      <a:pt x="5255" y="363527"/>
                      <a:pt x="0" y="368790"/>
                      <a:pt x="0" y="375275"/>
                    </a:cubicBezTo>
                    <a:lnTo>
                      <a:pt x="0" y="430154"/>
                    </a:lnTo>
                    <a:cubicBezTo>
                      <a:pt x="0" y="455976"/>
                      <a:pt x="23378" y="476981"/>
                      <a:pt x="52122" y="476981"/>
                    </a:cubicBezTo>
                    <a:lnTo>
                      <a:pt x="277823" y="476981"/>
                    </a:lnTo>
                    <a:lnTo>
                      <a:pt x="277823" y="578287"/>
                    </a:lnTo>
                    <a:lnTo>
                      <a:pt x="128695" y="578287"/>
                    </a:lnTo>
                    <a:cubicBezTo>
                      <a:pt x="122202" y="578287"/>
                      <a:pt x="116947" y="583550"/>
                      <a:pt x="116947" y="590035"/>
                    </a:cubicBezTo>
                    <a:cubicBezTo>
                      <a:pt x="116947" y="596520"/>
                      <a:pt x="122202" y="601783"/>
                      <a:pt x="128695" y="601783"/>
                    </a:cubicBezTo>
                    <a:lnTo>
                      <a:pt x="449132" y="601783"/>
                    </a:lnTo>
                    <a:cubicBezTo>
                      <a:pt x="455617" y="601783"/>
                      <a:pt x="460880" y="596520"/>
                      <a:pt x="460880" y="590035"/>
                    </a:cubicBezTo>
                    <a:cubicBezTo>
                      <a:pt x="460880" y="583550"/>
                      <a:pt x="455617" y="578287"/>
                      <a:pt x="449132" y="578287"/>
                    </a:cubicBezTo>
                    <a:lnTo>
                      <a:pt x="301319" y="578287"/>
                    </a:lnTo>
                    <a:lnTo>
                      <a:pt x="301319" y="476973"/>
                    </a:lnTo>
                    <a:lnTo>
                      <a:pt x="530608" y="476973"/>
                    </a:lnTo>
                    <a:cubicBezTo>
                      <a:pt x="559366" y="476973"/>
                      <a:pt x="582761" y="455968"/>
                      <a:pt x="582761" y="430146"/>
                    </a:cubicBezTo>
                    <a:lnTo>
                      <a:pt x="582761" y="46812"/>
                    </a:lnTo>
                    <a:cubicBezTo>
                      <a:pt x="582761" y="20997"/>
                      <a:pt x="559366" y="0"/>
                      <a:pt x="530608" y="0"/>
                    </a:cubicBezTo>
                    <a:close/>
                  </a:path>
                </a:pathLst>
              </a:custGeom>
              <a:grpFill/>
              <a:ln w="782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4" name="Полилиния: фигура 5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26A06C3-6166-F043-9066-71B69AFB5D34}"/>
                  </a:ext>
                </a:extLst>
              </p:cNvPr>
              <p:cNvSpPr/>
              <p:nvPr/>
            </p:nvSpPr>
            <p:spPr>
              <a:xfrm>
                <a:off x="6057851" y="41187"/>
                <a:ext cx="274119" cy="23496"/>
              </a:xfrm>
              <a:custGeom>
                <a:avLst/>
                <a:gdLst>
                  <a:gd name="connsiteX0" fmla="*/ 11748 w 274118"/>
                  <a:gd name="connsiteY0" fmla="*/ 23496 h 23495"/>
                  <a:gd name="connsiteX1" fmla="*/ 263553 w 274118"/>
                  <a:gd name="connsiteY1" fmla="*/ 23496 h 23495"/>
                  <a:gd name="connsiteX2" fmla="*/ 275301 w 274118"/>
                  <a:gd name="connsiteY2" fmla="*/ 11748 h 23495"/>
                  <a:gd name="connsiteX3" fmla="*/ 263553 w 274118"/>
                  <a:gd name="connsiteY3" fmla="*/ 0 h 23495"/>
                  <a:gd name="connsiteX4" fmla="*/ 11748 w 274118"/>
                  <a:gd name="connsiteY4" fmla="*/ 0 h 23495"/>
                  <a:gd name="connsiteX5" fmla="*/ 0 w 274118"/>
                  <a:gd name="connsiteY5" fmla="*/ 11748 h 23495"/>
                  <a:gd name="connsiteX6" fmla="*/ 11748 w 274118"/>
                  <a:gd name="connsiteY6" fmla="*/ 23496 h 2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118" h="23495">
                    <a:moveTo>
                      <a:pt x="11748" y="23496"/>
                    </a:moveTo>
                    <a:lnTo>
                      <a:pt x="263553" y="23496"/>
                    </a:lnTo>
                    <a:cubicBezTo>
                      <a:pt x="270038" y="23496"/>
                      <a:pt x="275301" y="18241"/>
                      <a:pt x="275301" y="11748"/>
                    </a:cubicBezTo>
                    <a:cubicBezTo>
                      <a:pt x="275301" y="5255"/>
                      <a:pt x="270038" y="0"/>
                      <a:pt x="263553" y="0"/>
                    </a:cubicBezTo>
                    <a:lnTo>
                      <a:pt x="11748" y="0"/>
                    </a:lnTo>
                    <a:cubicBezTo>
                      <a:pt x="5255" y="0"/>
                      <a:pt x="0" y="5255"/>
                      <a:pt x="0" y="11748"/>
                    </a:cubicBezTo>
                    <a:cubicBezTo>
                      <a:pt x="0" y="18241"/>
                      <a:pt x="5255" y="23496"/>
                      <a:pt x="11748" y="23496"/>
                    </a:cubicBezTo>
                    <a:close/>
                  </a:path>
                </a:pathLst>
              </a:custGeom>
              <a:grpFill/>
              <a:ln w="782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5" name="Полилиния: фигура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061EA9A-0C64-F14F-8402-7CEC42D3C06E}"/>
                  </a:ext>
                </a:extLst>
              </p:cNvPr>
              <p:cNvSpPr/>
              <p:nvPr/>
            </p:nvSpPr>
            <p:spPr>
              <a:xfrm>
                <a:off x="6057851" y="115583"/>
                <a:ext cx="274119" cy="23496"/>
              </a:xfrm>
              <a:custGeom>
                <a:avLst/>
                <a:gdLst>
                  <a:gd name="connsiteX0" fmla="*/ 11748 w 274118"/>
                  <a:gd name="connsiteY0" fmla="*/ 23496 h 23495"/>
                  <a:gd name="connsiteX1" fmla="*/ 263553 w 274118"/>
                  <a:gd name="connsiteY1" fmla="*/ 23496 h 23495"/>
                  <a:gd name="connsiteX2" fmla="*/ 275301 w 274118"/>
                  <a:gd name="connsiteY2" fmla="*/ 11748 h 23495"/>
                  <a:gd name="connsiteX3" fmla="*/ 263553 w 274118"/>
                  <a:gd name="connsiteY3" fmla="*/ 0 h 23495"/>
                  <a:gd name="connsiteX4" fmla="*/ 11748 w 274118"/>
                  <a:gd name="connsiteY4" fmla="*/ 0 h 23495"/>
                  <a:gd name="connsiteX5" fmla="*/ 0 w 274118"/>
                  <a:gd name="connsiteY5" fmla="*/ 11748 h 23495"/>
                  <a:gd name="connsiteX6" fmla="*/ 11748 w 274118"/>
                  <a:gd name="connsiteY6" fmla="*/ 23496 h 2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118" h="23495">
                    <a:moveTo>
                      <a:pt x="11748" y="23496"/>
                    </a:moveTo>
                    <a:lnTo>
                      <a:pt x="263553" y="23496"/>
                    </a:lnTo>
                    <a:cubicBezTo>
                      <a:pt x="270038" y="23496"/>
                      <a:pt x="275301" y="18241"/>
                      <a:pt x="275301" y="11748"/>
                    </a:cubicBezTo>
                    <a:cubicBezTo>
                      <a:pt x="275301" y="5255"/>
                      <a:pt x="270038" y="0"/>
                      <a:pt x="263553" y="0"/>
                    </a:cubicBezTo>
                    <a:lnTo>
                      <a:pt x="11748" y="0"/>
                    </a:lnTo>
                    <a:cubicBezTo>
                      <a:pt x="5255" y="0"/>
                      <a:pt x="0" y="5255"/>
                      <a:pt x="0" y="11748"/>
                    </a:cubicBezTo>
                    <a:cubicBezTo>
                      <a:pt x="0" y="18241"/>
                      <a:pt x="5255" y="23496"/>
                      <a:pt x="11748" y="23496"/>
                    </a:cubicBezTo>
                    <a:close/>
                  </a:path>
                </a:pathLst>
              </a:custGeom>
              <a:grpFill/>
              <a:ln w="782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6" name="Полилиния: фигура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6638D7-8D6B-0044-BCB8-48CFEBBDAD80}"/>
                  </a:ext>
                </a:extLst>
              </p:cNvPr>
              <p:cNvSpPr/>
              <p:nvPr/>
            </p:nvSpPr>
            <p:spPr>
              <a:xfrm>
                <a:off x="6057851" y="194090"/>
                <a:ext cx="274119" cy="23496"/>
              </a:xfrm>
              <a:custGeom>
                <a:avLst/>
                <a:gdLst>
                  <a:gd name="connsiteX0" fmla="*/ 11748 w 274118"/>
                  <a:gd name="connsiteY0" fmla="*/ 23496 h 23495"/>
                  <a:gd name="connsiteX1" fmla="*/ 263553 w 274118"/>
                  <a:gd name="connsiteY1" fmla="*/ 23496 h 23495"/>
                  <a:gd name="connsiteX2" fmla="*/ 275301 w 274118"/>
                  <a:gd name="connsiteY2" fmla="*/ 11748 h 23495"/>
                  <a:gd name="connsiteX3" fmla="*/ 263553 w 274118"/>
                  <a:gd name="connsiteY3" fmla="*/ 0 h 23495"/>
                  <a:gd name="connsiteX4" fmla="*/ 11748 w 274118"/>
                  <a:gd name="connsiteY4" fmla="*/ 0 h 23495"/>
                  <a:gd name="connsiteX5" fmla="*/ 0 w 274118"/>
                  <a:gd name="connsiteY5" fmla="*/ 11748 h 23495"/>
                  <a:gd name="connsiteX6" fmla="*/ 11748 w 274118"/>
                  <a:gd name="connsiteY6" fmla="*/ 23496 h 2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118" h="23495">
                    <a:moveTo>
                      <a:pt x="11748" y="23496"/>
                    </a:moveTo>
                    <a:lnTo>
                      <a:pt x="263553" y="23496"/>
                    </a:lnTo>
                    <a:cubicBezTo>
                      <a:pt x="270038" y="23496"/>
                      <a:pt x="275301" y="18233"/>
                      <a:pt x="275301" y="11748"/>
                    </a:cubicBezTo>
                    <a:cubicBezTo>
                      <a:pt x="275301" y="5263"/>
                      <a:pt x="270038" y="0"/>
                      <a:pt x="263553" y="0"/>
                    </a:cubicBezTo>
                    <a:lnTo>
                      <a:pt x="11748" y="0"/>
                    </a:lnTo>
                    <a:cubicBezTo>
                      <a:pt x="5255" y="0"/>
                      <a:pt x="0" y="5263"/>
                      <a:pt x="0" y="11748"/>
                    </a:cubicBezTo>
                    <a:cubicBezTo>
                      <a:pt x="0" y="18233"/>
                      <a:pt x="5255" y="23496"/>
                      <a:pt x="11748" y="23496"/>
                    </a:cubicBezTo>
                    <a:close/>
                  </a:path>
                </a:pathLst>
              </a:custGeom>
              <a:grpFill/>
              <a:ln w="782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7" name="Полилиния: фигура 5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B63F154-BB8E-8E48-A4FF-1D63FF06B95A}"/>
                  </a:ext>
                </a:extLst>
              </p:cNvPr>
              <p:cNvSpPr/>
              <p:nvPr/>
            </p:nvSpPr>
            <p:spPr>
              <a:xfrm>
                <a:off x="5744933" y="-29335"/>
                <a:ext cx="297614" cy="187967"/>
              </a:xfrm>
              <a:custGeom>
                <a:avLst/>
                <a:gdLst>
                  <a:gd name="connsiteX0" fmla="*/ 120894 w 297614"/>
                  <a:gd name="connsiteY0" fmla="*/ 193234 h 187966"/>
                  <a:gd name="connsiteX1" fmla="*/ 129203 w 297614"/>
                  <a:gd name="connsiteY1" fmla="*/ 189795 h 187966"/>
                  <a:gd name="connsiteX2" fmla="*/ 298938 w 297614"/>
                  <a:gd name="connsiteY2" fmla="*/ 20054 h 187966"/>
                  <a:gd name="connsiteX3" fmla="*/ 298938 w 297614"/>
                  <a:gd name="connsiteY3" fmla="*/ 3442 h 187966"/>
                  <a:gd name="connsiteX4" fmla="*/ 282326 w 297614"/>
                  <a:gd name="connsiteY4" fmla="*/ 3442 h 187966"/>
                  <a:gd name="connsiteX5" fmla="*/ 119617 w 297614"/>
                  <a:gd name="connsiteY5" fmla="*/ 166159 h 187966"/>
                  <a:gd name="connsiteX6" fmla="*/ 18561 w 297614"/>
                  <a:gd name="connsiteY6" fmla="*/ 94214 h 187966"/>
                  <a:gd name="connsiteX7" fmla="*/ 2177 w 297614"/>
                  <a:gd name="connsiteY7" fmla="*/ 96971 h 187966"/>
                  <a:gd name="connsiteX8" fmla="*/ 4941 w 297614"/>
                  <a:gd name="connsiteY8" fmla="*/ 113356 h 187966"/>
                  <a:gd name="connsiteX9" fmla="*/ 114096 w 297614"/>
                  <a:gd name="connsiteY9" fmla="*/ 191056 h 187966"/>
                  <a:gd name="connsiteX10" fmla="*/ 120894 w 297614"/>
                  <a:gd name="connsiteY10" fmla="*/ 193234 h 187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7614" h="187966">
                    <a:moveTo>
                      <a:pt x="120894" y="193234"/>
                    </a:moveTo>
                    <a:cubicBezTo>
                      <a:pt x="123925" y="193234"/>
                      <a:pt x="126932" y="192067"/>
                      <a:pt x="129203" y="189795"/>
                    </a:cubicBezTo>
                    <a:lnTo>
                      <a:pt x="298938" y="20054"/>
                    </a:lnTo>
                    <a:cubicBezTo>
                      <a:pt x="303527" y="15464"/>
                      <a:pt x="303527" y="8024"/>
                      <a:pt x="298938" y="3442"/>
                    </a:cubicBezTo>
                    <a:cubicBezTo>
                      <a:pt x="294348" y="-1147"/>
                      <a:pt x="286916" y="-1147"/>
                      <a:pt x="282326" y="3442"/>
                    </a:cubicBezTo>
                    <a:lnTo>
                      <a:pt x="119617" y="166159"/>
                    </a:lnTo>
                    <a:lnTo>
                      <a:pt x="18561" y="94214"/>
                    </a:lnTo>
                    <a:cubicBezTo>
                      <a:pt x="13267" y="90455"/>
                      <a:pt x="5944" y="91692"/>
                      <a:pt x="2177" y="96971"/>
                    </a:cubicBezTo>
                    <a:cubicBezTo>
                      <a:pt x="-1583" y="102258"/>
                      <a:pt x="-353" y="109596"/>
                      <a:pt x="4941" y="113356"/>
                    </a:cubicBezTo>
                    <a:lnTo>
                      <a:pt x="114096" y="191056"/>
                    </a:lnTo>
                    <a:cubicBezTo>
                      <a:pt x="116140" y="192521"/>
                      <a:pt x="118528" y="193234"/>
                      <a:pt x="120894" y="193234"/>
                    </a:cubicBezTo>
                    <a:close/>
                  </a:path>
                </a:pathLst>
              </a:custGeom>
              <a:grpFill/>
              <a:ln w="782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Прямая соединительная линия 7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DA30391-3F8A-4BBE-A3A5-B124AFBEEF96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" y="6237288"/>
              <a:ext cx="2376000" cy="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967091-5133-074D-A7B2-1E2D678AED6E}"/>
              </a:ext>
            </a:extLst>
          </p:cNvPr>
          <p:cNvGrpSpPr/>
          <p:nvPr/>
        </p:nvGrpSpPr>
        <p:grpSpPr>
          <a:xfrm>
            <a:off x="9094450" y="4962473"/>
            <a:ext cx="257265" cy="257265"/>
            <a:chOff x="5669005" y="509843"/>
            <a:chExt cx="853989" cy="758314"/>
          </a:xfrm>
          <a:solidFill>
            <a:srgbClr val="002060"/>
          </a:solidFill>
        </p:grpSpPr>
        <p:sp>
          <p:nvSpPr>
            <p:cNvPr id="67" name="Полилиния: фигура 6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EE18E7C-A673-7647-8E36-F2D7CC0EECF0}"/>
                </a:ext>
              </a:extLst>
            </p:cNvPr>
            <p:cNvSpPr/>
            <p:nvPr/>
          </p:nvSpPr>
          <p:spPr>
            <a:xfrm>
              <a:off x="5669005" y="509843"/>
              <a:ext cx="853989" cy="758314"/>
            </a:xfrm>
            <a:custGeom>
              <a:avLst/>
              <a:gdLst>
                <a:gd name="connsiteX0" fmla="*/ 839682 w 853989"/>
                <a:gd name="connsiteY0" fmla="*/ 0 h 758314"/>
                <a:gd name="connsiteX1" fmla="*/ 14307 w 853989"/>
                <a:gd name="connsiteY1" fmla="*/ 0 h 758314"/>
                <a:gd name="connsiteX2" fmla="*/ 0 w 853989"/>
                <a:gd name="connsiteY2" fmla="*/ 14971 h 758314"/>
                <a:gd name="connsiteX3" fmla="*/ 0 w 853989"/>
                <a:gd name="connsiteY3" fmla="*/ 418490 h 758314"/>
                <a:gd name="connsiteX4" fmla="*/ 14170 w 853989"/>
                <a:gd name="connsiteY4" fmla="*/ 432312 h 758314"/>
                <a:gd name="connsiteX5" fmla="*/ 14307 w 853989"/>
                <a:gd name="connsiteY5" fmla="*/ 432310 h 758314"/>
                <a:gd name="connsiteX6" fmla="*/ 201981 w 853989"/>
                <a:gd name="connsiteY6" fmla="*/ 432310 h 758314"/>
                <a:gd name="connsiteX7" fmla="*/ 201981 w 853989"/>
                <a:gd name="connsiteY7" fmla="*/ 701028 h 758314"/>
                <a:gd name="connsiteX8" fmla="*/ 258975 w 853989"/>
                <a:gd name="connsiteY8" fmla="*/ 758314 h 758314"/>
                <a:gd name="connsiteX9" fmla="*/ 595014 w 853989"/>
                <a:gd name="connsiteY9" fmla="*/ 758314 h 758314"/>
                <a:gd name="connsiteX10" fmla="*/ 652008 w 853989"/>
                <a:gd name="connsiteY10" fmla="*/ 701028 h 758314"/>
                <a:gd name="connsiteX11" fmla="*/ 652008 w 853989"/>
                <a:gd name="connsiteY11" fmla="*/ 432310 h 758314"/>
                <a:gd name="connsiteX12" fmla="*/ 839682 w 853989"/>
                <a:gd name="connsiteY12" fmla="*/ 432310 h 758314"/>
                <a:gd name="connsiteX13" fmla="*/ 853987 w 853989"/>
                <a:gd name="connsiteY13" fmla="*/ 418628 h 758314"/>
                <a:gd name="connsiteX14" fmla="*/ 853989 w 853989"/>
                <a:gd name="connsiteY14" fmla="*/ 418490 h 758314"/>
                <a:gd name="connsiteX15" fmla="*/ 853989 w 853989"/>
                <a:gd name="connsiteY15" fmla="*/ 14971 h 758314"/>
                <a:gd name="connsiteX16" fmla="*/ 839682 w 853989"/>
                <a:gd name="connsiteY16" fmla="*/ 0 h 758314"/>
                <a:gd name="connsiteX17" fmla="*/ 201981 w 853989"/>
                <a:gd name="connsiteY17" fmla="*/ 271080 h 758314"/>
                <a:gd name="connsiteX18" fmla="*/ 120480 w 853989"/>
                <a:gd name="connsiteY18" fmla="*/ 271080 h 758314"/>
                <a:gd name="connsiteX19" fmla="*/ 120480 w 853989"/>
                <a:gd name="connsiteY19" fmla="*/ 161230 h 758314"/>
                <a:gd name="connsiteX20" fmla="*/ 201981 w 853989"/>
                <a:gd name="connsiteY20" fmla="*/ 161230 h 758314"/>
                <a:gd name="connsiteX21" fmla="*/ 267536 w 853989"/>
                <a:gd name="connsiteY21" fmla="*/ 729966 h 758314"/>
                <a:gd name="connsiteX22" fmla="*/ 258975 w 853989"/>
                <a:gd name="connsiteY22" fmla="*/ 729966 h 758314"/>
                <a:gd name="connsiteX23" fmla="*/ 230329 w 853989"/>
                <a:gd name="connsiteY23" fmla="*/ 701028 h 758314"/>
                <a:gd name="connsiteX24" fmla="*/ 230329 w 853989"/>
                <a:gd name="connsiteY24" fmla="*/ 161230 h 758314"/>
                <a:gd name="connsiteX25" fmla="*/ 267536 w 853989"/>
                <a:gd name="connsiteY25" fmla="*/ 161230 h 758314"/>
                <a:gd name="connsiteX26" fmla="*/ 349037 w 853989"/>
                <a:gd name="connsiteY26" fmla="*/ 729966 h 758314"/>
                <a:gd name="connsiteX27" fmla="*/ 295884 w 853989"/>
                <a:gd name="connsiteY27" fmla="*/ 729966 h 758314"/>
                <a:gd name="connsiteX28" fmla="*/ 295884 w 853989"/>
                <a:gd name="connsiteY28" fmla="*/ 161230 h 758314"/>
                <a:gd name="connsiteX29" fmla="*/ 349037 w 853989"/>
                <a:gd name="connsiteY29" fmla="*/ 161230 h 758314"/>
                <a:gd name="connsiteX30" fmla="*/ 623660 w 853989"/>
                <a:gd name="connsiteY30" fmla="*/ 701028 h 758314"/>
                <a:gd name="connsiteX31" fmla="*/ 595014 w 853989"/>
                <a:gd name="connsiteY31" fmla="*/ 729966 h 758314"/>
                <a:gd name="connsiteX32" fmla="*/ 377385 w 853989"/>
                <a:gd name="connsiteY32" fmla="*/ 729966 h 758314"/>
                <a:gd name="connsiteX33" fmla="*/ 377385 w 853989"/>
                <a:gd name="connsiteY33" fmla="*/ 161230 h 758314"/>
                <a:gd name="connsiteX34" fmla="*/ 623660 w 853989"/>
                <a:gd name="connsiteY34" fmla="*/ 161230 h 758314"/>
                <a:gd name="connsiteX35" fmla="*/ 825641 w 853989"/>
                <a:gd name="connsiteY35" fmla="*/ 403962 h 758314"/>
                <a:gd name="connsiteX36" fmla="*/ 652008 w 853989"/>
                <a:gd name="connsiteY36" fmla="*/ 403962 h 758314"/>
                <a:gd name="connsiteX37" fmla="*/ 652008 w 853989"/>
                <a:gd name="connsiteY37" fmla="*/ 299428 h 758314"/>
                <a:gd name="connsiteX38" fmla="*/ 747974 w 853989"/>
                <a:gd name="connsiteY38" fmla="*/ 299428 h 758314"/>
                <a:gd name="connsiteX39" fmla="*/ 761845 w 853989"/>
                <a:gd name="connsiteY39" fmla="*/ 286749 h 758314"/>
                <a:gd name="connsiteX40" fmla="*/ 761858 w 853989"/>
                <a:gd name="connsiteY40" fmla="*/ 286021 h 758314"/>
                <a:gd name="connsiteX41" fmla="*/ 761858 w 853989"/>
                <a:gd name="connsiteY41" fmla="*/ 147439 h 758314"/>
                <a:gd name="connsiteX42" fmla="*/ 747974 w 853989"/>
                <a:gd name="connsiteY42" fmla="*/ 132882 h 758314"/>
                <a:gd name="connsiteX43" fmla="*/ 106015 w 853989"/>
                <a:gd name="connsiteY43" fmla="*/ 132882 h 758314"/>
                <a:gd name="connsiteX44" fmla="*/ 92132 w 853989"/>
                <a:gd name="connsiteY44" fmla="*/ 147439 h 758314"/>
                <a:gd name="connsiteX45" fmla="*/ 92132 w 853989"/>
                <a:gd name="connsiteY45" fmla="*/ 286021 h 758314"/>
                <a:gd name="connsiteX46" fmla="*/ 105287 w 853989"/>
                <a:gd name="connsiteY46" fmla="*/ 299440 h 758314"/>
                <a:gd name="connsiteX47" fmla="*/ 106015 w 853989"/>
                <a:gd name="connsiteY47" fmla="*/ 299428 h 758314"/>
                <a:gd name="connsiteX48" fmla="*/ 201981 w 853989"/>
                <a:gd name="connsiteY48" fmla="*/ 299428 h 758314"/>
                <a:gd name="connsiteX49" fmla="*/ 201981 w 853989"/>
                <a:gd name="connsiteY49" fmla="*/ 403962 h 758314"/>
                <a:gd name="connsiteX50" fmla="*/ 28348 w 853989"/>
                <a:gd name="connsiteY50" fmla="*/ 403962 h 758314"/>
                <a:gd name="connsiteX51" fmla="*/ 28348 w 853989"/>
                <a:gd name="connsiteY51" fmla="*/ 28348 h 758314"/>
                <a:gd name="connsiteX52" fmla="*/ 825641 w 853989"/>
                <a:gd name="connsiteY52" fmla="*/ 28348 h 758314"/>
                <a:gd name="connsiteX53" fmla="*/ 652008 w 853989"/>
                <a:gd name="connsiteY53" fmla="*/ 271080 h 758314"/>
                <a:gd name="connsiteX54" fmla="*/ 652008 w 853989"/>
                <a:gd name="connsiteY54" fmla="*/ 161230 h 758314"/>
                <a:gd name="connsiteX55" fmla="*/ 733509 w 853989"/>
                <a:gd name="connsiteY55" fmla="*/ 161230 h 758314"/>
                <a:gd name="connsiteX56" fmla="*/ 733509 w 853989"/>
                <a:gd name="connsiteY56" fmla="*/ 271080 h 7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53989" h="758314">
                  <a:moveTo>
                    <a:pt x="839682" y="0"/>
                  </a:moveTo>
                  <a:lnTo>
                    <a:pt x="14307" y="0"/>
                  </a:lnTo>
                  <a:cubicBezTo>
                    <a:pt x="6479" y="0"/>
                    <a:pt x="0" y="7144"/>
                    <a:pt x="0" y="14971"/>
                  </a:cubicBezTo>
                  <a:lnTo>
                    <a:pt x="0" y="418490"/>
                  </a:lnTo>
                  <a:cubicBezTo>
                    <a:pt x="96" y="426220"/>
                    <a:pt x="6440" y="432408"/>
                    <a:pt x="14170" y="432312"/>
                  </a:cubicBezTo>
                  <a:cubicBezTo>
                    <a:pt x="14215" y="432312"/>
                    <a:pt x="14261" y="432311"/>
                    <a:pt x="14307" y="432310"/>
                  </a:cubicBezTo>
                  <a:lnTo>
                    <a:pt x="201981" y="432310"/>
                  </a:lnTo>
                  <a:lnTo>
                    <a:pt x="201981" y="701028"/>
                  </a:lnTo>
                  <a:cubicBezTo>
                    <a:pt x="201981" y="732175"/>
                    <a:pt x="227827" y="758314"/>
                    <a:pt x="258975" y="758314"/>
                  </a:cubicBezTo>
                  <a:lnTo>
                    <a:pt x="595014" y="758314"/>
                  </a:lnTo>
                  <a:cubicBezTo>
                    <a:pt x="626162" y="758314"/>
                    <a:pt x="652008" y="732175"/>
                    <a:pt x="652008" y="701028"/>
                  </a:cubicBezTo>
                  <a:lnTo>
                    <a:pt x="652008" y="432310"/>
                  </a:lnTo>
                  <a:lnTo>
                    <a:pt x="839682" y="432310"/>
                  </a:lnTo>
                  <a:cubicBezTo>
                    <a:pt x="847411" y="432482"/>
                    <a:pt x="853815" y="426356"/>
                    <a:pt x="853987" y="418628"/>
                  </a:cubicBezTo>
                  <a:cubicBezTo>
                    <a:pt x="853988" y="418582"/>
                    <a:pt x="853989" y="418536"/>
                    <a:pt x="853989" y="418490"/>
                  </a:cubicBezTo>
                  <a:lnTo>
                    <a:pt x="853989" y="14971"/>
                  </a:lnTo>
                  <a:cubicBezTo>
                    <a:pt x="853989" y="7144"/>
                    <a:pt x="847510" y="0"/>
                    <a:pt x="839682" y="0"/>
                  </a:cubicBezTo>
                  <a:close/>
                  <a:moveTo>
                    <a:pt x="201981" y="271080"/>
                  </a:moveTo>
                  <a:lnTo>
                    <a:pt x="120480" y="271080"/>
                  </a:lnTo>
                  <a:lnTo>
                    <a:pt x="120480" y="161230"/>
                  </a:lnTo>
                  <a:lnTo>
                    <a:pt x="201981" y="161230"/>
                  </a:lnTo>
                  <a:close/>
                  <a:moveTo>
                    <a:pt x="267536" y="729966"/>
                  </a:moveTo>
                  <a:lnTo>
                    <a:pt x="258975" y="729966"/>
                  </a:lnTo>
                  <a:cubicBezTo>
                    <a:pt x="243188" y="729615"/>
                    <a:pt x="230520" y="716817"/>
                    <a:pt x="230329" y="701028"/>
                  </a:cubicBezTo>
                  <a:lnTo>
                    <a:pt x="230329" y="161230"/>
                  </a:lnTo>
                  <a:lnTo>
                    <a:pt x="267536" y="161230"/>
                  </a:lnTo>
                  <a:close/>
                  <a:moveTo>
                    <a:pt x="349037" y="729966"/>
                  </a:moveTo>
                  <a:lnTo>
                    <a:pt x="295884" y="729966"/>
                  </a:lnTo>
                  <a:lnTo>
                    <a:pt x="295884" y="161230"/>
                  </a:lnTo>
                  <a:lnTo>
                    <a:pt x="349037" y="161230"/>
                  </a:lnTo>
                  <a:close/>
                  <a:moveTo>
                    <a:pt x="623660" y="701028"/>
                  </a:moveTo>
                  <a:cubicBezTo>
                    <a:pt x="623469" y="716817"/>
                    <a:pt x="610801" y="729615"/>
                    <a:pt x="595014" y="729966"/>
                  </a:cubicBezTo>
                  <a:lnTo>
                    <a:pt x="377385" y="729966"/>
                  </a:lnTo>
                  <a:lnTo>
                    <a:pt x="377385" y="161230"/>
                  </a:lnTo>
                  <a:lnTo>
                    <a:pt x="623660" y="161230"/>
                  </a:lnTo>
                  <a:close/>
                  <a:moveTo>
                    <a:pt x="825641" y="403962"/>
                  </a:moveTo>
                  <a:lnTo>
                    <a:pt x="652008" y="403962"/>
                  </a:lnTo>
                  <a:lnTo>
                    <a:pt x="652008" y="299428"/>
                  </a:lnTo>
                  <a:lnTo>
                    <a:pt x="747974" y="299428"/>
                  </a:lnTo>
                  <a:cubicBezTo>
                    <a:pt x="755306" y="299757"/>
                    <a:pt x="761516" y="294080"/>
                    <a:pt x="761845" y="286749"/>
                  </a:cubicBezTo>
                  <a:cubicBezTo>
                    <a:pt x="761856" y="286506"/>
                    <a:pt x="761860" y="286264"/>
                    <a:pt x="761858" y="286021"/>
                  </a:cubicBezTo>
                  <a:lnTo>
                    <a:pt x="761858" y="147439"/>
                  </a:lnTo>
                  <a:cubicBezTo>
                    <a:pt x="762023" y="139593"/>
                    <a:pt x="755819" y="133088"/>
                    <a:pt x="747974" y="132882"/>
                  </a:cubicBezTo>
                  <a:lnTo>
                    <a:pt x="106015" y="132882"/>
                  </a:lnTo>
                  <a:cubicBezTo>
                    <a:pt x="98170" y="133088"/>
                    <a:pt x="91966" y="139593"/>
                    <a:pt x="92132" y="147439"/>
                  </a:cubicBezTo>
                  <a:lnTo>
                    <a:pt x="92132" y="286021"/>
                  </a:lnTo>
                  <a:cubicBezTo>
                    <a:pt x="92059" y="293359"/>
                    <a:pt x="97949" y="299368"/>
                    <a:pt x="105287" y="299440"/>
                  </a:cubicBezTo>
                  <a:cubicBezTo>
                    <a:pt x="105530" y="299443"/>
                    <a:pt x="105773" y="299439"/>
                    <a:pt x="106015" y="299428"/>
                  </a:cubicBezTo>
                  <a:lnTo>
                    <a:pt x="201981" y="299428"/>
                  </a:lnTo>
                  <a:lnTo>
                    <a:pt x="201981" y="403962"/>
                  </a:lnTo>
                  <a:lnTo>
                    <a:pt x="28348" y="403962"/>
                  </a:lnTo>
                  <a:lnTo>
                    <a:pt x="28348" y="28348"/>
                  </a:lnTo>
                  <a:lnTo>
                    <a:pt x="825641" y="28348"/>
                  </a:lnTo>
                  <a:close/>
                  <a:moveTo>
                    <a:pt x="652008" y="271080"/>
                  </a:moveTo>
                  <a:lnTo>
                    <a:pt x="652008" y="161230"/>
                  </a:lnTo>
                  <a:lnTo>
                    <a:pt x="733509" y="161230"/>
                  </a:lnTo>
                  <a:lnTo>
                    <a:pt x="733509" y="271080"/>
                  </a:lnTo>
                  <a:close/>
                </a:path>
              </a:pathLst>
            </a:custGeom>
            <a:grpFill/>
            <a:ln w="176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8" name="Полилиния: фигура 6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99BD8E2-3750-8049-92E5-EB016FC098E9}"/>
                </a:ext>
              </a:extLst>
            </p:cNvPr>
            <p:cNvSpPr/>
            <p:nvPr/>
          </p:nvSpPr>
          <p:spPr>
            <a:xfrm>
              <a:off x="6118131" y="1006207"/>
              <a:ext cx="109849" cy="171861"/>
            </a:xfrm>
            <a:custGeom>
              <a:avLst/>
              <a:gdLst>
                <a:gd name="connsiteX0" fmla="*/ 55750 w 109849"/>
                <a:gd name="connsiteY0" fmla="*/ 0 h 171860"/>
                <a:gd name="connsiteX1" fmla="*/ 0 w 109849"/>
                <a:gd name="connsiteY1" fmla="*/ 53257 h 171860"/>
                <a:gd name="connsiteX2" fmla="*/ 11803 w 109849"/>
                <a:gd name="connsiteY2" fmla="*/ 85969 h 171860"/>
                <a:gd name="connsiteX3" fmla="*/ 0 w 109849"/>
                <a:gd name="connsiteY3" fmla="*/ 118681 h 171860"/>
                <a:gd name="connsiteX4" fmla="*/ 55750 w 109849"/>
                <a:gd name="connsiteY4" fmla="*/ 171939 h 171860"/>
                <a:gd name="connsiteX5" fmla="*/ 111502 w 109849"/>
                <a:gd name="connsiteY5" fmla="*/ 118681 h 171860"/>
                <a:gd name="connsiteX6" fmla="*/ 99699 w 109849"/>
                <a:gd name="connsiteY6" fmla="*/ 85969 h 171860"/>
                <a:gd name="connsiteX7" fmla="*/ 111502 w 109849"/>
                <a:gd name="connsiteY7" fmla="*/ 53257 h 171860"/>
                <a:gd name="connsiteX8" fmla="*/ 55750 w 109849"/>
                <a:gd name="connsiteY8" fmla="*/ 0 h 171860"/>
                <a:gd name="connsiteX9" fmla="*/ 55750 w 109849"/>
                <a:gd name="connsiteY9" fmla="*/ 143591 h 171860"/>
                <a:gd name="connsiteX10" fmla="*/ 28348 w 109849"/>
                <a:gd name="connsiteY10" fmla="*/ 118681 h 171860"/>
                <a:gd name="connsiteX11" fmla="*/ 34843 w 109849"/>
                <a:gd name="connsiteY11" fmla="*/ 102615 h 171860"/>
                <a:gd name="connsiteX12" fmla="*/ 76657 w 109849"/>
                <a:gd name="connsiteY12" fmla="*/ 102615 h 171860"/>
                <a:gd name="connsiteX13" fmla="*/ 83152 w 109849"/>
                <a:gd name="connsiteY13" fmla="*/ 118681 h 171860"/>
                <a:gd name="connsiteX14" fmla="*/ 55750 w 109849"/>
                <a:gd name="connsiteY14" fmla="*/ 143596 h 171860"/>
                <a:gd name="connsiteX15" fmla="*/ 76657 w 109849"/>
                <a:gd name="connsiteY15" fmla="*/ 69324 h 171860"/>
                <a:gd name="connsiteX16" fmla="*/ 34843 w 109849"/>
                <a:gd name="connsiteY16" fmla="*/ 69324 h 171860"/>
                <a:gd name="connsiteX17" fmla="*/ 28348 w 109849"/>
                <a:gd name="connsiteY17" fmla="*/ 53259 h 171860"/>
                <a:gd name="connsiteX18" fmla="*/ 55750 w 109849"/>
                <a:gd name="connsiteY18" fmla="*/ 28350 h 171860"/>
                <a:gd name="connsiteX19" fmla="*/ 83154 w 109849"/>
                <a:gd name="connsiteY19" fmla="*/ 53259 h 171860"/>
                <a:gd name="connsiteX20" fmla="*/ 76659 w 109849"/>
                <a:gd name="connsiteY20" fmla="*/ 69324 h 17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849" h="171860">
                  <a:moveTo>
                    <a:pt x="55750" y="0"/>
                  </a:moveTo>
                  <a:cubicBezTo>
                    <a:pt x="25008" y="0"/>
                    <a:pt x="0" y="23890"/>
                    <a:pt x="0" y="53257"/>
                  </a:cubicBezTo>
                  <a:cubicBezTo>
                    <a:pt x="22" y="65200"/>
                    <a:pt x="4195" y="76764"/>
                    <a:pt x="11803" y="85969"/>
                  </a:cubicBezTo>
                  <a:cubicBezTo>
                    <a:pt x="4194" y="95174"/>
                    <a:pt x="21" y="106738"/>
                    <a:pt x="0" y="118681"/>
                  </a:cubicBezTo>
                  <a:cubicBezTo>
                    <a:pt x="0" y="148047"/>
                    <a:pt x="25008" y="171939"/>
                    <a:pt x="55750" y="171939"/>
                  </a:cubicBezTo>
                  <a:cubicBezTo>
                    <a:pt x="86492" y="171939"/>
                    <a:pt x="111502" y="148047"/>
                    <a:pt x="111502" y="118681"/>
                  </a:cubicBezTo>
                  <a:cubicBezTo>
                    <a:pt x="111481" y="106738"/>
                    <a:pt x="107308" y="95174"/>
                    <a:pt x="99699" y="85969"/>
                  </a:cubicBezTo>
                  <a:cubicBezTo>
                    <a:pt x="107308" y="76764"/>
                    <a:pt x="111480" y="65200"/>
                    <a:pt x="111502" y="53257"/>
                  </a:cubicBezTo>
                  <a:cubicBezTo>
                    <a:pt x="111502" y="23890"/>
                    <a:pt x="86492" y="0"/>
                    <a:pt x="55750" y="0"/>
                  </a:cubicBezTo>
                  <a:close/>
                  <a:moveTo>
                    <a:pt x="55750" y="143591"/>
                  </a:moveTo>
                  <a:cubicBezTo>
                    <a:pt x="40641" y="143591"/>
                    <a:pt x="28348" y="132416"/>
                    <a:pt x="28348" y="118681"/>
                  </a:cubicBezTo>
                  <a:cubicBezTo>
                    <a:pt x="28387" y="112694"/>
                    <a:pt x="30710" y="106947"/>
                    <a:pt x="34843" y="102615"/>
                  </a:cubicBezTo>
                  <a:cubicBezTo>
                    <a:pt x="48296" y="107814"/>
                    <a:pt x="63204" y="107814"/>
                    <a:pt x="76657" y="102615"/>
                  </a:cubicBezTo>
                  <a:cubicBezTo>
                    <a:pt x="80790" y="106947"/>
                    <a:pt x="83113" y="112694"/>
                    <a:pt x="83152" y="118681"/>
                  </a:cubicBezTo>
                  <a:cubicBezTo>
                    <a:pt x="83154" y="132416"/>
                    <a:pt x="70860" y="143596"/>
                    <a:pt x="55750" y="143596"/>
                  </a:cubicBezTo>
                  <a:close/>
                  <a:moveTo>
                    <a:pt x="76657" y="69324"/>
                  </a:moveTo>
                  <a:cubicBezTo>
                    <a:pt x="63204" y="64123"/>
                    <a:pt x="48296" y="64123"/>
                    <a:pt x="34843" y="69324"/>
                  </a:cubicBezTo>
                  <a:cubicBezTo>
                    <a:pt x="30710" y="64992"/>
                    <a:pt x="28387" y="59246"/>
                    <a:pt x="28348" y="53259"/>
                  </a:cubicBezTo>
                  <a:cubicBezTo>
                    <a:pt x="28348" y="39523"/>
                    <a:pt x="40641" y="28350"/>
                    <a:pt x="55750" y="28350"/>
                  </a:cubicBezTo>
                  <a:cubicBezTo>
                    <a:pt x="70860" y="28350"/>
                    <a:pt x="83154" y="39523"/>
                    <a:pt x="83154" y="53259"/>
                  </a:cubicBezTo>
                  <a:cubicBezTo>
                    <a:pt x="83114" y="59246"/>
                    <a:pt x="80791" y="64992"/>
                    <a:pt x="76659" y="69324"/>
                  </a:cubicBezTo>
                  <a:close/>
                </a:path>
              </a:pathLst>
            </a:custGeom>
            <a:grpFill/>
            <a:ln w="176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9" name="Полилиния: фигура 7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3EE21D-630C-1B42-A0F8-D87B614203D5}"/>
                </a:ext>
              </a:extLst>
            </p:cNvPr>
            <p:cNvSpPr/>
            <p:nvPr/>
          </p:nvSpPr>
          <p:spPr>
            <a:xfrm>
              <a:off x="6115489" y="708280"/>
              <a:ext cx="118708" cy="141741"/>
            </a:xfrm>
            <a:custGeom>
              <a:avLst/>
              <a:gdLst>
                <a:gd name="connsiteX0" fmla="*/ 14174 w 118708"/>
                <a:gd name="connsiteY0" fmla="*/ 141741 h 141740"/>
                <a:gd name="connsiteX1" fmla="*/ 104534 w 118708"/>
                <a:gd name="connsiteY1" fmla="*/ 141741 h 141740"/>
                <a:gd name="connsiteX2" fmla="*/ 118708 w 118708"/>
                <a:gd name="connsiteY2" fmla="*/ 127567 h 141740"/>
                <a:gd name="connsiteX3" fmla="*/ 118708 w 118708"/>
                <a:gd name="connsiteY3" fmla="*/ 14174 h 141740"/>
                <a:gd name="connsiteX4" fmla="*/ 104534 w 118708"/>
                <a:gd name="connsiteY4" fmla="*/ 0 h 141740"/>
                <a:gd name="connsiteX5" fmla="*/ 14174 w 118708"/>
                <a:gd name="connsiteY5" fmla="*/ 0 h 141740"/>
                <a:gd name="connsiteX6" fmla="*/ 0 w 118708"/>
                <a:gd name="connsiteY6" fmla="*/ 14174 h 141740"/>
                <a:gd name="connsiteX7" fmla="*/ 0 w 118708"/>
                <a:gd name="connsiteY7" fmla="*/ 127567 h 141740"/>
                <a:gd name="connsiteX8" fmla="*/ 14174 w 118708"/>
                <a:gd name="connsiteY8" fmla="*/ 141741 h 141740"/>
                <a:gd name="connsiteX9" fmla="*/ 28348 w 118708"/>
                <a:gd name="connsiteY9" fmla="*/ 28348 h 141740"/>
                <a:gd name="connsiteX10" fmla="*/ 88588 w 118708"/>
                <a:gd name="connsiteY10" fmla="*/ 28348 h 141740"/>
                <a:gd name="connsiteX11" fmla="*/ 88588 w 118708"/>
                <a:gd name="connsiteY11" fmla="*/ 115165 h 141740"/>
                <a:gd name="connsiteX12" fmla="*/ 28348 w 118708"/>
                <a:gd name="connsiteY12" fmla="*/ 115165 h 14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708" h="141740">
                  <a:moveTo>
                    <a:pt x="14174" y="141741"/>
                  </a:moveTo>
                  <a:lnTo>
                    <a:pt x="104534" y="141741"/>
                  </a:lnTo>
                  <a:cubicBezTo>
                    <a:pt x="112362" y="141741"/>
                    <a:pt x="118708" y="135395"/>
                    <a:pt x="118708" y="127567"/>
                  </a:cubicBezTo>
                  <a:lnTo>
                    <a:pt x="118708" y="14174"/>
                  </a:lnTo>
                  <a:cubicBezTo>
                    <a:pt x="118708" y="6346"/>
                    <a:pt x="112362" y="0"/>
                    <a:pt x="104534" y="0"/>
                  </a:cubicBezTo>
                  <a:lnTo>
                    <a:pt x="14174" y="0"/>
                  </a:lnTo>
                  <a:cubicBezTo>
                    <a:pt x="6346" y="0"/>
                    <a:pt x="0" y="6346"/>
                    <a:pt x="0" y="14174"/>
                  </a:cubicBezTo>
                  <a:lnTo>
                    <a:pt x="0" y="127567"/>
                  </a:lnTo>
                  <a:cubicBezTo>
                    <a:pt x="0" y="135395"/>
                    <a:pt x="6346" y="141741"/>
                    <a:pt x="14174" y="141741"/>
                  </a:cubicBezTo>
                  <a:close/>
                  <a:moveTo>
                    <a:pt x="28348" y="28348"/>
                  </a:moveTo>
                  <a:lnTo>
                    <a:pt x="88588" y="28348"/>
                  </a:lnTo>
                  <a:lnTo>
                    <a:pt x="88588" y="115165"/>
                  </a:lnTo>
                  <a:lnTo>
                    <a:pt x="28348" y="115165"/>
                  </a:lnTo>
                  <a:close/>
                </a:path>
              </a:pathLst>
            </a:custGeom>
            <a:grpFill/>
            <a:ln w="176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DB860C-9E26-43EB-94D9-B9EB93F4079D}"/>
              </a:ext>
            </a:extLst>
          </p:cNvPr>
          <p:cNvGrpSpPr/>
          <p:nvPr/>
        </p:nvGrpSpPr>
        <p:grpSpPr>
          <a:xfrm>
            <a:off x="9103451" y="3198561"/>
            <a:ext cx="2376000" cy="1326707"/>
            <a:chOff x="3562523" y="3046994"/>
            <a:chExt cx="2376000" cy="1326707"/>
          </a:xfrm>
        </p:grpSpPr>
        <p:grpSp>
          <p:nvGrpSpPr>
            <p:cNvPr id="60" name="Рисуно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96B619A-B03E-CC41-8CA6-0F91296B88C2}"/>
                </a:ext>
              </a:extLst>
            </p:cNvPr>
            <p:cNvGrpSpPr/>
            <p:nvPr/>
          </p:nvGrpSpPr>
          <p:grpSpPr>
            <a:xfrm>
              <a:off x="3575417" y="3046994"/>
              <a:ext cx="256525" cy="251848"/>
              <a:chOff x="9958074" y="2002187"/>
              <a:chExt cx="448200" cy="440028"/>
            </a:xfrm>
            <a:solidFill>
              <a:srgbClr val="002882"/>
            </a:solidFill>
          </p:grpSpPr>
          <p:sp>
            <p:nvSpPr>
              <p:cNvPr id="62" name="Полилиния: фигура 7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66589AD-F117-3A49-BD49-FBE066CBC5AC}"/>
                  </a:ext>
                </a:extLst>
              </p:cNvPr>
              <p:cNvSpPr/>
              <p:nvPr/>
            </p:nvSpPr>
            <p:spPr>
              <a:xfrm>
                <a:off x="10063292" y="2002187"/>
                <a:ext cx="221400" cy="210600"/>
              </a:xfrm>
              <a:custGeom>
                <a:avLst/>
                <a:gdLst>
                  <a:gd name="connsiteX0" fmla="*/ 46899 w 221400"/>
                  <a:gd name="connsiteY0" fmla="*/ 135325 h 210600"/>
                  <a:gd name="connsiteX1" fmla="*/ 36910 w 221400"/>
                  <a:gd name="connsiteY1" fmla="*/ 193321 h 210600"/>
                  <a:gd name="connsiteX2" fmla="*/ 42634 w 221400"/>
                  <a:gd name="connsiteY2" fmla="*/ 207901 h 210600"/>
                  <a:gd name="connsiteX3" fmla="*/ 58132 w 221400"/>
                  <a:gd name="connsiteY3" fmla="*/ 209251 h 210600"/>
                  <a:gd name="connsiteX4" fmla="*/ 112132 w 221400"/>
                  <a:gd name="connsiteY4" fmla="*/ 182251 h 210600"/>
                  <a:gd name="connsiteX5" fmla="*/ 163324 w 221400"/>
                  <a:gd name="connsiteY5" fmla="*/ 208927 h 210600"/>
                  <a:gd name="connsiteX6" fmla="*/ 183369 w 221400"/>
                  <a:gd name="connsiteY6" fmla="*/ 202924 h 210600"/>
                  <a:gd name="connsiteX7" fmla="*/ 184924 w 221400"/>
                  <a:gd name="connsiteY7" fmla="*/ 193375 h 210600"/>
                  <a:gd name="connsiteX8" fmla="*/ 174933 w 221400"/>
                  <a:gd name="connsiteY8" fmla="*/ 135595 h 210600"/>
                  <a:gd name="connsiteX9" fmla="*/ 216946 w 221400"/>
                  <a:gd name="connsiteY9" fmla="*/ 94501 h 210600"/>
                  <a:gd name="connsiteX10" fmla="*/ 217249 w 221400"/>
                  <a:gd name="connsiteY10" fmla="*/ 73654 h 210600"/>
                  <a:gd name="connsiteX11" fmla="*/ 208792 w 221400"/>
                  <a:gd name="connsiteY11" fmla="*/ 69337 h 210600"/>
                  <a:gd name="connsiteX12" fmla="*/ 150202 w 221400"/>
                  <a:gd name="connsiteY12" fmla="*/ 60805 h 210600"/>
                  <a:gd name="connsiteX13" fmla="*/ 124065 w 221400"/>
                  <a:gd name="connsiteY13" fmla="*/ 8101 h 210600"/>
                  <a:gd name="connsiteX14" fmla="*/ 110782 w 221400"/>
                  <a:gd name="connsiteY14" fmla="*/ 1 h 210600"/>
                  <a:gd name="connsiteX15" fmla="*/ 110782 w 221400"/>
                  <a:gd name="connsiteY15" fmla="*/ 1 h 210600"/>
                  <a:gd name="connsiteX16" fmla="*/ 97552 w 221400"/>
                  <a:gd name="connsiteY16" fmla="*/ 8101 h 210600"/>
                  <a:gd name="connsiteX17" fmla="*/ 97552 w 221400"/>
                  <a:gd name="connsiteY17" fmla="*/ 8101 h 210600"/>
                  <a:gd name="connsiteX18" fmla="*/ 71362 w 221400"/>
                  <a:gd name="connsiteY18" fmla="*/ 60805 h 210600"/>
                  <a:gd name="connsiteX19" fmla="*/ 12771 w 221400"/>
                  <a:gd name="connsiteY19" fmla="*/ 69229 h 210600"/>
                  <a:gd name="connsiteX20" fmla="*/ 134 w 221400"/>
                  <a:gd name="connsiteY20" fmla="*/ 85810 h 210600"/>
                  <a:gd name="connsiteX21" fmla="*/ 4563 w 221400"/>
                  <a:gd name="connsiteY21" fmla="*/ 94501 h 210600"/>
                  <a:gd name="connsiteX22" fmla="*/ 77842 w 221400"/>
                  <a:gd name="connsiteY22" fmla="*/ 76249 h 210600"/>
                  <a:gd name="connsiteX23" fmla="*/ 83782 w 221400"/>
                  <a:gd name="connsiteY23" fmla="*/ 71821 h 210600"/>
                  <a:gd name="connsiteX24" fmla="*/ 110782 w 221400"/>
                  <a:gd name="connsiteY24" fmla="*/ 17821 h 210600"/>
                  <a:gd name="connsiteX25" fmla="*/ 137782 w 221400"/>
                  <a:gd name="connsiteY25" fmla="*/ 71821 h 210600"/>
                  <a:gd name="connsiteX26" fmla="*/ 143884 w 221400"/>
                  <a:gd name="connsiteY26" fmla="*/ 76249 h 210600"/>
                  <a:gd name="connsiteX27" fmla="*/ 203716 w 221400"/>
                  <a:gd name="connsiteY27" fmla="*/ 84889 h 210600"/>
                  <a:gd name="connsiteX28" fmla="*/ 160516 w 221400"/>
                  <a:gd name="connsiteY28" fmla="*/ 126685 h 210600"/>
                  <a:gd name="connsiteX29" fmla="*/ 158140 w 221400"/>
                  <a:gd name="connsiteY29" fmla="*/ 133867 h 210600"/>
                  <a:gd name="connsiteX30" fmla="*/ 168346 w 221400"/>
                  <a:gd name="connsiteY30" fmla="*/ 192997 h 210600"/>
                  <a:gd name="connsiteX31" fmla="*/ 116020 w 221400"/>
                  <a:gd name="connsiteY31" fmla="*/ 165727 h 210600"/>
                  <a:gd name="connsiteX32" fmla="*/ 108622 w 221400"/>
                  <a:gd name="connsiteY32" fmla="*/ 165727 h 210600"/>
                  <a:gd name="connsiteX33" fmla="*/ 53542 w 221400"/>
                  <a:gd name="connsiteY33" fmla="*/ 193375 h 210600"/>
                  <a:gd name="connsiteX34" fmla="*/ 63801 w 221400"/>
                  <a:gd name="connsiteY34" fmla="*/ 133975 h 210600"/>
                  <a:gd name="connsiteX35" fmla="*/ 61263 w 221400"/>
                  <a:gd name="connsiteY35" fmla="*/ 126901 h 210600"/>
                  <a:gd name="connsiteX36" fmla="*/ 18064 w 221400"/>
                  <a:gd name="connsiteY36" fmla="*/ 85105 h 21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1400" h="210600">
                    <a:moveTo>
                      <a:pt x="46899" y="135325"/>
                    </a:moveTo>
                    <a:lnTo>
                      <a:pt x="36910" y="193321"/>
                    </a:lnTo>
                    <a:cubicBezTo>
                      <a:pt x="35837" y="198879"/>
                      <a:pt x="38066" y="204557"/>
                      <a:pt x="42634" y="207901"/>
                    </a:cubicBezTo>
                    <a:cubicBezTo>
                      <a:pt x="47122" y="211261"/>
                      <a:pt x="53129" y="211785"/>
                      <a:pt x="58132" y="209251"/>
                    </a:cubicBezTo>
                    <a:lnTo>
                      <a:pt x="112132" y="182251"/>
                    </a:lnTo>
                    <a:lnTo>
                      <a:pt x="163324" y="208927"/>
                    </a:lnTo>
                    <a:cubicBezTo>
                      <a:pt x="170516" y="212804"/>
                      <a:pt x="179491" y="210117"/>
                      <a:pt x="183369" y="202924"/>
                    </a:cubicBezTo>
                    <a:cubicBezTo>
                      <a:pt x="184943" y="200005"/>
                      <a:pt x="185490" y="196642"/>
                      <a:pt x="184924" y="193375"/>
                    </a:cubicBezTo>
                    <a:lnTo>
                      <a:pt x="174933" y="135595"/>
                    </a:lnTo>
                    <a:lnTo>
                      <a:pt x="216946" y="94501"/>
                    </a:lnTo>
                    <a:cubicBezTo>
                      <a:pt x="222786" y="88828"/>
                      <a:pt x="222922" y="79495"/>
                      <a:pt x="217249" y="73654"/>
                    </a:cubicBezTo>
                    <a:cubicBezTo>
                      <a:pt x="214983" y="71322"/>
                      <a:pt x="212010" y="69804"/>
                      <a:pt x="208792" y="69337"/>
                    </a:cubicBezTo>
                    <a:lnTo>
                      <a:pt x="150202" y="60805"/>
                    </a:lnTo>
                    <a:lnTo>
                      <a:pt x="124065" y="8101"/>
                    </a:lnTo>
                    <a:cubicBezTo>
                      <a:pt x="121539" y="3093"/>
                      <a:pt x="116390" y="-46"/>
                      <a:pt x="110782" y="1"/>
                    </a:cubicBezTo>
                    <a:lnTo>
                      <a:pt x="110782" y="1"/>
                    </a:lnTo>
                    <a:cubicBezTo>
                      <a:pt x="105193" y="-26"/>
                      <a:pt x="100070" y="3111"/>
                      <a:pt x="97552" y="8101"/>
                    </a:cubicBezTo>
                    <a:lnTo>
                      <a:pt x="97552" y="8101"/>
                    </a:lnTo>
                    <a:lnTo>
                      <a:pt x="71362" y="60805"/>
                    </a:lnTo>
                    <a:lnTo>
                      <a:pt x="12771" y="69229"/>
                    </a:lnTo>
                    <a:cubicBezTo>
                      <a:pt x="4703" y="70318"/>
                      <a:pt x="-955" y="77742"/>
                      <a:pt x="134" y="85810"/>
                    </a:cubicBezTo>
                    <a:cubicBezTo>
                      <a:pt x="582" y="89126"/>
                      <a:pt x="2144" y="92190"/>
                      <a:pt x="4563" y="94501"/>
                    </a:cubicBezTo>
                    <a:close/>
                    <a:moveTo>
                      <a:pt x="77842" y="76249"/>
                    </a:moveTo>
                    <a:cubicBezTo>
                      <a:pt x="80420" y="75818"/>
                      <a:pt x="82632" y="74169"/>
                      <a:pt x="83782" y="71821"/>
                    </a:cubicBezTo>
                    <a:lnTo>
                      <a:pt x="110782" y="17821"/>
                    </a:lnTo>
                    <a:lnTo>
                      <a:pt x="137782" y="71821"/>
                    </a:lnTo>
                    <a:cubicBezTo>
                      <a:pt x="138963" y="74211"/>
                      <a:pt x="141245" y="75867"/>
                      <a:pt x="143884" y="76249"/>
                    </a:cubicBezTo>
                    <a:lnTo>
                      <a:pt x="203716" y="84889"/>
                    </a:lnTo>
                    <a:lnTo>
                      <a:pt x="160516" y="126685"/>
                    </a:lnTo>
                    <a:cubicBezTo>
                      <a:pt x="158586" y="128539"/>
                      <a:pt x="157696" y="131227"/>
                      <a:pt x="158140" y="133867"/>
                    </a:cubicBezTo>
                    <a:lnTo>
                      <a:pt x="168346" y="192997"/>
                    </a:lnTo>
                    <a:lnTo>
                      <a:pt x="116020" y="165727"/>
                    </a:lnTo>
                    <a:cubicBezTo>
                      <a:pt x="113698" y="164535"/>
                      <a:pt x="110943" y="164535"/>
                      <a:pt x="108622" y="165727"/>
                    </a:cubicBezTo>
                    <a:lnTo>
                      <a:pt x="53542" y="193375"/>
                    </a:lnTo>
                    <a:lnTo>
                      <a:pt x="63801" y="133975"/>
                    </a:lnTo>
                    <a:cubicBezTo>
                      <a:pt x="64167" y="131343"/>
                      <a:pt x="63218" y="128700"/>
                      <a:pt x="61263" y="126901"/>
                    </a:cubicBezTo>
                    <a:lnTo>
                      <a:pt x="18064" y="85105"/>
                    </a:lnTo>
                    <a:close/>
                  </a:path>
                </a:pathLst>
              </a:custGeom>
              <a:grpFill/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63" name="Полилиния: фигура 7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D7B7E5-0C8B-B143-82BA-1C08E832156C}"/>
                  </a:ext>
                </a:extLst>
              </p:cNvPr>
              <p:cNvSpPr/>
              <p:nvPr/>
            </p:nvSpPr>
            <p:spPr>
              <a:xfrm>
                <a:off x="9958074" y="2231615"/>
                <a:ext cx="448200" cy="210600"/>
              </a:xfrm>
              <a:custGeom>
                <a:avLst/>
                <a:gdLst>
                  <a:gd name="connsiteX0" fmla="*/ 442800 w 448200"/>
                  <a:gd name="connsiteY0" fmla="*/ 10873 h 210600"/>
                  <a:gd name="connsiteX1" fmla="*/ 421200 w 448200"/>
                  <a:gd name="connsiteY1" fmla="*/ 73 h 210600"/>
                  <a:gd name="connsiteX2" fmla="*/ 398412 w 448200"/>
                  <a:gd name="connsiteY2" fmla="*/ 7957 h 210600"/>
                  <a:gd name="connsiteX3" fmla="*/ 323622 w 448200"/>
                  <a:gd name="connsiteY3" fmla="*/ 75133 h 210600"/>
                  <a:gd name="connsiteX4" fmla="*/ 322758 w 448200"/>
                  <a:gd name="connsiteY4" fmla="*/ 70705 h 210600"/>
                  <a:gd name="connsiteX5" fmla="*/ 304830 w 448200"/>
                  <a:gd name="connsiteY5" fmla="*/ 49105 h 210600"/>
                  <a:gd name="connsiteX6" fmla="*/ 253044 w 448200"/>
                  <a:gd name="connsiteY6" fmla="*/ 48673 h 210600"/>
                  <a:gd name="connsiteX7" fmla="*/ 219942 w 448200"/>
                  <a:gd name="connsiteY7" fmla="*/ 50725 h 210600"/>
                  <a:gd name="connsiteX8" fmla="*/ 205740 w 448200"/>
                  <a:gd name="connsiteY8" fmla="*/ 45325 h 210600"/>
                  <a:gd name="connsiteX9" fmla="*/ 136134 w 448200"/>
                  <a:gd name="connsiteY9" fmla="*/ 38305 h 210600"/>
                  <a:gd name="connsiteX10" fmla="*/ 86400 w 448200"/>
                  <a:gd name="connsiteY10" fmla="*/ 65737 h 210600"/>
                  <a:gd name="connsiteX11" fmla="*/ 86400 w 448200"/>
                  <a:gd name="connsiteY11" fmla="*/ 45973 h 210600"/>
                  <a:gd name="connsiteX12" fmla="*/ 78300 w 448200"/>
                  <a:gd name="connsiteY12" fmla="*/ 37873 h 210600"/>
                  <a:gd name="connsiteX13" fmla="*/ 8100 w 448200"/>
                  <a:gd name="connsiteY13" fmla="*/ 37873 h 210600"/>
                  <a:gd name="connsiteX14" fmla="*/ 0 w 448200"/>
                  <a:gd name="connsiteY14" fmla="*/ 45973 h 210600"/>
                  <a:gd name="connsiteX15" fmla="*/ 0 w 448200"/>
                  <a:gd name="connsiteY15" fmla="*/ 202573 h 210600"/>
                  <a:gd name="connsiteX16" fmla="*/ 8100 w 448200"/>
                  <a:gd name="connsiteY16" fmla="*/ 210673 h 210600"/>
                  <a:gd name="connsiteX17" fmla="*/ 78300 w 448200"/>
                  <a:gd name="connsiteY17" fmla="*/ 210673 h 210600"/>
                  <a:gd name="connsiteX18" fmla="*/ 86400 w 448200"/>
                  <a:gd name="connsiteY18" fmla="*/ 202573 h 210600"/>
                  <a:gd name="connsiteX19" fmla="*/ 86400 w 448200"/>
                  <a:gd name="connsiteY19" fmla="*/ 191341 h 210600"/>
                  <a:gd name="connsiteX20" fmla="*/ 182466 w 448200"/>
                  <a:gd name="connsiteY20" fmla="*/ 205273 h 210600"/>
                  <a:gd name="connsiteX21" fmla="*/ 294948 w 448200"/>
                  <a:gd name="connsiteY21" fmla="*/ 184267 h 210600"/>
                  <a:gd name="connsiteX22" fmla="*/ 440748 w 448200"/>
                  <a:gd name="connsiteY22" fmla="*/ 55477 h 210600"/>
                  <a:gd name="connsiteX23" fmla="*/ 442800 w 448200"/>
                  <a:gd name="connsiteY23" fmla="*/ 10873 h 210600"/>
                  <a:gd name="connsiteX24" fmla="*/ 70200 w 448200"/>
                  <a:gd name="connsiteY24" fmla="*/ 194473 h 210600"/>
                  <a:gd name="connsiteX25" fmla="*/ 16200 w 448200"/>
                  <a:gd name="connsiteY25" fmla="*/ 194473 h 210600"/>
                  <a:gd name="connsiteX26" fmla="*/ 16200 w 448200"/>
                  <a:gd name="connsiteY26" fmla="*/ 54073 h 210600"/>
                  <a:gd name="connsiteX27" fmla="*/ 70200 w 448200"/>
                  <a:gd name="connsiteY27" fmla="*/ 54073 h 210600"/>
                  <a:gd name="connsiteX28" fmla="*/ 429516 w 448200"/>
                  <a:gd name="connsiteY28" fmla="*/ 43759 h 210600"/>
                  <a:gd name="connsiteX29" fmla="*/ 428760 w 448200"/>
                  <a:gd name="connsiteY29" fmla="*/ 44515 h 210600"/>
                  <a:gd name="connsiteX30" fmla="*/ 288360 w 448200"/>
                  <a:gd name="connsiteY30" fmla="*/ 169471 h 210600"/>
                  <a:gd name="connsiteX31" fmla="*/ 182466 w 448200"/>
                  <a:gd name="connsiteY31" fmla="*/ 189073 h 210600"/>
                  <a:gd name="connsiteX32" fmla="*/ 88344 w 448200"/>
                  <a:gd name="connsiteY32" fmla="*/ 175141 h 210600"/>
                  <a:gd name="connsiteX33" fmla="*/ 86400 w 448200"/>
                  <a:gd name="connsiteY33" fmla="*/ 175141 h 210600"/>
                  <a:gd name="connsiteX34" fmla="*/ 86400 w 448200"/>
                  <a:gd name="connsiteY34" fmla="*/ 88741 h 210600"/>
                  <a:gd name="connsiteX35" fmla="*/ 139644 w 448200"/>
                  <a:gd name="connsiteY35" fmla="*/ 54235 h 210600"/>
                  <a:gd name="connsiteX36" fmla="*/ 199044 w 448200"/>
                  <a:gd name="connsiteY36" fmla="*/ 60229 h 210600"/>
                  <a:gd name="connsiteX37" fmla="*/ 217080 w 448200"/>
                  <a:gd name="connsiteY37" fmla="*/ 66493 h 210600"/>
                  <a:gd name="connsiteX38" fmla="*/ 255258 w 448200"/>
                  <a:gd name="connsiteY38" fmla="*/ 64549 h 210600"/>
                  <a:gd name="connsiteX39" fmla="*/ 298458 w 448200"/>
                  <a:gd name="connsiteY39" fmla="*/ 63955 h 210600"/>
                  <a:gd name="connsiteX40" fmla="*/ 306882 w 448200"/>
                  <a:gd name="connsiteY40" fmla="*/ 75079 h 210600"/>
                  <a:gd name="connsiteX41" fmla="*/ 302508 w 448200"/>
                  <a:gd name="connsiteY41" fmla="*/ 93439 h 210600"/>
                  <a:gd name="connsiteX42" fmla="*/ 184572 w 448200"/>
                  <a:gd name="connsiteY42" fmla="*/ 132265 h 210600"/>
                  <a:gd name="connsiteX43" fmla="*/ 175851 w 448200"/>
                  <a:gd name="connsiteY43" fmla="*/ 139744 h 210600"/>
                  <a:gd name="connsiteX44" fmla="*/ 183330 w 448200"/>
                  <a:gd name="connsiteY44" fmla="*/ 148465 h 210600"/>
                  <a:gd name="connsiteX45" fmla="*/ 188730 w 448200"/>
                  <a:gd name="connsiteY45" fmla="*/ 148465 h 210600"/>
                  <a:gd name="connsiteX46" fmla="*/ 309744 w 448200"/>
                  <a:gd name="connsiteY46" fmla="*/ 108937 h 210600"/>
                  <a:gd name="connsiteX47" fmla="*/ 310338 w 448200"/>
                  <a:gd name="connsiteY47" fmla="*/ 108613 h 210600"/>
                  <a:gd name="connsiteX48" fmla="*/ 408834 w 448200"/>
                  <a:gd name="connsiteY48" fmla="*/ 20053 h 210600"/>
                  <a:gd name="connsiteX49" fmla="*/ 419634 w 448200"/>
                  <a:gd name="connsiteY49" fmla="*/ 16273 h 210600"/>
                  <a:gd name="connsiteX50" fmla="*/ 430434 w 448200"/>
                  <a:gd name="connsiteY50" fmla="*/ 21673 h 210600"/>
                  <a:gd name="connsiteX51" fmla="*/ 429516 w 448200"/>
                  <a:gd name="connsiteY51" fmla="*/ 43759 h 21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448200" h="210600">
                    <a:moveTo>
                      <a:pt x="442800" y="10873"/>
                    </a:moveTo>
                    <a:cubicBezTo>
                      <a:pt x="437322" y="4545"/>
                      <a:pt x="429549" y="658"/>
                      <a:pt x="421200" y="73"/>
                    </a:cubicBezTo>
                    <a:cubicBezTo>
                      <a:pt x="412849" y="-502"/>
                      <a:pt x="404623" y="2344"/>
                      <a:pt x="398412" y="7957"/>
                    </a:cubicBezTo>
                    <a:lnTo>
                      <a:pt x="323622" y="75133"/>
                    </a:lnTo>
                    <a:cubicBezTo>
                      <a:pt x="323427" y="73640"/>
                      <a:pt x="323139" y="72161"/>
                      <a:pt x="322758" y="70705"/>
                    </a:cubicBezTo>
                    <a:cubicBezTo>
                      <a:pt x="320215" y="61236"/>
                      <a:pt x="313668" y="53348"/>
                      <a:pt x="304830" y="49105"/>
                    </a:cubicBezTo>
                    <a:cubicBezTo>
                      <a:pt x="290952" y="43273"/>
                      <a:pt x="271674" y="45973"/>
                      <a:pt x="253044" y="48673"/>
                    </a:cubicBezTo>
                    <a:cubicBezTo>
                      <a:pt x="242148" y="50806"/>
                      <a:pt x="231018" y="51496"/>
                      <a:pt x="219942" y="50725"/>
                    </a:cubicBezTo>
                    <a:cubicBezTo>
                      <a:pt x="215013" y="49488"/>
                      <a:pt x="210246" y="47675"/>
                      <a:pt x="205740" y="45325"/>
                    </a:cubicBezTo>
                    <a:cubicBezTo>
                      <a:pt x="191592" y="39007"/>
                      <a:pt x="172206" y="30367"/>
                      <a:pt x="136134" y="38305"/>
                    </a:cubicBezTo>
                    <a:cubicBezTo>
                      <a:pt x="117511" y="43115"/>
                      <a:pt x="100404" y="52551"/>
                      <a:pt x="86400" y="65737"/>
                    </a:cubicBezTo>
                    <a:lnTo>
                      <a:pt x="86400" y="45973"/>
                    </a:lnTo>
                    <a:cubicBezTo>
                      <a:pt x="86400" y="41499"/>
                      <a:pt x="82774" y="37873"/>
                      <a:pt x="78300" y="37873"/>
                    </a:cubicBezTo>
                    <a:lnTo>
                      <a:pt x="8100" y="37873"/>
                    </a:lnTo>
                    <a:cubicBezTo>
                      <a:pt x="3626" y="37873"/>
                      <a:pt x="0" y="41499"/>
                      <a:pt x="0" y="45973"/>
                    </a:cubicBezTo>
                    <a:lnTo>
                      <a:pt x="0" y="202573"/>
                    </a:lnTo>
                    <a:cubicBezTo>
                      <a:pt x="0" y="207046"/>
                      <a:pt x="3626" y="210673"/>
                      <a:pt x="8100" y="210673"/>
                    </a:cubicBezTo>
                    <a:lnTo>
                      <a:pt x="78300" y="210673"/>
                    </a:lnTo>
                    <a:cubicBezTo>
                      <a:pt x="82774" y="210673"/>
                      <a:pt x="86400" y="207046"/>
                      <a:pt x="86400" y="202573"/>
                    </a:cubicBezTo>
                    <a:lnTo>
                      <a:pt x="86400" y="191341"/>
                    </a:lnTo>
                    <a:cubicBezTo>
                      <a:pt x="97200" y="193879"/>
                      <a:pt x="146232" y="205273"/>
                      <a:pt x="182466" y="205273"/>
                    </a:cubicBezTo>
                    <a:cubicBezTo>
                      <a:pt x="220266" y="205273"/>
                      <a:pt x="266490" y="196633"/>
                      <a:pt x="294948" y="184267"/>
                    </a:cubicBezTo>
                    <a:cubicBezTo>
                      <a:pt x="347382" y="161533"/>
                      <a:pt x="433728" y="63415"/>
                      <a:pt x="440748" y="55477"/>
                    </a:cubicBezTo>
                    <a:cubicBezTo>
                      <a:pt x="453395" y="43616"/>
                      <a:pt x="454304" y="23844"/>
                      <a:pt x="442800" y="10873"/>
                    </a:cubicBezTo>
                    <a:close/>
                    <a:moveTo>
                      <a:pt x="70200" y="194473"/>
                    </a:moveTo>
                    <a:lnTo>
                      <a:pt x="16200" y="194473"/>
                    </a:lnTo>
                    <a:lnTo>
                      <a:pt x="16200" y="54073"/>
                    </a:lnTo>
                    <a:lnTo>
                      <a:pt x="70200" y="54073"/>
                    </a:lnTo>
                    <a:close/>
                    <a:moveTo>
                      <a:pt x="429516" y="43759"/>
                    </a:moveTo>
                    <a:lnTo>
                      <a:pt x="428760" y="44515"/>
                    </a:lnTo>
                    <a:cubicBezTo>
                      <a:pt x="427842" y="45541"/>
                      <a:pt x="338634" y="147709"/>
                      <a:pt x="288360" y="169471"/>
                    </a:cubicBezTo>
                    <a:cubicBezTo>
                      <a:pt x="261900" y="180973"/>
                      <a:pt x="218268" y="189073"/>
                      <a:pt x="182466" y="189073"/>
                    </a:cubicBezTo>
                    <a:cubicBezTo>
                      <a:pt x="144666" y="189073"/>
                      <a:pt x="88884" y="175249"/>
                      <a:pt x="88344" y="175141"/>
                    </a:cubicBezTo>
                    <a:cubicBezTo>
                      <a:pt x="87698" y="175062"/>
                      <a:pt x="87046" y="175062"/>
                      <a:pt x="86400" y="175141"/>
                    </a:cubicBezTo>
                    <a:lnTo>
                      <a:pt x="86400" y="88741"/>
                    </a:lnTo>
                    <a:cubicBezTo>
                      <a:pt x="92286" y="81991"/>
                      <a:pt x="113076" y="60067"/>
                      <a:pt x="139644" y="54235"/>
                    </a:cubicBezTo>
                    <a:cubicBezTo>
                      <a:pt x="170532" y="47485"/>
                      <a:pt x="185760" y="54235"/>
                      <a:pt x="199044" y="60229"/>
                    </a:cubicBezTo>
                    <a:cubicBezTo>
                      <a:pt x="204775" y="63052"/>
                      <a:pt x="210833" y="65156"/>
                      <a:pt x="217080" y="66493"/>
                    </a:cubicBezTo>
                    <a:cubicBezTo>
                      <a:pt x="229833" y="67696"/>
                      <a:pt x="242693" y="67041"/>
                      <a:pt x="255258" y="64549"/>
                    </a:cubicBezTo>
                    <a:cubicBezTo>
                      <a:pt x="270972" y="62389"/>
                      <a:pt x="288792" y="59905"/>
                      <a:pt x="298458" y="63955"/>
                    </a:cubicBezTo>
                    <a:cubicBezTo>
                      <a:pt x="302657" y="66368"/>
                      <a:pt x="305697" y="70383"/>
                      <a:pt x="306882" y="75079"/>
                    </a:cubicBezTo>
                    <a:cubicBezTo>
                      <a:pt x="308473" y="81546"/>
                      <a:pt x="306844" y="88384"/>
                      <a:pt x="302508" y="93439"/>
                    </a:cubicBezTo>
                    <a:cubicBezTo>
                      <a:pt x="290196" y="109963"/>
                      <a:pt x="215298" y="134695"/>
                      <a:pt x="184572" y="132265"/>
                    </a:cubicBezTo>
                    <a:cubicBezTo>
                      <a:pt x="180099" y="131922"/>
                      <a:pt x="176194" y="135270"/>
                      <a:pt x="175851" y="139744"/>
                    </a:cubicBezTo>
                    <a:cubicBezTo>
                      <a:pt x="175508" y="144217"/>
                      <a:pt x="178856" y="148122"/>
                      <a:pt x="183330" y="148465"/>
                    </a:cubicBezTo>
                    <a:cubicBezTo>
                      <a:pt x="185004" y="148465"/>
                      <a:pt x="186840" y="148465"/>
                      <a:pt x="188730" y="148465"/>
                    </a:cubicBezTo>
                    <a:cubicBezTo>
                      <a:pt x="222264" y="148465"/>
                      <a:pt x="286308" y="128701"/>
                      <a:pt x="309744" y="108937"/>
                    </a:cubicBezTo>
                    <a:lnTo>
                      <a:pt x="310338" y="108613"/>
                    </a:lnTo>
                    <a:lnTo>
                      <a:pt x="408834" y="20053"/>
                    </a:lnTo>
                    <a:cubicBezTo>
                      <a:pt x="411794" y="17416"/>
                      <a:pt x="415676" y="16058"/>
                      <a:pt x="419634" y="16273"/>
                    </a:cubicBezTo>
                    <a:cubicBezTo>
                      <a:pt x="423819" y="16526"/>
                      <a:pt x="427720" y="18477"/>
                      <a:pt x="430434" y="21673"/>
                    </a:cubicBezTo>
                    <a:cubicBezTo>
                      <a:pt x="436203" y="28053"/>
                      <a:pt x="435795" y="37879"/>
                      <a:pt x="429516" y="43759"/>
                    </a:cubicBezTo>
                    <a:close/>
                  </a:path>
                </a:pathLst>
              </a:custGeom>
              <a:grpFill/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cxnSp>
          <p:nvCxnSpPr>
            <p:cNvPr id="61" name="Прямая соединительная линия 6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9F84615-840E-48C3-B2B8-86E2398005CB}"/>
                </a:ext>
              </a:extLst>
            </p:cNvPr>
            <p:cNvCxnSpPr>
              <a:cxnSpLocks/>
            </p:cNvCxnSpPr>
            <p:nvPr/>
          </p:nvCxnSpPr>
          <p:spPr>
            <a:xfrm>
              <a:off x="3562523" y="4373701"/>
              <a:ext cx="2376000" cy="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55" name="Группа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4E86B-AC9A-4E7D-9F80-6966C55B87C1}"/>
              </a:ext>
            </a:extLst>
          </p:cNvPr>
          <p:cNvGrpSpPr/>
          <p:nvPr/>
        </p:nvGrpSpPr>
        <p:grpSpPr>
          <a:xfrm>
            <a:off x="6004624" y="3219366"/>
            <a:ext cx="2433512" cy="1305902"/>
            <a:chOff x="463696" y="3067799"/>
            <a:chExt cx="2433512" cy="1305902"/>
          </a:xfrm>
        </p:grpSpPr>
        <p:cxnSp>
          <p:nvCxnSpPr>
            <p:cNvPr id="57" name="Прямая соединительная линия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8AE4A2-A768-4094-A1CD-0E687048DA49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" y="4373701"/>
              <a:ext cx="2376000" cy="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58" name="Graphic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9102F35-3E4F-498B-AB9E-0A00D7300E6E}"/>
                </a:ext>
              </a:extLst>
            </p:cNvPr>
            <p:cNvSpPr/>
            <p:nvPr/>
          </p:nvSpPr>
          <p:spPr>
            <a:xfrm>
              <a:off x="463696" y="3067799"/>
              <a:ext cx="288000" cy="252000"/>
            </a:xfrm>
            <a:custGeom>
              <a:avLst/>
              <a:gdLst>
                <a:gd name="connsiteX0" fmla="*/ 856803 w 857250"/>
                <a:gd name="connsiteY0" fmla="*/ 387916 h 828675"/>
                <a:gd name="connsiteX1" fmla="*/ 813683 w 857250"/>
                <a:gd name="connsiteY1" fmla="*/ 330481 h 828675"/>
                <a:gd name="connsiteX2" fmla="*/ 742522 w 857250"/>
                <a:gd name="connsiteY2" fmla="*/ 320394 h 828675"/>
                <a:gd name="connsiteX3" fmla="*/ 672618 w 857250"/>
                <a:gd name="connsiteY3" fmla="*/ 420559 h 828675"/>
                <a:gd name="connsiteX4" fmla="*/ 577530 w 857250"/>
                <a:gd name="connsiteY4" fmla="*/ 445047 h 828675"/>
                <a:gd name="connsiteX5" fmla="*/ 579225 w 857250"/>
                <a:gd name="connsiteY5" fmla="*/ 423330 h 828675"/>
                <a:gd name="connsiteX6" fmla="*/ 423396 w 857250"/>
                <a:gd name="connsiteY6" fmla="*/ 267501 h 828675"/>
                <a:gd name="connsiteX7" fmla="*/ 404794 w 857250"/>
                <a:gd name="connsiteY7" fmla="*/ 268721 h 828675"/>
                <a:gd name="connsiteX8" fmla="*/ 432369 w 857250"/>
                <a:gd name="connsiteY8" fmla="*/ 186377 h 828675"/>
                <a:gd name="connsiteX9" fmla="*/ 448380 w 857250"/>
                <a:gd name="connsiteY9" fmla="*/ 187796 h 828675"/>
                <a:gd name="connsiteX10" fmla="*/ 490128 w 857250"/>
                <a:gd name="connsiteY10" fmla="*/ 177909 h 828675"/>
                <a:gd name="connsiteX11" fmla="*/ 537286 w 857250"/>
                <a:gd name="connsiteY11" fmla="*/ 123693 h 828675"/>
                <a:gd name="connsiteX12" fmla="*/ 478089 w 857250"/>
                <a:gd name="connsiteY12" fmla="*/ 4859 h 828675"/>
                <a:gd name="connsiteX13" fmla="*/ 359245 w 857250"/>
                <a:gd name="connsiteY13" fmla="*/ 64085 h 828675"/>
                <a:gd name="connsiteX14" fmla="*/ 405299 w 857250"/>
                <a:gd name="connsiteY14" fmla="*/ 177204 h 828675"/>
                <a:gd name="connsiteX15" fmla="*/ 373018 w 857250"/>
                <a:gd name="connsiteY15" fmla="*/ 273626 h 828675"/>
                <a:gd name="connsiteX16" fmla="*/ 372428 w 857250"/>
                <a:gd name="connsiteY16" fmla="*/ 276245 h 828675"/>
                <a:gd name="connsiteX17" fmla="*/ 267967 w 857250"/>
                <a:gd name="connsiteY17" fmla="*/ 415577 h 828675"/>
                <a:gd name="connsiteX18" fmla="*/ 186252 w 857250"/>
                <a:gd name="connsiteY18" fmla="*/ 388155 h 828675"/>
                <a:gd name="connsiteX19" fmla="*/ 123740 w 857250"/>
                <a:gd name="connsiteY19" fmla="*/ 283237 h 828675"/>
                <a:gd name="connsiteX20" fmla="*/ 52064 w 857250"/>
                <a:gd name="connsiteY20" fmla="*/ 288180 h 828675"/>
                <a:gd name="connsiteX21" fmla="*/ 4887 w 857250"/>
                <a:gd name="connsiteY21" fmla="*/ 342349 h 828675"/>
                <a:gd name="connsiteX22" fmla="*/ 63999 w 857250"/>
                <a:gd name="connsiteY22" fmla="*/ 461240 h 828675"/>
                <a:gd name="connsiteX23" fmla="*/ 93774 w 857250"/>
                <a:gd name="connsiteY23" fmla="*/ 466117 h 828675"/>
                <a:gd name="connsiteX24" fmla="*/ 177251 w 857250"/>
                <a:gd name="connsiteY24" fmla="*/ 415282 h 828675"/>
                <a:gd name="connsiteX25" fmla="*/ 269453 w 857250"/>
                <a:gd name="connsiteY25" fmla="*/ 446219 h 828675"/>
                <a:gd name="connsiteX26" fmla="*/ 423415 w 857250"/>
                <a:gd name="connsiteY26" fmla="*/ 579178 h 828675"/>
                <a:gd name="connsiteX27" fmla="*/ 441875 w 857250"/>
                <a:gd name="connsiteY27" fmla="*/ 577988 h 828675"/>
                <a:gd name="connsiteX28" fmla="*/ 407223 w 857250"/>
                <a:gd name="connsiteY28" fmla="*/ 648387 h 828675"/>
                <a:gd name="connsiteX29" fmla="*/ 348882 w 857250"/>
                <a:gd name="connsiteY29" fmla="*/ 648968 h 828675"/>
                <a:gd name="connsiteX30" fmla="*/ 294904 w 857250"/>
                <a:gd name="connsiteY30" fmla="*/ 696374 h 828675"/>
                <a:gd name="connsiteX31" fmla="*/ 290227 w 857250"/>
                <a:gd name="connsiteY31" fmla="*/ 768069 h 828675"/>
                <a:gd name="connsiteX32" fmla="*/ 337652 w 857250"/>
                <a:gd name="connsiteY32" fmla="*/ 822066 h 828675"/>
                <a:gd name="connsiteX33" fmla="*/ 379010 w 857250"/>
                <a:gd name="connsiteY33" fmla="*/ 831762 h 828675"/>
                <a:gd name="connsiteX34" fmla="*/ 409356 w 857250"/>
                <a:gd name="connsiteY34" fmla="*/ 826705 h 828675"/>
                <a:gd name="connsiteX35" fmla="*/ 463325 w 857250"/>
                <a:gd name="connsiteY35" fmla="*/ 779308 h 828675"/>
                <a:gd name="connsiteX36" fmla="*/ 468002 w 857250"/>
                <a:gd name="connsiteY36" fmla="*/ 707594 h 828675"/>
                <a:gd name="connsiteX37" fmla="*/ 432873 w 857250"/>
                <a:gd name="connsiteY37" fmla="*/ 661008 h 828675"/>
                <a:gd name="connsiteX38" fmla="*/ 477765 w 857250"/>
                <a:gd name="connsiteY38" fmla="*/ 569796 h 828675"/>
                <a:gd name="connsiteX39" fmla="*/ 478012 w 857250"/>
                <a:gd name="connsiteY39" fmla="*/ 569120 h 828675"/>
                <a:gd name="connsiteX40" fmla="*/ 569681 w 857250"/>
                <a:gd name="connsiteY40" fmla="*/ 476594 h 828675"/>
                <a:gd name="connsiteX41" fmla="*/ 679742 w 857250"/>
                <a:gd name="connsiteY41" fmla="*/ 448248 h 828675"/>
                <a:gd name="connsiteX42" fmla="*/ 718204 w 857250"/>
                <a:gd name="connsiteY42" fmla="*/ 492148 h 828675"/>
                <a:gd name="connsiteX43" fmla="*/ 765763 w 857250"/>
                <a:gd name="connsiteY43" fmla="*/ 505226 h 828675"/>
                <a:gd name="connsiteX44" fmla="*/ 789327 w 857250"/>
                <a:gd name="connsiteY44" fmla="*/ 502226 h 828675"/>
                <a:gd name="connsiteX45" fmla="*/ 846773 w 857250"/>
                <a:gd name="connsiteY45" fmla="*/ 459049 h 828675"/>
                <a:gd name="connsiteX46" fmla="*/ 856803 w 857250"/>
                <a:gd name="connsiteY46" fmla="*/ 387916 h 828675"/>
                <a:gd name="connsiteX47" fmla="*/ 386334 w 857250"/>
                <a:gd name="connsiteY47" fmla="*/ 73172 h 828675"/>
                <a:gd name="connsiteX48" fmla="*/ 469011 w 857250"/>
                <a:gd name="connsiteY48" fmla="*/ 31967 h 828675"/>
                <a:gd name="connsiteX49" fmla="*/ 510178 w 857250"/>
                <a:gd name="connsiteY49" fmla="*/ 114635 h 828675"/>
                <a:gd name="connsiteX50" fmla="*/ 477393 w 857250"/>
                <a:gd name="connsiteY50" fmla="*/ 152344 h 828675"/>
                <a:gd name="connsiteX51" fmla="*/ 427549 w 857250"/>
                <a:gd name="connsiteY51" fmla="*/ 155802 h 828675"/>
                <a:gd name="connsiteX52" fmla="*/ 427549 w 857250"/>
                <a:gd name="connsiteY52" fmla="*/ 155802 h 828675"/>
                <a:gd name="connsiteX53" fmla="*/ 427549 w 857250"/>
                <a:gd name="connsiteY53" fmla="*/ 155802 h 828675"/>
                <a:gd name="connsiteX54" fmla="*/ 386334 w 857250"/>
                <a:gd name="connsiteY54" fmla="*/ 73172 h 828675"/>
                <a:gd name="connsiteX55" fmla="*/ 437674 w 857250"/>
                <a:gd name="connsiteY55" fmla="*/ 766678 h 828675"/>
                <a:gd name="connsiteX56" fmla="*/ 400126 w 857250"/>
                <a:gd name="connsiteY56" fmla="*/ 799654 h 828675"/>
                <a:gd name="connsiteX57" fmla="*/ 350273 w 857250"/>
                <a:gd name="connsiteY57" fmla="*/ 796434 h 828675"/>
                <a:gd name="connsiteX58" fmla="*/ 317278 w 857250"/>
                <a:gd name="connsiteY58" fmla="*/ 758877 h 828675"/>
                <a:gd name="connsiteX59" fmla="*/ 320545 w 857250"/>
                <a:gd name="connsiteY59" fmla="*/ 708995 h 828675"/>
                <a:gd name="connsiteX60" fmla="*/ 358083 w 857250"/>
                <a:gd name="connsiteY60" fmla="*/ 676019 h 828675"/>
                <a:gd name="connsiteX61" fmla="*/ 379124 w 857250"/>
                <a:gd name="connsiteY61" fmla="*/ 672514 h 828675"/>
                <a:gd name="connsiteX62" fmla="*/ 407937 w 857250"/>
                <a:gd name="connsiteY62" fmla="*/ 679277 h 828675"/>
                <a:gd name="connsiteX63" fmla="*/ 407946 w 857250"/>
                <a:gd name="connsiteY63" fmla="*/ 679277 h 828675"/>
                <a:gd name="connsiteX64" fmla="*/ 440932 w 857250"/>
                <a:gd name="connsiteY64" fmla="*/ 716805 h 828675"/>
                <a:gd name="connsiteX65" fmla="*/ 437674 w 857250"/>
                <a:gd name="connsiteY65" fmla="*/ 766678 h 828675"/>
                <a:gd name="connsiteX66" fmla="*/ 73086 w 857250"/>
                <a:gd name="connsiteY66" fmla="*/ 434151 h 828675"/>
                <a:gd name="connsiteX67" fmla="*/ 31966 w 857250"/>
                <a:gd name="connsiteY67" fmla="*/ 351436 h 828675"/>
                <a:gd name="connsiteX68" fmla="*/ 64780 w 857250"/>
                <a:gd name="connsiteY68" fmla="*/ 313764 h 828675"/>
                <a:gd name="connsiteX69" fmla="*/ 93802 w 857250"/>
                <a:gd name="connsiteY69" fmla="*/ 306897 h 828675"/>
                <a:gd name="connsiteX70" fmla="*/ 114643 w 857250"/>
                <a:gd name="connsiteY70" fmla="*/ 310316 h 828675"/>
                <a:gd name="connsiteX71" fmla="*/ 155763 w 857250"/>
                <a:gd name="connsiteY71" fmla="*/ 392984 h 828675"/>
                <a:gd name="connsiteX72" fmla="*/ 73086 w 857250"/>
                <a:gd name="connsiteY72" fmla="*/ 434151 h 828675"/>
                <a:gd name="connsiteX73" fmla="*/ 423406 w 857250"/>
                <a:gd name="connsiteY73" fmla="*/ 550603 h 828675"/>
                <a:gd name="connsiteX74" fmla="*/ 296152 w 857250"/>
                <a:gd name="connsiteY74" fmla="*/ 423330 h 828675"/>
                <a:gd name="connsiteX75" fmla="*/ 423406 w 857250"/>
                <a:gd name="connsiteY75" fmla="*/ 296076 h 828675"/>
                <a:gd name="connsiteX76" fmla="*/ 550660 w 857250"/>
                <a:gd name="connsiteY76" fmla="*/ 423330 h 828675"/>
                <a:gd name="connsiteX77" fmla="*/ 423406 w 857250"/>
                <a:gd name="connsiteY77" fmla="*/ 550603 h 828675"/>
                <a:gd name="connsiteX78" fmla="*/ 822151 w 857250"/>
                <a:gd name="connsiteY78" fmla="*/ 444514 h 828675"/>
                <a:gd name="connsiteX79" fmla="*/ 782184 w 857250"/>
                <a:gd name="connsiteY79" fmla="*/ 474546 h 828675"/>
                <a:gd name="connsiteX80" fmla="*/ 732730 w 857250"/>
                <a:gd name="connsiteY80" fmla="*/ 467545 h 828675"/>
                <a:gd name="connsiteX81" fmla="*/ 702707 w 857250"/>
                <a:gd name="connsiteY81" fmla="*/ 427588 h 828675"/>
                <a:gd name="connsiteX82" fmla="*/ 749665 w 857250"/>
                <a:gd name="connsiteY82" fmla="*/ 348083 h 828675"/>
                <a:gd name="connsiteX83" fmla="*/ 766086 w 857250"/>
                <a:gd name="connsiteY83" fmla="*/ 345987 h 828675"/>
                <a:gd name="connsiteX84" fmla="*/ 799167 w 857250"/>
                <a:gd name="connsiteY84" fmla="*/ 355093 h 828675"/>
                <a:gd name="connsiteX85" fmla="*/ 829142 w 857250"/>
                <a:gd name="connsiteY85" fmla="*/ 395022 h 828675"/>
                <a:gd name="connsiteX86" fmla="*/ 829152 w 857250"/>
                <a:gd name="connsiteY86" fmla="*/ 395041 h 828675"/>
                <a:gd name="connsiteX87" fmla="*/ 822151 w 857250"/>
                <a:gd name="connsiteY87" fmla="*/ 44451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57250" h="828675">
                  <a:moveTo>
                    <a:pt x="856803" y="387916"/>
                  </a:moveTo>
                  <a:cubicBezTo>
                    <a:pt x="850573" y="363628"/>
                    <a:pt x="835257" y="343235"/>
                    <a:pt x="813683" y="330481"/>
                  </a:cubicBezTo>
                  <a:cubicBezTo>
                    <a:pt x="792080" y="317717"/>
                    <a:pt x="766810" y="314145"/>
                    <a:pt x="742522" y="320394"/>
                  </a:cubicBezTo>
                  <a:cubicBezTo>
                    <a:pt x="697116" y="332081"/>
                    <a:pt x="668112" y="375267"/>
                    <a:pt x="672618" y="420559"/>
                  </a:cubicBezTo>
                  <a:lnTo>
                    <a:pt x="577530" y="445047"/>
                  </a:lnTo>
                  <a:cubicBezTo>
                    <a:pt x="578530" y="437932"/>
                    <a:pt x="579225" y="430722"/>
                    <a:pt x="579225" y="423330"/>
                  </a:cubicBezTo>
                  <a:cubicBezTo>
                    <a:pt x="579225" y="337405"/>
                    <a:pt x="509321" y="267501"/>
                    <a:pt x="423396" y="267501"/>
                  </a:cubicBezTo>
                  <a:cubicBezTo>
                    <a:pt x="417090" y="267501"/>
                    <a:pt x="410909" y="267987"/>
                    <a:pt x="404794" y="268721"/>
                  </a:cubicBezTo>
                  <a:lnTo>
                    <a:pt x="432369" y="186377"/>
                  </a:lnTo>
                  <a:cubicBezTo>
                    <a:pt x="437684" y="187301"/>
                    <a:pt x="443037" y="187796"/>
                    <a:pt x="448380" y="187796"/>
                  </a:cubicBezTo>
                  <a:cubicBezTo>
                    <a:pt x="462706" y="187796"/>
                    <a:pt x="476936" y="184481"/>
                    <a:pt x="490128" y="177909"/>
                  </a:cubicBezTo>
                  <a:cubicBezTo>
                    <a:pt x="512569" y="166736"/>
                    <a:pt x="529314" y="147477"/>
                    <a:pt x="537286" y="123693"/>
                  </a:cubicBezTo>
                  <a:cubicBezTo>
                    <a:pt x="553708" y="74611"/>
                    <a:pt x="527152" y="21299"/>
                    <a:pt x="478089" y="4859"/>
                  </a:cubicBezTo>
                  <a:cubicBezTo>
                    <a:pt x="429025" y="-11562"/>
                    <a:pt x="375695" y="14994"/>
                    <a:pt x="359245" y="64085"/>
                  </a:cubicBezTo>
                  <a:cubicBezTo>
                    <a:pt x="344358" y="108529"/>
                    <a:pt x="364827" y="156354"/>
                    <a:pt x="405299" y="177204"/>
                  </a:cubicBezTo>
                  <a:lnTo>
                    <a:pt x="373018" y="273626"/>
                  </a:lnTo>
                  <a:cubicBezTo>
                    <a:pt x="372733" y="274493"/>
                    <a:pt x="372542" y="275369"/>
                    <a:pt x="372428" y="276245"/>
                  </a:cubicBezTo>
                  <a:cubicBezTo>
                    <a:pt x="313839" y="296610"/>
                    <a:pt x="271167" y="350921"/>
                    <a:pt x="267967" y="415577"/>
                  </a:cubicBezTo>
                  <a:lnTo>
                    <a:pt x="186252" y="388155"/>
                  </a:lnTo>
                  <a:cubicBezTo>
                    <a:pt x="193996" y="343301"/>
                    <a:pt x="168174" y="298143"/>
                    <a:pt x="123740" y="283237"/>
                  </a:cubicBezTo>
                  <a:cubicBezTo>
                    <a:pt x="99946" y="275255"/>
                    <a:pt x="74505" y="277017"/>
                    <a:pt x="52064" y="288180"/>
                  </a:cubicBezTo>
                  <a:cubicBezTo>
                    <a:pt x="29604" y="299343"/>
                    <a:pt x="12849" y="318584"/>
                    <a:pt x="4887" y="342349"/>
                  </a:cubicBezTo>
                  <a:cubicBezTo>
                    <a:pt x="-11582" y="391412"/>
                    <a:pt x="14935" y="444743"/>
                    <a:pt x="63999" y="461240"/>
                  </a:cubicBezTo>
                  <a:cubicBezTo>
                    <a:pt x="73867" y="464545"/>
                    <a:pt x="83896" y="466117"/>
                    <a:pt x="93774" y="466117"/>
                  </a:cubicBezTo>
                  <a:cubicBezTo>
                    <a:pt x="128397" y="466117"/>
                    <a:pt x="161011" y="446771"/>
                    <a:pt x="177251" y="415282"/>
                  </a:cubicBezTo>
                  <a:lnTo>
                    <a:pt x="269453" y="446219"/>
                  </a:lnTo>
                  <a:cubicBezTo>
                    <a:pt x="280578" y="521314"/>
                    <a:pt x="345272" y="579178"/>
                    <a:pt x="423415" y="579178"/>
                  </a:cubicBezTo>
                  <a:cubicBezTo>
                    <a:pt x="429673" y="579178"/>
                    <a:pt x="435817" y="578702"/>
                    <a:pt x="441875" y="577988"/>
                  </a:cubicBezTo>
                  <a:lnTo>
                    <a:pt x="407223" y="648387"/>
                  </a:lnTo>
                  <a:cubicBezTo>
                    <a:pt x="388277" y="642386"/>
                    <a:pt x="368018" y="642453"/>
                    <a:pt x="348882" y="648968"/>
                  </a:cubicBezTo>
                  <a:cubicBezTo>
                    <a:pt x="325155" y="657036"/>
                    <a:pt x="305981" y="673876"/>
                    <a:pt x="294904" y="696374"/>
                  </a:cubicBezTo>
                  <a:cubicBezTo>
                    <a:pt x="283817" y="718872"/>
                    <a:pt x="282150" y="744332"/>
                    <a:pt x="290227" y="768069"/>
                  </a:cubicBezTo>
                  <a:cubicBezTo>
                    <a:pt x="298295" y="791815"/>
                    <a:pt x="315135" y="810988"/>
                    <a:pt x="337652" y="822066"/>
                  </a:cubicBezTo>
                  <a:cubicBezTo>
                    <a:pt x="350739" y="828514"/>
                    <a:pt x="364836" y="831762"/>
                    <a:pt x="379010" y="831762"/>
                  </a:cubicBezTo>
                  <a:cubicBezTo>
                    <a:pt x="389192" y="831762"/>
                    <a:pt x="399422" y="830086"/>
                    <a:pt x="409356" y="826705"/>
                  </a:cubicBezTo>
                  <a:cubicBezTo>
                    <a:pt x="433092" y="818618"/>
                    <a:pt x="452266" y="801787"/>
                    <a:pt x="463325" y="779308"/>
                  </a:cubicBezTo>
                  <a:cubicBezTo>
                    <a:pt x="474421" y="756791"/>
                    <a:pt x="476079" y="731321"/>
                    <a:pt x="468002" y="707594"/>
                  </a:cubicBezTo>
                  <a:cubicBezTo>
                    <a:pt x="461477" y="688449"/>
                    <a:pt x="449180" y="672362"/>
                    <a:pt x="432873" y="661008"/>
                  </a:cubicBezTo>
                  <a:lnTo>
                    <a:pt x="477765" y="569796"/>
                  </a:lnTo>
                  <a:cubicBezTo>
                    <a:pt x="477869" y="569577"/>
                    <a:pt x="477917" y="569349"/>
                    <a:pt x="478012" y="569120"/>
                  </a:cubicBezTo>
                  <a:cubicBezTo>
                    <a:pt x="520484" y="553156"/>
                    <a:pt x="554098" y="519247"/>
                    <a:pt x="569681" y="476594"/>
                  </a:cubicBezTo>
                  <a:lnTo>
                    <a:pt x="679742" y="448248"/>
                  </a:lnTo>
                  <a:cubicBezTo>
                    <a:pt x="687534" y="466526"/>
                    <a:pt x="700774" y="481852"/>
                    <a:pt x="718204" y="492148"/>
                  </a:cubicBezTo>
                  <a:cubicBezTo>
                    <a:pt x="732854" y="500797"/>
                    <a:pt x="749189" y="505226"/>
                    <a:pt x="765763" y="505226"/>
                  </a:cubicBezTo>
                  <a:cubicBezTo>
                    <a:pt x="773611" y="505226"/>
                    <a:pt x="781517" y="504236"/>
                    <a:pt x="789327" y="502226"/>
                  </a:cubicBezTo>
                  <a:cubicBezTo>
                    <a:pt x="813635" y="495968"/>
                    <a:pt x="834028" y="480633"/>
                    <a:pt x="846773" y="459049"/>
                  </a:cubicBezTo>
                  <a:cubicBezTo>
                    <a:pt x="859498" y="437456"/>
                    <a:pt x="863070" y="412196"/>
                    <a:pt x="856803" y="387916"/>
                  </a:cubicBezTo>
                  <a:close/>
                  <a:moveTo>
                    <a:pt x="386334" y="73172"/>
                  </a:moveTo>
                  <a:cubicBezTo>
                    <a:pt x="397783" y="39035"/>
                    <a:pt x="434836" y="20528"/>
                    <a:pt x="469011" y="31967"/>
                  </a:cubicBezTo>
                  <a:cubicBezTo>
                    <a:pt x="503139" y="43397"/>
                    <a:pt x="521599" y="80488"/>
                    <a:pt x="510178" y="114635"/>
                  </a:cubicBezTo>
                  <a:cubicBezTo>
                    <a:pt x="504644" y="131180"/>
                    <a:pt x="492995" y="144572"/>
                    <a:pt x="477393" y="152344"/>
                  </a:cubicBezTo>
                  <a:cubicBezTo>
                    <a:pt x="461782" y="160107"/>
                    <a:pt x="444094" y="161345"/>
                    <a:pt x="427549" y="155802"/>
                  </a:cubicBezTo>
                  <a:lnTo>
                    <a:pt x="427549" y="155802"/>
                  </a:lnTo>
                  <a:lnTo>
                    <a:pt x="427549" y="155802"/>
                  </a:lnTo>
                  <a:cubicBezTo>
                    <a:pt x="393392" y="144353"/>
                    <a:pt x="374914" y="107291"/>
                    <a:pt x="386334" y="73172"/>
                  </a:cubicBezTo>
                  <a:close/>
                  <a:moveTo>
                    <a:pt x="437674" y="766678"/>
                  </a:moveTo>
                  <a:cubicBezTo>
                    <a:pt x="429968" y="782318"/>
                    <a:pt x="416643" y="794034"/>
                    <a:pt x="400126" y="799654"/>
                  </a:cubicBezTo>
                  <a:cubicBezTo>
                    <a:pt x="383639" y="805273"/>
                    <a:pt x="365903" y="804140"/>
                    <a:pt x="350273" y="796434"/>
                  </a:cubicBezTo>
                  <a:cubicBezTo>
                    <a:pt x="334604" y="788728"/>
                    <a:pt x="322898" y="775393"/>
                    <a:pt x="317278" y="758877"/>
                  </a:cubicBezTo>
                  <a:cubicBezTo>
                    <a:pt x="311668" y="742370"/>
                    <a:pt x="312830" y="724654"/>
                    <a:pt x="320545" y="708995"/>
                  </a:cubicBezTo>
                  <a:cubicBezTo>
                    <a:pt x="328260" y="693336"/>
                    <a:pt x="341586" y="681629"/>
                    <a:pt x="358083" y="676019"/>
                  </a:cubicBezTo>
                  <a:cubicBezTo>
                    <a:pt x="364970" y="673676"/>
                    <a:pt x="372056" y="672514"/>
                    <a:pt x="379124" y="672514"/>
                  </a:cubicBezTo>
                  <a:cubicBezTo>
                    <a:pt x="389001" y="672514"/>
                    <a:pt x="398822" y="674781"/>
                    <a:pt x="407937" y="679277"/>
                  </a:cubicBezTo>
                  <a:cubicBezTo>
                    <a:pt x="407946" y="679277"/>
                    <a:pt x="407946" y="679277"/>
                    <a:pt x="407946" y="679277"/>
                  </a:cubicBezTo>
                  <a:cubicBezTo>
                    <a:pt x="423606" y="686982"/>
                    <a:pt x="435321" y="700308"/>
                    <a:pt x="440932" y="716805"/>
                  </a:cubicBezTo>
                  <a:cubicBezTo>
                    <a:pt x="446542" y="733293"/>
                    <a:pt x="445389" y="751009"/>
                    <a:pt x="437674" y="766678"/>
                  </a:cubicBezTo>
                  <a:close/>
                  <a:moveTo>
                    <a:pt x="73086" y="434151"/>
                  </a:moveTo>
                  <a:cubicBezTo>
                    <a:pt x="38948" y="422683"/>
                    <a:pt x="20498" y="385573"/>
                    <a:pt x="31966" y="351436"/>
                  </a:cubicBezTo>
                  <a:cubicBezTo>
                    <a:pt x="37510" y="334910"/>
                    <a:pt x="49168" y="321527"/>
                    <a:pt x="64780" y="313764"/>
                  </a:cubicBezTo>
                  <a:cubicBezTo>
                    <a:pt x="73962" y="309202"/>
                    <a:pt x="83849" y="306897"/>
                    <a:pt x="93802" y="306897"/>
                  </a:cubicBezTo>
                  <a:cubicBezTo>
                    <a:pt x="100794" y="306897"/>
                    <a:pt x="107823" y="308030"/>
                    <a:pt x="114643" y="310316"/>
                  </a:cubicBezTo>
                  <a:cubicBezTo>
                    <a:pt x="148752" y="321765"/>
                    <a:pt x="167202" y="358846"/>
                    <a:pt x="155763" y="392984"/>
                  </a:cubicBezTo>
                  <a:cubicBezTo>
                    <a:pt x="144294" y="427131"/>
                    <a:pt x="107242" y="445609"/>
                    <a:pt x="73086" y="434151"/>
                  </a:cubicBezTo>
                  <a:close/>
                  <a:moveTo>
                    <a:pt x="423406" y="550603"/>
                  </a:moveTo>
                  <a:cubicBezTo>
                    <a:pt x="353235" y="550603"/>
                    <a:pt x="296152" y="493511"/>
                    <a:pt x="296152" y="423330"/>
                  </a:cubicBezTo>
                  <a:cubicBezTo>
                    <a:pt x="296152" y="353160"/>
                    <a:pt x="353235" y="296076"/>
                    <a:pt x="423406" y="296076"/>
                  </a:cubicBezTo>
                  <a:cubicBezTo>
                    <a:pt x="493576" y="296076"/>
                    <a:pt x="550660" y="353160"/>
                    <a:pt x="550660" y="423330"/>
                  </a:cubicBezTo>
                  <a:cubicBezTo>
                    <a:pt x="550660" y="493511"/>
                    <a:pt x="493576" y="550603"/>
                    <a:pt x="423406" y="550603"/>
                  </a:cubicBezTo>
                  <a:close/>
                  <a:moveTo>
                    <a:pt x="822151" y="444514"/>
                  </a:moveTo>
                  <a:cubicBezTo>
                    <a:pt x="813283" y="459525"/>
                    <a:pt x="799091" y="470193"/>
                    <a:pt x="782184" y="474546"/>
                  </a:cubicBezTo>
                  <a:cubicBezTo>
                    <a:pt x="765315" y="478890"/>
                    <a:pt x="747751" y="476413"/>
                    <a:pt x="732730" y="467545"/>
                  </a:cubicBezTo>
                  <a:cubicBezTo>
                    <a:pt x="717709" y="458678"/>
                    <a:pt x="707051" y="444485"/>
                    <a:pt x="702707" y="427588"/>
                  </a:cubicBezTo>
                  <a:cubicBezTo>
                    <a:pt x="693735" y="392717"/>
                    <a:pt x="714804" y="357055"/>
                    <a:pt x="749665" y="348083"/>
                  </a:cubicBezTo>
                  <a:cubicBezTo>
                    <a:pt x="755104" y="346683"/>
                    <a:pt x="760610" y="345987"/>
                    <a:pt x="766086" y="345987"/>
                  </a:cubicBezTo>
                  <a:cubicBezTo>
                    <a:pt x="777612" y="345987"/>
                    <a:pt x="788975" y="349073"/>
                    <a:pt x="799167" y="355093"/>
                  </a:cubicBezTo>
                  <a:cubicBezTo>
                    <a:pt x="814169" y="363961"/>
                    <a:pt x="824818" y="378144"/>
                    <a:pt x="829142" y="395022"/>
                  </a:cubicBezTo>
                  <a:cubicBezTo>
                    <a:pt x="829142" y="395022"/>
                    <a:pt x="829152" y="395032"/>
                    <a:pt x="829152" y="395041"/>
                  </a:cubicBezTo>
                  <a:cubicBezTo>
                    <a:pt x="833485" y="411929"/>
                    <a:pt x="831009" y="429503"/>
                    <a:pt x="822151" y="444514"/>
                  </a:cubicBezTo>
                  <a:close/>
                </a:path>
              </a:pathLst>
            </a:custGeom>
            <a:solidFill>
              <a:srgbClr val="0028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91" name="Прямоугольник 90"/>
          <p:cNvSpPr/>
          <p:nvPr/>
        </p:nvSpPr>
        <p:spPr>
          <a:xfrm>
            <a:off x="6020609" y="1988778"/>
            <a:ext cx="2020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anose="020B0606020202030204" pitchFamily="34" charset="0"/>
              </a:rPr>
              <a:t>Повышение инвестиционной привлекательности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9027145" y="1988778"/>
            <a:ext cx="220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anose="020B0606020202030204" pitchFamily="34" charset="0"/>
              </a:rPr>
              <a:t>Увеличение чистого притока прямых иностранных инвестиций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6004624" y="3575744"/>
            <a:ext cx="2335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anose="020B0606020202030204" pitchFamily="34" charset="0"/>
              </a:rPr>
              <a:t>Цифровая трансформация финансового рынка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9027145" y="3551503"/>
            <a:ext cx="2452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anose="020B0606020202030204" pitchFamily="34" charset="0"/>
              </a:rPr>
              <a:t>Увеличение веса России на международной финансовой арене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6004624" y="5314106"/>
            <a:ext cx="2730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anose="020B0606020202030204" pitchFamily="34" charset="0"/>
              </a:rPr>
              <a:t>Увеличение количества участников и оборота операций с финансовыми инструментами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8975614" y="5316918"/>
            <a:ext cx="250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anose="020B0606020202030204" pitchFamily="34" charset="0"/>
              </a:rPr>
              <a:t>организация новых рынков инвестиций и продуктов</a:t>
            </a:r>
            <a:endParaRPr lang="ru-RU" sz="1600" dirty="0">
              <a:latin typeface="Arial Narrow" panose="020B0606020202030204" pitchFamily="34" charset="0"/>
            </a:endParaRPr>
          </a:p>
        </p:txBody>
      </p:sp>
      <p:cxnSp>
        <p:nvCxnSpPr>
          <p:cNvPr id="97" name="Прямая соединительная линия 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A30391-3F8A-4BBE-A3A5-B124AFBEEF96}"/>
              </a:ext>
            </a:extLst>
          </p:cNvPr>
          <p:cNvCxnSpPr>
            <a:cxnSpLocks/>
          </p:cNvCxnSpPr>
          <p:nvPr/>
        </p:nvCxnSpPr>
        <p:spPr>
          <a:xfrm>
            <a:off x="9088235" y="6239700"/>
            <a:ext cx="23760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sp>
        <p:nvSpPr>
          <p:cNvPr id="99" name="Заголовок 1"/>
          <p:cNvSpPr txBox="1">
            <a:spLocks/>
          </p:cNvSpPr>
          <p:nvPr/>
        </p:nvSpPr>
        <p:spPr>
          <a:xfrm>
            <a:off x="6004624" y="130914"/>
            <a:ext cx="5144893" cy="76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Цели: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7DD48CEF-22BC-F240-B722-DD583F690EC8}"/>
              </a:ext>
            </a:extLst>
          </p:cNvPr>
          <p:cNvSpPr/>
          <p:nvPr/>
        </p:nvSpPr>
        <p:spPr>
          <a:xfrm>
            <a:off x="4932169" y="2699890"/>
            <a:ext cx="2182560" cy="2182557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27966332-1685-1242-977B-F1C91CC9CED5}"/>
              </a:ext>
            </a:extLst>
          </p:cNvPr>
          <p:cNvSpPr/>
          <p:nvPr/>
        </p:nvSpPr>
        <p:spPr>
          <a:xfrm>
            <a:off x="4090305" y="1758553"/>
            <a:ext cx="4001353" cy="4001349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ru-RU" sz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472788C3-B409-7944-87A8-8095C848E3A7}"/>
              </a:ext>
            </a:extLst>
          </p:cNvPr>
          <p:cNvSpPr/>
          <p:nvPr/>
        </p:nvSpPr>
        <p:spPr>
          <a:xfrm>
            <a:off x="4516191" y="2204595"/>
            <a:ext cx="3167403" cy="3167401"/>
          </a:xfrm>
          <a:prstGeom prst="ellipse">
            <a:avLst/>
          </a:prstGeom>
          <a:noFill/>
          <a:ln w="12700">
            <a:solidFill>
              <a:srgbClr val="194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="" xmlns:a16="http://schemas.microsoft.com/office/drawing/2014/main" id="{44CDF4E7-F2B9-4752-8540-C03C58BF730F}"/>
              </a:ext>
            </a:extLst>
          </p:cNvPr>
          <p:cNvGrpSpPr/>
          <p:nvPr/>
        </p:nvGrpSpPr>
        <p:grpSpPr>
          <a:xfrm>
            <a:off x="4842978" y="2527706"/>
            <a:ext cx="2506046" cy="2506047"/>
            <a:chOff x="3587156" y="2822183"/>
            <a:chExt cx="1969689" cy="1969690"/>
          </a:xfrm>
          <a:solidFill>
            <a:srgbClr val="1940FF"/>
          </a:solidFill>
        </p:grpSpPr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A901A099-585C-44F5-93F0-FC0795439E72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p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/>
              <a:endParaRPr lang="ru-RU" sz="14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44255683-28DD-435C-9881-D9600AFFA3AA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/>
              <a:r>
                <a:rPr lang="ru-RU" dirty="0" smtClean="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Экосистема</a:t>
              </a:r>
              <a:endParaRPr lang="ru-RU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4711627" y="1064354"/>
            <a:ext cx="297196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Цифровой финансовый посредник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75975F38-9853-E047-B269-7CBDACB0195B}"/>
              </a:ext>
            </a:extLst>
          </p:cNvPr>
          <p:cNvSpPr/>
          <p:nvPr/>
        </p:nvSpPr>
        <p:spPr>
          <a:xfrm>
            <a:off x="5709114" y="1326661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4">
                    <a:alpha val="20000"/>
                  </a:schemeClr>
                </a:gs>
                <a:gs pos="100000">
                  <a:schemeClr val="accent4">
                    <a:lumMod val="75000"/>
                    <a:alpha val="2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2487EE59-73B7-D643-BDCF-7FBBFF1DD2DB}"/>
              </a:ext>
            </a:extLst>
          </p:cNvPr>
          <p:cNvSpPr/>
          <p:nvPr/>
        </p:nvSpPr>
        <p:spPr>
          <a:xfrm>
            <a:off x="5772803" y="1390350"/>
            <a:ext cx="654065" cy="654062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62F01347-2A7C-6544-B65D-FE5EBEADD20D}"/>
              </a:ext>
            </a:extLst>
          </p:cNvPr>
          <p:cNvSpPr/>
          <p:nvPr/>
        </p:nvSpPr>
        <p:spPr>
          <a:xfrm>
            <a:off x="2137886" y="2878438"/>
            <a:ext cx="139140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Инфраструктура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2" name="Группа 101">
            <a:extLst>
              <a:ext uri="{FF2B5EF4-FFF2-40B4-BE49-F238E27FC236}">
                <a16:creationId xmlns="" xmlns:a16="http://schemas.microsoft.com/office/drawing/2014/main" id="{818AF035-D635-C94B-8669-CC8EB60E06C0}"/>
              </a:ext>
            </a:extLst>
          </p:cNvPr>
          <p:cNvGrpSpPr/>
          <p:nvPr/>
        </p:nvGrpSpPr>
        <p:grpSpPr>
          <a:xfrm>
            <a:off x="3702902" y="2610829"/>
            <a:ext cx="781444" cy="781441"/>
            <a:chOff x="6789159" y="1965908"/>
            <a:chExt cx="614195" cy="614193"/>
          </a:xfrm>
        </p:grpSpPr>
        <p:sp>
          <p:nvSpPr>
            <p:cNvPr id="104" name="Овал 103">
              <a:extLst>
                <a:ext uri="{FF2B5EF4-FFF2-40B4-BE49-F238E27FC236}">
                  <a16:creationId xmlns="" xmlns:a16="http://schemas.microsoft.com/office/drawing/2014/main" id="{2B23CCD6-4D77-3848-863F-C58CCB4599D6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="" xmlns:a16="http://schemas.microsoft.com/office/drawing/2014/main" id="{B37BC4BE-B8E2-4F48-8456-67683100C340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0"/>
              </a:gra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7" name="Прямоугольник 106">
            <a:extLst>
              <a:ext uri="{FF2B5EF4-FFF2-40B4-BE49-F238E27FC236}">
                <a16:creationId xmlns="" xmlns:a16="http://schemas.microsoft.com/office/drawing/2014/main" id="{8785E341-4759-3147-BA8D-6C03DC8B3219}"/>
              </a:ext>
            </a:extLst>
          </p:cNvPr>
          <p:cNvSpPr/>
          <p:nvPr/>
        </p:nvSpPr>
        <p:spPr>
          <a:xfrm>
            <a:off x="2579427" y="5122322"/>
            <a:ext cx="153251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Цифровая платформа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8" name="Группа 107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4290496" y="4977823"/>
            <a:ext cx="781444" cy="781441"/>
            <a:chOff x="6789159" y="1965908"/>
            <a:chExt cx="614195" cy="614193"/>
          </a:xfrm>
        </p:grpSpPr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0"/>
              </a:gra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3" name="Прямоугольник 112">
            <a:extLst>
              <a:ext uri="{FF2B5EF4-FFF2-40B4-BE49-F238E27FC236}">
                <a16:creationId xmlns="" xmlns:a16="http://schemas.microsoft.com/office/drawing/2014/main" id="{29C0BCDD-9160-6742-A834-6A48A5403CB9}"/>
              </a:ext>
            </a:extLst>
          </p:cNvPr>
          <p:cNvSpPr/>
          <p:nvPr/>
        </p:nvSpPr>
        <p:spPr>
          <a:xfrm>
            <a:off x="8556163" y="2878439"/>
            <a:ext cx="91531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Аудитория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B3376AAE-6430-2E46-9A42-DE7CDEFA7812}"/>
              </a:ext>
            </a:extLst>
          </p:cNvPr>
          <p:cNvGrpSpPr/>
          <p:nvPr/>
        </p:nvGrpSpPr>
        <p:grpSpPr>
          <a:xfrm>
            <a:off x="7600749" y="2610829"/>
            <a:ext cx="781444" cy="781441"/>
            <a:chOff x="6789159" y="1965908"/>
            <a:chExt cx="614195" cy="614193"/>
          </a:xfrm>
        </p:grpSpPr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78287A66-5DA0-DB4C-A3FE-EDAC9957125B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79B108F-AF41-E546-93A3-AB09A1342922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0"/>
              </a:gra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1" name="Прямоугольник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8091659" y="5245431"/>
            <a:ext cx="1887906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40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Продуктовая линейка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1940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132" name="Группа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082F25-63E3-9841-B591-EBFF50DCF148}"/>
              </a:ext>
            </a:extLst>
          </p:cNvPr>
          <p:cNvGrpSpPr/>
          <p:nvPr/>
        </p:nvGrpSpPr>
        <p:grpSpPr>
          <a:xfrm>
            <a:off x="7187906" y="4977822"/>
            <a:ext cx="781444" cy="781441"/>
            <a:chOff x="6789159" y="1965908"/>
            <a:chExt cx="614195" cy="614193"/>
          </a:xfrm>
        </p:grpSpPr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EC0EE3-FEB2-F04B-80EA-4289BAB093E0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0">
                    <a:srgbClr val="00AAFF">
                      <a:alpha val="20000"/>
                    </a:srgbClr>
                  </a:gs>
                  <a:gs pos="100000">
                    <a:srgbClr val="00AAFF">
                      <a:lumMod val="75000"/>
                      <a:alpha val="20000"/>
                    </a:srgbClr>
                  </a:gs>
                </a:gsLst>
                <a:lin ang="2700000" scaled="0"/>
              </a:gradFill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E0ACCD-574B-984B-8AAD-988C21253A71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0"/>
              </a:gradFill>
              <a:prstDash val="solid"/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</p:grp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7C26EDA6-1175-4DA3-9E6D-70E2D45A83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05152" y="1536257"/>
            <a:ext cx="360000" cy="3600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78F00A51-3F01-465B-B16B-8EED21F688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98627" y="5173785"/>
            <a:ext cx="360000" cy="3600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="" xmlns:a16="http://schemas.microsoft.com/office/drawing/2014/main" id="{546DC297-DF9B-49B9-8482-05ADDA492D8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84346" y="5197567"/>
            <a:ext cx="360000" cy="3600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E82F8793-1A15-5F45-8A4E-BA851AA0F72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5331" y="2783182"/>
            <a:ext cx="405805" cy="40580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41AF084E-A7C5-432B-8A5F-EB33A62ACF6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7306" y="2768851"/>
            <a:ext cx="464152" cy="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7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7683594" y="1782802"/>
            <a:ext cx="3630510" cy="580281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10153" y="136886"/>
            <a:ext cx="3603951" cy="381418"/>
          </a:xfrm>
          <a:prstGeom prst="roundRect">
            <a:avLst/>
          </a:prstGeom>
          <a:noFill/>
          <a:ln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7DD48CEF-22BC-F240-B722-DD583F690EC8}"/>
              </a:ext>
            </a:extLst>
          </p:cNvPr>
          <p:cNvSpPr/>
          <p:nvPr/>
        </p:nvSpPr>
        <p:spPr>
          <a:xfrm>
            <a:off x="4932169" y="2699890"/>
            <a:ext cx="2182560" cy="2182557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27966332-1685-1242-977B-F1C91CC9CED5}"/>
              </a:ext>
            </a:extLst>
          </p:cNvPr>
          <p:cNvSpPr/>
          <p:nvPr/>
        </p:nvSpPr>
        <p:spPr>
          <a:xfrm>
            <a:off x="4090305" y="1758553"/>
            <a:ext cx="4001353" cy="4001349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ru-RU" sz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472788C3-B409-7944-87A8-8095C848E3A7}"/>
              </a:ext>
            </a:extLst>
          </p:cNvPr>
          <p:cNvSpPr/>
          <p:nvPr/>
        </p:nvSpPr>
        <p:spPr>
          <a:xfrm>
            <a:off x="4516191" y="2204595"/>
            <a:ext cx="3167403" cy="3167401"/>
          </a:xfrm>
          <a:prstGeom prst="ellipse">
            <a:avLst/>
          </a:prstGeom>
          <a:noFill/>
          <a:ln w="12700">
            <a:solidFill>
              <a:srgbClr val="194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="" xmlns:a16="http://schemas.microsoft.com/office/drawing/2014/main" id="{44CDF4E7-F2B9-4752-8540-C03C58BF730F}"/>
              </a:ext>
            </a:extLst>
          </p:cNvPr>
          <p:cNvGrpSpPr/>
          <p:nvPr/>
        </p:nvGrpSpPr>
        <p:grpSpPr>
          <a:xfrm>
            <a:off x="4842978" y="2527706"/>
            <a:ext cx="2506046" cy="2506047"/>
            <a:chOff x="3587156" y="2822183"/>
            <a:chExt cx="1969689" cy="1969690"/>
          </a:xfrm>
          <a:solidFill>
            <a:srgbClr val="1940FF"/>
          </a:solidFill>
        </p:grpSpPr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A901A099-585C-44F5-93F0-FC0795439E72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p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/>
              <a:endParaRPr lang="ru-RU" sz="14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44255683-28DD-435C-9881-D9600AFFA3AA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/>
              <a:r>
                <a:rPr lang="ru-RU" dirty="0" smtClean="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Экосистема</a:t>
              </a:r>
              <a:endParaRPr lang="ru-RU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7905660" y="198779"/>
            <a:ext cx="297196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>
                <a:solidFill>
                  <a:srgbClr val="1940FF"/>
                </a:solidFill>
                <a:latin typeface="Arial Narrow" panose="020B0606020202030204" pitchFamily="34" charset="0"/>
              </a:rPr>
              <a:t>Ц</a:t>
            </a: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ифровой финансовый посредник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75975F38-9853-E047-B269-7CBDACB0195B}"/>
              </a:ext>
            </a:extLst>
          </p:cNvPr>
          <p:cNvSpPr/>
          <p:nvPr/>
        </p:nvSpPr>
        <p:spPr>
          <a:xfrm>
            <a:off x="5709114" y="1326661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2487EE59-73B7-D643-BDCF-7FBBFF1DD2DB}"/>
              </a:ext>
            </a:extLst>
          </p:cNvPr>
          <p:cNvSpPr/>
          <p:nvPr/>
        </p:nvSpPr>
        <p:spPr>
          <a:xfrm>
            <a:off x="5772803" y="1390350"/>
            <a:ext cx="654065" cy="654062"/>
          </a:xfrm>
          <a:prstGeom prst="ellipse">
            <a:avLst/>
          </a:prstGeom>
          <a:solidFill>
            <a:srgbClr val="1940FF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62F01347-2A7C-6544-B65D-FE5EBEADD20D}"/>
              </a:ext>
            </a:extLst>
          </p:cNvPr>
          <p:cNvSpPr/>
          <p:nvPr/>
        </p:nvSpPr>
        <p:spPr>
          <a:xfrm>
            <a:off x="2137886" y="2878438"/>
            <a:ext cx="139140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Инфраструктура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2" name="Группа 101">
            <a:extLst>
              <a:ext uri="{FF2B5EF4-FFF2-40B4-BE49-F238E27FC236}">
                <a16:creationId xmlns="" xmlns:a16="http://schemas.microsoft.com/office/drawing/2014/main" id="{818AF035-D635-C94B-8669-CC8EB60E06C0}"/>
              </a:ext>
            </a:extLst>
          </p:cNvPr>
          <p:cNvGrpSpPr/>
          <p:nvPr/>
        </p:nvGrpSpPr>
        <p:grpSpPr>
          <a:xfrm>
            <a:off x="3702902" y="2610829"/>
            <a:ext cx="781444" cy="781441"/>
            <a:chOff x="6789159" y="1965908"/>
            <a:chExt cx="614195" cy="614193"/>
          </a:xfrm>
        </p:grpSpPr>
        <p:sp>
          <p:nvSpPr>
            <p:cNvPr id="104" name="Овал 103">
              <a:extLst>
                <a:ext uri="{FF2B5EF4-FFF2-40B4-BE49-F238E27FC236}">
                  <a16:creationId xmlns="" xmlns:a16="http://schemas.microsoft.com/office/drawing/2014/main" id="{2B23CCD6-4D77-3848-863F-C58CCB4599D6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="" xmlns:a16="http://schemas.microsoft.com/office/drawing/2014/main" id="{B37BC4BE-B8E2-4F48-8456-67683100C340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7" name="Прямоугольник 106">
            <a:extLst>
              <a:ext uri="{FF2B5EF4-FFF2-40B4-BE49-F238E27FC236}">
                <a16:creationId xmlns="" xmlns:a16="http://schemas.microsoft.com/office/drawing/2014/main" id="{8785E341-4759-3147-BA8D-6C03DC8B3219}"/>
              </a:ext>
            </a:extLst>
          </p:cNvPr>
          <p:cNvSpPr/>
          <p:nvPr/>
        </p:nvSpPr>
        <p:spPr>
          <a:xfrm>
            <a:off x="2579427" y="5122322"/>
            <a:ext cx="153251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Цифровая</a:t>
            </a:r>
          </a:p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платформа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8" name="Группа 107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4290496" y="4977823"/>
            <a:ext cx="781444" cy="781441"/>
            <a:chOff x="6789159" y="1965908"/>
            <a:chExt cx="614195" cy="614193"/>
          </a:xfrm>
        </p:grpSpPr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3" name="Прямоугольник 112">
            <a:extLst>
              <a:ext uri="{FF2B5EF4-FFF2-40B4-BE49-F238E27FC236}">
                <a16:creationId xmlns="" xmlns:a16="http://schemas.microsoft.com/office/drawing/2014/main" id="{29C0BCDD-9160-6742-A834-6A48A5403CB9}"/>
              </a:ext>
            </a:extLst>
          </p:cNvPr>
          <p:cNvSpPr/>
          <p:nvPr/>
        </p:nvSpPr>
        <p:spPr>
          <a:xfrm>
            <a:off x="8556163" y="2878439"/>
            <a:ext cx="91531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Аудитория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B3376AAE-6430-2E46-9A42-DE7CDEFA7812}"/>
              </a:ext>
            </a:extLst>
          </p:cNvPr>
          <p:cNvGrpSpPr/>
          <p:nvPr/>
        </p:nvGrpSpPr>
        <p:grpSpPr>
          <a:xfrm>
            <a:off x="7600749" y="2610829"/>
            <a:ext cx="781444" cy="781441"/>
            <a:chOff x="6789159" y="1965908"/>
            <a:chExt cx="614195" cy="614193"/>
          </a:xfrm>
        </p:grpSpPr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78287A66-5DA0-DB4C-A3FE-EDAC9957125B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79B108F-AF41-E546-93A3-AB09A1342922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1" name="Прямоугольник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8155347" y="5245431"/>
            <a:ext cx="1824217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Продуктовая линейка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132" name="Группа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082F25-63E3-9841-B591-EBFF50DCF148}"/>
              </a:ext>
            </a:extLst>
          </p:cNvPr>
          <p:cNvGrpSpPr/>
          <p:nvPr/>
        </p:nvGrpSpPr>
        <p:grpSpPr>
          <a:xfrm>
            <a:off x="7187906" y="4977822"/>
            <a:ext cx="781444" cy="781441"/>
            <a:chOff x="6789159" y="1965908"/>
            <a:chExt cx="614195" cy="614193"/>
          </a:xfrm>
        </p:grpSpPr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EC0EE3-FEB2-F04B-80EA-4289BAB093E0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E0ACCD-574B-984B-8AAD-988C21253A71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</p:grpSp>
      <p:cxnSp>
        <p:nvCxnSpPr>
          <p:cNvPr id="7" name="Соединительная линия уступом 6"/>
          <p:cNvCxnSpPr>
            <a:stCxn id="70" idx="0"/>
            <a:endCxn id="10" idx="1"/>
          </p:cNvCxnSpPr>
          <p:nvPr/>
        </p:nvCxnSpPr>
        <p:spPr>
          <a:xfrm rot="5400000" flipH="1" flipV="1">
            <a:off x="6405461" y="21970"/>
            <a:ext cx="999066" cy="1610317"/>
          </a:xfrm>
          <a:prstGeom prst="bentConnector2">
            <a:avLst/>
          </a:prstGeom>
          <a:ln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659965" y="547201"/>
            <a:ext cx="34409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Создать платформу и новые продукты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Привлечь аудиторию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Создать площадки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Зарекомендовать себя</a:t>
            </a:r>
          </a:p>
          <a:p>
            <a:pPr marL="342900" indent="-342900">
              <a:buAutoNum type="arabicParenR"/>
            </a:pPr>
            <a:r>
              <a:rPr lang="ru-RU" sz="1400" dirty="0" err="1" smtClean="0">
                <a:latin typeface="Arial Narrow" panose="020B0606020202030204" pitchFamily="34" charset="0"/>
              </a:rPr>
              <a:t>Монетизировать</a:t>
            </a:r>
            <a:r>
              <a:rPr lang="ru-RU" sz="1400" dirty="0" smtClean="0">
                <a:latin typeface="Arial Narrow" panose="020B0606020202030204" pitchFamily="34" charset="0"/>
              </a:rPr>
              <a:t> репутацию</a:t>
            </a:r>
          </a:p>
          <a:p>
            <a:pPr marL="342900" indent="-342900">
              <a:buAutoNum type="arabicParenR"/>
            </a:pPr>
            <a:endParaRPr lang="ru-RU" sz="1400" dirty="0">
              <a:latin typeface="Arial Narrow" panose="020B0606020202030204" pitchFamily="34" charset="0"/>
            </a:endParaRPr>
          </a:p>
          <a:p>
            <a:pPr marL="342900" indent="-342900">
              <a:buAutoNum type="arabicParenR"/>
            </a:pPr>
            <a:endParaRPr lang="ru-RU" sz="1400" dirty="0" smtClean="0">
              <a:latin typeface="Arial Narrow" panose="020B0606020202030204" pitchFamily="34" charset="0"/>
            </a:endParaRPr>
          </a:p>
          <a:p>
            <a:pPr marL="342900" indent="-342900">
              <a:buAutoNum type="arabicParenR"/>
            </a:pPr>
            <a:endParaRPr lang="ru-RU" sz="1400" dirty="0">
              <a:latin typeface="Arial Narrow" panose="020B0606020202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59965" y="1782802"/>
            <a:ext cx="3672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«Чтобы начали инвестировать </a:t>
            </a:r>
            <a:r>
              <a:rPr lang="ru-RU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В</a:t>
            </a:r>
            <a:r>
              <a:rPr lang="ru-RU" sz="1400" b="1" i="1" dirty="0" smtClean="0">
                <a:latin typeface="Arial Narrow" panose="020B0606020202030204" pitchFamily="34" charset="0"/>
              </a:rPr>
              <a:t> 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Россию</a:t>
            </a:r>
            <a:r>
              <a:rPr lang="ru-RU" sz="1400" i="1" dirty="0" smtClean="0">
                <a:latin typeface="Arial Narrow" panose="020B0606020202030204" pitchFamily="34" charset="0"/>
              </a:rPr>
              <a:t>, </a:t>
            </a:r>
          </a:p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Пускай сначала инвестируют </a:t>
            </a:r>
            <a:r>
              <a:rPr lang="ru-RU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ЧЕРЕЗ</a:t>
            </a:r>
            <a:r>
              <a:rPr lang="ru-RU" sz="1400" i="1" dirty="0" smtClean="0">
                <a:latin typeface="Arial Narrow" panose="020B0606020202030204" pitchFamily="34" charset="0"/>
              </a:rPr>
              <a:t> 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Р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оссию»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918943" y="1447450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07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8620720" y="2218191"/>
            <a:ext cx="3413984" cy="810890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7DD48CEF-22BC-F240-B722-DD583F690EC8}"/>
              </a:ext>
            </a:extLst>
          </p:cNvPr>
          <p:cNvSpPr/>
          <p:nvPr/>
        </p:nvSpPr>
        <p:spPr>
          <a:xfrm>
            <a:off x="4932169" y="2699890"/>
            <a:ext cx="2182560" cy="2182557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27966332-1685-1242-977B-F1C91CC9CED5}"/>
              </a:ext>
            </a:extLst>
          </p:cNvPr>
          <p:cNvSpPr/>
          <p:nvPr/>
        </p:nvSpPr>
        <p:spPr>
          <a:xfrm>
            <a:off x="4090305" y="1758553"/>
            <a:ext cx="4001353" cy="4001349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ru-RU" sz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472788C3-B409-7944-87A8-8095C848E3A7}"/>
              </a:ext>
            </a:extLst>
          </p:cNvPr>
          <p:cNvSpPr/>
          <p:nvPr/>
        </p:nvSpPr>
        <p:spPr>
          <a:xfrm>
            <a:off x="4516191" y="2204595"/>
            <a:ext cx="3167403" cy="3167401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="" xmlns:a16="http://schemas.microsoft.com/office/drawing/2014/main" id="{44CDF4E7-F2B9-4752-8540-C03C58BF730F}"/>
              </a:ext>
            </a:extLst>
          </p:cNvPr>
          <p:cNvGrpSpPr/>
          <p:nvPr/>
        </p:nvGrpSpPr>
        <p:grpSpPr>
          <a:xfrm>
            <a:off x="4842978" y="2527706"/>
            <a:ext cx="2506046" cy="2506047"/>
            <a:chOff x="3587156" y="2822183"/>
            <a:chExt cx="1969689" cy="1969690"/>
          </a:xfrm>
          <a:solidFill>
            <a:srgbClr val="7030A0"/>
          </a:solidFill>
        </p:grpSpPr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A901A099-585C-44F5-93F0-FC0795439E72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p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/>
              <a:endParaRPr lang="ru-RU" sz="14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44255683-28DD-435C-9881-D9600AFFA3AA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/>
              <a:r>
                <a:rPr lang="ru-RU" dirty="0" smtClean="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Экосистема</a:t>
              </a:r>
              <a:endParaRPr lang="ru-RU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8949489" y="784312"/>
            <a:ext cx="91531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Аудитория</a:t>
            </a:r>
            <a:endParaRPr lang="ru-RU" sz="16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75975F38-9853-E047-B269-7CBDACB0195B}"/>
              </a:ext>
            </a:extLst>
          </p:cNvPr>
          <p:cNvSpPr/>
          <p:nvPr/>
        </p:nvSpPr>
        <p:spPr>
          <a:xfrm>
            <a:off x="7675811" y="2610829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2487EE59-73B7-D643-BDCF-7FBBFF1DD2DB}"/>
              </a:ext>
            </a:extLst>
          </p:cNvPr>
          <p:cNvSpPr/>
          <p:nvPr/>
        </p:nvSpPr>
        <p:spPr>
          <a:xfrm>
            <a:off x="7739500" y="2674518"/>
            <a:ext cx="654065" cy="654062"/>
          </a:xfrm>
          <a:prstGeom prst="ellipse">
            <a:avLst/>
          </a:prstGeom>
          <a:solidFill>
            <a:srgbClr val="7030A0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62F01347-2A7C-6544-B65D-FE5EBEADD20D}"/>
              </a:ext>
            </a:extLst>
          </p:cNvPr>
          <p:cNvSpPr/>
          <p:nvPr/>
        </p:nvSpPr>
        <p:spPr>
          <a:xfrm>
            <a:off x="2137886" y="2878438"/>
            <a:ext cx="139140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Инфраструктура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2" name="Группа 101">
            <a:extLst>
              <a:ext uri="{FF2B5EF4-FFF2-40B4-BE49-F238E27FC236}">
                <a16:creationId xmlns="" xmlns:a16="http://schemas.microsoft.com/office/drawing/2014/main" id="{818AF035-D635-C94B-8669-CC8EB60E06C0}"/>
              </a:ext>
            </a:extLst>
          </p:cNvPr>
          <p:cNvGrpSpPr/>
          <p:nvPr/>
        </p:nvGrpSpPr>
        <p:grpSpPr>
          <a:xfrm>
            <a:off x="3702902" y="2610829"/>
            <a:ext cx="781444" cy="781441"/>
            <a:chOff x="6789159" y="1965908"/>
            <a:chExt cx="614195" cy="614193"/>
          </a:xfrm>
        </p:grpSpPr>
        <p:sp>
          <p:nvSpPr>
            <p:cNvPr id="104" name="Овал 103">
              <a:extLst>
                <a:ext uri="{FF2B5EF4-FFF2-40B4-BE49-F238E27FC236}">
                  <a16:creationId xmlns="" xmlns:a16="http://schemas.microsoft.com/office/drawing/2014/main" id="{2B23CCD6-4D77-3848-863F-C58CCB4599D6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="" xmlns:a16="http://schemas.microsoft.com/office/drawing/2014/main" id="{B37BC4BE-B8E2-4F48-8456-67683100C340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7" name="Прямоугольник 106">
            <a:extLst>
              <a:ext uri="{FF2B5EF4-FFF2-40B4-BE49-F238E27FC236}">
                <a16:creationId xmlns="" xmlns:a16="http://schemas.microsoft.com/office/drawing/2014/main" id="{8785E341-4759-3147-BA8D-6C03DC8B3219}"/>
              </a:ext>
            </a:extLst>
          </p:cNvPr>
          <p:cNvSpPr/>
          <p:nvPr/>
        </p:nvSpPr>
        <p:spPr>
          <a:xfrm>
            <a:off x="2579427" y="5122322"/>
            <a:ext cx="153251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Цифровая</a:t>
            </a:r>
          </a:p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платформа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8" name="Группа 107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4290496" y="4977823"/>
            <a:ext cx="781444" cy="781441"/>
            <a:chOff x="6789159" y="1965908"/>
            <a:chExt cx="614195" cy="614193"/>
          </a:xfrm>
        </p:grpSpPr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B3376AAE-6430-2E46-9A42-DE7CDEFA7812}"/>
              </a:ext>
            </a:extLst>
          </p:cNvPr>
          <p:cNvGrpSpPr/>
          <p:nvPr/>
        </p:nvGrpSpPr>
        <p:grpSpPr>
          <a:xfrm>
            <a:off x="5705279" y="1327778"/>
            <a:ext cx="781444" cy="781441"/>
            <a:chOff x="6789159" y="1965908"/>
            <a:chExt cx="614195" cy="614193"/>
          </a:xfrm>
        </p:grpSpPr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78287A66-5DA0-DB4C-A3FE-EDAC9957125B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79B108F-AF41-E546-93A3-AB09A1342922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1" name="Прямоугольник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8172045" y="5245431"/>
            <a:ext cx="1824217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Продуктовая линейка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132" name="Группа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082F25-63E3-9841-B591-EBFF50DCF148}"/>
              </a:ext>
            </a:extLst>
          </p:cNvPr>
          <p:cNvGrpSpPr/>
          <p:nvPr/>
        </p:nvGrpSpPr>
        <p:grpSpPr>
          <a:xfrm>
            <a:off x="7187906" y="4977822"/>
            <a:ext cx="781444" cy="781441"/>
            <a:chOff x="6789159" y="1965908"/>
            <a:chExt cx="614195" cy="614193"/>
          </a:xfrm>
        </p:grpSpPr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EC0EE3-FEB2-F04B-80EA-4289BAB093E0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E0ACCD-574B-984B-8AAD-988C21253A71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29C0BCDD-9160-6742-A834-6A48A5403CB9}"/>
              </a:ext>
            </a:extLst>
          </p:cNvPr>
          <p:cNvSpPr/>
          <p:nvPr/>
        </p:nvSpPr>
        <p:spPr>
          <a:xfrm>
            <a:off x="4599168" y="886422"/>
            <a:ext cx="297196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Цифровой финансовый посредник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2" name="Соединительная линия уступом 31"/>
          <p:cNvCxnSpPr>
            <a:stCxn id="70" idx="0"/>
            <a:endCxn id="41" idx="1"/>
          </p:cNvCxnSpPr>
          <p:nvPr/>
        </p:nvCxnSpPr>
        <p:spPr>
          <a:xfrm rot="5400000" flipH="1" flipV="1">
            <a:off x="7492028" y="1481928"/>
            <a:ext cx="1703406" cy="554397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8511535" y="1132643"/>
            <a:ext cx="3440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Мобилизовать внутренние инвестиции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Первые клиенты – догоняющие страны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Акцент на </a:t>
            </a:r>
            <a:r>
              <a:rPr lang="ru-RU" sz="14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розничных </a:t>
            </a:r>
            <a:r>
              <a:rPr lang="ru-RU" sz="1400" dirty="0" smtClean="0">
                <a:latin typeface="Arial Narrow" panose="020B0606020202030204" pitchFamily="34" charset="0"/>
              </a:rPr>
              <a:t>инвесторах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п.2 и п.3 приведут остальных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902965" y="2774796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8620930" y="2247595"/>
            <a:ext cx="3672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«Чтобы успешно продавать продукт </a:t>
            </a:r>
            <a:r>
              <a:rPr lang="ru-RU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миру</a:t>
            </a:r>
            <a:r>
              <a:rPr lang="ru-R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нужно его развить с помощью </a:t>
            </a:r>
            <a:r>
              <a:rPr lang="ru-RU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внутренних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инвесторов»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620930" y="716714"/>
            <a:ext cx="3603951" cy="38141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8620720" y="3107102"/>
            <a:ext cx="3413984" cy="810890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8638416" y="3075129"/>
            <a:ext cx="3672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«Розница может стать главным </a:t>
            </a:r>
            <a:r>
              <a:rPr lang="ru-RU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драйвером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притока инвестиций»</a:t>
            </a:r>
          </a:p>
        </p:txBody>
      </p:sp>
    </p:spTree>
    <p:extLst>
      <p:ext uri="{BB962C8B-B14F-4D97-AF65-F5344CB8AC3E}">
        <p14:creationId xmlns:p14="http://schemas.microsoft.com/office/powerpoint/2010/main" val="2035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7DD48CEF-22BC-F240-B722-DD583F690EC8}"/>
              </a:ext>
            </a:extLst>
          </p:cNvPr>
          <p:cNvSpPr/>
          <p:nvPr/>
        </p:nvSpPr>
        <p:spPr>
          <a:xfrm>
            <a:off x="4932169" y="2699890"/>
            <a:ext cx="2182560" cy="2182557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27966332-1685-1242-977B-F1C91CC9CED5}"/>
              </a:ext>
            </a:extLst>
          </p:cNvPr>
          <p:cNvSpPr/>
          <p:nvPr/>
        </p:nvSpPr>
        <p:spPr>
          <a:xfrm>
            <a:off x="4090305" y="1758553"/>
            <a:ext cx="4001353" cy="4001349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ru-RU" sz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472788C3-B409-7944-87A8-8095C848E3A7}"/>
              </a:ext>
            </a:extLst>
          </p:cNvPr>
          <p:cNvSpPr/>
          <p:nvPr/>
        </p:nvSpPr>
        <p:spPr>
          <a:xfrm>
            <a:off x="4516191" y="2204595"/>
            <a:ext cx="3167403" cy="3167401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="" xmlns:a16="http://schemas.microsoft.com/office/drawing/2014/main" id="{44CDF4E7-F2B9-4752-8540-C03C58BF730F}"/>
              </a:ext>
            </a:extLst>
          </p:cNvPr>
          <p:cNvGrpSpPr/>
          <p:nvPr/>
        </p:nvGrpSpPr>
        <p:grpSpPr>
          <a:xfrm>
            <a:off x="4842978" y="2527706"/>
            <a:ext cx="2506046" cy="2506047"/>
            <a:chOff x="3587156" y="2822183"/>
            <a:chExt cx="1969689" cy="1969690"/>
          </a:xfrm>
          <a:solidFill>
            <a:srgbClr val="00B0F0"/>
          </a:solidFill>
        </p:grpSpPr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A901A099-585C-44F5-93F0-FC0795439E72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p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/>
              <a:endParaRPr lang="ru-RU" sz="14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44255683-28DD-435C-9881-D9600AFFA3AA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/>
              <a:r>
                <a:rPr lang="ru-RU" dirty="0" smtClean="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Экосистема</a:t>
              </a:r>
              <a:endParaRPr lang="ru-RU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8750224" y="3642080"/>
            <a:ext cx="234404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Продуктовая линейка</a:t>
            </a:r>
            <a:endParaRPr lang="ru-RU" sz="16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75975F38-9853-E047-B269-7CBDACB0195B}"/>
              </a:ext>
            </a:extLst>
          </p:cNvPr>
          <p:cNvSpPr/>
          <p:nvPr/>
        </p:nvSpPr>
        <p:spPr>
          <a:xfrm>
            <a:off x="7069435" y="4957641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2487EE59-73B7-D643-BDCF-7FBBFF1DD2DB}"/>
              </a:ext>
            </a:extLst>
          </p:cNvPr>
          <p:cNvSpPr/>
          <p:nvPr/>
        </p:nvSpPr>
        <p:spPr>
          <a:xfrm>
            <a:off x="7133124" y="5021330"/>
            <a:ext cx="654065" cy="654062"/>
          </a:xfrm>
          <a:prstGeom prst="ellipse">
            <a:avLst/>
          </a:prstGeom>
          <a:solidFill>
            <a:srgbClr val="00B0F0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62F01347-2A7C-6544-B65D-FE5EBEADD20D}"/>
              </a:ext>
            </a:extLst>
          </p:cNvPr>
          <p:cNvSpPr/>
          <p:nvPr/>
        </p:nvSpPr>
        <p:spPr>
          <a:xfrm>
            <a:off x="2137886" y="2878438"/>
            <a:ext cx="139140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Инфраструктура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2" name="Группа 101">
            <a:extLst>
              <a:ext uri="{FF2B5EF4-FFF2-40B4-BE49-F238E27FC236}">
                <a16:creationId xmlns="" xmlns:a16="http://schemas.microsoft.com/office/drawing/2014/main" id="{818AF035-D635-C94B-8669-CC8EB60E06C0}"/>
              </a:ext>
            </a:extLst>
          </p:cNvPr>
          <p:cNvGrpSpPr/>
          <p:nvPr/>
        </p:nvGrpSpPr>
        <p:grpSpPr>
          <a:xfrm>
            <a:off x="3702902" y="2610829"/>
            <a:ext cx="781444" cy="781441"/>
            <a:chOff x="6789159" y="1965908"/>
            <a:chExt cx="614195" cy="614193"/>
          </a:xfrm>
        </p:grpSpPr>
        <p:sp>
          <p:nvSpPr>
            <p:cNvPr id="104" name="Овал 103">
              <a:extLst>
                <a:ext uri="{FF2B5EF4-FFF2-40B4-BE49-F238E27FC236}">
                  <a16:creationId xmlns="" xmlns:a16="http://schemas.microsoft.com/office/drawing/2014/main" id="{2B23CCD6-4D77-3848-863F-C58CCB4599D6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="" xmlns:a16="http://schemas.microsoft.com/office/drawing/2014/main" id="{B37BC4BE-B8E2-4F48-8456-67683100C340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7" name="Прямоугольник 106">
            <a:extLst>
              <a:ext uri="{FF2B5EF4-FFF2-40B4-BE49-F238E27FC236}">
                <a16:creationId xmlns="" xmlns:a16="http://schemas.microsoft.com/office/drawing/2014/main" id="{8785E341-4759-3147-BA8D-6C03DC8B3219}"/>
              </a:ext>
            </a:extLst>
          </p:cNvPr>
          <p:cNvSpPr/>
          <p:nvPr/>
        </p:nvSpPr>
        <p:spPr>
          <a:xfrm>
            <a:off x="2579427" y="5122322"/>
            <a:ext cx="153251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Цифровая</a:t>
            </a:r>
          </a:p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платформа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8" name="Группа 107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4290496" y="4977823"/>
            <a:ext cx="781444" cy="781441"/>
            <a:chOff x="6789159" y="1965908"/>
            <a:chExt cx="614195" cy="614193"/>
          </a:xfrm>
        </p:grpSpPr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B3376AAE-6430-2E46-9A42-DE7CDEFA7812}"/>
              </a:ext>
            </a:extLst>
          </p:cNvPr>
          <p:cNvGrpSpPr/>
          <p:nvPr/>
        </p:nvGrpSpPr>
        <p:grpSpPr>
          <a:xfrm>
            <a:off x="5705279" y="1327778"/>
            <a:ext cx="781444" cy="781441"/>
            <a:chOff x="6789159" y="1965908"/>
            <a:chExt cx="614195" cy="614193"/>
          </a:xfrm>
        </p:grpSpPr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78287A66-5DA0-DB4C-A3FE-EDAC9957125B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79B108F-AF41-E546-93A3-AB09A1342922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082F25-63E3-9841-B591-EBFF50DCF148}"/>
              </a:ext>
            </a:extLst>
          </p:cNvPr>
          <p:cNvGrpSpPr/>
          <p:nvPr/>
        </p:nvGrpSpPr>
        <p:grpSpPr>
          <a:xfrm>
            <a:off x="7628015" y="2610829"/>
            <a:ext cx="781444" cy="781441"/>
            <a:chOff x="6789159" y="1965908"/>
            <a:chExt cx="614195" cy="614193"/>
          </a:xfrm>
        </p:grpSpPr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EC0EE3-FEB2-F04B-80EA-4289BAB093E0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E0ACCD-574B-984B-8AAD-988C21253A71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29C0BCDD-9160-6742-A834-6A48A5403CB9}"/>
              </a:ext>
            </a:extLst>
          </p:cNvPr>
          <p:cNvSpPr/>
          <p:nvPr/>
        </p:nvSpPr>
        <p:spPr>
          <a:xfrm>
            <a:off x="4599168" y="886422"/>
            <a:ext cx="297196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Цифровой финансовый посредник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902965" y="2774796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582939" y="3574482"/>
            <a:ext cx="3002508" cy="3814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8582939" y="2802450"/>
            <a:ext cx="915315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Аудитория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296042" y="5093874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40" name="Соединительная линия уступом 39"/>
          <p:cNvCxnSpPr>
            <a:stCxn id="70" idx="6"/>
            <a:endCxn id="41" idx="1"/>
          </p:cNvCxnSpPr>
          <p:nvPr/>
        </p:nvCxnSpPr>
        <p:spPr>
          <a:xfrm flipV="1">
            <a:off x="7850879" y="3765191"/>
            <a:ext cx="732060" cy="158317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8537115" y="3996635"/>
            <a:ext cx="34409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smtClean="0">
                <a:latin typeface="Arial Narrow" panose="020B0606020202030204" pitchFamily="34" charset="0"/>
              </a:rPr>
              <a:t>ESG </a:t>
            </a:r>
            <a:r>
              <a:rPr lang="ru-RU" sz="1400" dirty="0" smtClean="0">
                <a:latin typeface="Arial Narrow" panose="020B0606020202030204" pitchFamily="34" charset="0"/>
              </a:rPr>
              <a:t>и зеленые инвестиции</a:t>
            </a:r>
          </a:p>
          <a:p>
            <a:pPr marL="342900" indent="-342900">
              <a:buAutoNum type="arabicParenR"/>
            </a:pPr>
            <a:r>
              <a:rPr lang="ru-RU" sz="1400" dirty="0" err="1" smtClean="0">
                <a:latin typeface="Arial Narrow" panose="020B0606020202030204" pitchFamily="34" charset="0"/>
              </a:rPr>
              <a:t>Маркетплейс</a:t>
            </a:r>
            <a:r>
              <a:rPr lang="ru-RU" sz="1400" dirty="0" smtClean="0">
                <a:latin typeface="Arial Narrow" panose="020B0606020202030204" pitchFamily="34" charset="0"/>
              </a:rPr>
              <a:t> Проектного финансирования</a:t>
            </a:r>
          </a:p>
          <a:p>
            <a:pPr marL="342900" indent="-342900">
              <a:buAutoNum type="arabicParenR"/>
            </a:pPr>
            <a:r>
              <a:rPr lang="ru-RU" sz="1400" dirty="0" err="1" smtClean="0">
                <a:latin typeface="Arial Narrow" panose="020B0606020202030204" pitchFamily="34" charset="0"/>
              </a:rPr>
              <a:t>Инвестционный</a:t>
            </a:r>
            <a:r>
              <a:rPr lang="ru-RU" sz="1400" dirty="0" smtClean="0">
                <a:latin typeface="Arial Narrow" panose="020B0606020202030204" pitchFamily="34" charset="0"/>
              </a:rPr>
              <a:t> </a:t>
            </a:r>
            <a:r>
              <a:rPr lang="ru-RU" sz="1400" dirty="0" err="1" smtClean="0">
                <a:latin typeface="Arial Narrow" panose="020B0606020202030204" pitchFamily="34" charset="0"/>
              </a:rPr>
              <a:t>краудфандинг</a:t>
            </a:r>
            <a:endParaRPr lang="ru-RU" sz="1400" dirty="0" smtClean="0">
              <a:latin typeface="Arial Narrow" panose="020B0606020202030204" pitchFamily="34" charset="0"/>
            </a:endParaRPr>
          </a:p>
          <a:p>
            <a:pPr marL="342900" indent="-342900">
              <a:buAutoNum type="arabicParenR"/>
            </a:pPr>
            <a:r>
              <a:rPr lang="ru-RU" sz="1400" dirty="0" err="1" smtClean="0">
                <a:latin typeface="Arial Narrow" panose="020B0606020202030204" pitchFamily="34" charset="0"/>
              </a:rPr>
              <a:t>Маркетплейс</a:t>
            </a:r>
            <a:r>
              <a:rPr lang="ru-RU" sz="1400" dirty="0" smtClean="0">
                <a:latin typeface="Arial Narrow" panose="020B0606020202030204" pitchFamily="34" charset="0"/>
              </a:rPr>
              <a:t> альтернативных инвестиций</a:t>
            </a:r>
          </a:p>
          <a:p>
            <a:pPr marL="342900" indent="-342900">
              <a:buAutoNum type="arabicParenR"/>
            </a:pPr>
            <a:r>
              <a:rPr lang="ru-RU" sz="1400" dirty="0" err="1" smtClean="0">
                <a:latin typeface="Arial Narrow" panose="020B0606020202030204" pitchFamily="34" charset="0"/>
              </a:rPr>
              <a:t>Маркетплейс</a:t>
            </a:r>
            <a:r>
              <a:rPr lang="ru-RU" sz="1400" dirty="0" smtClean="0">
                <a:latin typeface="Arial Narrow" panose="020B0606020202030204" pitchFamily="34" charset="0"/>
              </a:rPr>
              <a:t> стартапов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Международное и </a:t>
            </a:r>
            <a:r>
              <a:rPr lang="ru-RU" sz="1400" dirty="0" err="1" smtClean="0">
                <a:latin typeface="Arial Narrow" panose="020B0606020202030204" pitchFamily="34" charset="0"/>
              </a:rPr>
              <a:t>межвалютное</a:t>
            </a:r>
            <a:r>
              <a:rPr lang="ru-RU" sz="1400" dirty="0" smtClean="0">
                <a:latin typeface="Arial Narrow" panose="020B0606020202030204" pitchFamily="34" charset="0"/>
              </a:rPr>
              <a:t> РЕПО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Биржа цифро- и крипто- валют</a:t>
            </a:r>
          </a:p>
          <a:p>
            <a:pPr marL="342900" indent="-342900">
              <a:buAutoNum type="arabicParenR"/>
            </a:pPr>
            <a:endParaRPr lang="ru-RU" sz="1400" dirty="0" smtClean="0">
              <a:latin typeface="Arial Narrow" panose="020B060602020203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582939" y="5506212"/>
            <a:ext cx="3413984" cy="1269903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8592386" y="5609313"/>
            <a:ext cx="3395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«Россия станет мировым центром новых рынков, а 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п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ривлечь крупных инвесторов в классические </a:t>
            </a:r>
            <a:r>
              <a:rPr lang="ru-RU" sz="1400" i="1" dirty="0" err="1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фин</a:t>
            </a:r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инструменты получится через кросс-продажи новых продуктов»</a:t>
            </a:r>
          </a:p>
        </p:txBody>
      </p:sp>
    </p:spTree>
    <p:extLst>
      <p:ext uri="{BB962C8B-B14F-4D97-AF65-F5344CB8AC3E}">
        <p14:creationId xmlns:p14="http://schemas.microsoft.com/office/powerpoint/2010/main" val="5532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7DD48CEF-22BC-F240-B722-DD583F690EC8}"/>
              </a:ext>
            </a:extLst>
          </p:cNvPr>
          <p:cNvSpPr/>
          <p:nvPr/>
        </p:nvSpPr>
        <p:spPr>
          <a:xfrm>
            <a:off x="4932169" y="2699890"/>
            <a:ext cx="2182560" cy="2182557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27966332-1685-1242-977B-F1C91CC9CED5}"/>
              </a:ext>
            </a:extLst>
          </p:cNvPr>
          <p:cNvSpPr/>
          <p:nvPr/>
        </p:nvSpPr>
        <p:spPr>
          <a:xfrm>
            <a:off x="4090305" y="1758553"/>
            <a:ext cx="4001353" cy="4001349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ru-RU" sz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472788C3-B409-7944-87A8-8095C848E3A7}"/>
              </a:ext>
            </a:extLst>
          </p:cNvPr>
          <p:cNvSpPr/>
          <p:nvPr/>
        </p:nvSpPr>
        <p:spPr>
          <a:xfrm>
            <a:off x="4516191" y="2204595"/>
            <a:ext cx="3167403" cy="3167401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="" xmlns:a16="http://schemas.microsoft.com/office/drawing/2014/main" id="{44CDF4E7-F2B9-4752-8540-C03C58BF730F}"/>
              </a:ext>
            </a:extLst>
          </p:cNvPr>
          <p:cNvGrpSpPr/>
          <p:nvPr/>
        </p:nvGrpSpPr>
        <p:grpSpPr>
          <a:xfrm>
            <a:off x="4842978" y="2527706"/>
            <a:ext cx="2506046" cy="2506047"/>
            <a:chOff x="3587156" y="2822183"/>
            <a:chExt cx="1969689" cy="1969690"/>
          </a:xfrm>
          <a:solidFill>
            <a:srgbClr val="00B050"/>
          </a:solidFill>
        </p:grpSpPr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A901A099-585C-44F5-93F0-FC0795439E72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p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/>
              <a:endParaRPr lang="ru-RU" sz="14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44255683-28DD-435C-9881-D9600AFFA3AA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/>
              <a:r>
                <a:rPr lang="ru-RU" dirty="0" smtClean="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Экосистема</a:t>
              </a:r>
              <a:endParaRPr lang="ru-RU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410843" y="3873524"/>
            <a:ext cx="234404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Цифровая платформа</a:t>
            </a:r>
            <a:endParaRPr lang="ru-RU" sz="16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62F01347-2A7C-6544-B65D-FE5EBEADD20D}"/>
              </a:ext>
            </a:extLst>
          </p:cNvPr>
          <p:cNvSpPr/>
          <p:nvPr/>
        </p:nvSpPr>
        <p:spPr>
          <a:xfrm>
            <a:off x="2137886" y="2878438"/>
            <a:ext cx="139140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Инфраструктура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2" name="Группа 101">
            <a:extLst>
              <a:ext uri="{FF2B5EF4-FFF2-40B4-BE49-F238E27FC236}">
                <a16:creationId xmlns="" xmlns:a16="http://schemas.microsoft.com/office/drawing/2014/main" id="{818AF035-D635-C94B-8669-CC8EB60E06C0}"/>
              </a:ext>
            </a:extLst>
          </p:cNvPr>
          <p:cNvGrpSpPr/>
          <p:nvPr/>
        </p:nvGrpSpPr>
        <p:grpSpPr>
          <a:xfrm>
            <a:off x="3702902" y="2610829"/>
            <a:ext cx="781444" cy="781441"/>
            <a:chOff x="6789159" y="1965908"/>
            <a:chExt cx="614195" cy="614193"/>
          </a:xfrm>
        </p:grpSpPr>
        <p:sp>
          <p:nvSpPr>
            <p:cNvPr id="104" name="Овал 103">
              <a:extLst>
                <a:ext uri="{FF2B5EF4-FFF2-40B4-BE49-F238E27FC236}">
                  <a16:creationId xmlns="" xmlns:a16="http://schemas.microsoft.com/office/drawing/2014/main" id="{2B23CCD6-4D77-3848-863F-C58CCB4599D6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="" xmlns:a16="http://schemas.microsoft.com/office/drawing/2014/main" id="{B37BC4BE-B8E2-4F48-8456-67683100C340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7069435" y="4967634"/>
            <a:ext cx="781444" cy="781441"/>
            <a:chOff x="6789159" y="1965908"/>
            <a:chExt cx="614195" cy="614193"/>
          </a:xfrm>
        </p:grpSpPr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B3376AAE-6430-2E46-9A42-DE7CDEFA7812}"/>
              </a:ext>
            </a:extLst>
          </p:cNvPr>
          <p:cNvGrpSpPr/>
          <p:nvPr/>
        </p:nvGrpSpPr>
        <p:grpSpPr>
          <a:xfrm>
            <a:off x="5705279" y="1327778"/>
            <a:ext cx="781444" cy="781441"/>
            <a:chOff x="6789159" y="1965908"/>
            <a:chExt cx="614195" cy="614193"/>
          </a:xfrm>
        </p:grpSpPr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78287A66-5DA0-DB4C-A3FE-EDAC9957125B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79B108F-AF41-E546-93A3-AB09A1342922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082F25-63E3-9841-B591-EBFF50DCF148}"/>
              </a:ext>
            </a:extLst>
          </p:cNvPr>
          <p:cNvGrpSpPr/>
          <p:nvPr/>
        </p:nvGrpSpPr>
        <p:grpSpPr>
          <a:xfrm>
            <a:off x="7628015" y="2610829"/>
            <a:ext cx="781444" cy="781441"/>
            <a:chOff x="6789159" y="1965908"/>
            <a:chExt cx="614195" cy="614193"/>
          </a:xfrm>
        </p:grpSpPr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EC0EE3-FEB2-F04B-80EA-4289BAB093E0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E0ACCD-574B-984B-8AAD-988C21253A71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29C0BCDD-9160-6742-A834-6A48A5403CB9}"/>
              </a:ext>
            </a:extLst>
          </p:cNvPr>
          <p:cNvSpPr/>
          <p:nvPr/>
        </p:nvSpPr>
        <p:spPr>
          <a:xfrm>
            <a:off x="4599168" y="886422"/>
            <a:ext cx="297196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Цифровой финансовый посредник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902965" y="2774796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270158" y="3814131"/>
            <a:ext cx="3002508" cy="3814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8582939" y="2802450"/>
            <a:ext cx="915315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Аудитория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0" name="Соединительная линия уступом 39"/>
          <p:cNvCxnSpPr>
            <a:stCxn id="36" idx="2"/>
            <a:endCxn id="41" idx="3"/>
          </p:cNvCxnSpPr>
          <p:nvPr/>
        </p:nvCxnSpPr>
        <p:spPr>
          <a:xfrm rot="10800000">
            <a:off x="3272667" y="4004840"/>
            <a:ext cx="1002197" cy="1352024"/>
          </a:xfrm>
          <a:prstGeom prst="bentConnector3">
            <a:avLst>
              <a:gd name="adj1" fmla="val 275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54360" y="4275511"/>
            <a:ext cx="3891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Главное конкурентное преимущество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 Narrow" panose="020B0606020202030204" pitchFamily="34" charset="0"/>
              </a:rPr>
              <a:t>Full-digital </a:t>
            </a:r>
            <a:r>
              <a:rPr lang="ru-RU" sz="1400" dirty="0" smtClean="0">
                <a:latin typeface="Arial Narrow" panose="020B0606020202030204" pitchFamily="34" charset="0"/>
              </a:rPr>
              <a:t>взаимодействие контрагентов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Доступность для мирового общества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Прямой доступ к </a:t>
            </a:r>
            <a:r>
              <a:rPr lang="ru-RU" sz="1400" dirty="0" err="1" smtClean="0">
                <a:latin typeface="Arial Narrow" panose="020B0606020202030204" pitchFamily="34" charset="0"/>
              </a:rPr>
              <a:t>маркетплейсам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Использование Цифровой рубль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372274" y="5472185"/>
            <a:ext cx="3413984" cy="1269903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81721" y="5575286"/>
            <a:ext cx="3395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«Цифровой рубль сможет снизить барьеры, создать новые продукты, сделать прозрачнее транзакции»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75975F38-9853-E047-B269-7CBDACB0195B}"/>
              </a:ext>
            </a:extLst>
          </p:cNvPr>
          <p:cNvSpPr/>
          <p:nvPr/>
        </p:nvSpPr>
        <p:spPr>
          <a:xfrm>
            <a:off x="4274863" y="4966143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2487EE59-73B7-D643-BDCF-7FBBFF1DD2DB}"/>
              </a:ext>
            </a:extLst>
          </p:cNvPr>
          <p:cNvSpPr/>
          <p:nvPr/>
        </p:nvSpPr>
        <p:spPr>
          <a:xfrm>
            <a:off x="4338552" y="5029832"/>
            <a:ext cx="654065" cy="654062"/>
          </a:xfrm>
          <a:prstGeom prst="ellipse">
            <a:avLst/>
          </a:prstGeom>
          <a:solidFill>
            <a:srgbClr val="00B050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508026" y="5109253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7956205" y="5248885"/>
            <a:ext cx="1824217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Продуктовая линейка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8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Компоненты модели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7DD48CEF-22BC-F240-B722-DD583F690EC8}"/>
              </a:ext>
            </a:extLst>
          </p:cNvPr>
          <p:cNvSpPr/>
          <p:nvPr/>
        </p:nvSpPr>
        <p:spPr>
          <a:xfrm>
            <a:off x="4932169" y="2699890"/>
            <a:ext cx="2182560" cy="2182557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27966332-1685-1242-977B-F1C91CC9CED5}"/>
              </a:ext>
            </a:extLst>
          </p:cNvPr>
          <p:cNvSpPr/>
          <p:nvPr/>
        </p:nvSpPr>
        <p:spPr>
          <a:xfrm>
            <a:off x="4090305" y="1758553"/>
            <a:ext cx="4001353" cy="4001349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ru-RU" sz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472788C3-B409-7944-87A8-8095C848E3A7}"/>
              </a:ext>
            </a:extLst>
          </p:cNvPr>
          <p:cNvSpPr/>
          <p:nvPr/>
        </p:nvSpPr>
        <p:spPr>
          <a:xfrm>
            <a:off x="4516191" y="2204595"/>
            <a:ext cx="3167403" cy="3167401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="" xmlns:a16="http://schemas.microsoft.com/office/drawing/2014/main" id="{44CDF4E7-F2B9-4752-8540-C03C58BF730F}"/>
              </a:ext>
            </a:extLst>
          </p:cNvPr>
          <p:cNvGrpSpPr/>
          <p:nvPr/>
        </p:nvGrpSpPr>
        <p:grpSpPr>
          <a:xfrm>
            <a:off x="4842978" y="2527706"/>
            <a:ext cx="2506046" cy="2506047"/>
            <a:chOff x="3587156" y="2822183"/>
            <a:chExt cx="1969689" cy="1969690"/>
          </a:xfrm>
          <a:solidFill>
            <a:srgbClr val="FFC000"/>
          </a:solidFill>
        </p:grpSpPr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A901A099-585C-44F5-93F0-FC0795439E72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p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/>
              <a:endParaRPr lang="ru-RU" sz="14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44255683-28DD-435C-9881-D9600AFFA3AA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/>
              <a:r>
                <a:rPr lang="ru-RU" dirty="0" smtClean="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Экосистема</a:t>
              </a:r>
              <a:endParaRPr lang="ru-RU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412315" y="1740994"/>
            <a:ext cx="234404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Инфраструктура</a:t>
            </a:r>
            <a:endParaRPr lang="ru-RU" sz="1600" b="1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8" name="Группа 107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7069435" y="4967634"/>
            <a:ext cx="781444" cy="781441"/>
            <a:chOff x="6789159" y="1965908"/>
            <a:chExt cx="614195" cy="614193"/>
          </a:xfrm>
        </p:grpSpPr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B3376AAE-6430-2E46-9A42-DE7CDEFA7812}"/>
              </a:ext>
            </a:extLst>
          </p:cNvPr>
          <p:cNvGrpSpPr/>
          <p:nvPr/>
        </p:nvGrpSpPr>
        <p:grpSpPr>
          <a:xfrm>
            <a:off x="5705279" y="1327778"/>
            <a:ext cx="781444" cy="781441"/>
            <a:chOff x="6789159" y="1965908"/>
            <a:chExt cx="614195" cy="614193"/>
          </a:xfrm>
        </p:grpSpPr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78287A66-5DA0-DB4C-A3FE-EDAC9957125B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79B108F-AF41-E546-93A3-AB09A1342922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082F25-63E3-9841-B591-EBFF50DCF148}"/>
              </a:ext>
            </a:extLst>
          </p:cNvPr>
          <p:cNvGrpSpPr/>
          <p:nvPr/>
        </p:nvGrpSpPr>
        <p:grpSpPr>
          <a:xfrm>
            <a:off x="7628015" y="2610829"/>
            <a:ext cx="781444" cy="781441"/>
            <a:chOff x="6789159" y="1965908"/>
            <a:chExt cx="614195" cy="614193"/>
          </a:xfrm>
        </p:grpSpPr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EC0EE3-FEB2-F04B-80EA-4289BAB093E0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E0ACCD-574B-984B-8AAD-988C21253A71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Play"/>
                <a:ea typeface="+mn-ea"/>
                <a:cs typeface="+mn-cs"/>
              </a:endParaRPr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29C0BCDD-9160-6742-A834-6A48A5403CB9}"/>
              </a:ext>
            </a:extLst>
          </p:cNvPr>
          <p:cNvSpPr/>
          <p:nvPr/>
        </p:nvSpPr>
        <p:spPr>
          <a:xfrm>
            <a:off x="4599168" y="886422"/>
            <a:ext cx="297196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Цифровой финансовый посредник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902965" y="2774796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239110" y="1689497"/>
            <a:ext cx="3002508" cy="3814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8582939" y="2802450"/>
            <a:ext cx="915315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Аудитория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40" name="Соединительная линия уступом 39"/>
          <p:cNvCxnSpPr>
            <a:stCxn id="36" idx="2"/>
            <a:endCxn id="41" idx="3"/>
          </p:cNvCxnSpPr>
          <p:nvPr/>
        </p:nvCxnSpPr>
        <p:spPr>
          <a:xfrm rot="10800000">
            <a:off x="3241619" y="1880207"/>
            <a:ext cx="461155" cy="118503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56718" y="2098284"/>
            <a:ext cx="3891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Нормативно-правовая база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Льготное условия для участников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Специальные институты поддержки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Гарантия и защита инвестиций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Аналитическое сопровождение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latin typeface="Arial Narrow" panose="020B0606020202030204" pitchFamily="34" charset="0"/>
              </a:rPr>
              <a:t>Связь с монетарной политикой</a:t>
            </a:r>
          </a:p>
          <a:p>
            <a:pPr marL="342900" indent="-342900">
              <a:buAutoNum type="arabicParenR"/>
            </a:pPr>
            <a:endParaRPr lang="ru-RU" sz="1400" dirty="0" smtClean="0">
              <a:latin typeface="Arial Narrow" panose="020B0606020202030204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75975F38-9853-E047-B269-7CBDACB0195B}"/>
              </a:ext>
            </a:extLst>
          </p:cNvPr>
          <p:cNvSpPr/>
          <p:nvPr/>
        </p:nvSpPr>
        <p:spPr>
          <a:xfrm>
            <a:off x="3702773" y="2674518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2487EE59-73B7-D643-BDCF-7FBBFF1DD2DB}"/>
              </a:ext>
            </a:extLst>
          </p:cNvPr>
          <p:cNvSpPr/>
          <p:nvPr/>
        </p:nvSpPr>
        <p:spPr>
          <a:xfrm>
            <a:off x="3766462" y="2738207"/>
            <a:ext cx="654065" cy="654062"/>
          </a:xfrm>
          <a:prstGeom prst="ellipse">
            <a:avLst/>
          </a:prstGeom>
          <a:solidFill>
            <a:srgbClr val="FFC000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defRPr/>
            </a:pPr>
            <a:endParaRPr lang="ru-RU" sz="135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508026" y="5109253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="" xmlns:a16="http://schemas.microsoft.com/office/drawing/2014/main" id="{1A568AB6-B3AF-8C4D-AC97-6F3D5048B899}"/>
              </a:ext>
            </a:extLst>
          </p:cNvPr>
          <p:cNvGrpSpPr/>
          <p:nvPr/>
        </p:nvGrpSpPr>
        <p:grpSpPr>
          <a:xfrm>
            <a:off x="4348906" y="4966143"/>
            <a:ext cx="781444" cy="781441"/>
            <a:chOff x="6789159" y="1965908"/>
            <a:chExt cx="614195" cy="614193"/>
          </a:xfrm>
        </p:grpSpPr>
        <p:sp>
          <p:nvSpPr>
            <p:cNvPr id="46" name="Овал 45">
              <a:extLst>
                <a:ext uri="{FF2B5EF4-FFF2-40B4-BE49-F238E27FC236}">
                  <a16:creationId xmlns="" xmlns:a16="http://schemas.microsoft.com/office/drawing/2014/main" id="{1CB5FD84-7EA1-A945-9189-4471E9308B3F}"/>
                </a:ext>
              </a:extLst>
            </p:cNvPr>
            <p:cNvSpPr/>
            <p:nvPr/>
          </p:nvSpPr>
          <p:spPr>
            <a:xfrm>
              <a:off x="6789159" y="1965908"/>
              <a:ext cx="614195" cy="6141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Овал 49">
              <a:extLst>
                <a:ext uri="{FF2B5EF4-FFF2-40B4-BE49-F238E27FC236}">
                  <a16:creationId xmlns="" xmlns:a16="http://schemas.microsoft.com/office/drawing/2014/main" id="{91A58989-B5B0-B745-8172-F358EA91C1AC}"/>
                </a:ext>
              </a:extLst>
            </p:cNvPr>
            <p:cNvSpPr/>
            <p:nvPr/>
          </p:nvSpPr>
          <p:spPr>
            <a:xfrm>
              <a:off x="6839217" y="2015966"/>
              <a:ext cx="514078" cy="5140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defRPr/>
              </a:pPr>
              <a:endParaRPr lang="ru-RU" sz="135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1" name="Прямоугольник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7965023" y="5324697"/>
            <a:ext cx="1824217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Продуктовая линейка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769B61-77C0-164C-ABB0-D2C249892DBC}"/>
              </a:ext>
            </a:extLst>
          </p:cNvPr>
          <p:cNvSpPr/>
          <p:nvPr/>
        </p:nvSpPr>
        <p:spPr>
          <a:xfrm>
            <a:off x="2250101" y="5319515"/>
            <a:ext cx="1875513" cy="246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Цифровая платформа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916110" y="2795307"/>
            <a:ext cx="97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9110" y="3602104"/>
            <a:ext cx="3413984" cy="1269903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48557" y="3705205"/>
            <a:ext cx="33950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«Разработка инвестиционного кодекса, признающий международное право и гарантирующий защиту инвестиций – главный фактор повышения доверия к стране»</a:t>
            </a:r>
          </a:p>
        </p:txBody>
      </p:sp>
    </p:spTree>
    <p:extLst>
      <p:ext uri="{BB962C8B-B14F-4D97-AF65-F5344CB8AC3E}">
        <p14:creationId xmlns:p14="http://schemas.microsoft.com/office/powerpoint/2010/main" val="10540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94" y="119029"/>
            <a:ext cx="3775391" cy="7629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Дорожная карта</a:t>
            </a:r>
            <a:endParaRPr lang="ru-RU" sz="32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95974" y="3260068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58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1940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704718" y="3260068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62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1940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Прямоугольник 64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349953" y="2931275"/>
            <a:ext cx="37189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2022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21850" y="4196248"/>
            <a:ext cx="39164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Формирование ТЗ для платформы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Разработка архитектуры экосистемы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Определение требований к новому НПА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Меры по стимулированию внутренних инвестиций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Проектирование новых продуктов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2658697" y="2929360"/>
            <a:ext cx="37189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2023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3042089" y="971814"/>
            <a:ext cx="3941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Разработка новых необходимых НПА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Разработка цифровой платформы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Проработка создания стартап площадки и </a:t>
            </a:r>
            <a:r>
              <a:rPr lang="en-US" sz="1400" dirty="0" smtClean="0">
                <a:latin typeface="Arial Narrow" panose="020B0606020202030204" pitchFamily="34" charset="0"/>
              </a:rPr>
              <a:t>IT </a:t>
            </a:r>
            <a:r>
              <a:rPr lang="ru-RU" sz="1400" dirty="0" err="1">
                <a:latin typeface="Arial Narrow" panose="020B0606020202030204" pitchFamily="34" charset="0"/>
              </a:rPr>
              <a:t>х</a:t>
            </a:r>
            <a:r>
              <a:rPr lang="ru-RU" sz="1400" dirty="0" err="1" smtClean="0">
                <a:latin typeface="Arial Narrow" panose="020B0606020202030204" pitchFamily="34" charset="0"/>
              </a:rPr>
              <a:t>аба</a:t>
            </a:r>
            <a:endParaRPr lang="ru-RU" sz="14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Формирование необходимых институтов рынка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Увеличение оборота и притока внутренних инвестиций</a:t>
            </a:r>
          </a:p>
        </p:txBody>
      </p:sp>
      <p:grpSp>
        <p:nvGrpSpPr>
          <p:cNvPr id="70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84675" y="3272764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71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1940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Прямоугольник 72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5238654" y="2936709"/>
            <a:ext cx="37189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2024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5507174" y="4558316"/>
            <a:ext cx="39164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Организация рынков новых продуктов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Привлечение клиентов из СНГ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Запуск стартап площадки и </a:t>
            </a:r>
            <a:r>
              <a:rPr lang="en-US" sz="1400" dirty="0" smtClean="0">
                <a:latin typeface="Arial Narrow" panose="020B0606020202030204" pitchFamily="34" charset="0"/>
              </a:rPr>
              <a:t>IT </a:t>
            </a:r>
            <a:r>
              <a:rPr lang="ru-RU" sz="1400" dirty="0" err="1" smtClean="0">
                <a:latin typeface="Arial Narrow" panose="020B0606020202030204" pitchFamily="34" charset="0"/>
              </a:rPr>
              <a:t>хаба</a:t>
            </a:r>
            <a:endParaRPr lang="ru-RU" sz="14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 smtClean="0">
              <a:latin typeface="Arial Narrow" panose="020B0606020202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837322" y="3272288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76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1940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7791301" y="2936233"/>
            <a:ext cx="37189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2026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8215713" y="971813"/>
            <a:ext cx="35722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Завершение разработки платформы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Запуск </a:t>
            </a:r>
            <a:r>
              <a:rPr lang="ru-RU" sz="1400" dirty="0" err="1" smtClean="0">
                <a:latin typeface="Arial Narrow" panose="020B0606020202030204" pitchFamily="34" charset="0"/>
              </a:rPr>
              <a:t>крипторубля</a:t>
            </a:r>
            <a:endParaRPr lang="ru-RU" sz="1400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Привлечение иностранных розничных инвесторов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Создание </a:t>
            </a:r>
            <a:r>
              <a:rPr lang="ru-RU" sz="1400" dirty="0" err="1" smtClean="0">
                <a:latin typeface="Arial Narrow" panose="020B0606020202030204" pitchFamily="34" charset="0"/>
              </a:rPr>
              <a:t>маркетплейсов</a:t>
            </a:r>
            <a:r>
              <a:rPr lang="ru-RU" sz="1400" dirty="0" smtClean="0">
                <a:latin typeface="Arial Narrow" panose="020B0606020202030204" pitchFamily="34" charset="0"/>
              </a:rPr>
              <a:t> и </a:t>
            </a:r>
            <a:r>
              <a:rPr lang="ru-RU" sz="1400" dirty="0" err="1" smtClean="0">
                <a:latin typeface="Arial Narrow" panose="020B0606020202030204" pitchFamily="34" charset="0"/>
              </a:rPr>
              <a:t>краудфандингового</a:t>
            </a:r>
            <a:r>
              <a:rPr lang="ru-RU" sz="1400" dirty="0" smtClean="0">
                <a:latin typeface="Arial Narrow" panose="020B0606020202030204" pitchFamily="34" charset="0"/>
              </a:rPr>
              <a:t> инвестирования</a:t>
            </a:r>
          </a:p>
        </p:txBody>
      </p:sp>
      <p:grpSp>
        <p:nvGrpSpPr>
          <p:cNvPr id="80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9992476" y="3272288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81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1940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96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9946455" y="2936233"/>
            <a:ext cx="37189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b="1" dirty="0" smtClean="0">
                <a:solidFill>
                  <a:srgbClr val="1940FF"/>
                </a:solidFill>
                <a:latin typeface="Arial Narrow" panose="020B0606020202030204" pitchFamily="34" charset="0"/>
              </a:rPr>
              <a:t>2030</a:t>
            </a:r>
            <a:endParaRPr lang="ru-RU" sz="1600" b="1" dirty="0">
              <a:solidFill>
                <a:srgbClr val="1940FF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10001814" y="4196248"/>
            <a:ext cx="206963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Выполнение целей концепции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Получение статуса мирового финансового центра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 Narrow" panose="020B0606020202030204" pitchFamily="34" charset="0"/>
              </a:rPr>
              <a:t>Привлечение клиентов с развитых рынков</a:t>
            </a:r>
          </a:p>
        </p:txBody>
      </p:sp>
      <p:cxnSp>
        <p:nvCxnSpPr>
          <p:cNvPr id="4" name="Прямая соединительная линия 3"/>
          <p:cNvCxnSpPr>
            <a:stCxn id="71" idx="4"/>
          </p:cNvCxnSpPr>
          <p:nvPr/>
        </p:nvCxnSpPr>
        <p:spPr>
          <a:xfrm flipH="1">
            <a:off x="5424602" y="3549209"/>
            <a:ext cx="2" cy="1418850"/>
          </a:xfrm>
          <a:prstGeom prst="line">
            <a:avLst/>
          </a:prstGeom>
          <a:ln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369390" y="4961733"/>
            <a:ext cx="91440" cy="91440"/>
          </a:xfrm>
          <a:prstGeom prst="ellipse">
            <a:avLst/>
          </a:prstGeom>
          <a:solidFill>
            <a:srgbClr val="1940FF"/>
          </a:solidFill>
          <a:ln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единительная линия 85"/>
          <p:cNvCxnSpPr>
            <a:stCxn id="62" idx="0"/>
          </p:cNvCxnSpPr>
          <p:nvPr/>
        </p:nvCxnSpPr>
        <p:spPr>
          <a:xfrm flipH="1" flipV="1">
            <a:off x="2844017" y="1409660"/>
            <a:ext cx="630" cy="1850408"/>
          </a:xfrm>
          <a:prstGeom prst="line">
            <a:avLst/>
          </a:prstGeom>
          <a:ln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2798297" y="1330664"/>
            <a:ext cx="91440" cy="91440"/>
          </a:xfrm>
          <a:prstGeom prst="ellipse">
            <a:avLst/>
          </a:prstGeom>
          <a:solidFill>
            <a:srgbClr val="1940FF"/>
          </a:solidFill>
          <a:ln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/>
          <p:cNvCxnSpPr>
            <a:stCxn id="58" idx="4"/>
          </p:cNvCxnSpPr>
          <p:nvPr/>
        </p:nvCxnSpPr>
        <p:spPr>
          <a:xfrm>
            <a:off x="535903" y="3536513"/>
            <a:ext cx="299" cy="1425678"/>
          </a:xfrm>
          <a:prstGeom prst="line">
            <a:avLst/>
          </a:prstGeom>
          <a:ln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514727" y="4962191"/>
            <a:ext cx="91440" cy="91440"/>
          </a:xfrm>
          <a:prstGeom prst="ellipse">
            <a:avLst/>
          </a:prstGeom>
          <a:solidFill>
            <a:srgbClr val="1940FF"/>
          </a:solidFill>
          <a:ln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>
            <a:off x="10116211" y="3536513"/>
            <a:ext cx="299" cy="1425678"/>
          </a:xfrm>
          <a:prstGeom prst="line">
            <a:avLst/>
          </a:prstGeom>
          <a:ln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10086683" y="4961733"/>
            <a:ext cx="91440" cy="91440"/>
          </a:xfrm>
          <a:prstGeom prst="ellipse">
            <a:avLst/>
          </a:prstGeom>
          <a:solidFill>
            <a:srgbClr val="1940FF"/>
          </a:solidFill>
          <a:ln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flipH="1" flipV="1">
            <a:off x="7980647" y="1432857"/>
            <a:ext cx="630" cy="1850408"/>
          </a:xfrm>
          <a:prstGeom prst="line">
            <a:avLst/>
          </a:prstGeom>
          <a:ln>
            <a:solidFill>
              <a:srgbClr val="19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7934927" y="1353861"/>
            <a:ext cx="91440" cy="91440"/>
          </a:xfrm>
          <a:prstGeom prst="ellipse">
            <a:avLst/>
          </a:prstGeom>
          <a:solidFill>
            <a:srgbClr val="1940FF"/>
          </a:solidFill>
          <a:ln>
            <a:solidFill>
              <a:srgbClr val="19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4" name="Группа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C47B4C-4F9F-4919-A4C5-771E2B44E9C6}"/>
              </a:ext>
            </a:extLst>
          </p:cNvPr>
          <p:cNvGrpSpPr/>
          <p:nvPr/>
        </p:nvGrpSpPr>
        <p:grpSpPr>
          <a:xfrm>
            <a:off x="86479" y="3292760"/>
            <a:ext cx="11984966" cy="177131"/>
            <a:chOff x="468806" y="3679004"/>
            <a:chExt cx="11172882" cy="95417"/>
          </a:xfrm>
        </p:grpSpPr>
        <p:grpSp>
          <p:nvGrpSpPr>
            <p:cNvPr id="95" name="Группа 9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08AA42C-CDFB-4049-A6DB-7C559A457676}"/>
                </a:ext>
              </a:extLst>
            </p:cNvPr>
            <p:cNvGrpSpPr/>
            <p:nvPr/>
          </p:nvGrpSpPr>
          <p:grpSpPr>
            <a:xfrm>
              <a:off x="851416" y="3679004"/>
              <a:ext cx="10489171" cy="95417"/>
              <a:chOff x="851416" y="3365500"/>
              <a:chExt cx="10489171" cy="127000"/>
            </a:xfrm>
          </p:grpSpPr>
          <p:grpSp>
            <p:nvGrpSpPr>
              <p:cNvPr id="129" name="Группа 12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64C29EA-4BD4-5544-BFA7-EF6CEE5BEB36}"/>
                  </a:ext>
                </a:extLst>
              </p:cNvPr>
              <p:cNvGrpSpPr/>
              <p:nvPr/>
            </p:nvGrpSpPr>
            <p:grpSpPr>
              <a:xfrm>
                <a:off x="984101" y="3369733"/>
                <a:ext cx="9964721" cy="118533"/>
                <a:chOff x="851416" y="4305300"/>
                <a:chExt cx="9964721" cy="571500"/>
              </a:xfrm>
            </p:grpSpPr>
            <p:cxnSp>
              <p:nvCxnSpPr>
                <p:cNvPr id="178" name="Прямая соединительная линия 177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EDA2B38C-0A57-424F-87F3-16713D64E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416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единительная линия 17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8FB40DB7-B6D9-B944-970D-A91C945EC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16137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1F45DECE-3067-1148-BB1C-920C5109C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678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Прямая соединительная линия 18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F474E589-B513-7A4F-9700-F72F5B116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219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Прямая соединительная линия 18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30965FBC-222A-534E-B9EA-8F0DA59E6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2760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Прямая соединительная линия 182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D117BDFC-67B6-F142-9330-BA12959B6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3842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Прямая соединительная линия 183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7EB55D3-020B-B349-B243-B9AB139FA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1547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Прямая соединительная линия 184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FF92FFA-9B86-A242-8ABA-5E94B854A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088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Прямая соединительная линия 185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39F75861-322B-7B47-94CB-CC64D3D0E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2629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Прямая соединительная линия 18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1DAE1067-D3C0-0C4E-8CB2-5C996737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8170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единительная линия 187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3A4F5D06-00BE-3E4A-BA28-C545B7917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18301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единительная линия 18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66D69A10-2E7B-B444-A97D-9898C8A46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9383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Прямая соединительная линия 18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DD328F0-8303-6943-B2FA-0940F11DA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4924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Прямая соединительная линия 19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EDEE3188-F8B9-ED48-A2F6-CF931ECC3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0465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55F5F736-4DAF-814A-BC5A-0AD5064CB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6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2FB15F5-DAB8-274A-BDC6-09B46D5A1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3711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D58CF35C-E187-CB44-9E9D-8B035F49E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9252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97FBD5AF-16C5-2046-936E-D3EBB4E5A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4793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Прямая соединительная линия 195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8707D5CF-F5D7-874B-90DF-50A6FA259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0334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Прямая соединительная линия 19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9301A2A7-B9AC-E544-B458-7DBF0502A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5875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194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Группа 12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B12537E-2E99-E547-B51C-98C1678CA908}"/>
                  </a:ext>
                </a:extLst>
              </p:cNvPr>
              <p:cNvGrpSpPr/>
              <p:nvPr/>
            </p:nvGrpSpPr>
            <p:grpSpPr>
              <a:xfrm>
                <a:off x="851416" y="3365500"/>
                <a:ext cx="10489171" cy="127000"/>
                <a:chOff x="851416" y="3365500"/>
                <a:chExt cx="10489171" cy="127000"/>
              </a:xfrm>
            </p:grpSpPr>
            <p:grpSp>
              <p:nvGrpSpPr>
                <p:cNvPr id="131" name="Группа 13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A4FF3F15-81D9-2B4A-A0E7-1696B984909D}"/>
                    </a:ext>
                  </a:extLst>
                </p:cNvPr>
                <p:cNvGrpSpPr/>
                <p:nvPr/>
              </p:nvGrpSpPr>
              <p:grpSpPr>
                <a:xfrm>
                  <a:off x="1235561" y="3369733"/>
                  <a:ext cx="9964721" cy="118533"/>
                  <a:chOff x="851416" y="4305300"/>
                  <a:chExt cx="9964721" cy="571500"/>
                </a:xfrm>
              </p:grpSpPr>
              <p:cxnSp>
                <p:nvCxnSpPr>
                  <p:cNvPr id="158" name="Прямая соединительная линия 15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3E7E2CB1-16A2-394B-98C1-14246C7DC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1416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Прямая соединительная линия 15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E42132B-7E7C-D34C-BA94-D421806F0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16137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Прямая соединительная линия 15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3942F865-B1C1-A047-ADBD-264BCC9B59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91678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Прямая соединительная линия 16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DC69D40-92DE-B248-B299-792787153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67219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Прямая соединительная линия 16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6378E411-C8D1-FE4C-93A6-0205E857C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2760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Прямая соединительная линия 16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E1387409-A5A3-AF45-B33A-22CDEFD16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93842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Прямая соединительная линия 16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4EB56DBA-48F4-024F-9ADA-AA3FD3799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547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Прямая соединительная линия 16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B134192C-9A80-8841-9523-C363B6FDA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088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Прямая соединительная линия 16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B0348D5C-79F1-6D40-AFDA-35DB951D4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2629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Прямая соединительная линия 16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21D1E5B-92EB-504A-B051-FEA35BC71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8170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Прямая соединительная линия 16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CE494168-CC93-B841-BFBD-C8794BFF48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18301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Прямая соединительная линия 16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84283CF7-4BAF-474C-B913-D2BF6AABB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9383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Прямая соединительная линия 16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E1E804D-A994-EE49-9F01-2D10AD494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44924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Прямая соединительная линия 17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DDFE882-BE2E-A743-9F9D-2F88A1D7E6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0465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Прямая соединительная линия 17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B394314-D009-8B41-B858-18FFAB43A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6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Прямая соединительная линия 17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271AF07-55D2-2A44-858B-DD86DEA87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73711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Прямая соединительная линия 17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7A59F50-866D-5446-9461-6D1F05F52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9252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Прямая соединительная линия 17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A67C28F-3CF1-EC47-AEF9-A5FA15B5B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4793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Прямая соединительная линия 17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14D42826-2E85-AE4C-979E-30FBAF87B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0334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Прямая соединительная линия 17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5B1A50FD-B4A0-9043-918E-F8FF1E67CC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5875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Группа 132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6FAC704C-F8C4-1148-BA85-9BB5643A18D1}"/>
                    </a:ext>
                  </a:extLst>
                </p:cNvPr>
                <p:cNvGrpSpPr/>
                <p:nvPr/>
              </p:nvGrpSpPr>
              <p:grpSpPr>
                <a:xfrm>
                  <a:off x="851416" y="3365500"/>
                  <a:ext cx="10489171" cy="127000"/>
                  <a:chOff x="851416" y="3819525"/>
                  <a:chExt cx="10489171" cy="361950"/>
                </a:xfrm>
              </p:grpSpPr>
              <p:cxnSp>
                <p:nvCxnSpPr>
                  <p:cNvPr id="147" name="Прямая соединительная линия 14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87774CF7-3BFA-C749-899F-7C6076BB9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1416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Прямая соединительная линия 14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3A41237-D295-864B-A280-BD09E445E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40587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единительная линия 14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AB9BDFF-0ED5-2448-8C8B-43CAB38DC1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16137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Прямая соединительная линия 14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141EE6F9-0E64-2748-8475-261710FE7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91678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единительная линия 15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646C33B3-F27C-5543-919E-D7E18AD14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67219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единительная линия 15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BD6F272-4271-E045-9C47-8729D631F5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2760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Прямая соединительная линия 15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9F4AF55-C1A8-AB48-B22A-DA70E7F1F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93842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единительная линия 15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CEC97906-F8AF-2E4B-82C4-F437A3FEE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547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Прямая соединительная линия 15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39D05F6D-AE0A-BA48-8B32-1BF8ACAE6B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088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Прямая соединительная линия 15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4E2B071-2D71-E54C-B408-669AA6FA5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2629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Прямая соединительная линия 15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12EF7D49-8379-D148-9698-0AF489B5D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8170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Группа 135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59DF4001-9282-9C42-8470-F9FD185E19BC}"/>
                    </a:ext>
                  </a:extLst>
                </p:cNvPr>
                <p:cNvGrpSpPr/>
                <p:nvPr/>
              </p:nvGrpSpPr>
              <p:grpSpPr>
                <a:xfrm>
                  <a:off x="1375875" y="3365500"/>
                  <a:ext cx="7342426" cy="127000"/>
                  <a:chOff x="1375875" y="3819525"/>
                  <a:chExt cx="7342426" cy="361950"/>
                </a:xfrm>
              </p:grpSpPr>
              <p:cxnSp>
                <p:nvCxnSpPr>
                  <p:cNvPr id="137" name="Прямая соединительная линия 13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8D7B170-4013-DF47-B8F2-4525F06880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18301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Прямая соединительная линия 13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A11DF1D0-D18B-4849-AA9B-F7C173538C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9383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Прямая соединительная линия 13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81BB3445-FEA0-BF47-9818-DCE74D87B4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44924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единительная линия 13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EF171C31-7D52-F548-B81F-8833D5A53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0465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Прямая соединительная линия 14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044C0490-388D-8A4F-83CD-DC3D4DF35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6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Прямая соединительная линия 14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58B6D96D-733B-374C-9FD1-41692EC3F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73711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Прямая соединительная линия 14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4E03C1C3-802E-A44B-B1C1-38F5CAF96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9252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Прямая соединительная линия 14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6588E8B9-C370-834C-90EF-80A990277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4793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70B00051-042F-8B48-BFEB-5DDAFEC87A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0334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Прямая соединительная линия 14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067563E9-9B33-7648-8577-AB7614A94A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5875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194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6" name="Группа 9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88880D0-48A2-434B-9DB2-ED044036C48B}"/>
                </a:ext>
              </a:extLst>
            </p:cNvPr>
            <p:cNvGrpSpPr/>
            <p:nvPr/>
          </p:nvGrpSpPr>
          <p:grpSpPr>
            <a:xfrm>
              <a:off x="1113641" y="3682184"/>
              <a:ext cx="9964721" cy="89056"/>
              <a:chOff x="851416" y="4305300"/>
              <a:chExt cx="9964721" cy="571500"/>
            </a:xfrm>
          </p:grpSpPr>
          <p:cxnSp>
            <p:nvCxnSpPr>
              <p:cNvPr id="103" name="Прямая соединительная линия 10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7F12879-19AB-6844-AF77-619466C81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16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E7022F2-CE9A-3546-92F2-1167CE6B6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6137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B61827F-D435-4449-AD8E-03EB65ED0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1678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7B31990-33D5-7342-B29E-680AE2ED1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7219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A884A8B-864A-6442-8331-19395FD9C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2760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3536C1-C932-9042-817D-853E1D6C1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3842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DEF5CBB-90B0-BE46-AC78-8364A8437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547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F82E00C-EBD6-0D40-ACA7-191C1B9CB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088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единительная линия 1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31BC2C2-FC68-FE4C-9664-64D0FB62E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629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E67CD59-C3D3-4C43-B994-39B400D1F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170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B5D1C68-06D2-E749-B696-BB762D340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8301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единительная линия 11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FD0AF17-2B0B-E747-B47D-8C1BB8A3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383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единительная линия 12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26D2A29-280F-8C4B-B988-FFA8A568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924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93A1208-5954-474B-B8DF-179581DF2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465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E53D8CD-77DA-464B-91BC-58C45E452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6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A50809D-452F-6C45-AC95-FCE6B95C4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3711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AE32ADE-BE5A-314C-83F4-4FDB1E0D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9252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676E9E2-68A7-6349-A556-3E68035A8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793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4D40348-72C0-294F-843A-01C68F7BD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0334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FA08F60-7066-2841-B92E-EF1DBE8C0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5875" y="4305300"/>
                <a:ext cx="0" cy="571500"/>
              </a:xfrm>
              <a:prstGeom prst="line">
                <a:avLst/>
              </a:prstGeom>
              <a:ln w="9525">
                <a:solidFill>
                  <a:srgbClr val="19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Прямоугольни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C499136-45C5-CD46-B9A6-A528197EAABE}"/>
                </a:ext>
              </a:extLst>
            </p:cNvPr>
            <p:cNvSpPr/>
            <p:nvPr/>
          </p:nvSpPr>
          <p:spPr>
            <a:xfrm rot="18900000">
              <a:off x="468806" y="3697627"/>
              <a:ext cx="65590" cy="65589"/>
            </a:xfrm>
            <a:custGeom>
              <a:avLst/>
              <a:gdLst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0 w 406400"/>
                <a:gd name="connsiteY4" fmla="*/ 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91440 w 406400"/>
                <a:gd name="connsiteY4" fmla="*/ 9144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0" fmla="*/ 406400 w 406400"/>
                <a:gd name="connsiteY0" fmla="*/ 0 h 406400"/>
                <a:gd name="connsiteX1" fmla="*/ 406400 w 406400"/>
                <a:gd name="connsiteY1" fmla="*/ 406400 h 406400"/>
                <a:gd name="connsiteX2" fmla="*/ 0 w 4064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406400">
                  <a:moveTo>
                    <a:pt x="406400" y="0"/>
                  </a:moveTo>
                  <a:lnTo>
                    <a:pt x="406400" y="406400"/>
                  </a:lnTo>
                  <a:lnTo>
                    <a:pt x="0" y="406400"/>
                  </a:lnTo>
                </a:path>
              </a:pathLst>
            </a:custGeom>
            <a:noFill/>
            <a:ln w="12700">
              <a:solidFill>
                <a:srgbClr val="19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98" name="Прямоугольни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D7B4659-759B-1447-AC9B-9218083E87B8}"/>
                </a:ext>
              </a:extLst>
            </p:cNvPr>
            <p:cNvSpPr/>
            <p:nvPr/>
          </p:nvSpPr>
          <p:spPr>
            <a:xfrm rot="18900000">
              <a:off x="524000" y="3697628"/>
              <a:ext cx="65590" cy="65589"/>
            </a:xfrm>
            <a:custGeom>
              <a:avLst/>
              <a:gdLst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0 w 406400"/>
                <a:gd name="connsiteY4" fmla="*/ 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91440 w 406400"/>
                <a:gd name="connsiteY4" fmla="*/ 9144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0" fmla="*/ 406400 w 406400"/>
                <a:gd name="connsiteY0" fmla="*/ 0 h 406400"/>
                <a:gd name="connsiteX1" fmla="*/ 406400 w 406400"/>
                <a:gd name="connsiteY1" fmla="*/ 406400 h 406400"/>
                <a:gd name="connsiteX2" fmla="*/ 0 w 4064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406400">
                  <a:moveTo>
                    <a:pt x="406400" y="0"/>
                  </a:moveTo>
                  <a:lnTo>
                    <a:pt x="406400" y="406400"/>
                  </a:lnTo>
                  <a:lnTo>
                    <a:pt x="0" y="406400"/>
                  </a:lnTo>
                </a:path>
              </a:pathLst>
            </a:custGeom>
            <a:noFill/>
            <a:ln w="12700">
              <a:solidFill>
                <a:srgbClr val="19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99" name="Прямоугольни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6EEE635-4CB8-8747-84AC-8928247675AA}"/>
                </a:ext>
              </a:extLst>
            </p:cNvPr>
            <p:cNvSpPr/>
            <p:nvPr/>
          </p:nvSpPr>
          <p:spPr>
            <a:xfrm rot="18900000">
              <a:off x="579193" y="3697629"/>
              <a:ext cx="65590" cy="65589"/>
            </a:xfrm>
            <a:custGeom>
              <a:avLst/>
              <a:gdLst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0 w 406400"/>
                <a:gd name="connsiteY4" fmla="*/ 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91440 w 406400"/>
                <a:gd name="connsiteY4" fmla="*/ 9144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0" fmla="*/ 406400 w 406400"/>
                <a:gd name="connsiteY0" fmla="*/ 0 h 406400"/>
                <a:gd name="connsiteX1" fmla="*/ 406400 w 406400"/>
                <a:gd name="connsiteY1" fmla="*/ 406400 h 406400"/>
                <a:gd name="connsiteX2" fmla="*/ 0 w 4064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406400">
                  <a:moveTo>
                    <a:pt x="406400" y="0"/>
                  </a:moveTo>
                  <a:lnTo>
                    <a:pt x="406400" y="406400"/>
                  </a:lnTo>
                  <a:lnTo>
                    <a:pt x="0" y="406400"/>
                  </a:lnTo>
                </a:path>
              </a:pathLst>
            </a:custGeom>
            <a:noFill/>
            <a:ln w="12700">
              <a:solidFill>
                <a:srgbClr val="19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100" name="Прямоугольни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EF66234-A668-B440-9D52-3B6214BC26D5}"/>
                </a:ext>
              </a:extLst>
            </p:cNvPr>
            <p:cNvSpPr/>
            <p:nvPr/>
          </p:nvSpPr>
          <p:spPr>
            <a:xfrm rot="18900000">
              <a:off x="11465711" y="3697627"/>
              <a:ext cx="65590" cy="65589"/>
            </a:xfrm>
            <a:custGeom>
              <a:avLst/>
              <a:gdLst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0 w 406400"/>
                <a:gd name="connsiteY4" fmla="*/ 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91440 w 406400"/>
                <a:gd name="connsiteY4" fmla="*/ 9144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0" fmla="*/ 406400 w 406400"/>
                <a:gd name="connsiteY0" fmla="*/ 0 h 406400"/>
                <a:gd name="connsiteX1" fmla="*/ 406400 w 406400"/>
                <a:gd name="connsiteY1" fmla="*/ 406400 h 406400"/>
                <a:gd name="connsiteX2" fmla="*/ 0 w 4064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406400">
                  <a:moveTo>
                    <a:pt x="406400" y="0"/>
                  </a:moveTo>
                  <a:lnTo>
                    <a:pt x="406400" y="406400"/>
                  </a:lnTo>
                  <a:lnTo>
                    <a:pt x="0" y="406400"/>
                  </a:lnTo>
                </a:path>
              </a:pathLst>
            </a:custGeom>
            <a:noFill/>
            <a:ln w="12700">
              <a:solidFill>
                <a:srgbClr val="19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101" name="Прямоугольни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1C4779-9541-0648-A5CA-3D3389B9AB33}"/>
                </a:ext>
              </a:extLst>
            </p:cNvPr>
            <p:cNvSpPr/>
            <p:nvPr/>
          </p:nvSpPr>
          <p:spPr>
            <a:xfrm rot="18900000">
              <a:off x="11520905" y="3697628"/>
              <a:ext cx="65590" cy="65589"/>
            </a:xfrm>
            <a:custGeom>
              <a:avLst/>
              <a:gdLst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0 w 406400"/>
                <a:gd name="connsiteY4" fmla="*/ 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91440 w 406400"/>
                <a:gd name="connsiteY4" fmla="*/ 9144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0" fmla="*/ 406400 w 406400"/>
                <a:gd name="connsiteY0" fmla="*/ 0 h 406400"/>
                <a:gd name="connsiteX1" fmla="*/ 406400 w 406400"/>
                <a:gd name="connsiteY1" fmla="*/ 406400 h 406400"/>
                <a:gd name="connsiteX2" fmla="*/ 0 w 4064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406400">
                  <a:moveTo>
                    <a:pt x="406400" y="0"/>
                  </a:moveTo>
                  <a:lnTo>
                    <a:pt x="406400" y="406400"/>
                  </a:lnTo>
                  <a:lnTo>
                    <a:pt x="0" y="406400"/>
                  </a:lnTo>
                </a:path>
              </a:pathLst>
            </a:custGeom>
            <a:noFill/>
            <a:ln w="12700">
              <a:solidFill>
                <a:srgbClr val="19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102" name="Прямоугольник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B498AEC-AC59-1447-85EB-733B1D21006C}"/>
                </a:ext>
              </a:extLst>
            </p:cNvPr>
            <p:cNvSpPr/>
            <p:nvPr/>
          </p:nvSpPr>
          <p:spPr>
            <a:xfrm rot="18900000">
              <a:off x="11576098" y="3697629"/>
              <a:ext cx="65590" cy="65589"/>
            </a:xfrm>
            <a:custGeom>
              <a:avLst/>
              <a:gdLst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0 w 406400"/>
                <a:gd name="connsiteY4" fmla="*/ 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4" fmla="*/ 91440 w 406400"/>
                <a:gd name="connsiteY4" fmla="*/ 91440 h 406400"/>
                <a:gd name="connsiteX0" fmla="*/ 0 w 406400"/>
                <a:gd name="connsiteY0" fmla="*/ 0 h 406400"/>
                <a:gd name="connsiteX1" fmla="*/ 406400 w 406400"/>
                <a:gd name="connsiteY1" fmla="*/ 0 h 406400"/>
                <a:gd name="connsiteX2" fmla="*/ 406400 w 406400"/>
                <a:gd name="connsiteY2" fmla="*/ 406400 h 406400"/>
                <a:gd name="connsiteX3" fmla="*/ 0 w 406400"/>
                <a:gd name="connsiteY3" fmla="*/ 406400 h 406400"/>
                <a:gd name="connsiteX0" fmla="*/ 406400 w 406400"/>
                <a:gd name="connsiteY0" fmla="*/ 0 h 406400"/>
                <a:gd name="connsiteX1" fmla="*/ 406400 w 406400"/>
                <a:gd name="connsiteY1" fmla="*/ 406400 h 406400"/>
                <a:gd name="connsiteX2" fmla="*/ 0 w 406400"/>
                <a:gd name="connsiteY2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406400">
                  <a:moveTo>
                    <a:pt x="406400" y="0"/>
                  </a:moveTo>
                  <a:lnTo>
                    <a:pt x="406400" y="406400"/>
                  </a:lnTo>
                  <a:lnTo>
                    <a:pt x="0" y="406400"/>
                  </a:lnTo>
                </a:path>
              </a:pathLst>
            </a:custGeom>
            <a:noFill/>
            <a:ln w="12700">
              <a:solidFill>
                <a:srgbClr val="19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04008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615</Words>
  <Application>Microsoft Office PowerPoint</Application>
  <PresentationFormat>Широкоэкранный</PresentationFormat>
  <Paragraphs>190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Play</vt:lpstr>
      <vt:lpstr>Тема Office</vt:lpstr>
      <vt:lpstr>Презентация PowerPoint</vt:lpstr>
      <vt:lpstr>Концепция модели</vt:lpstr>
      <vt:lpstr>Компоненты модели</vt:lpstr>
      <vt:lpstr>Компоненты модели</vt:lpstr>
      <vt:lpstr>Компоненты модели</vt:lpstr>
      <vt:lpstr>Компоненты модели</vt:lpstr>
      <vt:lpstr>Компоненты модели</vt:lpstr>
      <vt:lpstr>Компоненты модели</vt:lpstr>
      <vt:lpstr>Дорожная карта</vt:lpstr>
      <vt:lpstr>Результат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.</cp:lastModifiedBy>
  <cp:revision>24</cp:revision>
  <dcterms:created xsi:type="dcterms:W3CDTF">2021-09-04T21:50:07Z</dcterms:created>
  <dcterms:modified xsi:type="dcterms:W3CDTF">2021-09-05T01:18:39Z</dcterms:modified>
</cp:coreProperties>
</file>