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4" autoAdjust="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6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9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0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4.svg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11" Type="http://schemas.openxmlformats.org/officeDocument/2006/relationships/image" Target="../media/image66.svg"/><Relationship Id="rId5" Type="http://schemas.openxmlformats.org/officeDocument/2006/relationships/image" Target="../media/image2.png"/><Relationship Id="rId15" Type="http://schemas.openxmlformats.org/officeDocument/2006/relationships/image" Target="../media/image42.sv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58.sv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326859" cy="6858000"/>
          </a:xfrm>
          <a:prstGeom prst="rect">
            <a:avLst/>
          </a:prstGeom>
          <a:solidFill>
            <a:srgbClr val="194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="" xmlns:a16="http://schemas.microsoft.com/office/drawing/2014/main" id="{0F20D133-6174-4BD5-8E31-15126A63B98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black">
          <a:xfrm>
            <a:off x="503755" y="5077685"/>
            <a:ext cx="6294438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Команда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GMP</a:t>
            </a:r>
            <a:endParaRPr lang="ru-RU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endParaRPr lang="en-US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Александр Ярусов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Кристина Лях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Никита </a:t>
            </a:r>
            <a:r>
              <a:rPr lang="ru-RU" altLang="en-US" sz="20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Боженков</a:t>
            </a:r>
            <a:endParaRPr lang="ru-RU" alt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 Placeholder 2">
            <a:hlinkClick r:id="" action="ppaction://noaction"/>
            <a:extLst>
              <a:ext uri="{FF2B5EF4-FFF2-40B4-BE49-F238E27FC236}">
                <a16:creationId xmlns="" xmlns:a16="http://schemas.microsoft.com/office/drawing/2014/main" id="{0F20D133-6174-4BD5-8E31-15126A63B98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black">
          <a:xfrm>
            <a:off x="547154" y="729042"/>
            <a:ext cx="6294438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44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ТИЗЕР</a:t>
            </a:r>
            <a:endParaRPr lang="ru-RU" altLang="en-US" sz="44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69074" y="369018"/>
            <a:ext cx="58593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940FF"/>
                </a:solidFill>
                <a:latin typeface="Arial Narrow" panose="020B0606020202030204" pitchFamily="34" charset="0"/>
              </a:rPr>
              <a:t>И</a:t>
            </a:r>
            <a:r>
              <a:rPr lang="ru-RU" sz="24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нвестиционный </a:t>
            </a:r>
            <a:r>
              <a:rPr lang="ru-RU" sz="2400" b="1" dirty="0" err="1" smtClean="0">
                <a:solidFill>
                  <a:srgbClr val="1940FF"/>
                </a:solidFill>
                <a:latin typeface="Arial Narrow" panose="020B0606020202030204" pitchFamily="34" charset="0"/>
              </a:rPr>
              <a:t>хаб</a:t>
            </a:r>
            <a:endParaRPr lang="ru-RU" sz="2400" b="1" dirty="0" smtClean="0">
              <a:solidFill>
                <a:srgbClr val="1940FF"/>
              </a:solidFill>
              <a:latin typeface="Arial Narrow" panose="020B0606020202030204" pitchFamily="34" charset="0"/>
            </a:endParaRPr>
          </a:p>
          <a:p>
            <a:r>
              <a:rPr lang="ru-RU" sz="1600" dirty="0" smtClean="0">
                <a:latin typeface="Arial Narrow" panose="020B0606020202030204" pitchFamily="34" charset="0"/>
              </a:rPr>
              <a:t>цифровая финансовая платформа, экосистема, предоставляющая мировой доступ к классическим и нестандартным финансовым инструментам, </a:t>
            </a:r>
            <a:r>
              <a:rPr lang="ru-RU" sz="1600" dirty="0" err="1" smtClean="0">
                <a:latin typeface="Arial Narrow" panose="020B0606020202030204" pitchFamily="34" charset="0"/>
              </a:rPr>
              <a:t>маркетплейсам</a:t>
            </a:r>
            <a:r>
              <a:rPr lang="ru-RU" sz="1600" dirty="0" smtClean="0">
                <a:latin typeface="Arial Narrow" panose="020B0606020202030204" pitchFamily="34" charset="0"/>
              </a:rPr>
              <a:t> и площадкам для </a:t>
            </a:r>
            <a:r>
              <a:rPr lang="ru-RU" sz="1600" dirty="0" smtClean="0">
                <a:latin typeface="Arial Narrow" panose="020B0606020202030204" pitchFamily="34" charset="0"/>
              </a:rPr>
              <a:t>различных категорий </a:t>
            </a:r>
            <a:r>
              <a:rPr lang="ru-RU" sz="1600" dirty="0" smtClean="0">
                <a:latin typeface="Arial Narrow" panose="020B0606020202030204" pitchFamily="34" charset="0"/>
              </a:rPr>
              <a:t>инвесторов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43" y="125358"/>
            <a:ext cx="1524567" cy="152456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969073" y="1990060"/>
            <a:ext cx="5859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модели: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31E9BA-F831-48DD-B7D0-921D64143A83}"/>
              </a:ext>
            </a:extLst>
          </p:cNvPr>
          <p:cNvGrpSpPr/>
          <p:nvPr/>
        </p:nvGrpSpPr>
        <p:grpSpPr>
          <a:xfrm>
            <a:off x="4048892" y="2541353"/>
            <a:ext cx="7620045" cy="749495"/>
            <a:chOff x="515939" y="1233488"/>
            <a:chExt cx="11160124" cy="1170000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515939" y="1233488"/>
              <a:ext cx="11160124" cy="1168937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6574635" y="1577729"/>
              <a:ext cx="4408566" cy="480456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Хаб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 - </a:t>
              </a:r>
              <a:r>
                <a:rPr kumimoji="0" lang="ru-RU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центр финансовых потоков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82" name="Группа 8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518367" y="1233488"/>
              <a:ext cx="5847520" cy="1170000"/>
              <a:chOff x="518367" y="1233488"/>
              <a:chExt cx="5847520" cy="1170000"/>
            </a:xfrm>
          </p:grpSpPr>
          <p:sp>
            <p:nvSpPr>
              <p:cNvPr id="83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7"/>
                <a:ext cx="2955987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4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39" y="1234020"/>
                <a:ext cx="5638983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5" name="Прямоугольник 8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423920"/>
                <a:ext cx="3062372" cy="788070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Цифровой</a:t>
                </a:r>
                <a:r>
                  <a:rPr kumimoji="0" lang="ru-RU" sz="16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 финансовый посредник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6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18367" y="1233488"/>
                <a:ext cx="2001313" cy="1170000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8" name="Группа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31E9BA-F831-48DD-B7D0-921D64143A83}"/>
              </a:ext>
            </a:extLst>
          </p:cNvPr>
          <p:cNvGrpSpPr/>
          <p:nvPr/>
        </p:nvGrpSpPr>
        <p:grpSpPr>
          <a:xfrm>
            <a:off x="4048893" y="3345563"/>
            <a:ext cx="7620045" cy="775619"/>
            <a:chOff x="515939" y="1192708"/>
            <a:chExt cx="11160124" cy="1210780"/>
          </a:xfrm>
        </p:grpSpPr>
        <p:sp>
          <p:nvSpPr>
            <p:cNvPr id="89" name="Прямоугольник 8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515939" y="1192708"/>
              <a:ext cx="11160124" cy="1168936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6574635" y="1409571"/>
              <a:ext cx="5028892" cy="816773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 smtClean="0">
                  <a:solidFill>
                    <a:srgbClr val="1C1C1C"/>
                  </a:solidFill>
                  <a:latin typeface="Arial Narrow"/>
                </a:rPr>
                <a:t>Стимулирование внутренних инвестиций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Привлечение</a:t>
              </a:r>
              <a:r>
                <a:rPr kumimoji="0" lang="ru-RU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 иностранных частных инвесторов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91" name="Группа 9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518367" y="1233488"/>
              <a:ext cx="5847520" cy="1170000"/>
              <a:chOff x="518367" y="1233488"/>
              <a:chExt cx="5847520" cy="1170000"/>
            </a:xfrm>
          </p:grpSpPr>
          <p:sp>
            <p:nvSpPr>
              <p:cNvPr id="92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7"/>
                <a:ext cx="2955987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93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39" y="1234020"/>
                <a:ext cx="5638983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94" name="Прямоугольник 9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589829"/>
                <a:ext cx="3062372" cy="456251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Аудитория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95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18367" y="1233488"/>
                <a:ext cx="2001313" cy="1170000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Группа 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31E9BA-F831-48DD-B7D0-921D64143A83}"/>
              </a:ext>
            </a:extLst>
          </p:cNvPr>
          <p:cNvGrpSpPr/>
          <p:nvPr/>
        </p:nvGrpSpPr>
        <p:grpSpPr>
          <a:xfrm>
            <a:off x="4048892" y="4209119"/>
            <a:ext cx="7620045" cy="749495"/>
            <a:chOff x="515939" y="1233488"/>
            <a:chExt cx="11160124" cy="1170000"/>
          </a:xfrm>
        </p:grpSpPr>
        <p:sp>
          <p:nvSpPr>
            <p:cNvPr id="98" name="Прямоугольник 9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515939" y="1233488"/>
              <a:ext cx="11160124" cy="1168937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6574635" y="1409571"/>
              <a:ext cx="4408566" cy="816773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Организация</a:t>
              </a:r>
              <a:r>
                <a:rPr kumimoji="0" lang="ru-RU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 рынков новых финансовых продуктов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100" name="Группа 9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518367" y="1233488"/>
              <a:ext cx="5847520" cy="1170000"/>
              <a:chOff x="518367" y="1233488"/>
              <a:chExt cx="5847520" cy="1170000"/>
            </a:xfrm>
          </p:grpSpPr>
          <p:sp>
            <p:nvSpPr>
              <p:cNvPr id="101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7"/>
                <a:ext cx="2955987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02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39" y="1234020"/>
                <a:ext cx="5638983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03" name="Прямоугольник 10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589829"/>
                <a:ext cx="3062372" cy="456251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Продуктовая линейка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04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18367" y="1233488"/>
                <a:ext cx="2001313" cy="1170000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31E9BA-F831-48DD-B7D0-921D64143A83}"/>
              </a:ext>
            </a:extLst>
          </p:cNvPr>
          <p:cNvGrpSpPr/>
          <p:nvPr/>
        </p:nvGrpSpPr>
        <p:grpSpPr>
          <a:xfrm>
            <a:off x="4048892" y="5040520"/>
            <a:ext cx="7620045" cy="749495"/>
            <a:chOff x="515939" y="1233488"/>
            <a:chExt cx="11160124" cy="1170000"/>
          </a:xfrm>
        </p:grpSpPr>
        <p:sp>
          <p:nvSpPr>
            <p:cNvPr id="107" name="Прямоугольник 10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515939" y="1233488"/>
              <a:ext cx="11160124" cy="1168937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6574635" y="1409571"/>
              <a:ext cx="4408566" cy="816773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dirty="0" err="1" smtClean="0">
                  <a:solidFill>
                    <a:srgbClr val="1C1C1C"/>
                  </a:solidFill>
                  <a:latin typeface="Arial Narrow"/>
                </a:rPr>
                <a:t>Диджитализация</a:t>
              </a:r>
              <a:r>
                <a:rPr lang="ru-RU" sz="1400" dirty="0" smtClean="0">
                  <a:solidFill>
                    <a:srgbClr val="1C1C1C"/>
                  </a:solidFill>
                  <a:latin typeface="Arial Narrow"/>
                </a:rPr>
                <a:t> площадки, создание </a:t>
              </a:r>
              <a:r>
                <a:rPr lang="ru-RU" sz="1400" dirty="0" err="1" smtClean="0">
                  <a:solidFill>
                    <a:srgbClr val="1C1C1C"/>
                  </a:solidFill>
                  <a:latin typeface="Arial Narrow"/>
                </a:rPr>
                <a:t>маркетплейсов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109" name="Группа 10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518367" y="1233488"/>
              <a:ext cx="5847520" cy="1170000"/>
              <a:chOff x="518367" y="1233488"/>
              <a:chExt cx="5847520" cy="1170000"/>
            </a:xfrm>
          </p:grpSpPr>
          <p:sp>
            <p:nvSpPr>
              <p:cNvPr id="110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7"/>
                <a:ext cx="2955987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11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39" y="1234020"/>
                <a:ext cx="5638983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553705"/>
                <a:ext cx="3062372" cy="528500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Цифровая</a:t>
                </a:r>
                <a:r>
                  <a:rPr kumimoji="0" lang="ru-RU" sz="16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 платформа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13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18367" y="1233488"/>
                <a:ext cx="2001313" cy="1170000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Группа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31E9BA-F831-48DD-B7D0-921D64143A83}"/>
              </a:ext>
            </a:extLst>
          </p:cNvPr>
          <p:cNvGrpSpPr/>
          <p:nvPr/>
        </p:nvGrpSpPr>
        <p:grpSpPr>
          <a:xfrm>
            <a:off x="4048892" y="5893773"/>
            <a:ext cx="7620045" cy="749495"/>
            <a:chOff x="515939" y="1233488"/>
            <a:chExt cx="11160124" cy="1170000"/>
          </a:xfrm>
        </p:grpSpPr>
        <p:sp>
          <p:nvSpPr>
            <p:cNvPr id="116" name="Прямоугольник 11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515939" y="1233488"/>
              <a:ext cx="11160124" cy="1168937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6574635" y="1409571"/>
              <a:ext cx="4408566" cy="816773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Обеспечение</a:t>
              </a:r>
              <a:r>
                <a:rPr kumimoji="0" lang="ru-RU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noProof="0" dirty="0" err="1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платформаы</a:t>
              </a:r>
              <a:r>
                <a:rPr kumimoji="0" lang="ru-RU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 необходимой для функционирования инфраструктурой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118" name="Группа 1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518367" y="1233488"/>
              <a:ext cx="5847520" cy="1170000"/>
              <a:chOff x="518367" y="1233488"/>
              <a:chExt cx="5847520" cy="1170000"/>
            </a:xfrm>
          </p:grpSpPr>
          <p:sp>
            <p:nvSpPr>
              <p:cNvPr id="119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7"/>
                <a:ext cx="2955987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20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39" y="1234020"/>
                <a:ext cx="5638983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553705"/>
                <a:ext cx="3062372" cy="528500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Инфраструктура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122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18367" y="1233488"/>
                <a:ext cx="2001313" cy="1170000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25" name="Рисунок 124">
            <a:extLst>
              <a:ext uri="{FF2B5EF4-FFF2-40B4-BE49-F238E27FC236}">
                <a16:creationId xmlns:a16="http://schemas.microsoft.com/office/drawing/2014/main" xmlns="" id="{C86561C0-DC6F-4475-A160-72711A9E95A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4978" y="5196879"/>
            <a:ext cx="412569" cy="41256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xmlns="" id="{D3D9E9DB-8F12-4E89-A5DF-182B2039D4C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361" y="2704641"/>
            <a:ext cx="341776" cy="341776"/>
          </a:xfrm>
          <a:prstGeom prst="rect">
            <a:avLst/>
          </a:prstGeom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xmlns="" id="{E82F8793-1A15-5F45-8A4E-BA851AA0F72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4245" y="3599956"/>
            <a:ext cx="355748" cy="355748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xmlns="" id="{D2F85109-34FA-DF43-ABB7-C52197FBB31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5760" y="4455310"/>
            <a:ext cx="266130" cy="266130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xmlns="" id="{41AF084E-A7C5-432B-8A5F-EB33A62ACF6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0951" y="6006571"/>
            <a:ext cx="466594" cy="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67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74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.</cp:lastModifiedBy>
  <cp:revision>25</cp:revision>
  <dcterms:created xsi:type="dcterms:W3CDTF">2021-09-04T21:50:07Z</dcterms:created>
  <dcterms:modified xsi:type="dcterms:W3CDTF">2021-09-05T01:18:41Z</dcterms:modified>
</cp:coreProperties>
</file>