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Ypq9VpCIwiRdk/9IlSh5GNwUA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71"/>
    <a:srgbClr val="00A9FD"/>
    <a:srgbClr val="29B8FF"/>
    <a:srgbClr val="19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7359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82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slideLayout" Target="../slideLayouts/slideLayout1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5" Type="http://schemas.openxmlformats.org/officeDocument/2006/relationships/image" Target="NULL"/><Relationship Id="rId4" Type="http://schemas.openxmlformats.org/officeDocument/2006/relationships/notesSlide" Target="../notesSlides/notesSlide1.xm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2999397" cy="6858000"/>
          </a:xfrm>
          <a:prstGeom prst="rect">
            <a:avLst/>
          </a:prstGeom>
          <a:solidFill>
            <a:srgbClr val="00A9F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xmlns="" id="{0F20D133-6174-4BD5-8E31-15126A63B989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black">
          <a:xfrm>
            <a:off x="298981" y="5461211"/>
            <a:ext cx="2148912" cy="508000"/>
          </a:xfrm>
          <a:prstGeom prst="rect">
            <a:avLst/>
          </a:prstGeom>
          <a:noFill/>
          <a:ln w="9525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101600" tIns="101600" rIns="0" bIns="10160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>
                <a:srgbClr val="FFFFFF"/>
              </a:buClr>
            </a:pPr>
            <a:r>
              <a:rPr lang="ru-RU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Команда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GMP</a:t>
            </a:r>
            <a:r>
              <a:rPr lang="ru-RU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_2</a:t>
            </a:r>
          </a:p>
          <a:p>
            <a:pPr defTabSz="914400">
              <a:buClr>
                <a:srgbClr val="FFFFFF"/>
              </a:buClr>
            </a:pPr>
            <a:endParaRPr lang="en-US" altLang="en-US" sz="2000" b="1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Александр Ярусов</a:t>
            </a: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Кристина Лях</a:t>
            </a: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Никита </a:t>
            </a:r>
            <a:r>
              <a:rPr lang="ru-RU" altLang="en-US" sz="2000" dirty="0" err="1" smtClean="0">
                <a:solidFill>
                  <a:srgbClr val="FFFFFF"/>
                </a:solidFill>
                <a:latin typeface="Arial Narrow" panose="020B0606020202030204" pitchFamily="34" charset="0"/>
              </a:rPr>
              <a:t>Боженков</a:t>
            </a:r>
            <a:endParaRPr lang="ru-RU" alt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xmlns="" id="{0F20D133-6174-4BD5-8E31-15126A63B989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black">
          <a:xfrm>
            <a:off x="298981" y="320128"/>
            <a:ext cx="2779705" cy="508000"/>
          </a:xfrm>
          <a:prstGeom prst="rect">
            <a:avLst/>
          </a:prstGeom>
          <a:noFill/>
          <a:ln w="9525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101600" tIns="101600" rIns="0" bIns="10160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>
                <a:srgbClr val="FFFFFF"/>
              </a:buClr>
            </a:pPr>
            <a:r>
              <a:rPr lang="ru-RU" altLang="en-US" sz="36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ТИЗЕР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44" y="67841"/>
            <a:ext cx="1524567" cy="1423448"/>
          </a:xfrm>
          <a:prstGeom prst="rect">
            <a:avLst/>
          </a:prstGeom>
        </p:spPr>
      </p:pic>
      <p:sp>
        <p:nvSpPr>
          <p:cNvPr id="74" name="Прямоугольник 73"/>
          <p:cNvSpPr/>
          <p:nvPr/>
        </p:nvSpPr>
        <p:spPr>
          <a:xfrm>
            <a:off x="3298378" y="236606"/>
            <a:ext cx="5859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A9FD"/>
                </a:solidFill>
                <a:latin typeface="Arial Narrow" panose="020B0606020202030204" pitchFamily="34" charset="0"/>
              </a:rPr>
              <a:t>Социальный счет ВТБ – больше чем счет</a:t>
            </a:r>
          </a:p>
        </p:txBody>
      </p:sp>
      <p:grpSp>
        <p:nvGrpSpPr>
          <p:cNvPr id="83" name="Группа 82"/>
          <p:cNvGrpSpPr/>
          <p:nvPr/>
        </p:nvGrpSpPr>
        <p:grpSpPr>
          <a:xfrm>
            <a:off x="3360799" y="4153650"/>
            <a:ext cx="8753512" cy="914400"/>
            <a:chOff x="2833768" y="5260031"/>
            <a:chExt cx="7570517" cy="731520"/>
          </a:xfrm>
        </p:grpSpPr>
        <p:grpSp>
          <p:nvGrpSpPr>
            <p:cNvPr id="84" name="Группа 8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431E9BA-F831-48DD-B7D0-921D64143A83}"/>
                </a:ext>
              </a:extLst>
            </p:cNvPr>
            <p:cNvGrpSpPr/>
            <p:nvPr/>
          </p:nvGrpSpPr>
          <p:grpSpPr>
            <a:xfrm>
              <a:off x="2833768" y="5260031"/>
              <a:ext cx="7570517" cy="731520"/>
              <a:chOff x="515939" y="1233488"/>
              <a:chExt cx="11087586" cy="1170000"/>
            </a:xfrm>
          </p:grpSpPr>
          <p:sp>
            <p:nvSpPr>
              <p:cNvPr id="86" name="Прямоугольник 8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4BD01DD-692D-423E-8133-B5B706AAFE22}"/>
                  </a:ext>
                </a:extLst>
              </p:cNvPr>
              <p:cNvSpPr/>
              <p:nvPr/>
            </p:nvSpPr>
            <p:spPr>
              <a:xfrm>
                <a:off x="515939" y="1233488"/>
                <a:ext cx="11033330" cy="1168937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outerShdw blurRad="114300" dist="63500" dir="2700000" algn="ctr" rotWithShape="0">
                  <a:srgbClr val="000000">
                    <a:alpha val="8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7" name="Прямоугольник 8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40776D64-A460-421A-BDCF-AD75C71405B7}"/>
                  </a:ext>
                </a:extLst>
              </p:cNvPr>
              <p:cNvSpPr/>
              <p:nvPr/>
            </p:nvSpPr>
            <p:spPr>
              <a:xfrm>
                <a:off x="6145073" y="1404458"/>
                <a:ext cx="5458452" cy="826998"/>
              </a:xfrm>
              <a:prstGeom prst="rect">
                <a:avLst/>
              </a:prstGeom>
            </p:spPr>
            <p:txBody>
              <a:bodyPr wrap="square" lIns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 Narrow"/>
                  </a:rPr>
                  <a:t>Консолидируйте все ваши поступления на одном счете, превращайте его в «семейный» счет</a:t>
                </a:r>
                <a:endParaRPr kumimoji="0" lang="ru-RU" b="0" i="0" u="none" strike="noStrike" kern="120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88" name="Группа 8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A601C94C-3411-4D50-A0D4-CD64FD8F700B}"/>
                  </a:ext>
                </a:extLst>
              </p:cNvPr>
              <p:cNvGrpSpPr/>
              <p:nvPr/>
            </p:nvGrpSpPr>
            <p:grpSpPr>
              <a:xfrm>
                <a:off x="518367" y="1233488"/>
                <a:ext cx="5518514" cy="1170000"/>
                <a:chOff x="518367" y="1233488"/>
                <a:chExt cx="5518514" cy="1170000"/>
              </a:xfrm>
            </p:grpSpPr>
            <p:sp>
              <p:nvSpPr>
                <p:cNvPr id="89" name="Стрелка: пятиугольник 5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2123614F-8333-4D48-9651-740754362C99}"/>
                    </a:ext>
                  </a:extLst>
                </p:cNvPr>
                <p:cNvSpPr/>
                <p:nvPr/>
              </p:nvSpPr>
              <p:spPr>
                <a:xfrm>
                  <a:off x="3409900" y="1368778"/>
                  <a:ext cx="2626981" cy="898358"/>
                </a:xfrm>
                <a:prstGeom prst="homePlate">
                  <a:avLst>
                    <a:gd name="adj" fmla="val 18296"/>
                  </a:avLst>
                </a:prstGeom>
                <a:solidFill>
                  <a:srgbClr val="00AA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Стрелка: пятиугольник 6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4BE473DA-3EBD-45E7-AE74-3547EC52ECFA}"/>
                    </a:ext>
                  </a:extLst>
                </p:cNvPr>
                <p:cNvSpPr/>
                <p:nvPr/>
              </p:nvSpPr>
              <p:spPr>
                <a:xfrm>
                  <a:off x="632839" y="1234020"/>
                  <a:ext cx="5290869" cy="1168937"/>
                </a:xfrm>
                <a:prstGeom prst="homePlate">
                  <a:avLst>
                    <a:gd name="adj" fmla="val 17407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olid"/>
                </a:ln>
                <a:effectLst>
                  <a:outerShdw blurRad="114300" dist="63500" dir="2700000" algn="ctr" rotWithShape="0">
                    <a:srgbClr val="000000">
                      <a:alpha val="8000"/>
                    </a:srgbClr>
                  </a:outerShdw>
                </a:effectLst>
              </p:spPr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Прямоугольник 90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21984B2B-3B13-45E1-98AB-957AEBD7BCE5}"/>
                    </a:ext>
                  </a:extLst>
                </p:cNvPr>
                <p:cNvSpPr/>
                <p:nvPr/>
              </p:nvSpPr>
              <p:spPr>
                <a:xfrm>
                  <a:off x="2819399" y="1581672"/>
                  <a:ext cx="3062372" cy="472571"/>
                </a:xfrm>
                <a:prstGeom prst="rect">
                  <a:avLst/>
                </a:prstGeom>
              </p:spPr>
              <p:txBody>
                <a:bodyPr wrap="square" lIns="0" anchor="ctr">
                  <a:sp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882"/>
                      </a:solidFill>
                      <a:effectLst/>
                      <a:uLnTx/>
                      <a:uFillTx/>
                      <a:latin typeface="Arial Narrow"/>
                    </a:rPr>
                    <a:t>Мета</a:t>
                  </a:r>
                  <a:r>
                    <a:rPr kumimoji="0" lang="ru-RU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srgbClr val="002882"/>
                      </a:solidFill>
                      <a:effectLst/>
                      <a:uLnTx/>
                      <a:uFillTx/>
                      <a:latin typeface="Arial Narrow"/>
                    </a:rPr>
                    <a:t> счет</a:t>
                  </a:r>
                  <a:endParaRPr kumimoji="0" lang="ru-RU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92" name="Полилиния: фигура 41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98059C65-3298-49F4-B0FF-68F7954CDCDD}"/>
                    </a:ext>
                  </a:extLst>
                </p:cNvPr>
                <p:cNvSpPr/>
                <p:nvPr/>
              </p:nvSpPr>
              <p:spPr>
                <a:xfrm>
                  <a:off x="518367" y="1233488"/>
                  <a:ext cx="1660114" cy="1170000"/>
                </a:xfrm>
                <a:custGeom>
                  <a:avLst/>
                  <a:gdLst>
                    <a:gd name="connsiteX0" fmla="*/ 0 w 2186733"/>
                    <a:gd name="connsiteY0" fmla="*/ 0 h 1170000"/>
                    <a:gd name="connsiteX1" fmla="*/ 2186733 w 2186733"/>
                    <a:gd name="connsiteY1" fmla="*/ 0 h 1170000"/>
                    <a:gd name="connsiteX2" fmla="*/ 2186733 w 2186733"/>
                    <a:gd name="connsiteY2" fmla="*/ 443 h 1170000"/>
                    <a:gd name="connsiteX3" fmla="*/ 2186733 w 2186733"/>
                    <a:gd name="connsiteY3" fmla="*/ 1170000 h 1170000"/>
                    <a:gd name="connsiteX4" fmla="*/ 1766748 w 2186733"/>
                    <a:gd name="connsiteY4" fmla="*/ 1170000 h 1170000"/>
                    <a:gd name="connsiteX5" fmla="*/ 419985 w 2186733"/>
                    <a:gd name="connsiteY5" fmla="*/ 1170000 h 1170000"/>
                    <a:gd name="connsiteX6" fmla="*/ 0 w 2186733"/>
                    <a:gd name="connsiteY6" fmla="*/ 1170000 h 1170000"/>
                    <a:gd name="connsiteX7" fmla="*/ 0 w 2186733"/>
                    <a:gd name="connsiteY7" fmla="*/ 443 h 117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86733" h="1170000">
                      <a:moveTo>
                        <a:pt x="0" y="0"/>
                      </a:moveTo>
                      <a:lnTo>
                        <a:pt x="2186733" y="0"/>
                      </a:lnTo>
                      <a:lnTo>
                        <a:pt x="2186733" y="443"/>
                      </a:lnTo>
                      <a:lnTo>
                        <a:pt x="2186733" y="1170000"/>
                      </a:lnTo>
                      <a:lnTo>
                        <a:pt x="1766748" y="1170000"/>
                      </a:lnTo>
                      <a:lnTo>
                        <a:pt x="419985" y="1170000"/>
                      </a:lnTo>
                      <a:lnTo>
                        <a:pt x="0" y="1170000"/>
                      </a:lnTo>
                      <a:lnTo>
                        <a:pt x="0" y="443"/>
                      </a:lnTo>
                      <a:close/>
                    </a:path>
                  </a:pathLst>
                </a:custGeom>
                <a:gradFill>
                  <a:gsLst>
                    <a:gs pos="50000">
                      <a:srgbClr val="002882"/>
                    </a:gs>
                    <a:gs pos="100000">
                      <a:srgbClr val="002882">
                        <a:lumMod val="75000"/>
                      </a:srgbClr>
                    </a:gs>
                  </a:gsLst>
                  <a:lin ang="2700000" scaled="1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85" name="Рисунок 84">
              <a:extLst>
                <a:ext uri="{FF2B5EF4-FFF2-40B4-BE49-F238E27FC236}">
                  <a16:creationId xmlns="" xmlns:a16="http://schemas.microsoft.com/office/drawing/2014/main" id="{41AF084E-A7C5-432B-8A5F-EB33A62A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123857" y="5401905"/>
              <a:ext cx="466594" cy="466594"/>
            </a:xfrm>
            <a:prstGeom prst="rect">
              <a:avLst/>
            </a:prstGeom>
          </p:spPr>
        </p:pic>
      </p:grpSp>
      <p:grpSp>
        <p:nvGrpSpPr>
          <p:cNvPr id="3" name="Группа 2"/>
          <p:cNvGrpSpPr/>
          <p:nvPr/>
        </p:nvGrpSpPr>
        <p:grpSpPr>
          <a:xfrm>
            <a:off x="3353318" y="1796790"/>
            <a:ext cx="8722319" cy="929817"/>
            <a:chOff x="1889032" y="1585224"/>
            <a:chExt cx="10062337" cy="929817"/>
          </a:xfrm>
        </p:grpSpPr>
        <p:sp>
          <p:nvSpPr>
            <p:cNvPr id="69" name="Прямоугольник 6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4BD01DD-692D-423E-8133-B5B706AAFE22}"/>
                </a:ext>
              </a:extLst>
            </p:cNvPr>
            <p:cNvSpPr/>
            <p:nvPr/>
          </p:nvSpPr>
          <p:spPr>
            <a:xfrm>
              <a:off x="1889032" y="1601472"/>
              <a:ext cx="10062337" cy="91356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0776D64-A460-421A-BDCF-AD75C71405B7}"/>
                </a:ext>
              </a:extLst>
            </p:cNvPr>
            <p:cNvSpPr/>
            <p:nvPr/>
          </p:nvSpPr>
          <p:spPr>
            <a:xfrm>
              <a:off x="7022772" y="1718429"/>
              <a:ext cx="4915213" cy="646331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Получай набор финансовых и нефинансовых выгоды от ВТБ вместе с </a:t>
              </a:r>
              <a:r>
                <a:rPr lang="ru-RU" dirty="0" err="1" smtClean="0">
                  <a:solidFill>
                    <a:srgbClr val="1C1C1C"/>
                  </a:solidFill>
                  <a:latin typeface="Arial Narrow"/>
                </a:rPr>
                <a:t>соц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 счетом</a:t>
              </a:r>
              <a:endPara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</a:endParaRPr>
            </a:p>
          </p:txBody>
        </p:sp>
        <p:grpSp>
          <p:nvGrpSpPr>
            <p:cNvPr id="77" name="Группа 7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601C94C-3411-4D50-A0D4-CD64FD8F700B}"/>
                </a:ext>
              </a:extLst>
            </p:cNvPr>
            <p:cNvGrpSpPr/>
            <p:nvPr/>
          </p:nvGrpSpPr>
          <p:grpSpPr>
            <a:xfrm>
              <a:off x="1904234" y="1585224"/>
              <a:ext cx="5035068" cy="923159"/>
              <a:chOff x="542593" y="1234020"/>
              <a:chExt cx="5584388" cy="1181208"/>
            </a:xfrm>
          </p:grpSpPr>
          <p:sp>
            <p:nvSpPr>
              <p:cNvPr id="78" name="Стрелка: пятиугольник 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123614F-8333-4D48-9651-740754362C99}"/>
                  </a:ext>
                </a:extLst>
              </p:cNvPr>
              <p:cNvSpPr/>
              <p:nvPr/>
            </p:nvSpPr>
            <p:spPr>
              <a:xfrm>
                <a:off x="3409900" y="1368778"/>
                <a:ext cx="2717081" cy="898358"/>
              </a:xfrm>
              <a:prstGeom prst="homePlate">
                <a:avLst>
                  <a:gd name="adj" fmla="val 18296"/>
                </a:avLst>
              </a:prstGeom>
              <a:solidFill>
                <a:srgbClr val="00AA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79" name="Стрелка: пятиугольник 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4BE473DA-3EBD-45E7-AE74-3547EC52ECFA}"/>
                  </a:ext>
                </a:extLst>
              </p:cNvPr>
              <p:cNvSpPr/>
              <p:nvPr/>
            </p:nvSpPr>
            <p:spPr>
              <a:xfrm>
                <a:off x="632840" y="1234020"/>
                <a:ext cx="5379668" cy="1168937"/>
              </a:xfrm>
              <a:prstGeom prst="homePlate">
                <a:avLst>
                  <a:gd name="adj" fmla="val 17407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outerShdw blurRad="114300" dist="63500" dir="2700000" algn="ctr" rotWithShape="0">
                  <a:srgbClr val="000000">
                    <a:alpha val="8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0" name="Прямоугольник 7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1984B2B-3B13-45E1-98AB-957AEBD7BCE5}"/>
                  </a:ext>
                </a:extLst>
              </p:cNvPr>
              <p:cNvSpPr/>
              <p:nvPr/>
            </p:nvSpPr>
            <p:spPr>
              <a:xfrm>
                <a:off x="2819399" y="1581670"/>
                <a:ext cx="3062372" cy="472570"/>
              </a:xfrm>
              <a:prstGeom prst="rect">
                <a:avLst/>
              </a:prstGeom>
            </p:spPr>
            <p:txBody>
              <a:bodyPr wrap="square" lIns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b="1" dirty="0" smtClean="0">
                    <a:solidFill>
                      <a:srgbClr val="002882"/>
                    </a:solidFill>
                    <a:latin typeface="Arial Narrow"/>
                  </a:rPr>
                  <a:t>Счет возможностей</a:t>
                </a:r>
                <a:endParaRPr kumimoji="0" lang="ru-RU" b="1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1" name="Полилиния: фигура 4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059C65-3298-49F4-B0FF-68F7954CDCDD}"/>
                  </a:ext>
                </a:extLst>
              </p:cNvPr>
              <p:cNvSpPr/>
              <p:nvPr/>
            </p:nvSpPr>
            <p:spPr>
              <a:xfrm>
                <a:off x="542593" y="1245227"/>
                <a:ext cx="1681647" cy="1170001"/>
              </a:xfrm>
              <a:custGeom>
                <a:avLst/>
                <a:gdLst>
                  <a:gd name="connsiteX0" fmla="*/ 0 w 2186733"/>
                  <a:gd name="connsiteY0" fmla="*/ 0 h 1170000"/>
                  <a:gd name="connsiteX1" fmla="*/ 2186733 w 2186733"/>
                  <a:gd name="connsiteY1" fmla="*/ 0 h 1170000"/>
                  <a:gd name="connsiteX2" fmla="*/ 2186733 w 2186733"/>
                  <a:gd name="connsiteY2" fmla="*/ 443 h 1170000"/>
                  <a:gd name="connsiteX3" fmla="*/ 2186733 w 2186733"/>
                  <a:gd name="connsiteY3" fmla="*/ 1170000 h 1170000"/>
                  <a:gd name="connsiteX4" fmla="*/ 1766748 w 2186733"/>
                  <a:gd name="connsiteY4" fmla="*/ 1170000 h 1170000"/>
                  <a:gd name="connsiteX5" fmla="*/ 419985 w 2186733"/>
                  <a:gd name="connsiteY5" fmla="*/ 1170000 h 1170000"/>
                  <a:gd name="connsiteX6" fmla="*/ 0 w 2186733"/>
                  <a:gd name="connsiteY6" fmla="*/ 1170000 h 1170000"/>
                  <a:gd name="connsiteX7" fmla="*/ 0 w 2186733"/>
                  <a:gd name="connsiteY7" fmla="*/ 443 h 11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6733" h="1170000">
                    <a:moveTo>
                      <a:pt x="0" y="0"/>
                    </a:moveTo>
                    <a:lnTo>
                      <a:pt x="2186733" y="0"/>
                    </a:lnTo>
                    <a:lnTo>
                      <a:pt x="2186733" y="443"/>
                    </a:lnTo>
                    <a:lnTo>
                      <a:pt x="2186733" y="1170000"/>
                    </a:lnTo>
                    <a:lnTo>
                      <a:pt x="1766748" y="1170000"/>
                    </a:lnTo>
                    <a:lnTo>
                      <a:pt x="419985" y="1170000"/>
                    </a:lnTo>
                    <a:lnTo>
                      <a:pt x="0" y="1170000"/>
                    </a:lnTo>
                    <a:lnTo>
                      <a:pt x="0" y="443"/>
                    </a:lnTo>
                    <a:close/>
                  </a:path>
                </a:pathLst>
              </a:custGeom>
              <a:gradFill>
                <a:gsLst>
                  <a:gs pos="50000">
                    <a:srgbClr val="002882"/>
                  </a:gs>
                  <a:gs pos="100000">
                    <a:srgbClr val="002882">
                      <a:lumMod val="75000"/>
                    </a:srgb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  <p:pic>
          <p:nvPicPr>
            <p:cNvPr id="93" name="Рисунок 92">
              <a:extLst>
                <a:ext uri="{FF2B5EF4-FFF2-40B4-BE49-F238E27FC236}">
                  <a16:creationId xmlns="" xmlns:a16="http://schemas.microsoft.com/office/drawing/2014/main" id="{D3D9E9DB-8F12-4E89-A5DF-182B2039D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2278190" y="1748994"/>
              <a:ext cx="650245" cy="615766"/>
            </a:xfrm>
            <a:prstGeom prst="rect">
              <a:avLst/>
            </a:prstGeom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</p:pic>
      </p:grpSp>
      <p:grpSp>
        <p:nvGrpSpPr>
          <p:cNvPr id="4" name="Группа 3"/>
          <p:cNvGrpSpPr/>
          <p:nvPr/>
        </p:nvGrpSpPr>
        <p:grpSpPr>
          <a:xfrm>
            <a:off x="3347642" y="2967096"/>
            <a:ext cx="8709141" cy="929817"/>
            <a:chOff x="3126458" y="2580597"/>
            <a:chExt cx="8949179" cy="929817"/>
          </a:xfrm>
        </p:grpSpPr>
        <p:sp>
          <p:nvSpPr>
            <p:cNvPr id="95" name="Прямоугольник 9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4BD01DD-692D-423E-8133-B5B706AAFE22}"/>
                </a:ext>
              </a:extLst>
            </p:cNvPr>
            <p:cNvSpPr/>
            <p:nvPr/>
          </p:nvSpPr>
          <p:spPr>
            <a:xfrm>
              <a:off x="3126458" y="2596845"/>
              <a:ext cx="8949179" cy="91356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0776D64-A460-421A-BDCF-AD75C71405B7}"/>
                </a:ext>
              </a:extLst>
            </p:cNvPr>
            <p:cNvSpPr/>
            <p:nvPr/>
          </p:nvSpPr>
          <p:spPr>
            <a:xfrm>
              <a:off x="7692272" y="2713802"/>
              <a:ext cx="4371462" cy="646331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buClrTx/>
                <a:defRPr/>
              </a:pP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Консолидированный источник информации </a:t>
              </a:r>
              <a:r>
                <a:rPr lang="ru-RU" dirty="0">
                  <a:solidFill>
                    <a:srgbClr val="1C1C1C"/>
                  </a:solidFill>
                  <a:latin typeface="Arial Narrow"/>
                </a:rPr>
                <a:t>о </a:t>
              </a:r>
              <a:r>
                <a:rPr lang="ru-RU" dirty="0" err="1" smtClean="0">
                  <a:solidFill>
                    <a:srgbClr val="1C1C1C"/>
                  </a:solidFill>
                  <a:latin typeface="Arial Narrow"/>
                </a:rPr>
                <a:t>соц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 выплатах и иных мерах </a:t>
              </a:r>
              <a:r>
                <a:rPr lang="ru-RU" dirty="0" err="1" smtClean="0">
                  <a:solidFill>
                    <a:srgbClr val="1C1C1C"/>
                  </a:solidFill>
                  <a:latin typeface="Arial Narrow"/>
                </a:rPr>
                <a:t>гос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 поддержки</a:t>
              </a:r>
              <a:endParaRPr lang="ru-RU" dirty="0">
                <a:solidFill>
                  <a:srgbClr val="1C1C1C"/>
                </a:solidFill>
                <a:latin typeface="Arial Narrow"/>
              </a:endParaRPr>
            </a:p>
          </p:txBody>
        </p:sp>
        <p:sp>
          <p:nvSpPr>
            <p:cNvPr id="99" name="Стрелка: пятиугольник 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123614F-8333-4D48-9651-740754362C99}"/>
                </a:ext>
              </a:extLst>
            </p:cNvPr>
            <p:cNvSpPr/>
            <p:nvPr/>
          </p:nvSpPr>
          <p:spPr>
            <a:xfrm>
              <a:off x="5439239" y="2685916"/>
              <a:ext cx="2178797" cy="702101"/>
            </a:xfrm>
            <a:prstGeom prst="homePlate">
              <a:avLst>
                <a:gd name="adj" fmla="val 18296"/>
              </a:avLst>
            </a:prstGeom>
            <a:solidFill>
              <a:srgbClr val="00AAFF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0" name="Стрелка: пятиугольник 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BE473DA-3EBD-45E7-AE74-3547EC52ECFA}"/>
                </a:ext>
              </a:extLst>
            </p:cNvPr>
            <p:cNvSpPr/>
            <p:nvPr/>
          </p:nvSpPr>
          <p:spPr>
            <a:xfrm>
              <a:off x="3212346" y="2580597"/>
              <a:ext cx="4313895" cy="913569"/>
            </a:xfrm>
            <a:prstGeom prst="homePlate">
              <a:avLst>
                <a:gd name="adj" fmla="val 17407"/>
              </a:avLst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1984B2B-3B13-45E1-98AB-957AEBD7BCE5}"/>
                </a:ext>
              </a:extLst>
            </p:cNvPr>
            <p:cNvSpPr/>
            <p:nvPr/>
          </p:nvSpPr>
          <p:spPr>
            <a:xfrm>
              <a:off x="4965723" y="2713799"/>
              <a:ext cx="2455682" cy="646331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b="1" dirty="0" smtClean="0">
                  <a:solidFill>
                    <a:srgbClr val="002882"/>
                  </a:solidFill>
                  <a:latin typeface="Arial Narrow"/>
                </a:rPr>
                <a:t>Единое информационное окно</a:t>
              </a:r>
              <a:endPara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2" name="Полилиния: фигура 4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8059C65-3298-49F4-B0FF-68F7954CDCDD}"/>
                </a:ext>
              </a:extLst>
            </p:cNvPr>
            <p:cNvSpPr/>
            <p:nvPr/>
          </p:nvSpPr>
          <p:spPr>
            <a:xfrm>
              <a:off x="3139978" y="2589356"/>
              <a:ext cx="1348494" cy="914400"/>
            </a:xfrm>
            <a:custGeom>
              <a:avLst/>
              <a:gdLst>
                <a:gd name="connsiteX0" fmla="*/ 0 w 2186733"/>
                <a:gd name="connsiteY0" fmla="*/ 0 h 1170000"/>
                <a:gd name="connsiteX1" fmla="*/ 2186733 w 2186733"/>
                <a:gd name="connsiteY1" fmla="*/ 0 h 1170000"/>
                <a:gd name="connsiteX2" fmla="*/ 2186733 w 2186733"/>
                <a:gd name="connsiteY2" fmla="*/ 443 h 1170000"/>
                <a:gd name="connsiteX3" fmla="*/ 2186733 w 2186733"/>
                <a:gd name="connsiteY3" fmla="*/ 1170000 h 1170000"/>
                <a:gd name="connsiteX4" fmla="*/ 1766748 w 2186733"/>
                <a:gd name="connsiteY4" fmla="*/ 1170000 h 1170000"/>
                <a:gd name="connsiteX5" fmla="*/ 419985 w 2186733"/>
                <a:gd name="connsiteY5" fmla="*/ 1170000 h 1170000"/>
                <a:gd name="connsiteX6" fmla="*/ 0 w 2186733"/>
                <a:gd name="connsiteY6" fmla="*/ 1170000 h 1170000"/>
                <a:gd name="connsiteX7" fmla="*/ 0 w 2186733"/>
                <a:gd name="connsiteY7" fmla="*/ 443 h 11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6733" h="1170000">
                  <a:moveTo>
                    <a:pt x="0" y="0"/>
                  </a:moveTo>
                  <a:lnTo>
                    <a:pt x="2186733" y="0"/>
                  </a:lnTo>
                  <a:lnTo>
                    <a:pt x="2186733" y="443"/>
                  </a:lnTo>
                  <a:lnTo>
                    <a:pt x="2186733" y="1170000"/>
                  </a:lnTo>
                  <a:lnTo>
                    <a:pt x="1766748" y="1170000"/>
                  </a:lnTo>
                  <a:lnTo>
                    <a:pt x="419985" y="1170000"/>
                  </a:lnTo>
                  <a:lnTo>
                    <a:pt x="0" y="1170000"/>
                  </a:lnTo>
                  <a:lnTo>
                    <a:pt x="0" y="443"/>
                  </a:lnTo>
                  <a:close/>
                </a:path>
              </a:pathLst>
            </a:custGeom>
            <a:gradFill>
              <a:gsLst>
                <a:gs pos="50000">
                  <a:srgbClr val="002882"/>
                </a:gs>
                <a:gs pos="100000">
                  <a:srgbClr val="002882">
                    <a:lumMod val="75000"/>
                  </a:srgbClr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pic>
          <p:nvPicPr>
            <p:cNvPr id="82" name="Рисунок 81">
              <a:extLst>
                <a:ext uri="{FF2B5EF4-FFF2-40B4-BE49-F238E27FC236}">
                  <a16:creationId xmlns="" xmlns:a16="http://schemas.microsoft.com/office/drawing/2014/main" id="{D2F85109-34FA-DF43-ABB7-C52197FBB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400631" y="2713799"/>
              <a:ext cx="650245" cy="615766"/>
            </a:xfrm>
            <a:prstGeom prst="rect">
              <a:avLst/>
            </a:prstGeom>
          </p:spPr>
        </p:pic>
      </p:grpSp>
      <p:sp>
        <p:nvSpPr>
          <p:cNvPr id="103" name="Прямоугольник 102">
            <a:extLst>
              <a:ext uri="{FF2B5EF4-FFF2-40B4-BE49-F238E27FC236}">
                <a16:creationId xmlns:lc="http://schemas.openxmlformats.org/drawingml/2006/lockedCanvas" xmlns:a16="http://schemas.microsoft.com/office/drawing/2014/main" xmlns="" id="{40776D64-A460-421A-BDCF-AD75C71405B7}"/>
              </a:ext>
            </a:extLst>
          </p:cNvPr>
          <p:cNvSpPr/>
          <p:nvPr/>
        </p:nvSpPr>
        <p:spPr>
          <a:xfrm>
            <a:off x="3371491" y="670204"/>
            <a:ext cx="6027535" cy="707886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noProof="0" dirty="0" err="1" smtClean="0">
                <a:solidFill>
                  <a:srgbClr val="1C1C1C"/>
                </a:solidFill>
                <a:latin typeface="Arial Narrow"/>
              </a:rPr>
              <a:t>Соц</a:t>
            </a:r>
            <a:r>
              <a:rPr lang="ru-RU" sz="2000" noProof="0" dirty="0" smtClean="0">
                <a:solidFill>
                  <a:srgbClr val="1C1C1C"/>
                </a:solidFill>
                <a:latin typeface="Arial Narrow"/>
              </a:rPr>
              <a:t> счет является уникальным финансовым инструментом. Это: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945061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cT0cm7XTTGML6S2Z_Sr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cT0cm7XTTGML6S2Z_SrA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71</Words>
  <Application>Microsoft Office PowerPoint</Application>
  <PresentationFormat>Широкоэкранный</PresentationFormat>
  <Paragraphs>14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.</cp:lastModifiedBy>
  <cp:revision>22</cp:revision>
  <dcterms:created xsi:type="dcterms:W3CDTF">2021-12-02T12:30:11Z</dcterms:created>
  <dcterms:modified xsi:type="dcterms:W3CDTF">2021-12-03T12:17:10Z</dcterms:modified>
</cp:coreProperties>
</file>