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  <p:sldMasterId id="2147483672" r:id="rId3"/>
    <p:sldMasterId id="2147483700" r:id="rId4"/>
  </p:sldMasterIdLst>
  <p:notesMasterIdLst>
    <p:notesMasterId r:id="rId20"/>
  </p:notesMasterIdLst>
  <p:sldIdLst>
    <p:sldId id="258" r:id="rId5"/>
    <p:sldId id="291" r:id="rId6"/>
    <p:sldId id="280" r:id="rId7"/>
    <p:sldId id="293" r:id="rId8"/>
    <p:sldId id="294" r:id="rId9"/>
    <p:sldId id="295" r:id="rId10"/>
    <p:sldId id="296" r:id="rId11"/>
    <p:sldId id="297" r:id="rId12"/>
    <p:sldId id="288" r:id="rId13"/>
    <p:sldId id="278" r:id="rId14"/>
    <p:sldId id="284" r:id="rId15"/>
    <p:sldId id="299" r:id="rId16"/>
    <p:sldId id="298" r:id="rId17"/>
    <p:sldId id="301" r:id="rId18"/>
    <p:sldId id="30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Ypq9VpCIwiRdk/9IlSh5GNwU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BDEEFF"/>
    <a:srgbClr val="173EFF"/>
    <a:srgbClr val="C59EE2"/>
    <a:srgbClr val="E4F6FF"/>
    <a:srgbClr val="009CE0"/>
    <a:srgbClr val="FFCC99"/>
    <a:srgbClr val="FFCC00"/>
    <a:srgbClr val="009FEE"/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94233" autoAdjust="0"/>
  </p:normalViewPr>
  <p:slideViewPr>
    <p:cSldViewPr snapToGrid="0">
      <p:cViewPr varScale="1">
        <p:scale>
          <a:sx n="81" d="100"/>
          <a:sy n="81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3112380984157313"/>
          <c:w val="1"/>
          <c:h val="0.5866452017342194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2</c:v>
                </c:pt>
              </c:strCache>
            </c:strRef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lt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1Q</c:v>
                </c:pt>
                <c:pt idx="1">
                  <c:v>2Q</c:v>
                </c:pt>
                <c:pt idx="2">
                  <c:v>3Q</c:v>
                </c:pt>
                <c:pt idx="3">
                  <c:v>4Q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30</c:v>
                </c:pt>
                <c:pt idx="1">
                  <c:v>80</c:v>
                </c:pt>
                <c:pt idx="2">
                  <c:v>380</c:v>
                </c:pt>
                <c:pt idx="3">
                  <c:v>1000</c:v>
                </c:pt>
              </c:numCache>
            </c:numRef>
          </c:val>
          <c:smooth val="1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431925552"/>
        <c:axId val="-431925008"/>
      </c:lineChart>
      <c:catAx>
        <c:axId val="-431925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431925008"/>
        <c:crosses val="autoZero"/>
        <c:auto val="1"/>
        <c:lblAlgn val="ctr"/>
        <c:lblOffset val="100"/>
        <c:noMultiLvlLbl val="0"/>
      </c:catAx>
      <c:valAx>
        <c:axId val="-43192500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-43192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3112380984157313"/>
          <c:w val="1"/>
          <c:h val="0.5866452017342194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Расходы</c:v>
                </c:pt>
              </c:strCache>
            </c:strRef>
          </c:tx>
          <c:spPr>
            <a:ln w="19050" cap="rnd">
              <a:solidFill>
                <a:srgbClr val="DC4C3F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lt1"/>
              </a:solidFill>
              <a:ln w="9525">
                <a:solidFill>
                  <a:srgbClr val="DC4C3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DC4C3F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1Q</c:v>
                </c:pt>
                <c:pt idx="1">
                  <c:v>2Q</c:v>
                </c:pt>
                <c:pt idx="2">
                  <c:v>3Q</c:v>
                </c:pt>
                <c:pt idx="3">
                  <c:v>4Q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-28100</c:v>
                </c:pt>
                <c:pt idx="1">
                  <c:v>-51200</c:v>
                </c:pt>
                <c:pt idx="2">
                  <c:v>-57100</c:v>
                </c:pt>
                <c:pt idx="3">
                  <c:v>-68000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3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6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1Q</c:v>
                </c:pt>
                <c:pt idx="1">
                  <c:v>2Q</c:v>
                </c:pt>
                <c:pt idx="2">
                  <c:v>3Q</c:v>
                </c:pt>
                <c:pt idx="3">
                  <c:v>4Q</c:v>
                </c:pt>
              </c:strCache>
            </c:strRef>
          </c:cat>
          <c:val>
            <c:numRef>
              <c:f>Лист1!$C$2:$C$5</c:f>
              <c:numCache>
                <c:formatCode>#,##0</c:formatCode>
                <c:ptCount val="4"/>
                <c:pt idx="0">
                  <c:v>4105</c:v>
                </c:pt>
                <c:pt idx="1">
                  <c:v>15221</c:v>
                </c:pt>
                <c:pt idx="2">
                  <c:v>64349.589</c:v>
                </c:pt>
                <c:pt idx="3">
                  <c:v>193048.764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88819712"/>
        <c:axId val="-388825696"/>
      </c:lineChart>
      <c:catAx>
        <c:axId val="-38881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388825696"/>
        <c:crosses val="autoZero"/>
        <c:auto val="1"/>
        <c:lblAlgn val="ctr"/>
        <c:lblOffset val="100"/>
        <c:noMultiLvlLbl val="0"/>
      </c:catAx>
      <c:valAx>
        <c:axId val="-388825696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-38881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206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ru-RU" sz="1600" b="1" smtClean="0">
                <a:solidFill>
                  <a:srgbClr val="002060"/>
                </a:solidFill>
              </a:rPr>
              <a:t>Результат</a:t>
            </a:r>
            <a:r>
              <a:rPr lang="ru-RU" sz="1600" b="1" baseline="0" smtClean="0">
                <a:solidFill>
                  <a:srgbClr val="002060"/>
                </a:solidFill>
              </a:rPr>
              <a:t> расчета Дохода 2022</a:t>
            </a:r>
            <a:r>
              <a:rPr lang="ru-RU" sz="1600" b="1" smtClean="0">
                <a:solidFill>
                  <a:srgbClr val="002060"/>
                </a:solidFill>
              </a:rPr>
              <a:t> </a:t>
            </a:r>
            <a:r>
              <a:rPr lang="ru-RU" sz="1600" b="1">
                <a:solidFill>
                  <a:srgbClr val="002060"/>
                </a:solidFill>
              </a:rPr>
              <a:t>– </a:t>
            </a:r>
            <a:r>
              <a:rPr lang="en-US" sz="1600" b="1" smtClean="0">
                <a:solidFill>
                  <a:srgbClr val="002060"/>
                </a:solidFill>
              </a:rPr>
              <a:t>QTD</a:t>
            </a:r>
            <a:endParaRPr lang="ru-RU" sz="1600" b="1" dirty="0">
              <a:solidFill>
                <a:srgbClr val="00206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2060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IQ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Лист1!#REF!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Ипотека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solidFill>
                  <a:srgbClr val="00B0F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solidFill>
                  <a:srgbClr val="00B0F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IQ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Лист1!$B$2:$B$5</c:f>
              <c:numCache>
                <c:formatCode>#,##0</c:formatCode>
                <c:ptCount val="4"/>
                <c:pt idx="0">
                  <c:v>2773973</c:v>
                </c:pt>
                <c:pt idx="1">
                  <c:v>10284247</c:v>
                </c:pt>
                <c:pt idx="2">
                  <c:v>43479452</c:v>
                </c:pt>
                <c:pt idx="3">
                  <c:v>130438356</c:v>
                </c:pt>
              </c:numCache>
            </c:numRef>
          </c:val>
        </c:ser>
        <c:ser>
          <c:idx val="2"/>
          <c:order val="2"/>
          <c:tx>
            <c:strRef>
              <c:f>Лист1!$C$1</c:f>
              <c:strCache>
                <c:ptCount val="1"/>
                <c:pt idx="0">
                  <c:v>Кредит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7.825061079579556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6.17767979966806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4131274131275015E-3"/>
                  <c:y val="-1.64738127991148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IQ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Лист1!$C$2:$C$5</c:f>
              <c:numCache>
                <c:formatCode>#,##0</c:formatCode>
                <c:ptCount val="4"/>
                <c:pt idx="0">
                  <c:v>1331507</c:v>
                </c:pt>
                <c:pt idx="1">
                  <c:v>4936438</c:v>
                </c:pt>
                <c:pt idx="2">
                  <c:v>20870137</c:v>
                </c:pt>
                <c:pt idx="3">
                  <c:v>62610411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-388833312"/>
        <c:axId val="-388831680"/>
      </c:barChart>
      <c:catAx>
        <c:axId val="-38883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ru-RU"/>
          </a:p>
        </c:txPr>
        <c:crossAx val="-388831680"/>
        <c:crosses val="autoZero"/>
        <c:auto val="1"/>
        <c:lblAlgn val="ctr"/>
        <c:lblOffset val="100"/>
        <c:noMultiLvlLbl val="0"/>
      </c:catAx>
      <c:valAx>
        <c:axId val="-38883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ru-RU"/>
          </a:p>
        </c:txPr>
        <c:crossAx val="-38883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79177940595262"/>
          <c:y val="0.85042619757623994"/>
          <c:w val="0.31924250600431697"/>
          <c:h val="0.105712655379936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Narrow" panose="020B0606020202030204" pitchFamily="34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735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04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88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ru-RU" sz="1200" smtClean="0">
                <a:latin typeface="Calibri"/>
                <a:ea typeface="Calibri"/>
                <a:cs typeface="Calibri"/>
                <a:sym typeface="Calibri"/>
              </a:rPr>
              <a:pPr algn="r"/>
              <a:t>13</a:t>
            </a:fld>
            <a:endParaRPr lang="ru-RU"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71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1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2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8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9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6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60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97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54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2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03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3538C574-7646-4401-A97D-FE79C1A54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175" y="1"/>
            <a:ext cx="7362825" cy="6874041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95893326-1150-48FF-AB96-9A85D9FF3D72}"/>
              </a:ext>
            </a:extLst>
          </p:cNvPr>
          <p:cNvSpPr/>
          <p:nvPr userDrawn="1"/>
        </p:nvSpPr>
        <p:spPr>
          <a:xfrm>
            <a:off x="0" y="16042"/>
            <a:ext cx="11395328" cy="6858000"/>
          </a:xfrm>
          <a:prstGeom prst="rect">
            <a:avLst/>
          </a:prstGeom>
          <a:gradFill>
            <a:gsLst>
              <a:gs pos="70000">
                <a:srgbClr val="FFFFFF">
                  <a:alpha val="47000"/>
                </a:srgbClr>
              </a:gs>
              <a:gs pos="4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 dirty="0">
              <a:solidFill>
                <a:srgbClr val="FFFFFF"/>
              </a:solidFill>
            </a:endParaRP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228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мужчина, здание, снег, держит&#10;&#10;Автоматически созданное описание">
            <a:extLst>
              <a:ext uri="{FF2B5EF4-FFF2-40B4-BE49-F238E27FC236}">
                <a16:creationId xmlns="" xmlns:a16="http://schemas.microsoft.com/office/drawing/2014/main" id="{21190608-2387-4306-B1BF-76D03B56B0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175" y="10759"/>
            <a:ext cx="7362825" cy="68579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B8BE54FB-74FD-4702-803C-E6B5608AE9FA}"/>
              </a:ext>
            </a:extLst>
          </p:cNvPr>
          <p:cNvSpPr/>
          <p:nvPr userDrawn="1"/>
        </p:nvSpPr>
        <p:spPr>
          <a:xfrm>
            <a:off x="0" y="0"/>
            <a:ext cx="10099444" cy="6858000"/>
          </a:xfrm>
          <a:prstGeom prst="rect">
            <a:avLst/>
          </a:prstGeom>
          <a:gradFill>
            <a:gsLst>
              <a:gs pos="78000">
                <a:srgbClr val="FFFFFF">
                  <a:alpha val="47000"/>
                </a:srgbClr>
              </a:gs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srgbClr val="FFFFFF"/>
              </a:solidFill>
            </a:endParaRP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890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клавиатура, внутренний, компьютер, сидит&#10;&#10;Автоматически созданное описание">
            <a:extLst>
              <a:ext uri="{FF2B5EF4-FFF2-40B4-BE49-F238E27FC236}">
                <a16:creationId xmlns="" xmlns:a16="http://schemas.microsoft.com/office/drawing/2014/main" id="{54AC2B35-A47B-4E5B-BC02-ABCB36620A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428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83AE19A1-C135-409B-8508-81D2122763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0763" y="0"/>
            <a:ext cx="30480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BE27EAFD-B458-441B-8C03-7340972872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00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D77FA8A-9018-4C99-B274-DE16908212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7584" cy="6858000"/>
          </a:xfrm>
          <a:custGeom>
            <a:avLst/>
            <a:gdLst>
              <a:gd name="connsiteX0" fmla="*/ 0 w 3047584"/>
              <a:gd name="connsiteY0" fmla="*/ 0 h 6858000"/>
              <a:gd name="connsiteX1" fmla="*/ 3047584 w 3047584"/>
              <a:gd name="connsiteY1" fmla="*/ 0 h 6858000"/>
              <a:gd name="connsiteX2" fmla="*/ 3047584 w 3047584"/>
              <a:gd name="connsiteY2" fmla="*/ 6858000 h 6858000"/>
              <a:gd name="connsiteX3" fmla="*/ 0 w 3047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584" h="6858000">
                <a:moveTo>
                  <a:pt x="0" y="0"/>
                </a:moveTo>
                <a:lnTo>
                  <a:pt x="3047584" y="0"/>
                </a:lnTo>
                <a:lnTo>
                  <a:pt x="30475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196E6E3-CA46-4488-9E38-21F2046E4B95}"/>
              </a:ext>
            </a:extLst>
          </p:cNvPr>
          <p:cNvSpPr/>
          <p:nvPr userDrawn="1"/>
        </p:nvSpPr>
        <p:spPr>
          <a:xfrm>
            <a:off x="6100000" y="0"/>
            <a:ext cx="3049200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 dirty="0">
              <a:solidFill>
                <a:srgbClr val="FFFFFF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4BDC8509-584A-44FF-AA2D-29CEC8BA1AAA}"/>
              </a:ext>
            </a:extLst>
          </p:cNvPr>
          <p:cNvSpPr/>
          <p:nvPr userDrawn="1"/>
        </p:nvSpPr>
        <p:spPr>
          <a:xfrm>
            <a:off x="3039600" y="0"/>
            <a:ext cx="3056400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srgbClr val="FFFFFF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D63B13C2-DBD0-46D8-87B5-9BB5B83A463B}"/>
              </a:ext>
            </a:extLst>
          </p:cNvPr>
          <p:cNvSpPr/>
          <p:nvPr userDrawn="1"/>
        </p:nvSpPr>
        <p:spPr>
          <a:xfrm>
            <a:off x="0" y="0"/>
            <a:ext cx="3047584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srgbClr val="FFFFFF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0033A720-6236-43F7-8310-0818D97F3F98}"/>
              </a:ext>
            </a:extLst>
          </p:cNvPr>
          <p:cNvSpPr/>
          <p:nvPr userDrawn="1"/>
        </p:nvSpPr>
        <p:spPr>
          <a:xfrm>
            <a:off x="9142800" y="0"/>
            <a:ext cx="3049200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 dirty="0">
              <a:solidFill>
                <a:srgbClr val="FFFFFF"/>
              </a:solidFill>
            </a:endParaRP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1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solidFill>
                  <a:srgbClr val="FFFFFF"/>
                </a:solidFill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31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1DB22CE-0A16-408D-8625-29ED6507E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29175" y="-1"/>
            <a:ext cx="7362825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587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9144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="" xmlns:a16="http://schemas.microsoft.com/office/drawing/2014/main" id="{DE046B16-23DE-48F1-8DB4-4EB4DCFE5D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45154" y="1233487"/>
            <a:ext cx="2331720" cy="154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0" name="Рисунок 2">
            <a:extLst>
              <a:ext uri="{FF2B5EF4-FFF2-40B4-BE49-F238E27FC236}">
                <a16:creationId xmlns="" xmlns:a16="http://schemas.microsoft.com/office/drawing/2014/main" id="{D42141B5-D535-4BEE-B807-BA896F7C96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45154" y="2964449"/>
            <a:ext cx="2331720" cy="154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="" xmlns:a16="http://schemas.microsoft.com/office/drawing/2014/main" id="{588E98E2-34ED-488A-891F-FD9535AE21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45154" y="4693629"/>
            <a:ext cx="2331720" cy="154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3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844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8693437-7594-E844-A98E-207FCE0C84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211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4" name="Рисунок 2">
            <a:extLst>
              <a:ext uri="{FF2B5EF4-FFF2-40B4-BE49-F238E27FC236}">
                <a16:creationId xmlns="" xmlns:a16="http://schemas.microsoft.com/office/drawing/2014/main" id="{97D47DC7-9A87-5740-9656-27BCCEE200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55088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5" name="Рисунок 2">
            <a:extLst>
              <a:ext uri="{FF2B5EF4-FFF2-40B4-BE49-F238E27FC236}">
                <a16:creationId xmlns="" xmlns:a16="http://schemas.microsoft.com/office/drawing/2014/main" id="{268E3CBB-48CF-8445-99BC-83B19FA30A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29170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7" name="Рисунок 2">
            <a:extLst>
              <a:ext uri="{FF2B5EF4-FFF2-40B4-BE49-F238E27FC236}">
                <a16:creationId xmlns="" xmlns:a16="http://schemas.microsoft.com/office/drawing/2014/main" id="{84597544-87C9-4E46-9DF2-2BA82370F8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42129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67F8DB06-358D-1345-AAD9-F647F2F5F3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9144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3247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="" xmlns:a16="http://schemas.microsoft.com/office/drawing/2014/main" id="{D7FB47A2-4878-4253-ABC8-553A93DE78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28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3" name="Рисунок 22">
            <a:extLst>
              <a:ext uri="{FF2B5EF4-FFF2-40B4-BE49-F238E27FC236}">
                <a16:creationId xmlns="" xmlns:a16="http://schemas.microsoft.com/office/drawing/2014/main" id="{2963F81B-F826-46A6-B775-5E87C1E164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00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0" name="Рисунок 19">
            <a:extLst>
              <a:ext uri="{FF2B5EF4-FFF2-40B4-BE49-F238E27FC236}">
                <a16:creationId xmlns="" xmlns:a16="http://schemas.microsoft.com/office/drawing/2014/main" id="{D14544B0-8942-49A4-93CF-3887979771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500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17" name="Рисунок 16">
            <a:extLst>
              <a:ext uri="{FF2B5EF4-FFF2-40B4-BE49-F238E27FC236}">
                <a16:creationId xmlns="" xmlns:a16="http://schemas.microsoft.com/office/drawing/2014/main" id="{1421AFD8-752A-48A0-9AC8-4D715D98AC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47584" cy="6858000"/>
          </a:xfrm>
          <a:custGeom>
            <a:avLst/>
            <a:gdLst>
              <a:gd name="connsiteX0" fmla="*/ 0 w 3047584"/>
              <a:gd name="connsiteY0" fmla="*/ 0 h 6858000"/>
              <a:gd name="connsiteX1" fmla="*/ 3047584 w 3047584"/>
              <a:gd name="connsiteY1" fmla="*/ 0 h 6858000"/>
              <a:gd name="connsiteX2" fmla="*/ 3047584 w 3047584"/>
              <a:gd name="connsiteY2" fmla="*/ 6858000 h 6858000"/>
              <a:gd name="connsiteX3" fmla="*/ 0 w 3047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584" h="6858000">
                <a:moveTo>
                  <a:pt x="0" y="0"/>
                </a:moveTo>
                <a:lnTo>
                  <a:pt x="3047584" y="0"/>
                </a:lnTo>
                <a:lnTo>
                  <a:pt x="304758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="" xmlns:a16="http://schemas.microsoft.com/office/drawing/2014/main" id="{7A2EB9F6-4B12-F94E-ABDD-6DACA0948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9144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Рисунок 33">
            <a:extLst>
              <a:ext uri="{FF2B5EF4-FFF2-40B4-BE49-F238E27FC236}">
                <a16:creationId xmlns="" xmlns:a16="http://schemas.microsoft.com/office/drawing/2014/main" id="{AD355A58-514E-4978-8453-BB5FA1302A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2674" y="4418425"/>
            <a:ext cx="988167" cy="988167"/>
          </a:xfrm>
          <a:custGeom>
            <a:avLst/>
            <a:gdLst>
              <a:gd name="connsiteX0" fmla="*/ 494083 w 988167"/>
              <a:gd name="connsiteY0" fmla="*/ 0 h 988167"/>
              <a:gd name="connsiteX1" fmla="*/ 988167 w 988167"/>
              <a:gd name="connsiteY1" fmla="*/ 494084 h 988167"/>
              <a:gd name="connsiteX2" fmla="*/ 494083 w 988167"/>
              <a:gd name="connsiteY2" fmla="*/ 988167 h 988167"/>
              <a:gd name="connsiteX3" fmla="*/ 0 w 988167"/>
              <a:gd name="connsiteY3" fmla="*/ 494084 h 988167"/>
              <a:gd name="connsiteX4" fmla="*/ 494083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3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3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31" name="Рисунок 30">
            <a:extLst>
              <a:ext uri="{FF2B5EF4-FFF2-40B4-BE49-F238E27FC236}">
                <a16:creationId xmlns="" xmlns:a16="http://schemas.microsoft.com/office/drawing/2014/main" id="{8A54D4FE-3909-44D6-B21E-5A1A44788D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22511" y="4418425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8" name="Рисунок 27">
            <a:extLst>
              <a:ext uri="{FF2B5EF4-FFF2-40B4-BE49-F238E27FC236}">
                <a16:creationId xmlns="" xmlns:a16="http://schemas.microsoft.com/office/drawing/2014/main" id="{B36651C3-541C-4735-A3DC-CDBD0D265B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346" y="4418426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5" name="Рисунок 24">
            <a:extLst>
              <a:ext uri="{FF2B5EF4-FFF2-40B4-BE49-F238E27FC236}">
                <a16:creationId xmlns="" xmlns:a16="http://schemas.microsoft.com/office/drawing/2014/main" id="{0CBCDCDC-3CE1-4134-A054-E597A48D59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2673" y="2024606"/>
            <a:ext cx="988167" cy="988167"/>
          </a:xfrm>
          <a:custGeom>
            <a:avLst/>
            <a:gdLst>
              <a:gd name="connsiteX0" fmla="*/ 494083 w 988167"/>
              <a:gd name="connsiteY0" fmla="*/ 0 h 988167"/>
              <a:gd name="connsiteX1" fmla="*/ 988167 w 988167"/>
              <a:gd name="connsiteY1" fmla="*/ 494084 h 988167"/>
              <a:gd name="connsiteX2" fmla="*/ 494083 w 988167"/>
              <a:gd name="connsiteY2" fmla="*/ 988167 h 988167"/>
              <a:gd name="connsiteX3" fmla="*/ 0 w 988167"/>
              <a:gd name="connsiteY3" fmla="*/ 494084 h 988167"/>
              <a:gd name="connsiteX4" fmla="*/ 494083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3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3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2" name="Рисунок 21">
            <a:extLst>
              <a:ext uri="{FF2B5EF4-FFF2-40B4-BE49-F238E27FC236}">
                <a16:creationId xmlns="" xmlns:a16="http://schemas.microsoft.com/office/drawing/2014/main" id="{99C11288-1DEE-4F48-9319-F37B278E26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22510" y="2024605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0" name="Рисунок 19">
            <a:extLst>
              <a:ext uri="{FF2B5EF4-FFF2-40B4-BE49-F238E27FC236}">
                <a16:creationId xmlns="" xmlns:a16="http://schemas.microsoft.com/office/drawing/2014/main" id="{CA017888-274F-43BC-88DF-38CCEC236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2347" y="2024606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6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285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="" xmlns:a16="http://schemas.microsoft.com/office/drawing/2014/main" id="{DDAA8DE9-AF70-47E0-BFE8-5F524D3FD6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3559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2833F087-19A6-44F2-B5F3-8FB4A8B11A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36518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5" name="Рисунок 24">
            <a:extLst>
              <a:ext uri="{FF2B5EF4-FFF2-40B4-BE49-F238E27FC236}">
                <a16:creationId xmlns="" xmlns:a16="http://schemas.microsoft.com/office/drawing/2014/main" id="{D28A61B3-51D8-4237-AD80-0663CAB0DE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9477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6" name="Рисунок 25">
            <a:extLst>
              <a:ext uri="{FF2B5EF4-FFF2-40B4-BE49-F238E27FC236}">
                <a16:creationId xmlns="" xmlns:a16="http://schemas.microsoft.com/office/drawing/2014/main" id="{6C1C5B24-7BE0-43B3-985E-B266892DE9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62436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7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3222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="" xmlns:a16="http://schemas.microsoft.com/office/drawing/2014/main" id="{C238BCF6-2AB2-49C6-9AC4-9C9546DE7A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5603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3" name="Рисунок 22">
            <a:extLst>
              <a:ext uri="{FF2B5EF4-FFF2-40B4-BE49-F238E27FC236}">
                <a16:creationId xmlns="" xmlns:a16="http://schemas.microsoft.com/office/drawing/2014/main" id="{AD944DC2-14B4-41BB-939C-37F2C325C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25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0" name="Рисунок 19">
            <a:extLst>
              <a:ext uri="{FF2B5EF4-FFF2-40B4-BE49-F238E27FC236}">
                <a16:creationId xmlns="" xmlns:a16="http://schemas.microsoft.com/office/drawing/2014/main" id="{248133A0-7874-457D-96DD-0B718A3161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247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17" name="Рисунок 16">
            <a:extLst>
              <a:ext uri="{FF2B5EF4-FFF2-40B4-BE49-F238E27FC236}">
                <a16:creationId xmlns="" xmlns:a16="http://schemas.microsoft.com/office/drawing/2014/main" id="{04D2EF29-A091-4A83-A7AD-B347F59983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69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4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67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="" xmlns:a16="http://schemas.microsoft.com/office/drawing/2014/main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="" xmlns:a16="http://schemas.microsoft.com/office/drawing/2014/main" id="{DA10C75F-A6B2-4B01-ADE0-A1C7438D65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76739" y="1779044"/>
            <a:ext cx="2699324" cy="1413233"/>
          </a:xfrm>
          <a:custGeom>
            <a:avLst/>
            <a:gdLst>
              <a:gd name="connsiteX0" fmla="*/ 505148 w 2699324"/>
              <a:gd name="connsiteY0" fmla="*/ 0 h 1413233"/>
              <a:gd name="connsiteX1" fmla="*/ 2699324 w 2699324"/>
              <a:gd name="connsiteY1" fmla="*/ 0 h 1413233"/>
              <a:gd name="connsiteX2" fmla="*/ 2699324 w 2699324"/>
              <a:gd name="connsiteY2" fmla="*/ 1413233 h 1413233"/>
              <a:gd name="connsiteX3" fmla="*/ 0 w 2699324"/>
              <a:gd name="connsiteY3" fmla="*/ 1413233 h 1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24" h="1413233">
                <a:moveTo>
                  <a:pt x="505148" y="0"/>
                </a:moveTo>
                <a:lnTo>
                  <a:pt x="2699324" y="0"/>
                </a:lnTo>
                <a:lnTo>
                  <a:pt x="2699324" y="1413233"/>
                </a:lnTo>
                <a:lnTo>
                  <a:pt x="0" y="1413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3D2ACED7-38F4-4571-89DA-91ACEBC392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6739" y="3307106"/>
            <a:ext cx="2699324" cy="1413233"/>
          </a:xfrm>
          <a:custGeom>
            <a:avLst/>
            <a:gdLst>
              <a:gd name="connsiteX0" fmla="*/ 505148 w 2699324"/>
              <a:gd name="connsiteY0" fmla="*/ 0 h 1413233"/>
              <a:gd name="connsiteX1" fmla="*/ 2699324 w 2699324"/>
              <a:gd name="connsiteY1" fmla="*/ 0 h 1413233"/>
              <a:gd name="connsiteX2" fmla="*/ 2699324 w 2699324"/>
              <a:gd name="connsiteY2" fmla="*/ 1413233 h 1413233"/>
              <a:gd name="connsiteX3" fmla="*/ 0 w 2699324"/>
              <a:gd name="connsiteY3" fmla="*/ 1413233 h 1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24" h="1413233">
                <a:moveTo>
                  <a:pt x="505148" y="0"/>
                </a:moveTo>
                <a:lnTo>
                  <a:pt x="2699324" y="0"/>
                </a:lnTo>
                <a:lnTo>
                  <a:pt x="2699324" y="1413233"/>
                </a:lnTo>
                <a:lnTo>
                  <a:pt x="0" y="1413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5" name="Рисунок 24">
            <a:extLst>
              <a:ext uri="{FF2B5EF4-FFF2-40B4-BE49-F238E27FC236}">
                <a16:creationId xmlns="" xmlns:a16="http://schemas.microsoft.com/office/drawing/2014/main" id="{1D6CDEF3-49CE-47AE-9E61-04A156A22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6739" y="4835167"/>
            <a:ext cx="2699324" cy="1413233"/>
          </a:xfrm>
          <a:custGeom>
            <a:avLst/>
            <a:gdLst>
              <a:gd name="connsiteX0" fmla="*/ 505148 w 2699324"/>
              <a:gd name="connsiteY0" fmla="*/ 0 h 1413233"/>
              <a:gd name="connsiteX1" fmla="*/ 2699324 w 2699324"/>
              <a:gd name="connsiteY1" fmla="*/ 0 h 1413233"/>
              <a:gd name="connsiteX2" fmla="*/ 2699324 w 2699324"/>
              <a:gd name="connsiteY2" fmla="*/ 1413233 h 1413233"/>
              <a:gd name="connsiteX3" fmla="*/ 0 w 2699324"/>
              <a:gd name="connsiteY3" fmla="*/ 1413233 h 1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24" h="1413233">
                <a:moveTo>
                  <a:pt x="505148" y="0"/>
                </a:moveTo>
                <a:lnTo>
                  <a:pt x="2699324" y="0"/>
                </a:lnTo>
                <a:lnTo>
                  <a:pt x="2699324" y="1413233"/>
                </a:lnTo>
                <a:lnTo>
                  <a:pt x="0" y="1413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0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923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>
            <a:extLst>
              <a:ext uri="{FF2B5EF4-FFF2-40B4-BE49-F238E27FC236}">
                <a16:creationId xmlns="" xmlns:a16="http://schemas.microsoft.com/office/drawing/2014/main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pPr>
              <a:buClrTx/>
              <a:buFontTx/>
              <a:buNone/>
            </a:pPr>
            <a:fld id="{7E1A2DEA-0812-41F9-88C5-48F7F643210D}" type="slidenum">
              <a:rPr kern="1200"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kern="1200">
              <a:ea typeface="+mn-ea"/>
              <a:cs typeface="+mn-cs"/>
            </a:endParaRPr>
          </a:p>
        </p:txBody>
      </p:sp>
      <p:sp>
        <p:nvSpPr>
          <p:cNvPr id="6" name="Текст 17">
            <a:extLst>
              <a:ext uri="{FF2B5EF4-FFF2-40B4-BE49-F238E27FC236}">
                <a16:creationId xmlns="" xmlns:a16="http://schemas.microsoft.com/office/drawing/2014/main" id="{DB9C2D3E-C730-41C9-829D-45EB49E3B4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примечания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</p:spTree>
    <p:extLst>
      <p:ext uri="{BB962C8B-B14F-4D97-AF65-F5344CB8AC3E}">
        <p14:creationId xmlns:p14="http://schemas.microsoft.com/office/powerpoint/2010/main" val="22537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0813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79" y="381006"/>
            <a:ext cx="5254062" cy="270074"/>
          </a:xfrm>
        </p:spPr>
        <p:txBody>
          <a:bodyPr/>
          <a:lstStyle>
            <a:lvl1pPr>
              <a:defRPr sz="195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79" y="1900237"/>
            <a:ext cx="6632656" cy="435133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endParaRPr lang="ru-RU" sz="1800" kern="1200">
              <a:solidFill>
                <a:srgbClr val="333333">
                  <a:tint val="75000"/>
                </a:srgbClr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endParaRPr lang="ru-RU" sz="1800" kern="1200">
              <a:solidFill>
                <a:srgbClr val="333333">
                  <a:tint val="75000"/>
                </a:srgbClr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fld id="{DE4AACDB-04BE-B84E-9752-BE5C65D31924}" type="slidenum">
              <a:rPr lang="ru-RU" sz="1800" kern="1200" smtClean="0">
                <a:solidFill>
                  <a:srgbClr val="333333">
                    <a:tint val="75000"/>
                  </a:srgbClr>
                </a:solidFill>
                <a:latin typeface="Arial Narrow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ru-RU" sz="1800" kern="1200">
              <a:solidFill>
                <a:srgbClr val="333333">
                  <a:tint val="75000"/>
                </a:srgbClr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0879" y="968610"/>
            <a:ext cx="5625126" cy="272382"/>
          </a:xfrm>
        </p:spPr>
        <p:txBody>
          <a:bodyPr wrap="square">
            <a:spAutoFit/>
          </a:bodyPr>
          <a:lstStyle>
            <a:lvl1pPr marL="0" indent="0" algn="l">
              <a:buNone/>
              <a:defRPr sz="1300" b="0" i="0">
                <a:solidFill>
                  <a:srgbClr val="00AAFF"/>
                </a:solidFill>
                <a:latin typeface="VTB Group Cond Demi Bold" panose="020B0706050504020204" pitchFamily="34" charset="-52"/>
                <a:ea typeface="VTB Group Cond Demi Bold" panose="020B0706050504020204" pitchFamily="34" charset="-52"/>
                <a:cs typeface="VTB Group Cond Demi Bold" panose="020B0706050504020204" pitchFamily="34" charset="-52"/>
              </a:defRPr>
            </a:lvl1pPr>
            <a:lvl2pPr marL="371473" indent="0" algn="ctr">
              <a:buNone/>
              <a:defRPr sz="1625"/>
            </a:lvl2pPr>
            <a:lvl3pPr marL="742946" indent="0" algn="ctr">
              <a:buNone/>
              <a:defRPr sz="1517"/>
            </a:lvl3pPr>
            <a:lvl4pPr marL="1114419" indent="0" algn="ctr">
              <a:buNone/>
              <a:defRPr sz="1300"/>
            </a:lvl4pPr>
            <a:lvl5pPr marL="1485891" indent="0" algn="ctr">
              <a:buNone/>
              <a:defRPr sz="1300"/>
            </a:lvl5pPr>
            <a:lvl6pPr marL="1857364" indent="0" algn="ctr">
              <a:buNone/>
              <a:defRPr sz="1300"/>
            </a:lvl6pPr>
            <a:lvl7pPr marL="2228837" indent="0" algn="ctr">
              <a:buNone/>
              <a:defRPr sz="1300"/>
            </a:lvl7pPr>
            <a:lvl8pPr marL="2600310" indent="0" algn="ctr">
              <a:buNone/>
              <a:defRPr sz="1300"/>
            </a:lvl8pPr>
            <a:lvl9pPr marL="2971783" indent="0" algn="ctr">
              <a:buNone/>
              <a:defRPr sz="13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75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82589" y="390764"/>
            <a:ext cx="6854825" cy="387798"/>
          </a:xfrm>
        </p:spPr>
        <p:txBody>
          <a:bodyPr/>
          <a:lstStyle>
            <a:lvl1pPr>
              <a:defRPr cap="none"/>
            </a:lvl1pPr>
          </a:lstStyle>
          <a:p>
            <a:r>
              <a:rPr lang="ru-RU" dirty="0"/>
              <a:t>Заголовок в одну строчку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588" y="1550865"/>
            <a:ext cx="6089651" cy="2031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endParaRPr lang="ru-RU" sz="1800" kern="1200">
              <a:solidFill>
                <a:srgbClr val="333333">
                  <a:tint val="75000"/>
                </a:srgbClr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Tx/>
              <a:buFontTx/>
              <a:buNone/>
            </a:pPr>
            <a:endParaRPr lang="ru-RU" sz="1800" kern="1200" dirty="0">
              <a:solidFill>
                <a:srgbClr val="333333">
                  <a:tint val="75000"/>
                </a:srgbClr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fld id="{9158D697-4E55-5D4C-8003-1105B4668490}" type="slidenum">
              <a:rPr lang="ru-RU" sz="1800" kern="1200" smtClean="0">
                <a:solidFill>
                  <a:srgbClr val="333333">
                    <a:tint val="75000"/>
                  </a:srgbClr>
                </a:solidFill>
                <a:latin typeface="Arial Narrow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ru-RU" sz="1800" kern="1200">
              <a:solidFill>
                <a:srgbClr val="333333">
                  <a:tint val="75000"/>
                </a:srgbClr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3" hasCustomPrompt="1"/>
          </p:nvPr>
        </p:nvSpPr>
        <p:spPr>
          <a:xfrm>
            <a:off x="382588" y="990998"/>
            <a:ext cx="6089651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67" b="1" i="0">
                <a:solidFill>
                  <a:srgbClr val="00AAFF"/>
                </a:solidFill>
                <a:latin typeface="VTB Group Cond" charset="0"/>
                <a:ea typeface="VTB Group Cond" charset="0"/>
                <a:cs typeface="VTB Group Cond" charset="0"/>
              </a:defRPr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57077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04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76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538C574-7646-4401-A97D-FE79C1A54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175" y="1"/>
            <a:ext cx="7362825" cy="6874041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95893326-1150-48FF-AB96-9A85D9FF3D72}"/>
              </a:ext>
            </a:extLst>
          </p:cNvPr>
          <p:cNvSpPr/>
          <p:nvPr userDrawn="1"/>
        </p:nvSpPr>
        <p:spPr>
          <a:xfrm>
            <a:off x="0" y="16042"/>
            <a:ext cx="11395328" cy="6858000"/>
          </a:xfrm>
          <a:prstGeom prst="rect">
            <a:avLst/>
          </a:prstGeom>
          <a:gradFill>
            <a:gsLst>
              <a:gs pos="70000">
                <a:srgbClr val="FFFFFF">
                  <a:alpha val="47000"/>
                </a:srgbClr>
              </a:gs>
              <a:gs pos="4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945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мужчина, здание, снег, держит&#10;&#10;Автоматически созданное описание">
            <a:extLst>
              <a:ext uri="{FF2B5EF4-FFF2-40B4-BE49-F238E27FC236}">
                <a16:creationId xmlns:a16="http://schemas.microsoft.com/office/drawing/2014/main" xmlns="" id="{21190608-2387-4306-B1BF-76D03B56B0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175" y="10759"/>
            <a:ext cx="7362825" cy="68579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B8BE54FB-74FD-4702-803C-E6B5608AE9FA}"/>
              </a:ext>
            </a:extLst>
          </p:cNvPr>
          <p:cNvSpPr/>
          <p:nvPr userDrawn="1"/>
        </p:nvSpPr>
        <p:spPr>
          <a:xfrm>
            <a:off x="0" y="0"/>
            <a:ext cx="10099444" cy="6858000"/>
          </a:xfrm>
          <a:prstGeom prst="rect">
            <a:avLst/>
          </a:prstGeom>
          <a:gradFill>
            <a:gsLst>
              <a:gs pos="78000">
                <a:srgbClr val="FFFFFF">
                  <a:alpha val="47000"/>
                </a:srgbClr>
              </a:gs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078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клавиатура, внутренний, компьютер, сидит&#10;&#10;Автоматически созданное описание">
            <a:extLst>
              <a:ext uri="{FF2B5EF4-FFF2-40B4-BE49-F238E27FC236}">
                <a16:creationId xmlns:a16="http://schemas.microsoft.com/office/drawing/2014/main" xmlns="" id="{54AC2B35-A47B-4E5B-BC02-ABCB36620A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428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3AE19A1-C135-409B-8508-81D2122763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0763" y="0"/>
            <a:ext cx="30480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BE27EAFD-B458-441B-8C03-7340972872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00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D77FA8A-9018-4C99-B274-DE16908212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7584" cy="6858000"/>
          </a:xfrm>
          <a:custGeom>
            <a:avLst/>
            <a:gdLst>
              <a:gd name="connsiteX0" fmla="*/ 0 w 3047584"/>
              <a:gd name="connsiteY0" fmla="*/ 0 h 6858000"/>
              <a:gd name="connsiteX1" fmla="*/ 3047584 w 3047584"/>
              <a:gd name="connsiteY1" fmla="*/ 0 h 6858000"/>
              <a:gd name="connsiteX2" fmla="*/ 3047584 w 3047584"/>
              <a:gd name="connsiteY2" fmla="*/ 6858000 h 6858000"/>
              <a:gd name="connsiteX3" fmla="*/ 0 w 3047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584" h="6858000">
                <a:moveTo>
                  <a:pt x="0" y="0"/>
                </a:moveTo>
                <a:lnTo>
                  <a:pt x="3047584" y="0"/>
                </a:lnTo>
                <a:lnTo>
                  <a:pt x="30475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7196E6E3-CA46-4488-9E38-21F2046E4B95}"/>
              </a:ext>
            </a:extLst>
          </p:cNvPr>
          <p:cNvSpPr/>
          <p:nvPr userDrawn="1"/>
        </p:nvSpPr>
        <p:spPr>
          <a:xfrm>
            <a:off x="6100000" y="0"/>
            <a:ext cx="3049200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4BDC8509-584A-44FF-AA2D-29CEC8BA1AAA}"/>
              </a:ext>
            </a:extLst>
          </p:cNvPr>
          <p:cNvSpPr/>
          <p:nvPr userDrawn="1"/>
        </p:nvSpPr>
        <p:spPr>
          <a:xfrm>
            <a:off x="3039600" y="0"/>
            <a:ext cx="3056400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D63B13C2-DBD0-46D8-87B5-9BB5B83A463B}"/>
              </a:ext>
            </a:extLst>
          </p:cNvPr>
          <p:cNvSpPr/>
          <p:nvPr userDrawn="1"/>
        </p:nvSpPr>
        <p:spPr>
          <a:xfrm>
            <a:off x="0" y="0"/>
            <a:ext cx="3047584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0033A720-6236-43F7-8310-0818D97F3F98}"/>
              </a:ext>
            </a:extLst>
          </p:cNvPr>
          <p:cNvSpPr/>
          <p:nvPr userDrawn="1"/>
        </p:nvSpPr>
        <p:spPr>
          <a:xfrm>
            <a:off x="9142800" y="0"/>
            <a:ext cx="3049200" cy="6858000"/>
          </a:xfrm>
          <a:prstGeom prst="rect">
            <a:avLst/>
          </a:prstGeom>
          <a:gradFill>
            <a:gsLst>
              <a:gs pos="0">
                <a:srgbClr val="002882">
                  <a:alpha val="40000"/>
                </a:srgbClr>
              </a:gs>
              <a:gs pos="99000">
                <a:srgbClr val="011B6B"/>
              </a:gs>
            </a:gsLst>
            <a:lin ang="2700000" scaled="0"/>
          </a:gra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8B36158A-9AEE-0840-82F5-4E223837A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1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923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1DB22CE-0A16-408D-8625-29ED6507E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29175" y="-1"/>
            <a:ext cx="7362825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780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9144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xmlns="" id="{DE046B16-23DE-48F1-8DB4-4EB4DCFE5D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45154" y="1233487"/>
            <a:ext cx="2331720" cy="154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xmlns="" id="{D42141B5-D535-4BEE-B807-BA896F7C96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45154" y="2964449"/>
            <a:ext cx="2331720" cy="154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xmlns="" id="{588E98E2-34ED-488A-891F-FD9535AE21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45154" y="4693629"/>
            <a:ext cx="2331720" cy="154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3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4982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8693437-7594-E844-A98E-207FCE0C84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211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4" name="Рисунок 2">
            <a:extLst>
              <a:ext uri="{FF2B5EF4-FFF2-40B4-BE49-F238E27FC236}">
                <a16:creationId xmlns:a16="http://schemas.microsoft.com/office/drawing/2014/main" xmlns="" id="{97D47DC7-9A87-5740-9656-27BCCEE200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55088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5" name="Рисунок 2">
            <a:extLst>
              <a:ext uri="{FF2B5EF4-FFF2-40B4-BE49-F238E27FC236}">
                <a16:creationId xmlns:a16="http://schemas.microsoft.com/office/drawing/2014/main" xmlns="" id="{268E3CBB-48CF-8445-99BC-83B19FA30A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29170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7" name="Рисунок 2">
            <a:extLst>
              <a:ext uri="{FF2B5EF4-FFF2-40B4-BE49-F238E27FC236}">
                <a16:creationId xmlns:a16="http://schemas.microsoft.com/office/drawing/2014/main" xmlns="" id="{84597544-87C9-4E46-9DF2-2BA82370F8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42129" y="1233488"/>
            <a:ext cx="2720975" cy="5003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67F8DB06-358D-1345-AAD9-F647F2F5F3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9144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6308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xmlns="" id="{D7FB47A2-4878-4253-ABC8-553A93DE78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28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xmlns="" id="{2963F81B-F826-46A6-B775-5E87C1E164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00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xmlns="" id="{D14544B0-8942-49A4-93CF-3887979771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50000" y="0"/>
            <a:ext cx="3049200" cy="6858000"/>
          </a:xfrm>
          <a:custGeom>
            <a:avLst/>
            <a:gdLst>
              <a:gd name="connsiteX0" fmla="*/ 0 w 3049200"/>
              <a:gd name="connsiteY0" fmla="*/ 0 h 6858000"/>
              <a:gd name="connsiteX1" fmla="*/ 3049200 w 3049200"/>
              <a:gd name="connsiteY1" fmla="*/ 0 h 6858000"/>
              <a:gd name="connsiteX2" fmla="*/ 3049200 w 3049200"/>
              <a:gd name="connsiteY2" fmla="*/ 6858000 h 6858000"/>
              <a:gd name="connsiteX3" fmla="*/ 0 w 3049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200" h="6858000">
                <a:moveTo>
                  <a:pt x="0" y="0"/>
                </a:moveTo>
                <a:lnTo>
                  <a:pt x="3049200" y="0"/>
                </a:lnTo>
                <a:lnTo>
                  <a:pt x="30492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xmlns="" id="{1421AFD8-752A-48A0-9AC8-4D715D98AC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47584" cy="6858000"/>
          </a:xfrm>
          <a:custGeom>
            <a:avLst/>
            <a:gdLst>
              <a:gd name="connsiteX0" fmla="*/ 0 w 3047584"/>
              <a:gd name="connsiteY0" fmla="*/ 0 h 6858000"/>
              <a:gd name="connsiteX1" fmla="*/ 3047584 w 3047584"/>
              <a:gd name="connsiteY1" fmla="*/ 0 h 6858000"/>
              <a:gd name="connsiteX2" fmla="*/ 3047584 w 3047584"/>
              <a:gd name="connsiteY2" fmla="*/ 6858000 h 6858000"/>
              <a:gd name="connsiteX3" fmla="*/ 0 w 3047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584" h="6858000">
                <a:moveTo>
                  <a:pt x="0" y="0"/>
                </a:moveTo>
                <a:lnTo>
                  <a:pt x="3047584" y="0"/>
                </a:lnTo>
                <a:lnTo>
                  <a:pt x="304758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xmlns="" id="{7A2EB9F6-4B12-F94E-ABDD-6DACA0948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9144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1214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Рисунок 33">
            <a:extLst>
              <a:ext uri="{FF2B5EF4-FFF2-40B4-BE49-F238E27FC236}">
                <a16:creationId xmlns:a16="http://schemas.microsoft.com/office/drawing/2014/main" xmlns="" id="{AD355A58-514E-4978-8453-BB5FA1302A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2674" y="4418425"/>
            <a:ext cx="988167" cy="988167"/>
          </a:xfrm>
          <a:custGeom>
            <a:avLst/>
            <a:gdLst>
              <a:gd name="connsiteX0" fmla="*/ 494083 w 988167"/>
              <a:gd name="connsiteY0" fmla="*/ 0 h 988167"/>
              <a:gd name="connsiteX1" fmla="*/ 988167 w 988167"/>
              <a:gd name="connsiteY1" fmla="*/ 494084 h 988167"/>
              <a:gd name="connsiteX2" fmla="*/ 494083 w 988167"/>
              <a:gd name="connsiteY2" fmla="*/ 988167 h 988167"/>
              <a:gd name="connsiteX3" fmla="*/ 0 w 988167"/>
              <a:gd name="connsiteY3" fmla="*/ 494084 h 988167"/>
              <a:gd name="connsiteX4" fmla="*/ 494083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3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3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xmlns="" id="{8A54D4FE-3909-44D6-B21E-5A1A44788D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22511" y="4418425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8" name="Рисунок 27">
            <a:extLst>
              <a:ext uri="{FF2B5EF4-FFF2-40B4-BE49-F238E27FC236}">
                <a16:creationId xmlns:a16="http://schemas.microsoft.com/office/drawing/2014/main" xmlns="" id="{B36651C3-541C-4735-A3DC-CDBD0D265B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346" y="4418426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xmlns="" id="{0CBCDCDC-3CE1-4134-A054-E597A48D59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2673" y="2024606"/>
            <a:ext cx="988167" cy="988167"/>
          </a:xfrm>
          <a:custGeom>
            <a:avLst/>
            <a:gdLst>
              <a:gd name="connsiteX0" fmla="*/ 494083 w 988167"/>
              <a:gd name="connsiteY0" fmla="*/ 0 h 988167"/>
              <a:gd name="connsiteX1" fmla="*/ 988167 w 988167"/>
              <a:gd name="connsiteY1" fmla="*/ 494084 h 988167"/>
              <a:gd name="connsiteX2" fmla="*/ 494083 w 988167"/>
              <a:gd name="connsiteY2" fmla="*/ 988167 h 988167"/>
              <a:gd name="connsiteX3" fmla="*/ 0 w 988167"/>
              <a:gd name="connsiteY3" fmla="*/ 494084 h 988167"/>
              <a:gd name="connsiteX4" fmla="*/ 494083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3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3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xmlns="" id="{99C11288-1DEE-4F48-9319-F37B278E26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22510" y="2024605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xmlns="" id="{CA017888-274F-43BC-88DF-38CCEC236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2347" y="2024606"/>
            <a:ext cx="988167" cy="988167"/>
          </a:xfrm>
          <a:custGeom>
            <a:avLst/>
            <a:gdLst>
              <a:gd name="connsiteX0" fmla="*/ 494084 w 988167"/>
              <a:gd name="connsiteY0" fmla="*/ 0 h 988167"/>
              <a:gd name="connsiteX1" fmla="*/ 988167 w 988167"/>
              <a:gd name="connsiteY1" fmla="*/ 494084 h 988167"/>
              <a:gd name="connsiteX2" fmla="*/ 494084 w 988167"/>
              <a:gd name="connsiteY2" fmla="*/ 988167 h 988167"/>
              <a:gd name="connsiteX3" fmla="*/ 0 w 988167"/>
              <a:gd name="connsiteY3" fmla="*/ 494084 h 988167"/>
              <a:gd name="connsiteX4" fmla="*/ 494084 w 988167"/>
              <a:gd name="connsiteY4" fmla="*/ 0 h 98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167" h="988167">
                <a:moveTo>
                  <a:pt x="494084" y="0"/>
                </a:moveTo>
                <a:cubicBezTo>
                  <a:pt x="766958" y="0"/>
                  <a:pt x="988167" y="221209"/>
                  <a:pt x="988167" y="494084"/>
                </a:cubicBezTo>
                <a:cubicBezTo>
                  <a:pt x="988167" y="766958"/>
                  <a:pt x="766958" y="988167"/>
                  <a:pt x="494084" y="988167"/>
                </a:cubicBezTo>
                <a:cubicBezTo>
                  <a:pt x="221209" y="988167"/>
                  <a:pt x="0" y="766958"/>
                  <a:pt x="0" y="494084"/>
                </a:cubicBezTo>
                <a:cubicBezTo>
                  <a:pt x="0" y="221209"/>
                  <a:pt x="221209" y="0"/>
                  <a:pt x="4940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6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1858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xmlns="" id="{DDAA8DE9-AF70-47E0-BFE8-5F524D3FD6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3559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2833F087-19A6-44F2-B5F3-8FB4A8B11A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36518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xmlns="" id="{D28A61B3-51D8-4237-AD80-0663CAB0DE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9477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xmlns="" id="{6C1C5B24-7BE0-43B3-985E-B266892DE9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62436" y="1341438"/>
            <a:ext cx="2721248" cy="3207702"/>
          </a:xfrm>
          <a:custGeom>
            <a:avLst/>
            <a:gdLst>
              <a:gd name="connsiteX0" fmla="*/ 0 w 2721248"/>
              <a:gd name="connsiteY0" fmla="*/ 0 h 3207702"/>
              <a:gd name="connsiteX1" fmla="*/ 2721248 w 2721248"/>
              <a:gd name="connsiteY1" fmla="*/ 0 h 3207702"/>
              <a:gd name="connsiteX2" fmla="*/ 2721248 w 2721248"/>
              <a:gd name="connsiteY2" fmla="*/ 3207702 h 3207702"/>
              <a:gd name="connsiteX3" fmla="*/ 0 w 2721248"/>
              <a:gd name="connsiteY3" fmla="*/ 3207702 h 32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248" h="3207702">
                <a:moveTo>
                  <a:pt x="0" y="0"/>
                </a:moveTo>
                <a:lnTo>
                  <a:pt x="2721248" y="0"/>
                </a:lnTo>
                <a:lnTo>
                  <a:pt x="2721248" y="3207702"/>
                </a:lnTo>
                <a:lnTo>
                  <a:pt x="0" y="3207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7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9635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xmlns="" id="{C238BCF6-2AB2-49C6-9AC4-9C9546DE7A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5603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xmlns="" id="{AD944DC2-14B4-41BB-939C-37F2C325C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25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xmlns="" id="{248133A0-7874-457D-96DD-0B718A3161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247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xmlns="" id="{04D2EF29-A091-4A83-A7AD-B347F59983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693" y="1637814"/>
            <a:ext cx="1715276" cy="1715276"/>
          </a:xfrm>
          <a:custGeom>
            <a:avLst/>
            <a:gdLst>
              <a:gd name="connsiteX0" fmla="*/ 857638 w 1715276"/>
              <a:gd name="connsiteY0" fmla="*/ 0 h 1715276"/>
              <a:gd name="connsiteX1" fmla="*/ 1715276 w 1715276"/>
              <a:gd name="connsiteY1" fmla="*/ 857638 h 1715276"/>
              <a:gd name="connsiteX2" fmla="*/ 857638 w 1715276"/>
              <a:gd name="connsiteY2" fmla="*/ 1715276 h 1715276"/>
              <a:gd name="connsiteX3" fmla="*/ 0 w 1715276"/>
              <a:gd name="connsiteY3" fmla="*/ 857638 h 1715276"/>
              <a:gd name="connsiteX4" fmla="*/ 857638 w 1715276"/>
              <a:gd name="connsiteY4" fmla="*/ 0 h 171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276" h="1715276">
                <a:moveTo>
                  <a:pt x="857638" y="0"/>
                </a:moveTo>
                <a:cubicBezTo>
                  <a:pt x="1331298" y="0"/>
                  <a:pt x="1715276" y="383978"/>
                  <a:pt x="1715276" y="857638"/>
                </a:cubicBezTo>
                <a:cubicBezTo>
                  <a:pt x="1715276" y="1331298"/>
                  <a:pt x="1331298" y="1715276"/>
                  <a:pt x="857638" y="1715276"/>
                </a:cubicBezTo>
                <a:cubicBezTo>
                  <a:pt x="383978" y="1715276"/>
                  <a:pt x="0" y="1331298"/>
                  <a:pt x="0" y="857638"/>
                </a:cubicBezTo>
                <a:cubicBezTo>
                  <a:pt x="0" y="383978"/>
                  <a:pt x="383978" y="0"/>
                  <a:pt x="8576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4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3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B92B1033-9438-4513-B1B3-92F94A3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74924"/>
            <a:ext cx="95835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xmlns="" id="{4629834B-CBAD-4093-ABCE-9690483BE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xmlns="" id="{DA10C75F-A6B2-4B01-ADE0-A1C7438D65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76739" y="1779044"/>
            <a:ext cx="2699324" cy="1413233"/>
          </a:xfrm>
          <a:custGeom>
            <a:avLst/>
            <a:gdLst>
              <a:gd name="connsiteX0" fmla="*/ 505148 w 2699324"/>
              <a:gd name="connsiteY0" fmla="*/ 0 h 1413233"/>
              <a:gd name="connsiteX1" fmla="*/ 2699324 w 2699324"/>
              <a:gd name="connsiteY1" fmla="*/ 0 h 1413233"/>
              <a:gd name="connsiteX2" fmla="*/ 2699324 w 2699324"/>
              <a:gd name="connsiteY2" fmla="*/ 1413233 h 1413233"/>
              <a:gd name="connsiteX3" fmla="*/ 0 w 2699324"/>
              <a:gd name="connsiteY3" fmla="*/ 1413233 h 1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24" h="1413233">
                <a:moveTo>
                  <a:pt x="505148" y="0"/>
                </a:moveTo>
                <a:lnTo>
                  <a:pt x="2699324" y="0"/>
                </a:lnTo>
                <a:lnTo>
                  <a:pt x="2699324" y="1413233"/>
                </a:lnTo>
                <a:lnTo>
                  <a:pt x="0" y="1413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xmlns="" id="{3D2ACED7-38F4-4571-89DA-91ACEBC392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6739" y="3307106"/>
            <a:ext cx="2699324" cy="1413233"/>
          </a:xfrm>
          <a:custGeom>
            <a:avLst/>
            <a:gdLst>
              <a:gd name="connsiteX0" fmla="*/ 505148 w 2699324"/>
              <a:gd name="connsiteY0" fmla="*/ 0 h 1413233"/>
              <a:gd name="connsiteX1" fmla="*/ 2699324 w 2699324"/>
              <a:gd name="connsiteY1" fmla="*/ 0 h 1413233"/>
              <a:gd name="connsiteX2" fmla="*/ 2699324 w 2699324"/>
              <a:gd name="connsiteY2" fmla="*/ 1413233 h 1413233"/>
              <a:gd name="connsiteX3" fmla="*/ 0 w 2699324"/>
              <a:gd name="connsiteY3" fmla="*/ 1413233 h 1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24" h="1413233">
                <a:moveTo>
                  <a:pt x="505148" y="0"/>
                </a:moveTo>
                <a:lnTo>
                  <a:pt x="2699324" y="0"/>
                </a:lnTo>
                <a:lnTo>
                  <a:pt x="2699324" y="1413233"/>
                </a:lnTo>
                <a:lnTo>
                  <a:pt x="0" y="1413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xmlns="" id="{1D6CDEF3-49CE-47AE-9E61-04A156A22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6739" y="4835167"/>
            <a:ext cx="2699324" cy="1413233"/>
          </a:xfrm>
          <a:custGeom>
            <a:avLst/>
            <a:gdLst>
              <a:gd name="connsiteX0" fmla="*/ 505148 w 2699324"/>
              <a:gd name="connsiteY0" fmla="*/ 0 h 1413233"/>
              <a:gd name="connsiteX1" fmla="*/ 2699324 w 2699324"/>
              <a:gd name="connsiteY1" fmla="*/ 0 h 1413233"/>
              <a:gd name="connsiteX2" fmla="*/ 2699324 w 2699324"/>
              <a:gd name="connsiteY2" fmla="*/ 1413233 h 1413233"/>
              <a:gd name="connsiteX3" fmla="*/ 0 w 2699324"/>
              <a:gd name="connsiteY3" fmla="*/ 1413233 h 1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324" h="1413233">
                <a:moveTo>
                  <a:pt x="505148" y="0"/>
                </a:moveTo>
                <a:lnTo>
                  <a:pt x="2699324" y="0"/>
                </a:lnTo>
                <a:lnTo>
                  <a:pt x="2699324" y="1413233"/>
                </a:lnTo>
                <a:lnTo>
                  <a:pt x="0" y="1413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0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7583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xmlns="" id="{84B1B748-B043-4E1C-8096-AA00B71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352" y="6539709"/>
            <a:ext cx="50960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kumimoji="0" lang="ru-RU" sz="1050" b="0" i="0" u="none" strike="noStrike" cap="none" spc="0" normalizeH="0" baseline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</a:defRPr>
            </a:lvl1pPr>
          </a:lstStyle>
          <a:p>
            <a:fld id="{7E1A2DEA-0812-41F9-88C5-48F7F643210D}" type="slidenum">
              <a:rPr/>
              <a:pPr/>
              <a:t>‹#›</a:t>
            </a:fld>
            <a:endParaRPr/>
          </a:p>
        </p:txBody>
      </p:sp>
      <p:sp>
        <p:nvSpPr>
          <p:cNvPr id="6" name="Текст 17">
            <a:extLst>
              <a:ext uri="{FF2B5EF4-FFF2-40B4-BE49-F238E27FC236}">
                <a16:creationId xmlns:a16="http://schemas.microsoft.com/office/drawing/2014/main" xmlns="" id="{DB9C2D3E-C730-41C9-829D-45EB49E3B4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7"/>
            <a:ext cx="609600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примечания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</p:spTree>
    <p:extLst>
      <p:ext uri="{BB962C8B-B14F-4D97-AF65-F5344CB8AC3E}">
        <p14:creationId xmlns:p14="http://schemas.microsoft.com/office/powerpoint/2010/main" val="20024774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9585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79" y="381006"/>
            <a:ext cx="5254062" cy="270074"/>
          </a:xfrm>
        </p:spPr>
        <p:txBody>
          <a:bodyPr/>
          <a:lstStyle>
            <a:lvl1pPr>
              <a:defRPr sz="195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79" y="1900237"/>
            <a:ext cx="6632656" cy="435133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ACDB-04BE-B84E-9752-BE5C65D31924}" type="slidenum">
              <a:rPr lang="ru-RU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0879" y="968610"/>
            <a:ext cx="5625126" cy="272382"/>
          </a:xfrm>
        </p:spPr>
        <p:txBody>
          <a:bodyPr wrap="square">
            <a:spAutoFit/>
          </a:bodyPr>
          <a:lstStyle>
            <a:lvl1pPr marL="0" indent="0" algn="l">
              <a:buNone/>
              <a:defRPr sz="1300" b="0" i="0">
                <a:solidFill>
                  <a:srgbClr val="00AAFF"/>
                </a:solidFill>
                <a:latin typeface="VTB Group Cond Demi Bold" panose="020B0706050504020204" pitchFamily="34" charset="-52"/>
                <a:ea typeface="VTB Group Cond Demi Bold" panose="020B0706050504020204" pitchFamily="34" charset="-52"/>
                <a:cs typeface="VTB Group Cond Demi Bold" panose="020B0706050504020204" pitchFamily="34" charset="-52"/>
              </a:defRPr>
            </a:lvl1pPr>
            <a:lvl2pPr marL="371473" indent="0" algn="ctr">
              <a:buNone/>
              <a:defRPr sz="1625"/>
            </a:lvl2pPr>
            <a:lvl3pPr marL="742946" indent="0" algn="ctr">
              <a:buNone/>
              <a:defRPr sz="1517"/>
            </a:lvl3pPr>
            <a:lvl4pPr marL="1114419" indent="0" algn="ctr">
              <a:buNone/>
              <a:defRPr sz="1300"/>
            </a:lvl4pPr>
            <a:lvl5pPr marL="1485891" indent="0" algn="ctr">
              <a:buNone/>
              <a:defRPr sz="1300"/>
            </a:lvl5pPr>
            <a:lvl6pPr marL="1857364" indent="0" algn="ctr">
              <a:buNone/>
              <a:defRPr sz="1300"/>
            </a:lvl6pPr>
            <a:lvl7pPr marL="2228837" indent="0" algn="ctr">
              <a:buNone/>
              <a:defRPr sz="1300"/>
            </a:lvl7pPr>
            <a:lvl8pPr marL="2600310" indent="0" algn="ctr">
              <a:buNone/>
              <a:defRPr sz="1300"/>
            </a:lvl8pPr>
            <a:lvl9pPr marL="2971783" indent="0" algn="ctr">
              <a:buNone/>
              <a:defRPr sz="13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789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82589" y="390764"/>
            <a:ext cx="6854825" cy="387798"/>
          </a:xfrm>
        </p:spPr>
        <p:txBody>
          <a:bodyPr/>
          <a:lstStyle>
            <a:lvl1pPr>
              <a:defRPr cap="none"/>
            </a:lvl1pPr>
          </a:lstStyle>
          <a:p>
            <a:r>
              <a:rPr lang="ru-RU" dirty="0"/>
              <a:t>Заголовок в одну строчку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588" y="1550865"/>
            <a:ext cx="6089651" cy="2031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D697-4E55-5D4C-8003-1105B4668490}" type="slidenum">
              <a:rPr lang="ru-RU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3" hasCustomPrompt="1"/>
          </p:nvPr>
        </p:nvSpPr>
        <p:spPr>
          <a:xfrm>
            <a:off x="382588" y="990998"/>
            <a:ext cx="6089651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67" b="1" i="0">
                <a:solidFill>
                  <a:srgbClr val="00AAFF"/>
                </a:solidFill>
                <a:latin typeface="VTB Group Cond" charset="0"/>
                <a:ea typeface="VTB Group Cond" charset="0"/>
                <a:cs typeface="VTB Group Cond" charset="0"/>
              </a:defRPr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18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ru-RU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ru-RU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6DD4CF1A-F437-4998-BD29-500E761DB36F}" type="slidenum">
              <a:rPr lang="ru-RU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ru-RU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69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71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2800" b="1" kern="1200" dirty="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55">
          <p15:clr>
            <a:srgbClr val="F26B43"/>
          </p15:clr>
        </p15:guide>
        <p15:guide id="3" orient="horz" pos="777">
          <p15:clr>
            <a:srgbClr val="F26B43"/>
          </p15:clr>
        </p15:guide>
        <p15:guide id="4" orient="horz" pos="392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2800" b="1" kern="1200" dirty="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55">
          <p15:clr>
            <a:srgbClr val="F26B43"/>
          </p15:clr>
        </p15:guide>
        <p15:guide id="3" orient="horz" pos="777">
          <p15:clr>
            <a:srgbClr val="F26B43"/>
          </p15:clr>
        </p15:guide>
        <p15:guide id="4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8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chart" Target="../charts/chart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chart" Target="../charts/char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83" t="2852"/>
          <a:stretch/>
        </p:blipFill>
        <p:spPr>
          <a:xfrm>
            <a:off x="8178801" y="0"/>
            <a:ext cx="4013199" cy="6640481"/>
          </a:xfrm>
          <a:custGeom>
            <a:avLst/>
            <a:gdLst>
              <a:gd name="connsiteX0" fmla="*/ 0 w 4013199"/>
              <a:gd name="connsiteY0" fmla="*/ 0 h 6854430"/>
              <a:gd name="connsiteX1" fmla="*/ 4013199 w 4013199"/>
              <a:gd name="connsiteY1" fmla="*/ 0 h 6854430"/>
              <a:gd name="connsiteX2" fmla="*/ 4013199 w 4013199"/>
              <a:gd name="connsiteY2" fmla="*/ 6854430 h 6854430"/>
              <a:gd name="connsiteX3" fmla="*/ 0 w 4013199"/>
              <a:gd name="connsiteY3" fmla="*/ 6854430 h 685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199" h="6854430">
                <a:moveTo>
                  <a:pt x="0" y="0"/>
                </a:moveTo>
                <a:lnTo>
                  <a:pt x="4013199" y="0"/>
                </a:lnTo>
                <a:lnTo>
                  <a:pt x="4013199" y="6854430"/>
                </a:lnTo>
                <a:lnTo>
                  <a:pt x="0" y="6854430"/>
                </a:lnTo>
                <a:close/>
              </a:path>
            </a:pathLst>
          </a:cu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1" y="2811679"/>
            <a:ext cx="1061793" cy="1061793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4" name="Прямоугольник 3"/>
          <p:cNvSpPr/>
          <p:nvPr/>
        </p:nvSpPr>
        <p:spPr>
          <a:xfrm>
            <a:off x="1781387" y="2438648"/>
            <a:ext cx="8605519" cy="159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Стратегия продвижения продукта</a:t>
            </a:r>
          </a:p>
          <a:p>
            <a:r>
              <a:rPr lang="ru-RU" sz="2400" b="1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«</a:t>
            </a:r>
            <a:r>
              <a:rPr lang="ru-RU" sz="3600" b="1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Социальный счёт</a:t>
            </a:r>
            <a:r>
              <a:rPr lang="ru-RU" sz="2400" b="1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»</a:t>
            </a:r>
            <a:endParaRPr lang="ru-RU" sz="3600" b="1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5252" y="4795677"/>
            <a:ext cx="194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43CEFF"/>
                </a:solidFill>
                <a:latin typeface="Arial Narrow" panose="020B0606020202030204" pitchFamily="34" charset="0"/>
              </a:rPr>
              <a:t>GMP_2</a:t>
            </a:r>
            <a:endParaRPr lang="ru-RU" sz="3600" b="1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5252" y="4537833"/>
            <a:ext cx="194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Команда</a:t>
            </a:r>
            <a:endParaRPr lang="ru-RU" sz="2000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21649" y="5625210"/>
            <a:ext cx="255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Александр Ярусов</a:t>
            </a:r>
            <a:endParaRPr lang="ru-RU" sz="2000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1649" y="5991931"/>
            <a:ext cx="255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Кристина Лях</a:t>
            </a:r>
            <a:endParaRPr lang="ru-RU" sz="2000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1649" y="6358653"/>
            <a:ext cx="255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Никита Боженков</a:t>
            </a:r>
            <a:endParaRPr lang="ru-RU" sz="2000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Рисунок 2677">
            <a:extLst>
              <a:ext uri="{FF2B5EF4-FFF2-40B4-BE49-F238E27FC236}">
                <a16:creationId xmlns="" xmlns:a16="http://schemas.microsoft.com/office/drawing/2014/main" id="{E01E8363-6A99-4CAC-8F9D-F8DA858B659A}"/>
              </a:ext>
            </a:extLst>
          </p:cNvPr>
          <p:cNvSpPr/>
          <p:nvPr/>
        </p:nvSpPr>
        <p:spPr>
          <a:xfrm>
            <a:off x="8203491" y="6048131"/>
            <a:ext cx="285750" cy="285750"/>
          </a:xfrm>
          <a:custGeom>
            <a:avLst/>
            <a:gdLst>
              <a:gd name="connsiteX0" fmla="*/ 142875 w 285750"/>
              <a:gd name="connsiteY0" fmla="*/ 0 h 285750"/>
              <a:gd name="connsiteX1" fmla="*/ 0 w 285750"/>
              <a:gd name="connsiteY1" fmla="*/ 142875 h 285750"/>
              <a:gd name="connsiteX2" fmla="*/ 142875 w 285750"/>
              <a:gd name="connsiteY2" fmla="*/ 285750 h 285750"/>
              <a:gd name="connsiteX3" fmla="*/ 285750 w 285750"/>
              <a:gd name="connsiteY3" fmla="*/ 142875 h 285750"/>
              <a:gd name="connsiteX4" fmla="*/ 142875 w 285750"/>
              <a:gd name="connsiteY4" fmla="*/ 0 h 285750"/>
              <a:gd name="connsiteX5" fmla="*/ 224923 w 285750"/>
              <a:gd name="connsiteY5" fmla="*/ 247774 h 285750"/>
              <a:gd name="connsiteX6" fmla="*/ 186804 w 285750"/>
              <a:gd name="connsiteY6" fmla="*/ 237430 h 285750"/>
              <a:gd name="connsiteX7" fmla="*/ 183928 w 285750"/>
              <a:gd name="connsiteY7" fmla="*/ 226257 h 285750"/>
              <a:gd name="connsiteX8" fmla="*/ 230972 w 285750"/>
              <a:gd name="connsiteY8" fmla="*/ 212093 h 285750"/>
              <a:gd name="connsiteX9" fmla="*/ 233334 w 285750"/>
              <a:gd name="connsiteY9" fmla="*/ 208255 h 285750"/>
              <a:gd name="connsiteX10" fmla="*/ 231448 w 285750"/>
              <a:gd name="connsiteY10" fmla="*/ 204140 h 285750"/>
              <a:gd name="connsiteX11" fmla="*/ 210503 w 285750"/>
              <a:gd name="connsiteY11" fmla="*/ 130169 h 285750"/>
              <a:gd name="connsiteX12" fmla="*/ 177165 w 285750"/>
              <a:gd name="connsiteY12" fmla="*/ 58731 h 285750"/>
              <a:gd name="connsiteX13" fmla="*/ 173365 w 285750"/>
              <a:gd name="connsiteY13" fmla="*/ 58731 h 285750"/>
              <a:gd name="connsiteX14" fmla="*/ 142875 w 285750"/>
              <a:gd name="connsiteY14" fmla="*/ 47625 h 285750"/>
              <a:gd name="connsiteX15" fmla="*/ 75248 w 285750"/>
              <a:gd name="connsiteY15" fmla="*/ 130178 h 285750"/>
              <a:gd name="connsiteX16" fmla="*/ 54350 w 285750"/>
              <a:gd name="connsiteY16" fmla="*/ 204121 h 285750"/>
              <a:gd name="connsiteX17" fmla="*/ 52397 w 285750"/>
              <a:gd name="connsiteY17" fmla="*/ 208207 h 285750"/>
              <a:gd name="connsiteX18" fmla="*/ 54750 w 285750"/>
              <a:gd name="connsiteY18" fmla="*/ 212074 h 285750"/>
              <a:gd name="connsiteX19" fmla="*/ 101813 w 285750"/>
              <a:gd name="connsiteY19" fmla="*/ 226285 h 285750"/>
              <a:gd name="connsiteX20" fmla="*/ 98946 w 285750"/>
              <a:gd name="connsiteY20" fmla="*/ 237430 h 285750"/>
              <a:gd name="connsiteX21" fmla="*/ 60827 w 285750"/>
              <a:gd name="connsiteY21" fmla="*/ 247774 h 285750"/>
              <a:gd name="connsiteX22" fmla="*/ 9525 w 285750"/>
              <a:gd name="connsiteY22" fmla="*/ 142875 h 285750"/>
              <a:gd name="connsiteX23" fmla="*/ 142875 w 285750"/>
              <a:gd name="connsiteY23" fmla="*/ 9525 h 285750"/>
              <a:gd name="connsiteX24" fmla="*/ 276225 w 285750"/>
              <a:gd name="connsiteY24" fmla="*/ 142875 h 285750"/>
              <a:gd name="connsiteX25" fmla="*/ 224923 w 285750"/>
              <a:gd name="connsiteY25" fmla="*/ 24777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" h="285750">
                <a:moveTo>
                  <a:pt x="142875" y="0"/>
                </a:moveTo>
                <a:cubicBezTo>
                  <a:pt x="64094" y="0"/>
                  <a:pt x="0" y="64094"/>
                  <a:pt x="0" y="142875"/>
                </a:cubicBezTo>
                <a:cubicBezTo>
                  <a:pt x="0" y="221656"/>
                  <a:pt x="64094" y="285750"/>
                  <a:pt x="142875" y="285750"/>
                </a:cubicBezTo>
                <a:cubicBezTo>
                  <a:pt x="221656" y="285750"/>
                  <a:pt x="285750" y="221656"/>
                  <a:pt x="285750" y="142875"/>
                </a:cubicBezTo>
                <a:cubicBezTo>
                  <a:pt x="285750" y="64094"/>
                  <a:pt x="221656" y="0"/>
                  <a:pt x="142875" y="0"/>
                </a:cubicBezTo>
                <a:close/>
                <a:moveTo>
                  <a:pt x="224923" y="247774"/>
                </a:moveTo>
                <a:lnTo>
                  <a:pt x="186804" y="237430"/>
                </a:lnTo>
                <a:lnTo>
                  <a:pt x="183928" y="226257"/>
                </a:lnTo>
                <a:cubicBezTo>
                  <a:pt x="214560" y="221371"/>
                  <a:pt x="230286" y="212493"/>
                  <a:pt x="230972" y="212093"/>
                </a:cubicBezTo>
                <a:cubicBezTo>
                  <a:pt x="232362" y="211303"/>
                  <a:pt x="233229" y="209845"/>
                  <a:pt x="233334" y="208255"/>
                </a:cubicBezTo>
                <a:cubicBezTo>
                  <a:pt x="233439" y="206664"/>
                  <a:pt x="232724" y="205111"/>
                  <a:pt x="231448" y="204140"/>
                </a:cubicBezTo>
                <a:cubicBezTo>
                  <a:pt x="231238" y="203978"/>
                  <a:pt x="210503" y="187481"/>
                  <a:pt x="210503" y="130169"/>
                </a:cubicBezTo>
                <a:cubicBezTo>
                  <a:pt x="210503" y="71123"/>
                  <a:pt x="192376" y="58731"/>
                  <a:pt x="177165" y="58731"/>
                </a:cubicBezTo>
                <a:lnTo>
                  <a:pt x="173365" y="58731"/>
                </a:lnTo>
                <a:cubicBezTo>
                  <a:pt x="165211" y="51025"/>
                  <a:pt x="159229" y="47625"/>
                  <a:pt x="142875" y="47625"/>
                </a:cubicBezTo>
                <a:cubicBezTo>
                  <a:pt x="121691" y="47625"/>
                  <a:pt x="75248" y="68409"/>
                  <a:pt x="75248" y="130178"/>
                </a:cubicBezTo>
                <a:cubicBezTo>
                  <a:pt x="75248" y="187500"/>
                  <a:pt x="54512" y="203997"/>
                  <a:pt x="54350" y="204121"/>
                </a:cubicBezTo>
                <a:cubicBezTo>
                  <a:pt x="53054" y="205064"/>
                  <a:pt x="52321" y="206607"/>
                  <a:pt x="52397" y="208207"/>
                </a:cubicBezTo>
                <a:cubicBezTo>
                  <a:pt x="52483" y="209807"/>
                  <a:pt x="53369" y="211265"/>
                  <a:pt x="54750" y="212074"/>
                </a:cubicBezTo>
                <a:cubicBezTo>
                  <a:pt x="55436" y="212474"/>
                  <a:pt x="70990" y="221399"/>
                  <a:pt x="101813" y="226285"/>
                </a:cubicBezTo>
                <a:lnTo>
                  <a:pt x="98946" y="237430"/>
                </a:lnTo>
                <a:lnTo>
                  <a:pt x="60827" y="247774"/>
                </a:lnTo>
                <a:cubicBezTo>
                  <a:pt x="29661" y="223342"/>
                  <a:pt x="9525" y="185452"/>
                  <a:pt x="9525" y="142875"/>
                </a:cubicBezTo>
                <a:cubicBezTo>
                  <a:pt x="9525" y="69342"/>
                  <a:pt x="69342" y="9525"/>
                  <a:pt x="142875" y="9525"/>
                </a:cubicBezTo>
                <a:cubicBezTo>
                  <a:pt x="216408" y="9525"/>
                  <a:pt x="276225" y="69342"/>
                  <a:pt x="276225" y="142875"/>
                </a:cubicBezTo>
                <a:cubicBezTo>
                  <a:pt x="276225" y="185452"/>
                  <a:pt x="256089" y="223342"/>
                  <a:pt x="224923" y="247774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21" name="Рисунок 1003">
            <a:extLst>
              <a:ext uri="{FF2B5EF4-FFF2-40B4-BE49-F238E27FC236}">
                <a16:creationId xmlns="" xmlns:a16="http://schemas.microsoft.com/office/drawing/2014/main" id="{EF68ABA2-2E91-405D-987D-9D7FAFB5330D}"/>
              </a:ext>
            </a:extLst>
          </p:cNvPr>
          <p:cNvSpPr/>
          <p:nvPr/>
        </p:nvSpPr>
        <p:spPr>
          <a:xfrm>
            <a:off x="8203491" y="5682390"/>
            <a:ext cx="285750" cy="285750"/>
          </a:xfrm>
          <a:custGeom>
            <a:avLst/>
            <a:gdLst>
              <a:gd name="connsiteX0" fmla="*/ 142875 w 285750"/>
              <a:gd name="connsiteY0" fmla="*/ 0 h 285750"/>
              <a:gd name="connsiteX1" fmla="*/ 0 w 285750"/>
              <a:gd name="connsiteY1" fmla="*/ 142875 h 285750"/>
              <a:gd name="connsiteX2" fmla="*/ 142875 w 285750"/>
              <a:gd name="connsiteY2" fmla="*/ 285750 h 285750"/>
              <a:gd name="connsiteX3" fmla="*/ 204245 w 285750"/>
              <a:gd name="connsiteY3" fmla="*/ 271701 h 285750"/>
              <a:gd name="connsiteX4" fmla="*/ 205816 w 285750"/>
              <a:gd name="connsiteY4" fmla="*/ 271348 h 285750"/>
              <a:gd name="connsiteX5" fmla="*/ 207426 w 285750"/>
              <a:gd name="connsiteY5" fmla="*/ 270662 h 285750"/>
              <a:gd name="connsiteX6" fmla="*/ 210131 w 285750"/>
              <a:gd name="connsiteY6" fmla="*/ 268862 h 285750"/>
              <a:gd name="connsiteX7" fmla="*/ 285750 w 285750"/>
              <a:gd name="connsiteY7" fmla="*/ 142875 h 285750"/>
              <a:gd name="connsiteX8" fmla="*/ 142875 w 285750"/>
              <a:gd name="connsiteY8" fmla="*/ 0 h 285750"/>
              <a:gd name="connsiteX9" fmla="*/ 219199 w 285750"/>
              <a:gd name="connsiteY9" fmla="*/ 252060 h 285750"/>
              <a:gd name="connsiteX10" fmla="*/ 185395 w 285750"/>
              <a:gd name="connsiteY10" fmla="*/ 237839 h 285750"/>
              <a:gd name="connsiteX11" fmla="*/ 181470 w 285750"/>
              <a:gd name="connsiteY11" fmla="*/ 221971 h 285750"/>
              <a:gd name="connsiteX12" fmla="*/ 202902 w 285750"/>
              <a:gd name="connsiteY12" fmla="*/ 178927 h 285750"/>
              <a:gd name="connsiteX13" fmla="*/ 214741 w 285750"/>
              <a:gd name="connsiteY13" fmla="*/ 165478 h 285750"/>
              <a:gd name="connsiteX14" fmla="*/ 217494 w 285750"/>
              <a:gd name="connsiteY14" fmla="*/ 143256 h 285750"/>
              <a:gd name="connsiteX15" fmla="*/ 213703 w 285750"/>
              <a:gd name="connsiteY15" fmla="*/ 130835 h 285750"/>
              <a:gd name="connsiteX16" fmla="*/ 206950 w 285750"/>
              <a:gd name="connsiteY16" fmla="*/ 126292 h 285750"/>
              <a:gd name="connsiteX17" fmla="*/ 207997 w 285750"/>
              <a:gd name="connsiteY17" fmla="*/ 104451 h 285750"/>
              <a:gd name="connsiteX18" fmla="*/ 212312 w 285750"/>
              <a:gd name="connsiteY18" fmla="*/ 100089 h 285750"/>
              <a:gd name="connsiteX19" fmla="*/ 212827 w 285750"/>
              <a:gd name="connsiteY19" fmla="*/ 66475 h 285750"/>
              <a:gd name="connsiteX20" fmla="*/ 171793 w 285750"/>
              <a:gd name="connsiteY20" fmla="*/ 47635 h 285750"/>
              <a:gd name="connsiteX21" fmla="*/ 130350 w 285750"/>
              <a:gd name="connsiteY21" fmla="*/ 58769 h 285750"/>
              <a:gd name="connsiteX22" fmla="*/ 77667 w 285750"/>
              <a:gd name="connsiteY22" fmla="*/ 102403 h 285750"/>
              <a:gd name="connsiteX23" fmla="*/ 79724 w 285750"/>
              <a:gd name="connsiteY23" fmla="*/ 125987 h 285750"/>
              <a:gd name="connsiteX24" fmla="*/ 72123 w 285750"/>
              <a:gd name="connsiteY24" fmla="*/ 130740 h 285750"/>
              <a:gd name="connsiteX25" fmla="*/ 68256 w 285750"/>
              <a:gd name="connsiteY25" fmla="*/ 143266 h 285750"/>
              <a:gd name="connsiteX26" fmla="*/ 71009 w 285750"/>
              <a:gd name="connsiteY26" fmla="*/ 165487 h 285750"/>
              <a:gd name="connsiteX27" fmla="*/ 84134 w 285750"/>
              <a:gd name="connsiteY27" fmla="*/ 179194 h 285750"/>
              <a:gd name="connsiteX28" fmla="*/ 104527 w 285750"/>
              <a:gd name="connsiteY28" fmla="*/ 220999 h 285750"/>
              <a:gd name="connsiteX29" fmla="*/ 100355 w 285750"/>
              <a:gd name="connsiteY29" fmla="*/ 237849 h 285750"/>
              <a:gd name="connsiteX30" fmla="*/ 66551 w 285750"/>
              <a:gd name="connsiteY30" fmla="*/ 252070 h 285750"/>
              <a:gd name="connsiteX31" fmla="*/ 9525 w 285750"/>
              <a:gd name="connsiteY31" fmla="*/ 142875 h 285750"/>
              <a:gd name="connsiteX32" fmla="*/ 142875 w 285750"/>
              <a:gd name="connsiteY32" fmla="*/ 9525 h 285750"/>
              <a:gd name="connsiteX33" fmla="*/ 276225 w 285750"/>
              <a:gd name="connsiteY33" fmla="*/ 142875 h 285750"/>
              <a:gd name="connsiteX34" fmla="*/ 219199 w 285750"/>
              <a:gd name="connsiteY34" fmla="*/ 25206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5750" h="285750">
                <a:moveTo>
                  <a:pt x="142875" y="0"/>
                </a:moveTo>
                <a:cubicBezTo>
                  <a:pt x="64094" y="0"/>
                  <a:pt x="0" y="64094"/>
                  <a:pt x="0" y="142875"/>
                </a:cubicBezTo>
                <a:cubicBezTo>
                  <a:pt x="0" y="221656"/>
                  <a:pt x="64094" y="285750"/>
                  <a:pt x="142875" y="285750"/>
                </a:cubicBezTo>
                <a:cubicBezTo>
                  <a:pt x="164859" y="285750"/>
                  <a:pt x="185623" y="280616"/>
                  <a:pt x="204245" y="271701"/>
                </a:cubicBezTo>
                <a:lnTo>
                  <a:pt x="205816" y="271348"/>
                </a:lnTo>
                <a:cubicBezTo>
                  <a:pt x="206397" y="271215"/>
                  <a:pt x="206940" y="270986"/>
                  <a:pt x="207426" y="270662"/>
                </a:cubicBezTo>
                <a:lnTo>
                  <a:pt x="210131" y="268862"/>
                </a:lnTo>
                <a:cubicBezTo>
                  <a:pt x="255089" y="244764"/>
                  <a:pt x="285750" y="197348"/>
                  <a:pt x="285750" y="142875"/>
                </a:cubicBezTo>
                <a:cubicBezTo>
                  <a:pt x="285750" y="64094"/>
                  <a:pt x="221656" y="0"/>
                  <a:pt x="142875" y="0"/>
                </a:cubicBezTo>
                <a:close/>
                <a:moveTo>
                  <a:pt x="219199" y="252060"/>
                </a:moveTo>
                <a:lnTo>
                  <a:pt x="185395" y="237839"/>
                </a:lnTo>
                <a:lnTo>
                  <a:pt x="181470" y="221971"/>
                </a:lnTo>
                <a:cubicBezTo>
                  <a:pt x="192919" y="210664"/>
                  <a:pt x="200720" y="194986"/>
                  <a:pt x="202902" y="178927"/>
                </a:cubicBezTo>
                <a:cubicBezTo>
                  <a:pt x="209093" y="177375"/>
                  <a:pt x="213922" y="172107"/>
                  <a:pt x="214741" y="165478"/>
                </a:cubicBezTo>
                <a:lnTo>
                  <a:pt x="217494" y="143256"/>
                </a:lnTo>
                <a:cubicBezTo>
                  <a:pt x="218056" y="138760"/>
                  <a:pt x="216665" y="134236"/>
                  <a:pt x="213703" y="130835"/>
                </a:cubicBezTo>
                <a:cubicBezTo>
                  <a:pt x="211865" y="128730"/>
                  <a:pt x="209531" y="127178"/>
                  <a:pt x="206950" y="126292"/>
                </a:cubicBezTo>
                <a:lnTo>
                  <a:pt x="207997" y="104451"/>
                </a:lnTo>
                <a:lnTo>
                  <a:pt x="212312" y="100089"/>
                </a:lnTo>
                <a:cubicBezTo>
                  <a:pt x="218303" y="93650"/>
                  <a:pt x="223256" y="82591"/>
                  <a:pt x="212827" y="66475"/>
                </a:cubicBezTo>
                <a:cubicBezTo>
                  <a:pt x="204730" y="53969"/>
                  <a:pt x="190929" y="47635"/>
                  <a:pt x="171793" y="47635"/>
                </a:cubicBezTo>
                <a:cubicBezTo>
                  <a:pt x="164182" y="47635"/>
                  <a:pt x="146618" y="47635"/>
                  <a:pt x="130350" y="58769"/>
                </a:cubicBezTo>
                <a:cubicBezTo>
                  <a:pt x="83972" y="59684"/>
                  <a:pt x="77667" y="81305"/>
                  <a:pt x="77667" y="102403"/>
                </a:cubicBezTo>
                <a:cubicBezTo>
                  <a:pt x="77667" y="107528"/>
                  <a:pt x="78953" y="119320"/>
                  <a:pt x="79724" y="125987"/>
                </a:cubicBezTo>
                <a:cubicBezTo>
                  <a:pt x="76819" y="126787"/>
                  <a:pt x="74171" y="128426"/>
                  <a:pt x="72123" y="130740"/>
                </a:cubicBezTo>
                <a:cubicBezTo>
                  <a:pt x="69104" y="134150"/>
                  <a:pt x="67694" y="138722"/>
                  <a:pt x="68256" y="143266"/>
                </a:cubicBezTo>
                <a:lnTo>
                  <a:pt x="71009" y="165487"/>
                </a:lnTo>
                <a:cubicBezTo>
                  <a:pt x="71885" y="172564"/>
                  <a:pt x="77343" y="178098"/>
                  <a:pt x="84134" y="179194"/>
                </a:cubicBezTo>
                <a:cubicBezTo>
                  <a:pt x="86316" y="194653"/>
                  <a:pt x="93716" y="209855"/>
                  <a:pt x="104527" y="220999"/>
                </a:cubicBezTo>
                <a:lnTo>
                  <a:pt x="100355" y="237849"/>
                </a:lnTo>
                <a:lnTo>
                  <a:pt x="66551" y="252070"/>
                </a:lnTo>
                <a:cubicBezTo>
                  <a:pt x="32128" y="227924"/>
                  <a:pt x="9525" y="188014"/>
                  <a:pt x="9525" y="142875"/>
                </a:cubicBezTo>
                <a:cubicBezTo>
                  <a:pt x="9525" y="69342"/>
                  <a:pt x="69342" y="9525"/>
                  <a:pt x="142875" y="9525"/>
                </a:cubicBezTo>
                <a:cubicBezTo>
                  <a:pt x="216408" y="9525"/>
                  <a:pt x="276225" y="69342"/>
                  <a:pt x="276225" y="142875"/>
                </a:cubicBezTo>
                <a:cubicBezTo>
                  <a:pt x="276225" y="188014"/>
                  <a:pt x="253622" y="227924"/>
                  <a:pt x="219199" y="252060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22" name="Рисунок 1003">
            <a:extLst>
              <a:ext uri="{FF2B5EF4-FFF2-40B4-BE49-F238E27FC236}">
                <a16:creationId xmlns="" xmlns:a16="http://schemas.microsoft.com/office/drawing/2014/main" id="{EF68ABA2-2E91-405D-987D-9D7FAFB5330D}"/>
              </a:ext>
            </a:extLst>
          </p:cNvPr>
          <p:cNvSpPr/>
          <p:nvPr/>
        </p:nvSpPr>
        <p:spPr>
          <a:xfrm>
            <a:off x="8203491" y="6413872"/>
            <a:ext cx="285750" cy="285750"/>
          </a:xfrm>
          <a:custGeom>
            <a:avLst/>
            <a:gdLst>
              <a:gd name="connsiteX0" fmla="*/ 142875 w 285750"/>
              <a:gd name="connsiteY0" fmla="*/ 0 h 285750"/>
              <a:gd name="connsiteX1" fmla="*/ 0 w 285750"/>
              <a:gd name="connsiteY1" fmla="*/ 142875 h 285750"/>
              <a:gd name="connsiteX2" fmla="*/ 142875 w 285750"/>
              <a:gd name="connsiteY2" fmla="*/ 285750 h 285750"/>
              <a:gd name="connsiteX3" fmla="*/ 204245 w 285750"/>
              <a:gd name="connsiteY3" fmla="*/ 271701 h 285750"/>
              <a:gd name="connsiteX4" fmla="*/ 205816 w 285750"/>
              <a:gd name="connsiteY4" fmla="*/ 271348 h 285750"/>
              <a:gd name="connsiteX5" fmla="*/ 207426 w 285750"/>
              <a:gd name="connsiteY5" fmla="*/ 270662 h 285750"/>
              <a:gd name="connsiteX6" fmla="*/ 210131 w 285750"/>
              <a:gd name="connsiteY6" fmla="*/ 268862 h 285750"/>
              <a:gd name="connsiteX7" fmla="*/ 285750 w 285750"/>
              <a:gd name="connsiteY7" fmla="*/ 142875 h 285750"/>
              <a:gd name="connsiteX8" fmla="*/ 142875 w 285750"/>
              <a:gd name="connsiteY8" fmla="*/ 0 h 285750"/>
              <a:gd name="connsiteX9" fmla="*/ 219199 w 285750"/>
              <a:gd name="connsiteY9" fmla="*/ 252060 h 285750"/>
              <a:gd name="connsiteX10" fmla="*/ 185395 w 285750"/>
              <a:gd name="connsiteY10" fmla="*/ 237839 h 285750"/>
              <a:gd name="connsiteX11" fmla="*/ 181470 w 285750"/>
              <a:gd name="connsiteY11" fmla="*/ 221971 h 285750"/>
              <a:gd name="connsiteX12" fmla="*/ 202902 w 285750"/>
              <a:gd name="connsiteY12" fmla="*/ 178927 h 285750"/>
              <a:gd name="connsiteX13" fmla="*/ 214741 w 285750"/>
              <a:gd name="connsiteY13" fmla="*/ 165478 h 285750"/>
              <a:gd name="connsiteX14" fmla="*/ 217494 w 285750"/>
              <a:gd name="connsiteY14" fmla="*/ 143256 h 285750"/>
              <a:gd name="connsiteX15" fmla="*/ 213703 w 285750"/>
              <a:gd name="connsiteY15" fmla="*/ 130835 h 285750"/>
              <a:gd name="connsiteX16" fmla="*/ 206950 w 285750"/>
              <a:gd name="connsiteY16" fmla="*/ 126292 h 285750"/>
              <a:gd name="connsiteX17" fmla="*/ 207997 w 285750"/>
              <a:gd name="connsiteY17" fmla="*/ 104451 h 285750"/>
              <a:gd name="connsiteX18" fmla="*/ 212312 w 285750"/>
              <a:gd name="connsiteY18" fmla="*/ 100089 h 285750"/>
              <a:gd name="connsiteX19" fmla="*/ 212827 w 285750"/>
              <a:gd name="connsiteY19" fmla="*/ 66475 h 285750"/>
              <a:gd name="connsiteX20" fmla="*/ 171793 w 285750"/>
              <a:gd name="connsiteY20" fmla="*/ 47635 h 285750"/>
              <a:gd name="connsiteX21" fmla="*/ 130350 w 285750"/>
              <a:gd name="connsiteY21" fmla="*/ 58769 h 285750"/>
              <a:gd name="connsiteX22" fmla="*/ 77667 w 285750"/>
              <a:gd name="connsiteY22" fmla="*/ 102403 h 285750"/>
              <a:gd name="connsiteX23" fmla="*/ 79724 w 285750"/>
              <a:gd name="connsiteY23" fmla="*/ 125987 h 285750"/>
              <a:gd name="connsiteX24" fmla="*/ 72123 w 285750"/>
              <a:gd name="connsiteY24" fmla="*/ 130740 h 285750"/>
              <a:gd name="connsiteX25" fmla="*/ 68256 w 285750"/>
              <a:gd name="connsiteY25" fmla="*/ 143266 h 285750"/>
              <a:gd name="connsiteX26" fmla="*/ 71009 w 285750"/>
              <a:gd name="connsiteY26" fmla="*/ 165487 h 285750"/>
              <a:gd name="connsiteX27" fmla="*/ 84134 w 285750"/>
              <a:gd name="connsiteY27" fmla="*/ 179194 h 285750"/>
              <a:gd name="connsiteX28" fmla="*/ 104527 w 285750"/>
              <a:gd name="connsiteY28" fmla="*/ 220999 h 285750"/>
              <a:gd name="connsiteX29" fmla="*/ 100355 w 285750"/>
              <a:gd name="connsiteY29" fmla="*/ 237849 h 285750"/>
              <a:gd name="connsiteX30" fmla="*/ 66551 w 285750"/>
              <a:gd name="connsiteY30" fmla="*/ 252070 h 285750"/>
              <a:gd name="connsiteX31" fmla="*/ 9525 w 285750"/>
              <a:gd name="connsiteY31" fmla="*/ 142875 h 285750"/>
              <a:gd name="connsiteX32" fmla="*/ 142875 w 285750"/>
              <a:gd name="connsiteY32" fmla="*/ 9525 h 285750"/>
              <a:gd name="connsiteX33" fmla="*/ 276225 w 285750"/>
              <a:gd name="connsiteY33" fmla="*/ 142875 h 285750"/>
              <a:gd name="connsiteX34" fmla="*/ 219199 w 285750"/>
              <a:gd name="connsiteY34" fmla="*/ 25206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5750" h="285750">
                <a:moveTo>
                  <a:pt x="142875" y="0"/>
                </a:moveTo>
                <a:cubicBezTo>
                  <a:pt x="64094" y="0"/>
                  <a:pt x="0" y="64094"/>
                  <a:pt x="0" y="142875"/>
                </a:cubicBezTo>
                <a:cubicBezTo>
                  <a:pt x="0" y="221656"/>
                  <a:pt x="64094" y="285750"/>
                  <a:pt x="142875" y="285750"/>
                </a:cubicBezTo>
                <a:cubicBezTo>
                  <a:pt x="164859" y="285750"/>
                  <a:pt x="185623" y="280616"/>
                  <a:pt x="204245" y="271701"/>
                </a:cubicBezTo>
                <a:lnTo>
                  <a:pt x="205816" y="271348"/>
                </a:lnTo>
                <a:cubicBezTo>
                  <a:pt x="206397" y="271215"/>
                  <a:pt x="206940" y="270986"/>
                  <a:pt x="207426" y="270662"/>
                </a:cubicBezTo>
                <a:lnTo>
                  <a:pt x="210131" y="268862"/>
                </a:lnTo>
                <a:cubicBezTo>
                  <a:pt x="255089" y="244764"/>
                  <a:pt x="285750" y="197348"/>
                  <a:pt x="285750" y="142875"/>
                </a:cubicBezTo>
                <a:cubicBezTo>
                  <a:pt x="285750" y="64094"/>
                  <a:pt x="221656" y="0"/>
                  <a:pt x="142875" y="0"/>
                </a:cubicBezTo>
                <a:close/>
                <a:moveTo>
                  <a:pt x="219199" y="252060"/>
                </a:moveTo>
                <a:lnTo>
                  <a:pt x="185395" y="237839"/>
                </a:lnTo>
                <a:lnTo>
                  <a:pt x="181470" y="221971"/>
                </a:lnTo>
                <a:cubicBezTo>
                  <a:pt x="192919" y="210664"/>
                  <a:pt x="200720" y="194986"/>
                  <a:pt x="202902" y="178927"/>
                </a:cubicBezTo>
                <a:cubicBezTo>
                  <a:pt x="209093" y="177375"/>
                  <a:pt x="213922" y="172107"/>
                  <a:pt x="214741" y="165478"/>
                </a:cubicBezTo>
                <a:lnTo>
                  <a:pt x="217494" y="143256"/>
                </a:lnTo>
                <a:cubicBezTo>
                  <a:pt x="218056" y="138760"/>
                  <a:pt x="216665" y="134236"/>
                  <a:pt x="213703" y="130835"/>
                </a:cubicBezTo>
                <a:cubicBezTo>
                  <a:pt x="211865" y="128730"/>
                  <a:pt x="209531" y="127178"/>
                  <a:pt x="206950" y="126292"/>
                </a:cubicBezTo>
                <a:lnTo>
                  <a:pt x="207997" y="104451"/>
                </a:lnTo>
                <a:lnTo>
                  <a:pt x="212312" y="100089"/>
                </a:lnTo>
                <a:cubicBezTo>
                  <a:pt x="218303" y="93650"/>
                  <a:pt x="223256" y="82591"/>
                  <a:pt x="212827" y="66475"/>
                </a:cubicBezTo>
                <a:cubicBezTo>
                  <a:pt x="204730" y="53969"/>
                  <a:pt x="190929" y="47635"/>
                  <a:pt x="171793" y="47635"/>
                </a:cubicBezTo>
                <a:cubicBezTo>
                  <a:pt x="164182" y="47635"/>
                  <a:pt x="146618" y="47635"/>
                  <a:pt x="130350" y="58769"/>
                </a:cubicBezTo>
                <a:cubicBezTo>
                  <a:pt x="83972" y="59684"/>
                  <a:pt x="77667" y="81305"/>
                  <a:pt x="77667" y="102403"/>
                </a:cubicBezTo>
                <a:cubicBezTo>
                  <a:pt x="77667" y="107528"/>
                  <a:pt x="78953" y="119320"/>
                  <a:pt x="79724" y="125987"/>
                </a:cubicBezTo>
                <a:cubicBezTo>
                  <a:pt x="76819" y="126787"/>
                  <a:pt x="74171" y="128426"/>
                  <a:pt x="72123" y="130740"/>
                </a:cubicBezTo>
                <a:cubicBezTo>
                  <a:pt x="69104" y="134150"/>
                  <a:pt x="67694" y="138722"/>
                  <a:pt x="68256" y="143266"/>
                </a:cubicBezTo>
                <a:lnTo>
                  <a:pt x="71009" y="165487"/>
                </a:lnTo>
                <a:cubicBezTo>
                  <a:pt x="71885" y="172564"/>
                  <a:pt x="77343" y="178098"/>
                  <a:pt x="84134" y="179194"/>
                </a:cubicBezTo>
                <a:cubicBezTo>
                  <a:pt x="86316" y="194653"/>
                  <a:pt x="93716" y="209855"/>
                  <a:pt x="104527" y="220999"/>
                </a:cubicBezTo>
                <a:lnTo>
                  <a:pt x="100355" y="237849"/>
                </a:lnTo>
                <a:lnTo>
                  <a:pt x="66551" y="252070"/>
                </a:lnTo>
                <a:cubicBezTo>
                  <a:pt x="32128" y="227924"/>
                  <a:pt x="9525" y="188014"/>
                  <a:pt x="9525" y="142875"/>
                </a:cubicBezTo>
                <a:cubicBezTo>
                  <a:pt x="9525" y="69342"/>
                  <a:pt x="69342" y="9525"/>
                  <a:pt x="142875" y="9525"/>
                </a:cubicBezTo>
                <a:cubicBezTo>
                  <a:pt x="216408" y="9525"/>
                  <a:pt x="276225" y="69342"/>
                  <a:pt x="276225" y="142875"/>
                </a:cubicBezTo>
                <a:cubicBezTo>
                  <a:pt x="276225" y="188014"/>
                  <a:pt x="253622" y="227924"/>
                  <a:pt x="219199" y="252060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5970" y="3796654"/>
            <a:ext cx="194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173EFF"/>
                </a:solidFill>
                <a:latin typeface="Arial Narrow" panose="020B0606020202030204" pitchFamily="34" charset="0"/>
              </a:rPr>
              <a:t>Кейс ВТБ</a:t>
            </a:r>
            <a:endParaRPr lang="ru-RU" sz="2000" dirty="0">
              <a:solidFill>
                <a:srgbClr val="173EFF"/>
              </a:solidFill>
              <a:latin typeface="Arial Narrow" panose="020B060602020203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" y="-122548"/>
            <a:ext cx="1880664" cy="18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Рисунок 10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r="49175"/>
          <a:stretch/>
        </p:blipFill>
        <p:spPr>
          <a:xfrm flipH="1">
            <a:off x="-12529" y="1047041"/>
            <a:ext cx="1706252" cy="5708601"/>
          </a:xfrm>
          <a:prstGeom prst="rect">
            <a:avLst/>
          </a:prstGeom>
        </p:spPr>
      </p:pic>
      <p:grpSp>
        <p:nvGrpSpPr>
          <p:cNvPr id="66" name="Группа 65"/>
          <p:cNvGrpSpPr/>
          <p:nvPr/>
        </p:nvGrpSpPr>
        <p:grpSpPr>
          <a:xfrm>
            <a:off x="4108411" y="1166556"/>
            <a:ext cx="2705192" cy="5502213"/>
            <a:chOff x="1777057" y="-992759"/>
            <a:chExt cx="3166468" cy="6440424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1777057" y="-992759"/>
              <a:ext cx="3166468" cy="6440424"/>
              <a:chOff x="2549216" y="-1531239"/>
              <a:chExt cx="3166467" cy="6440424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16" b="2274"/>
              <a:stretch/>
            </p:blipFill>
            <p:spPr>
              <a:xfrm>
                <a:off x="2549216" y="-1531239"/>
                <a:ext cx="3166467" cy="644042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033482" y="3581703"/>
                <a:ext cx="2251837" cy="28820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buClrTx/>
                  <a:buFontTx/>
                  <a:buNone/>
                </a:pPr>
                <a:r>
                  <a:rPr lang="ru-RU" sz="1000" b="1" kern="1200" dirty="0" smtClean="0">
                    <a:solidFill>
                      <a:srgbClr val="1B1B1B"/>
                    </a:solidFill>
                    <a:latin typeface="Arial Narrow" panose="020B0606020202030204" pitchFamily="34" charset="0"/>
                    <a:ea typeface="+mn-ea"/>
                    <a:cs typeface="+mn-cs"/>
                  </a:rPr>
                  <a:t>Единый социальный счет </a:t>
                </a:r>
                <a:endParaRPr lang="ru-RU" sz="1000" b="1" kern="1200" dirty="0">
                  <a:solidFill>
                    <a:srgbClr val="1B1B1B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9" name="Группа 18"/>
              <p:cNvGrpSpPr/>
              <p:nvPr/>
            </p:nvGrpSpPr>
            <p:grpSpPr>
              <a:xfrm>
                <a:off x="2713784" y="3695549"/>
                <a:ext cx="292092" cy="292092"/>
                <a:chOff x="2064179" y="3577439"/>
                <a:chExt cx="292092" cy="292092"/>
              </a:xfrm>
            </p:grpSpPr>
            <p:sp>
              <p:nvSpPr>
                <p:cNvPr id="9" name="Овал 8"/>
                <p:cNvSpPr/>
                <p:nvPr/>
              </p:nvSpPr>
              <p:spPr>
                <a:xfrm>
                  <a:off x="2064179" y="3577439"/>
                  <a:ext cx="292092" cy="292092"/>
                </a:xfrm>
                <a:prstGeom prst="ellipse">
                  <a:avLst/>
                </a:prstGeom>
                <a:solidFill>
                  <a:srgbClr val="EFF2F6"/>
                </a:solidFill>
                <a:ln>
                  <a:solidFill>
                    <a:srgbClr val="EFF2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ClrTx/>
                    <a:buFontTx/>
                    <a:buNone/>
                  </a:pPr>
                  <a:endParaRPr lang="ru-RU" sz="1800" kern="1200">
                    <a:solidFill>
                      <a:prstClr val="white"/>
                    </a:solidFill>
                    <a:latin typeface="Arial Narrow" panose="020B0606020202030204" pitchFamily="34" charset="0"/>
                  </a:endParaRPr>
                </a:p>
              </p:txBody>
            </p:sp>
            <p:grpSp>
              <p:nvGrpSpPr>
                <p:cNvPr id="10" name="Рисунок 95">
                  <a:extLst>
                    <a:ext uri="{FF2B5EF4-FFF2-40B4-BE49-F238E27FC236}">
                      <a16:creationId xmlns="" xmlns:a16="http://schemas.microsoft.com/office/drawing/2014/main" id="{54C72560-3FD3-4897-B28F-67AECC9AF384}"/>
                    </a:ext>
                  </a:extLst>
                </p:cNvPr>
                <p:cNvGrpSpPr/>
                <p:nvPr/>
              </p:nvGrpSpPr>
              <p:grpSpPr>
                <a:xfrm>
                  <a:off x="2087353" y="3621092"/>
                  <a:ext cx="245745" cy="204787"/>
                  <a:chOff x="2658819" y="5427073"/>
                  <a:chExt cx="285750" cy="238125"/>
                </a:xfrm>
                <a:solidFill>
                  <a:srgbClr val="546073"/>
                </a:solidFill>
              </p:grpSpPr>
              <p:sp>
                <p:nvSpPr>
                  <p:cNvPr id="11" name="Полилиния: фигура 811">
                    <a:extLst>
                      <a:ext uri="{FF2B5EF4-FFF2-40B4-BE49-F238E27FC236}">
                        <a16:creationId xmlns="" xmlns:a16="http://schemas.microsoft.com/office/drawing/2014/main" id="{9002CA3B-DF46-443A-BAE1-2D05D975A74E}"/>
                      </a:ext>
                    </a:extLst>
                  </p:cNvPr>
                  <p:cNvSpPr/>
                  <p:nvPr/>
                </p:nvSpPr>
                <p:spPr>
                  <a:xfrm>
                    <a:off x="2773119" y="5474698"/>
                    <a:ext cx="57150" cy="57150"/>
                  </a:xfrm>
                  <a:custGeom>
                    <a:avLst/>
                    <a:gdLst>
                      <a:gd name="connsiteX0" fmla="*/ 57150 w 57150"/>
                      <a:gd name="connsiteY0" fmla="*/ 28575 h 57150"/>
                      <a:gd name="connsiteX1" fmla="*/ 28575 w 57150"/>
                      <a:gd name="connsiteY1" fmla="*/ 57150 h 57150"/>
                      <a:gd name="connsiteX2" fmla="*/ 0 w 57150"/>
                      <a:gd name="connsiteY2" fmla="*/ 28575 h 57150"/>
                      <a:gd name="connsiteX3" fmla="*/ 28575 w 57150"/>
                      <a:gd name="connsiteY3" fmla="*/ 0 h 57150"/>
                      <a:gd name="connsiteX4" fmla="*/ 57150 w 57150"/>
                      <a:gd name="connsiteY4" fmla="*/ 28575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0" h="57150">
                        <a:moveTo>
                          <a:pt x="57150" y="28575"/>
                        </a:moveTo>
                        <a:cubicBezTo>
                          <a:pt x="57150" y="44357"/>
                          <a:pt x="44357" y="57150"/>
                          <a:pt x="28575" y="57150"/>
                        </a:cubicBezTo>
                        <a:cubicBezTo>
                          <a:pt x="12793" y="57150"/>
                          <a:pt x="0" y="44357"/>
                          <a:pt x="0" y="28575"/>
                        </a:cubicBezTo>
                        <a:cubicBezTo>
                          <a:pt x="0" y="12793"/>
                          <a:pt x="12793" y="0"/>
                          <a:pt x="28575" y="0"/>
                        </a:cubicBezTo>
                        <a:cubicBezTo>
                          <a:pt x="44357" y="0"/>
                          <a:pt x="57150" y="12793"/>
                          <a:pt x="57150" y="285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Полилиния: фигура 812">
                    <a:extLst>
                      <a:ext uri="{FF2B5EF4-FFF2-40B4-BE49-F238E27FC236}">
                        <a16:creationId xmlns="" xmlns:a16="http://schemas.microsoft.com/office/drawing/2014/main" id="{DCF6F607-0C20-48E7-A8E6-DE9E9A10351B}"/>
                      </a:ext>
                    </a:extLst>
                  </p:cNvPr>
                  <p:cNvSpPr/>
                  <p:nvPr/>
                </p:nvSpPr>
                <p:spPr>
                  <a:xfrm>
                    <a:off x="2744544" y="5532086"/>
                    <a:ext cx="114300" cy="56911"/>
                  </a:xfrm>
                  <a:custGeom>
                    <a:avLst/>
                    <a:gdLst>
                      <a:gd name="connsiteX0" fmla="*/ 0 w 114300"/>
                      <a:gd name="connsiteY0" fmla="*/ 52149 h 56911"/>
                      <a:gd name="connsiteX1" fmla="*/ 4763 w 114300"/>
                      <a:gd name="connsiteY1" fmla="*/ 56912 h 56911"/>
                      <a:gd name="connsiteX2" fmla="*/ 109538 w 114300"/>
                      <a:gd name="connsiteY2" fmla="*/ 56912 h 56911"/>
                      <a:gd name="connsiteX3" fmla="*/ 114300 w 114300"/>
                      <a:gd name="connsiteY3" fmla="*/ 52149 h 56911"/>
                      <a:gd name="connsiteX4" fmla="*/ 86678 w 114300"/>
                      <a:gd name="connsiteY4" fmla="*/ 714 h 56911"/>
                      <a:gd name="connsiteX5" fmla="*/ 80963 w 114300"/>
                      <a:gd name="connsiteY5" fmla="*/ 714 h 56911"/>
                      <a:gd name="connsiteX6" fmla="*/ 33338 w 114300"/>
                      <a:gd name="connsiteY6" fmla="*/ 714 h 56911"/>
                      <a:gd name="connsiteX7" fmla="*/ 27622 w 114300"/>
                      <a:gd name="connsiteY7" fmla="*/ 714 h 56911"/>
                      <a:gd name="connsiteX8" fmla="*/ 0 w 114300"/>
                      <a:gd name="connsiteY8" fmla="*/ 52149 h 569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4300" h="56911">
                        <a:moveTo>
                          <a:pt x="0" y="52149"/>
                        </a:moveTo>
                        <a:cubicBezTo>
                          <a:pt x="0" y="55007"/>
                          <a:pt x="1905" y="56912"/>
                          <a:pt x="4763" y="56912"/>
                        </a:cubicBezTo>
                        <a:lnTo>
                          <a:pt x="109538" y="56912"/>
                        </a:lnTo>
                        <a:cubicBezTo>
                          <a:pt x="112395" y="56912"/>
                          <a:pt x="114300" y="55007"/>
                          <a:pt x="114300" y="52149"/>
                        </a:cubicBezTo>
                        <a:cubicBezTo>
                          <a:pt x="114300" y="33099"/>
                          <a:pt x="103823" y="13097"/>
                          <a:pt x="86678" y="714"/>
                        </a:cubicBezTo>
                        <a:cubicBezTo>
                          <a:pt x="84773" y="-238"/>
                          <a:pt x="82868" y="-238"/>
                          <a:pt x="80963" y="714"/>
                        </a:cubicBezTo>
                        <a:cubicBezTo>
                          <a:pt x="66675" y="12144"/>
                          <a:pt x="47625" y="12144"/>
                          <a:pt x="33338" y="714"/>
                        </a:cubicBezTo>
                        <a:cubicBezTo>
                          <a:pt x="31433" y="-238"/>
                          <a:pt x="29528" y="-238"/>
                          <a:pt x="27622" y="714"/>
                        </a:cubicBezTo>
                        <a:cubicBezTo>
                          <a:pt x="10478" y="13097"/>
                          <a:pt x="0" y="33099"/>
                          <a:pt x="0" y="5214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Полилиния: фигура 813">
                    <a:extLst>
                      <a:ext uri="{FF2B5EF4-FFF2-40B4-BE49-F238E27FC236}">
                        <a16:creationId xmlns="" xmlns:a16="http://schemas.microsoft.com/office/drawing/2014/main" id="{BF95695C-8BF4-4524-945B-D7FFEC5F22A5}"/>
                      </a:ext>
                    </a:extLst>
                  </p:cNvPr>
                  <p:cNvSpPr/>
                  <p:nvPr/>
                </p:nvSpPr>
                <p:spPr>
                  <a:xfrm>
                    <a:off x="2696919" y="5594087"/>
                    <a:ext cx="71913" cy="71110"/>
                  </a:xfrm>
                  <a:custGeom>
                    <a:avLst/>
                    <a:gdLst>
                      <a:gd name="connsiteX0" fmla="*/ 62865 w 71913"/>
                      <a:gd name="connsiteY0" fmla="*/ 626 h 71110"/>
                      <a:gd name="connsiteX1" fmla="*/ 53340 w 71913"/>
                      <a:gd name="connsiteY1" fmla="*/ 10151 h 71110"/>
                      <a:gd name="connsiteX2" fmla="*/ 53340 w 71913"/>
                      <a:gd name="connsiteY2" fmla="*/ 11103 h 71110"/>
                      <a:gd name="connsiteX3" fmla="*/ 33338 w 71913"/>
                      <a:gd name="connsiteY3" fmla="*/ 4436 h 71110"/>
                      <a:gd name="connsiteX4" fmla="*/ 0 w 71913"/>
                      <a:gd name="connsiteY4" fmla="*/ 37773 h 71110"/>
                      <a:gd name="connsiteX5" fmla="*/ 33338 w 71913"/>
                      <a:gd name="connsiteY5" fmla="*/ 71111 h 71110"/>
                      <a:gd name="connsiteX6" fmla="*/ 66675 w 71913"/>
                      <a:gd name="connsiteY6" fmla="*/ 37773 h 71110"/>
                      <a:gd name="connsiteX7" fmla="*/ 60008 w 71913"/>
                      <a:gd name="connsiteY7" fmla="*/ 17771 h 71110"/>
                      <a:gd name="connsiteX8" fmla="*/ 60960 w 71913"/>
                      <a:gd name="connsiteY8" fmla="*/ 17771 h 71110"/>
                      <a:gd name="connsiteX9" fmla="*/ 70485 w 71913"/>
                      <a:gd name="connsiteY9" fmla="*/ 8246 h 71110"/>
                      <a:gd name="connsiteX10" fmla="*/ 70485 w 71913"/>
                      <a:gd name="connsiteY10" fmla="*/ 1578 h 71110"/>
                      <a:gd name="connsiteX11" fmla="*/ 62865 w 71913"/>
                      <a:gd name="connsiteY11" fmla="*/ 626 h 71110"/>
                      <a:gd name="connsiteX12" fmla="*/ 33338 w 71913"/>
                      <a:gd name="connsiteY12" fmla="*/ 61586 h 71110"/>
                      <a:gd name="connsiteX13" fmla="*/ 9525 w 71913"/>
                      <a:gd name="connsiteY13" fmla="*/ 37773 h 71110"/>
                      <a:gd name="connsiteX14" fmla="*/ 33338 w 71913"/>
                      <a:gd name="connsiteY14" fmla="*/ 13961 h 71110"/>
                      <a:gd name="connsiteX15" fmla="*/ 57150 w 71913"/>
                      <a:gd name="connsiteY15" fmla="*/ 37773 h 71110"/>
                      <a:gd name="connsiteX16" fmla="*/ 33338 w 71913"/>
                      <a:gd name="connsiteY16" fmla="*/ 61586 h 71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71913" h="71110">
                        <a:moveTo>
                          <a:pt x="62865" y="626"/>
                        </a:moveTo>
                        <a:lnTo>
                          <a:pt x="53340" y="10151"/>
                        </a:lnTo>
                        <a:cubicBezTo>
                          <a:pt x="53340" y="10151"/>
                          <a:pt x="53340" y="10151"/>
                          <a:pt x="53340" y="11103"/>
                        </a:cubicBezTo>
                        <a:cubicBezTo>
                          <a:pt x="47625" y="7293"/>
                          <a:pt x="40958" y="4436"/>
                          <a:pt x="33338" y="4436"/>
                        </a:cubicBezTo>
                        <a:cubicBezTo>
                          <a:pt x="15240" y="4436"/>
                          <a:pt x="0" y="19676"/>
                          <a:pt x="0" y="37773"/>
                        </a:cubicBezTo>
                        <a:cubicBezTo>
                          <a:pt x="0" y="55871"/>
                          <a:pt x="15240" y="71111"/>
                          <a:pt x="33338" y="71111"/>
                        </a:cubicBezTo>
                        <a:cubicBezTo>
                          <a:pt x="51435" y="71111"/>
                          <a:pt x="66675" y="55871"/>
                          <a:pt x="66675" y="37773"/>
                        </a:cubicBezTo>
                        <a:cubicBezTo>
                          <a:pt x="66675" y="30153"/>
                          <a:pt x="63818" y="23486"/>
                          <a:pt x="60008" y="17771"/>
                        </a:cubicBezTo>
                        <a:cubicBezTo>
                          <a:pt x="60008" y="17771"/>
                          <a:pt x="60960" y="17771"/>
                          <a:pt x="60960" y="17771"/>
                        </a:cubicBezTo>
                        <a:lnTo>
                          <a:pt x="70485" y="8246"/>
                        </a:lnTo>
                        <a:cubicBezTo>
                          <a:pt x="72390" y="6341"/>
                          <a:pt x="72390" y="3483"/>
                          <a:pt x="70485" y="1578"/>
                        </a:cubicBezTo>
                        <a:cubicBezTo>
                          <a:pt x="68580" y="-327"/>
                          <a:pt x="64770" y="-327"/>
                          <a:pt x="62865" y="626"/>
                        </a:cubicBezTo>
                        <a:close/>
                        <a:moveTo>
                          <a:pt x="33338" y="61586"/>
                        </a:moveTo>
                        <a:cubicBezTo>
                          <a:pt x="20003" y="61586"/>
                          <a:pt x="9525" y="51108"/>
                          <a:pt x="9525" y="37773"/>
                        </a:cubicBezTo>
                        <a:cubicBezTo>
                          <a:pt x="9525" y="24438"/>
                          <a:pt x="20003" y="13961"/>
                          <a:pt x="33338" y="13961"/>
                        </a:cubicBezTo>
                        <a:cubicBezTo>
                          <a:pt x="46672" y="13961"/>
                          <a:pt x="57150" y="24438"/>
                          <a:pt x="57150" y="37773"/>
                        </a:cubicBezTo>
                        <a:cubicBezTo>
                          <a:pt x="57150" y="51108"/>
                          <a:pt x="46672" y="61586"/>
                          <a:pt x="33338" y="6158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Полилиния: фигура 814">
                    <a:extLst>
                      <a:ext uri="{FF2B5EF4-FFF2-40B4-BE49-F238E27FC236}">
                        <a16:creationId xmlns="" xmlns:a16="http://schemas.microsoft.com/office/drawing/2014/main" id="{9B592A62-FF6D-4AF2-9907-202EB338F6AE}"/>
                      </a:ext>
                    </a:extLst>
                  </p:cNvPr>
                  <p:cNvSpPr/>
                  <p:nvPr/>
                </p:nvSpPr>
                <p:spPr>
                  <a:xfrm>
                    <a:off x="2696919" y="5427073"/>
                    <a:ext cx="71913" cy="71437"/>
                  </a:xfrm>
                  <a:custGeom>
                    <a:avLst/>
                    <a:gdLst>
                      <a:gd name="connsiteX0" fmla="*/ 33338 w 71913"/>
                      <a:gd name="connsiteY0" fmla="*/ 66675 h 71437"/>
                      <a:gd name="connsiteX1" fmla="*/ 53340 w 71913"/>
                      <a:gd name="connsiteY1" fmla="*/ 60008 h 71437"/>
                      <a:gd name="connsiteX2" fmla="*/ 53340 w 71913"/>
                      <a:gd name="connsiteY2" fmla="*/ 60960 h 71437"/>
                      <a:gd name="connsiteX3" fmla="*/ 62865 w 71913"/>
                      <a:gd name="connsiteY3" fmla="*/ 70485 h 71437"/>
                      <a:gd name="connsiteX4" fmla="*/ 66675 w 71913"/>
                      <a:gd name="connsiteY4" fmla="*/ 71438 h 71437"/>
                      <a:gd name="connsiteX5" fmla="*/ 70485 w 71913"/>
                      <a:gd name="connsiteY5" fmla="*/ 70485 h 71437"/>
                      <a:gd name="connsiteX6" fmla="*/ 70485 w 71913"/>
                      <a:gd name="connsiteY6" fmla="*/ 63818 h 71437"/>
                      <a:gd name="connsiteX7" fmla="*/ 60960 w 71913"/>
                      <a:gd name="connsiteY7" fmla="*/ 54293 h 71437"/>
                      <a:gd name="connsiteX8" fmla="*/ 60008 w 71913"/>
                      <a:gd name="connsiteY8" fmla="*/ 54293 h 71437"/>
                      <a:gd name="connsiteX9" fmla="*/ 66675 w 71913"/>
                      <a:gd name="connsiteY9" fmla="*/ 33338 h 71437"/>
                      <a:gd name="connsiteX10" fmla="*/ 33338 w 71913"/>
                      <a:gd name="connsiteY10" fmla="*/ 0 h 71437"/>
                      <a:gd name="connsiteX11" fmla="*/ 0 w 71913"/>
                      <a:gd name="connsiteY11" fmla="*/ 33338 h 71437"/>
                      <a:gd name="connsiteX12" fmla="*/ 33338 w 71913"/>
                      <a:gd name="connsiteY12" fmla="*/ 66675 h 71437"/>
                      <a:gd name="connsiteX13" fmla="*/ 33338 w 71913"/>
                      <a:gd name="connsiteY13" fmla="*/ 9525 h 71437"/>
                      <a:gd name="connsiteX14" fmla="*/ 57150 w 71913"/>
                      <a:gd name="connsiteY14" fmla="*/ 33338 h 71437"/>
                      <a:gd name="connsiteX15" fmla="*/ 33338 w 71913"/>
                      <a:gd name="connsiteY15" fmla="*/ 57150 h 71437"/>
                      <a:gd name="connsiteX16" fmla="*/ 9525 w 71913"/>
                      <a:gd name="connsiteY16" fmla="*/ 33338 h 71437"/>
                      <a:gd name="connsiteX17" fmla="*/ 33338 w 71913"/>
                      <a:gd name="connsiteY17" fmla="*/ 9525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1913" h="71437">
                        <a:moveTo>
                          <a:pt x="33338" y="66675"/>
                        </a:moveTo>
                        <a:cubicBezTo>
                          <a:pt x="40958" y="66675"/>
                          <a:pt x="47625" y="63818"/>
                          <a:pt x="53340" y="60008"/>
                        </a:cubicBezTo>
                        <a:cubicBezTo>
                          <a:pt x="53340" y="60008"/>
                          <a:pt x="53340" y="60960"/>
                          <a:pt x="53340" y="60960"/>
                        </a:cubicBezTo>
                        <a:lnTo>
                          <a:pt x="62865" y="70485"/>
                        </a:lnTo>
                        <a:cubicBezTo>
                          <a:pt x="63818" y="71438"/>
                          <a:pt x="65723" y="71438"/>
                          <a:pt x="66675" y="71438"/>
                        </a:cubicBezTo>
                        <a:cubicBezTo>
                          <a:pt x="67628" y="71438"/>
                          <a:pt x="69533" y="71438"/>
                          <a:pt x="70485" y="70485"/>
                        </a:cubicBezTo>
                        <a:cubicBezTo>
                          <a:pt x="72390" y="68580"/>
                          <a:pt x="72390" y="65723"/>
                          <a:pt x="70485" y="63818"/>
                        </a:cubicBezTo>
                        <a:lnTo>
                          <a:pt x="60960" y="54293"/>
                        </a:lnTo>
                        <a:cubicBezTo>
                          <a:pt x="60960" y="54293"/>
                          <a:pt x="60960" y="54293"/>
                          <a:pt x="60008" y="54293"/>
                        </a:cubicBezTo>
                        <a:cubicBezTo>
                          <a:pt x="63818" y="47625"/>
                          <a:pt x="66675" y="40958"/>
                          <a:pt x="66675" y="33338"/>
                        </a:cubicBezTo>
                        <a:cubicBezTo>
                          <a:pt x="66675" y="15240"/>
                          <a:pt x="51435" y="0"/>
                          <a:pt x="33338" y="0"/>
                        </a:cubicBezTo>
                        <a:cubicBezTo>
                          <a:pt x="15240" y="0"/>
                          <a:pt x="0" y="15240"/>
                          <a:pt x="0" y="33338"/>
                        </a:cubicBezTo>
                        <a:cubicBezTo>
                          <a:pt x="0" y="51435"/>
                          <a:pt x="15240" y="66675"/>
                          <a:pt x="33338" y="66675"/>
                        </a:cubicBezTo>
                        <a:close/>
                        <a:moveTo>
                          <a:pt x="33338" y="9525"/>
                        </a:moveTo>
                        <a:cubicBezTo>
                          <a:pt x="46672" y="9525"/>
                          <a:pt x="57150" y="20003"/>
                          <a:pt x="57150" y="33338"/>
                        </a:cubicBezTo>
                        <a:cubicBezTo>
                          <a:pt x="57150" y="46673"/>
                          <a:pt x="46672" y="57150"/>
                          <a:pt x="33338" y="57150"/>
                        </a:cubicBezTo>
                        <a:cubicBezTo>
                          <a:pt x="20003" y="57150"/>
                          <a:pt x="9525" y="46673"/>
                          <a:pt x="9525" y="33338"/>
                        </a:cubicBezTo>
                        <a:cubicBezTo>
                          <a:pt x="9525" y="20003"/>
                          <a:pt x="20003" y="9525"/>
                          <a:pt x="33338" y="95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Полилиния: фигура 815">
                    <a:extLst>
                      <a:ext uri="{FF2B5EF4-FFF2-40B4-BE49-F238E27FC236}">
                        <a16:creationId xmlns="" xmlns:a16="http://schemas.microsoft.com/office/drawing/2014/main" id="{F496D4ED-6B37-48B6-AA3A-5CA8BDCBBD75}"/>
                      </a:ext>
                    </a:extLst>
                  </p:cNvPr>
                  <p:cNvSpPr/>
                  <p:nvPr/>
                </p:nvSpPr>
                <p:spPr>
                  <a:xfrm>
                    <a:off x="2658819" y="5512798"/>
                    <a:ext cx="85725" cy="66675"/>
                  </a:xfrm>
                  <a:custGeom>
                    <a:avLst/>
                    <a:gdLst>
                      <a:gd name="connsiteX0" fmla="*/ 65723 w 85725"/>
                      <a:gd name="connsiteY0" fmla="*/ 38100 h 66675"/>
                      <a:gd name="connsiteX1" fmla="*/ 80963 w 85725"/>
                      <a:gd name="connsiteY1" fmla="*/ 38100 h 66675"/>
                      <a:gd name="connsiteX2" fmla="*/ 85725 w 85725"/>
                      <a:gd name="connsiteY2" fmla="*/ 33338 h 66675"/>
                      <a:gd name="connsiteX3" fmla="*/ 80963 w 85725"/>
                      <a:gd name="connsiteY3" fmla="*/ 28575 h 66675"/>
                      <a:gd name="connsiteX4" fmla="*/ 65723 w 85725"/>
                      <a:gd name="connsiteY4" fmla="*/ 28575 h 66675"/>
                      <a:gd name="connsiteX5" fmla="*/ 33338 w 85725"/>
                      <a:gd name="connsiteY5" fmla="*/ 0 h 66675"/>
                      <a:gd name="connsiteX6" fmla="*/ 0 w 85725"/>
                      <a:gd name="connsiteY6" fmla="*/ 33338 h 66675"/>
                      <a:gd name="connsiteX7" fmla="*/ 33338 w 85725"/>
                      <a:gd name="connsiteY7" fmla="*/ 66675 h 66675"/>
                      <a:gd name="connsiteX8" fmla="*/ 65723 w 85725"/>
                      <a:gd name="connsiteY8" fmla="*/ 38100 h 66675"/>
                      <a:gd name="connsiteX9" fmla="*/ 33338 w 85725"/>
                      <a:gd name="connsiteY9" fmla="*/ 57150 h 66675"/>
                      <a:gd name="connsiteX10" fmla="*/ 9525 w 85725"/>
                      <a:gd name="connsiteY10" fmla="*/ 33338 h 66675"/>
                      <a:gd name="connsiteX11" fmla="*/ 33338 w 85725"/>
                      <a:gd name="connsiteY11" fmla="*/ 9525 h 66675"/>
                      <a:gd name="connsiteX12" fmla="*/ 57150 w 85725"/>
                      <a:gd name="connsiteY12" fmla="*/ 33338 h 66675"/>
                      <a:gd name="connsiteX13" fmla="*/ 33338 w 85725"/>
                      <a:gd name="connsiteY13" fmla="*/ 57150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5725" h="66675">
                        <a:moveTo>
                          <a:pt x="65723" y="38100"/>
                        </a:moveTo>
                        <a:lnTo>
                          <a:pt x="80963" y="38100"/>
                        </a:lnTo>
                        <a:cubicBezTo>
                          <a:pt x="83820" y="38100"/>
                          <a:pt x="85725" y="36195"/>
                          <a:pt x="85725" y="33338"/>
                        </a:cubicBezTo>
                        <a:cubicBezTo>
                          <a:pt x="85725" y="30480"/>
                          <a:pt x="83820" y="28575"/>
                          <a:pt x="80963" y="28575"/>
                        </a:cubicBezTo>
                        <a:lnTo>
                          <a:pt x="65723" y="28575"/>
                        </a:lnTo>
                        <a:cubicBezTo>
                          <a:pt x="63818" y="12383"/>
                          <a:pt x="49530" y="0"/>
                          <a:pt x="33338" y="0"/>
                        </a:cubicBezTo>
                        <a:cubicBezTo>
                          <a:pt x="15240" y="0"/>
                          <a:pt x="0" y="15240"/>
                          <a:pt x="0" y="33338"/>
                        </a:cubicBezTo>
                        <a:cubicBezTo>
                          <a:pt x="0" y="51435"/>
                          <a:pt x="15240" y="66675"/>
                          <a:pt x="33338" y="66675"/>
                        </a:cubicBezTo>
                        <a:cubicBezTo>
                          <a:pt x="50483" y="66675"/>
                          <a:pt x="63818" y="54293"/>
                          <a:pt x="65723" y="38100"/>
                        </a:cubicBezTo>
                        <a:close/>
                        <a:moveTo>
                          <a:pt x="33338" y="57150"/>
                        </a:moveTo>
                        <a:cubicBezTo>
                          <a:pt x="20003" y="57150"/>
                          <a:pt x="9525" y="46672"/>
                          <a:pt x="9525" y="33338"/>
                        </a:cubicBezTo>
                        <a:cubicBezTo>
                          <a:pt x="9525" y="20003"/>
                          <a:pt x="20003" y="9525"/>
                          <a:pt x="33338" y="9525"/>
                        </a:cubicBezTo>
                        <a:cubicBezTo>
                          <a:pt x="46673" y="9525"/>
                          <a:pt x="57150" y="20003"/>
                          <a:pt x="57150" y="33338"/>
                        </a:cubicBezTo>
                        <a:cubicBezTo>
                          <a:pt x="57150" y="46672"/>
                          <a:pt x="46673" y="57150"/>
                          <a:pt x="33338" y="571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Полилиния: фигура 816">
                    <a:extLst>
                      <a:ext uri="{FF2B5EF4-FFF2-40B4-BE49-F238E27FC236}">
                        <a16:creationId xmlns="" xmlns:a16="http://schemas.microsoft.com/office/drawing/2014/main" id="{9A9084D8-3B5B-4C39-BC43-29969C2F8F54}"/>
                      </a:ext>
                    </a:extLst>
                  </p:cNvPr>
                  <p:cNvSpPr/>
                  <p:nvPr/>
                </p:nvSpPr>
                <p:spPr>
                  <a:xfrm>
                    <a:off x="2834555" y="5427073"/>
                    <a:ext cx="71913" cy="71437"/>
                  </a:xfrm>
                  <a:custGeom>
                    <a:avLst/>
                    <a:gdLst>
                      <a:gd name="connsiteX0" fmla="*/ 5239 w 71913"/>
                      <a:gd name="connsiteY0" fmla="*/ 71438 h 71437"/>
                      <a:gd name="connsiteX1" fmla="*/ 9049 w 71913"/>
                      <a:gd name="connsiteY1" fmla="*/ 70485 h 71437"/>
                      <a:gd name="connsiteX2" fmla="*/ 18574 w 71913"/>
                      <a:gd name="connsiteY2" fmla="*/ 60960 h 71437"/>
                      <a:gd name="connsiteX3" fmla="*/ 18574 w 71913"/>
                      <a:gd name="connsiteY3" fmla="*/ 60008 h 71437"/>
                      <a:gd name="connsiteX4" fmla="*/ 38576 w 71913"/>
                      <a:gd name="connsiteY4" fmla="*/ 66675 h 71437"/>
                      <a:gd name="connsiteX5" fmla="*/ 71914 w 71913"/>
                      <a:gd name="connsiteY5" fmla="*/ 33338 h 71437"/>
                      <a:gd name="connsiteX6" fmla="*/ 38576 w 71913"/>
                      <a:gd name="connsiteY6" fmla="*/ 0 h 71437"/>
                      <a:gd name="connsiteX7" fmla="*/ 5239 w 71913"/>
                      <a:gd name="connsiteY7" fmla="*/ 33338 h 71437"/>
                      <a:gd name="connsiteX8" fmla="*/ 11906 w 71913"/>
                      <a:gd name="connsiteY8" fmla="*/ 53340 h 71437"/>
                      <a:gd name="connsiteX9" fmla="*/ 10954 w 71913"/>
                      <a:gd name="connsiteY9" fmla="*/ 53340 h 71437"/>
                      <a:gd name="connsiteX10" fmla="*/ 1429 w 71913"/>
                      <a:gd name="connsiteY10" fmla="*/ 62865 h 71437"/>
                      <a:gd name="connsiteX11" fmla="*/ 1429 w 71913"/>
                      <a:gd name="connsiteY11" fmla="*/ 69533 h 71437"/>
                      <a:gd name="connsiteX12" fmla="*/ 5239 w 71913"/>
                      <a:gd name="connsiteY12" fmla="*/ 71438 h 71437"/>
                      <a:gd name="connsiteX13" fmla="*/ 38576 w 71913"/>
                      <a:gd name="connsiteY13" fmla="*/ 9525 h 71437"/>
                      <a:gd name="connsiteX14" fmla="*/ 62389 w 71913"/>
                      <a:gd name="connsiteY14" fmla="*/ 33338 h 71437"/>
                      <a:gd name="connsiteX15" fmla="*/ 38576 w 71913"/>
                      <a:gd name="connsiteY15" fmla="*/ 57150 h 71437"/>
                      <a:gd name="connsiteX16" fmla="*/ 14764 w 71913"/>
                      <a:gd name="connsiteY16" fmla="*/ 33338 h 71437"/>
                      <a:gd name="connsiteX17" fmla="*/ 38576 w 71913"/>
                      <a:gd name="connsiteY17" fmla="*/ 9525 h 71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1913" h="71437">
                        <a:moveTo>
                          <a:pt x="5239" y="71438"/>
                        </a:moveTo>
                        <a:cubicBezTo>
                          <a:pt x="6191" y="71438"/>
                          <a:pt x="8096" y="71438"/>
                          <a:pt x="9049" y="70485"/>
                        </a:cubicBezTo>
                        <a:lnTo>
                          <a:pt x="18574" y="60960"/>
                        </a:lnTo>
                        <a:cubicBezTo>
                          <a:pt x="18574" y="60960"/>
                          <a:pt x="18574" y="60960"/>
                          <a:pt x="18574" y="60008"/>
                        </a:cubicBezTo>
                        <a:cubicBezTo>
                          <a:pt x="24289" y="63818"/>
                          <a:pt x="30956" y="66675"/>
                          <a:pt x="38576" y="66675"/>
                        </a:cubicBezTo>
                        <a:cubicBezTo>
                          <a:pt x="56674" y="66675"/>
                          <a:pt x="71914" y="51435"/>
                          <a:pt x="71914" y="33338"/>
                        </a:cubicBezTo>
                        <a:cubicBezTo>
                          <a:pt x="71914" y="15240"/>
                          <a:pt x="56674" y="0"/>
                          <a:pt x="38576" y="0"/>
                        </a:cubicBezTo>
                        <a:cubicBezTo>
                          <a:pt x="20479" y="0"/>
                          <a:pt x="5239" y="15240"/>
                          <a:pt x="5239" y="33338"/>
                        </a:cubicBezTo>
                        <a:cubicBezTo>
                          <a:pt x="5239" y="40958"/>
                          <a:pt x="8096" y="47625"/>
                          <a:pt x="11906" y="53340"/>
                        </a:cubicBezTo>
                        <a:cubicBezTo>
                          <a:pt x="11906" y="53340"/>
                          <a:pt x="10954" y="53340"/>
                          <a:pt x="10954" y="53340"/>
                        </a:cubicBezTo>
                        <a:lnTo>
                          <a:pt x="1429" y="62865"/>
                        </a:lnTo>
                        <a:cubicBezTo>
                          <a:pt x="-476" y="64770"/>
                          <a:pt x="-476" y="67628"/>
                          <a:pt x="1429" y="69533"/>
                        </a:cubicBezTo>
                        <a:cubicBezTo>
                          <a:pt x="2381" y="71438"/>
                          <a:pt x="4286" y="71438"/>
                          <a:pt x="5239" y="71438"/>
                        </a:cubicBezTo>
                        <a:close/>
                        <a:moveTo>
                          <a:pt x="38576" y="9525"/>
                        </a:moveTo>
                        <a:cubicBezTo>
                          <a:pt x="51911" y="9525"/>
                          <a:pt x="62389" y="20003"/>
                          <a:pt x="62389" y="33338"/>
                        </a:cubicBezTo>
                        <a:cubicBezTo>
                          <a:pt x="62389" y="46673"/>
                          <a:pt x="51911" y="57150"/>
                          <a:pt x="38576" y="57150"/>
                        </a:cubicBezTo>
                        <a:cubicBezTo>
                          <a:pt x="25241" y="57150"/>
                          <a:pt x="14764" y="46673"/>
                          <a:pt x="14764" y="33338"/>
                        </a:cubicBezTo>
                        <a:cubicBezTo>
                          <a:pt x="14764" y="20003"/>
                          <a:pt x="25241" y="9525"/>
                          <a:pt x="38576" y="95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Полилиния: фигура 817">
                    <a:extLst>
                      <a:ext uri="{FF2B5EF4-FFF2-40B4-BE49-F238E27FC236}">
                        <a16:creationId xmlns="" xmlns:a16="http://schemas.microsoft.com/office/drawing/2014/main" id="{0F06C6F7-A471-47CE-BF21-9A2528DE18CB}"/>
                      </a:ext>
                    </a:extLst>
                  </p:cNvPr>
                  <p:cNvSpPr/>
                  <p:nvPr/>
                </p:nvSpPr>
                <p:spPr>
                  <a:xfrm>
                    <a:off x="2835507" y="5593284"/>
                    <a:ext cx="70961" cy="71913"/>
                  </a:xfrm>
                  <a:custGeom>
                    <a:avLst/>
                    <a:gdLst>
                      <a:gd name="connsiteX0" fmla="*/ 37624 w 70961"/>
                      <a:gd name="connsiteY0" fmla="*/ 5239 h 71913"/>
                      <a:gd name="connsiteX1" fmla="*/ 17621 w 70961"/>
                      <a:gd name="connsiteY1" fmla="*/ 11906 h 71913"/>
                      <a:gd name="connsiteX2" fmla="*/ 17621 w 70961"/>
                      <a:gd name="connsiteY2" fmla="*/ 10954 h 71913"/>
                      <a:gd name="connsiteX3" fmla="*/ 8096 w 70961"/>
                      <a:gd name="connsiteY3" fmla="*/ 1429 h 71913"/>
                      <a:gd name="connsiteX4" fmla="*/ 1429 w 70961"/>
                      <a:gd name="connsiteY4" fmla="*/ 1429 h 71913"/>
                      <a:gd name="connsiteX5" fmla="*/ 1429 w 70961"/>
                      <a:gd name="connsiteY5" fmla="*/ 8096 h 71913"/>
                      <a:gd name="connsiteX6" fmla="*/ 10954 w 70961"/>
                      <a:gd name="connsiteY6" fmla="*/ 17621 h 71913"/>
                      <a:gd name="connsiteX7" fmla="*/ 11906 w 70961"/>
                      <a:gd name="connsiteY7" fmla="*/ 17621 h 71913"/>
                      <a:gd name="connsiteX8" fmla="*/ 4286 w 70961"/>
                      <a:gd name="connsiteY8" fmla="*/ 38576 h 71913"/>
                      <a:gd name="connsiteX9" fmla="*/ 37624 w 70961"/>
                      <a:gd name="connsiteY9" fmla="*/ 71914 h 71913"/>
                      <a:gd name="connsiteX10" fmla="*/ 70961 w 70961"/>
                      <a:gd name="connsiteY10" fmla="*/ 38576 h 71913"/>
                      <a:gd name="connsiteX11" fmla="*/ 37624 w 70961"/>
                      <a:gd name="connsiteY11" fmla="*/ 5239 h 71913"/>
                      <a:gd name="connsiteX12" fmla="*/ 37624 w 70961"/>
                      <a:gd name="connsiteY12" fmla="*/ 62389 h 71913"/>
                      <a:gd name="connsiteX13" fmla="*/ 13811 w 70961"/>
                      <a:gd name="connsiteY13" fmla="*/ 38576 h 71913"/>
                      <a:gd name="connsiteX14" fmla="*/ 37624 w 70961"/>
                      <a:gd name="connsiteY14" fmla="*/ 14764 h 71913"/>
                      <a:gd name="connsiteX15" fmla="*/ 61436 w 70961"/>
                      <a:gd name="connsiteY15" fmla="*/ 38576 h 71913"/>
                      <a:gd name="connsiteX16" fmla="*/ 37624 w 70961"/>
                      <a:gd name="connsiteY16" fmla="*/ 62389 h 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70961" h="71913">
                        <a:moveTo>
                          <a:pt x="37624" y="5239"/>
                        </a:moveTo>
                        <a:cubicBezTo>
                          <a:pt x="30004" y="5239"/>
                          <a:pt x="23336" y="8096"/>
                          <a:pt x="17621" y="11906"/>
                        </a:cubicBezTo>
                        <a:cubicBezTo>
                          <a:pt x="17621" y="11906"/>
                          <a:pt x="17621" y="10954"/>
                          <a:pt x="17621" y="10954"/>
                        </a:cubicBezTo>
                        <a:lnTo>
                          <a:pt x="8096" y="1429"/>
                        </a:lnTo>
                        <a:cubicBezTo>
                          <a:pt x="6191" y="-476"/>
                          <a:pt x="3334" y="-476"/>
                          <a:pt x="1429" y="1429"/>
                        </a:cubicBezTo>
                        <a:cubicBezTo>
                          <a:pt x="-476" y="3334"/>
                          <a:pt x="-476" y="6191"/>
                          <a:pt x="1429" y="8096"/>
                        </a:cubicBezTo>
                        <a:lnTo>
                          <a:pt x="10954" y="17621"/>
                        </a:lnTo>
                        <a:cubicBezTo>
                          <a:pt x="10954" y="17621"/>
                          <a:pt x="10954" y="17621"/>
                          <a:pt x="11906" y="17621"/>
                        </a:cubicBezTo>
                        <a:cubicBezTo>
                          <a:pt x="7144" y="24289"/>
                          <a:pt x="4286" y="30956"/>
                          <a:pt x="4286" y="38576"/>
                        </a:cubicBezTo>
                        <a:cubicBezTo>
                          <a:pt x="4286" y="56674"/>
                          <a:pt x="19526" y="71914"/>
                          <a:pt x="37624" y="71914"/>
                        </a:cubicBezTo>
                        <a:cubicBezTo>
                          <a:pt x="55721" y="71914"/>
                          <a:pt x="70961" y="56674"/>
                          <a:pt x="70961" y="38576"/>
                        </a:cubicBezTo>
                        <a:cubicBezTo>
                          <a:pt x="70961" y="20479"/>
                          <a:pt x="55721" y="5239"/>
                          <a:pt x="37624" y="5239"/>
                        </a:cubicBezTo>
                        <a:close/>
                        <a:moveTo>
                          <a:pt x="37624" y="62389"/>
                        </a:moveTo>
                        <a:cubicBezTo>
                          <a:pt x="24289" y="62389"/>
                          <a:pt x="13811" y="51911"/>
                          <a:pt x="13811" y="38576"/>
                        </a:cubicBezTo>
                        <a:cubicBezTo>
                          <a:pt x="13811" y="25241"/>
                          <a:pt x="24289" y="14764"/>
                          <a:pt x="37624" y="14764"/>
                        </a:cubicBezTo>
                        <a:cubicBezTo>
                          <a:pt x="50959" y="14764"/>
                          <a:pt x="61436" y="25241"/>
                          <a:pt x="61436" y="38576"/>
                        </a:cubicBezTo>
                        <a:cubicBezTo>
                          <a:pt x="61436" y="51911"/>
                          <a:pt x="50959" y="62389"/>
                          <a:pt x="37624" y="623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" name="Полилиния: фигура 818">
                    <a:extLst>
                      <a:ext uri="{FF2B5EF4-FFF2-40B4-BE49-F238E27FC236}">
                        <a16:creationId xmlns="" xmlns:a16="http://schemas.microsoft.com/office/drawing/2014/main" id="{3DAFF3D4-6576-4965-9342-9A9540B58625}"/>
                      </a:ext>
                    </a:extLst>
                  </p:cNvPr>
                  <p:cNvSpPr/>
                  <p:nvPr/>
                </p:nvSpPr>
                <p:spPr>
                  <a:xfrm>
                    <a:off x="2858844" y="5512798"/>
                    <a:ext cx="85725" cy="66675"/>
                  </a:xfrm>
                  <a:custGeom>
                    <a:avLst/>
                    <a:gdLst>
                      <a:gd name="connsiteX0" fmla="*/ 52388 w 85725"/>
                      <a:gd name="connsiteY0" fmla="*/ 0 h 66675"/>
                      <a:gd name="connsiteX1" fmla="*/ 20003 w 85725"/>
                      <a:gd name="connsiteY1" fmla="*/ 28575 h 66675"/>
                      <a:gd name="connsiteX2" fmla="*/ 4763 w 85725"/>
                      <a:gd name="connsiteY2" fmla="*/ 28575 h 66675"/>
                      <a:gd name="connsiteX3" fmla="*/ 0 w 85725"/>
                      <a:gd name="connsiteY3" fmla="*/ 33338 h 66675"/>
                      <a:gd name="connsiteX4" fmla="*/ 4763 w 85725"/>
                      <a:gd name="connsiteY4" fmla="*/ 38100 h 66675"/>
                      <a:gd name="connsiteX5" fmla="*/ 20003 w 85725"/>
                      <a:gd name="connsiteY5" fmla="*/ 38100 h 66675"/>
                      <a:gd name="connsiteX6" fmla="*/ 52388 w 85725"/>
                      <a:gd name="connsiteY6" fmla="*/ 66675 h 66675"/>
                      <a:gd name="connsiteX7" fmla="*/ 85725 w 85725"/>
                      <a:gd name="connsiteY7" fmla="*/ 33338 h 66675"/>
                      <a:gd name="connsiteX8" fmla="*/ 52388 w 85725"/>
                      <a:gd name="connsiteY8" fmla="*/ 0 h 66675"/>
                      <a:gd name="connsiteX9" fmla="*/ 52388 w 85725"/>
                      <a:gd name="connsiteY9" fmla="*/ 57150 h 66675"/>
                      <a:gd name="connsiteX10" fmla="*/ 28575 w 85725"/>
                      <a:gd name="connsiteY10" fmla="*/ 33338 h 66675"/>
                      <a:gd name="connsiteX11" fmla="*/ 52388 w 85725"/>
                      <a:gd name="connsiteY11" fmla="*/ 9525 h 66675"/>
                      <a:gd name="connsiteX12" fmla="*/ 76200 w 85725"/>
                      <a:gd name="connsiteY12" fmla="*/ 33338 h 66675"/>
                      <a:gd name="connsiteX13" fmla="*/ 52388 w 85725"/>
                      <a:gd name="connsiteY13" fmla="*/ 57150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5725" h="66675">
                        <a:moveTo>
                          <a:pt x="52388" y="0"/>
                        </a:moveTo>
                        <a:cubicBezTo>
                          <a:pt x="35243" y="0"/>
                          <a:pt x="21907" y="12383"/>
                          <a:pt x="20003" y="28575"/>
                        </a:cubicBezTo>
                        <a:lnTo>
                          <a:pt x="4763" y="28575"/>
                        </a:lnTo>
                        <a:cubicBezTo>
                          <a:pt x="1905" y="28575"/>
                          <a:pt x="0" y="30480"/>
                          <a:pt x="0" y="33338"/>
                        </a:cubicBezTo>
                        <a:cubicBezTo>
                          <a:pt x="0" y="36195"/>
                          <a:pt x="1905" y="38100"/>
                          <a:pt x="4763" y="38100"/>
                        </a:cubicBezTo>
                        <a:lnTo>
                          <a:pt x="20003" y="38100"/>
                        </a:lnTo>
                        <a:cubicBezTo>
                          <a:pt x="21907" y="54293"/>
                          <a:pt x="36195" y="66675"/>
                          <a:pt x="52388" y="66675"/>
                        </a:cubicBezTo>
                        <a:cubicBezTo>
                          <a:pt x="70485" y="66675"/>
                          <a:pt x="85725" y="51435"/>
                          <a:pt x="85725" y="33338"/>
                        </a:cubicBezTo>
                        <a:cubicBezTo>
                          <a:pt x="85725" y="15240"/>
                          <a:pt x="70485" y="0"/>
                          <a:pt x="52388" y="0"/>
                        </a:cubicBezTo>
                        <a:close/>
                        <a:moveTo>
                          <a:pt x="52388" y="57150"/>
                        </a:moveTo>
                        <a:cubicBezTo>
                          <a:pt x="39053" y="57150"/>
                          <a:pt x="28575" y="46672"/>
                          <a:pt x="28575" y="33338"/>
                        </a:cubicBezTo>
                        <a:cubicBezTo>
                          <a:pt x="28575" y="20003"/>
                          <a:pt x="39053" y="9525"/>
                          <a:pt x="52388" y="9525"/>
                        </a:cubicBezTo>
                        <a:cubicBezTo>
                          <a:pt x="65723" y="9525"/>
                          <a:pt x="76200" y="20003"/>
                          <a:pt x="76200" y="33338"/>
                        </a:cubicBezTo>
                        <a:cubicBezTo>
                          <a:pt x="76200" y="46672"/>
                          <a:pt x="65723" y="57150"/>
                          <a:pt x="52388" y="571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buClrTx/>
                      <a:buFontTx/>
                      <a:buNone/>
                    </a:pPr>
                    <a:endParaRPr lang="ru-RU" sz="1800" kern="1200">
                      <a:solidFill>
                        <a:prstClr val="black"/>
                      </a:solidFill>
                      <a:latin typeface="Arial Narrow" panose="020B0606020202030204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0" name="Овал 19"/>
              <p:cNvSpPr/>
              <p:nvPr/>
            </p:nvSpPr>
            <p:spPr>
              <a:xfrm>
                <a:off x="2800646" y="-368809"/>
                <a:ext cx="511565" cy="511565"/>
              </a:xfrm>
              <a:prstGeom prst="ellipse">
                <a:avLst/>
              </a:prstGeom>
              <a:solidFill>
                <a:srgbClr val="D9F5FF"/>
              </a:solidFill>
              <a:ln w="25400" cmpd="dbl">
                <a:solidFill>
                  <a:srgbClr val="3D80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ru-RU" sz="1800" kern="12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3415636" y="-366316"/>
                <a:ext cx="511565" cy="511565"/>
              </a:xfrm>
              <a:prstGeom prst="ellipse">
                <a:avLst/>
              </a:prstGeom>
              <a:solidFill>
                <a:srgbClr val="F0F2F6"/>
              </a:solidFill>
              <a:ln w="25400" cmpd="dbl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ru-RU" sz="1800" kern="12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030626" y="-356867"/>
                <a:ext cx="511565" cy="511565"/>
              </a:xfrm>
              <a:prstGeom prst="ellipse">
                <a:avLst/>
              </a:prstGeom>
              <a:solidFill>
                <a:srgbClr val="F0F2F6"/>
              </a:solidFill>
              <a:ln w="25400" cmpd="dbl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ru-RU" sz="1800" kern="12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69379" y="124227"/>
                <a:ext cx="936881" cy="28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ru-RU" sz="1000" b="1" kern="1200" dirty="0" err="1" smtClean="0">
                    <a:solidFill>
                      <a:srgbClr val="4B7AD6"/>
                    </a:solidFill>
                    <a:latin typeface="Arial Narrow" panose="020B0606020202030204" pitchFamily="34" charset="0"/>
                    <a:ea typeface="+mn-ea"/>
                    <a:cs typeface="+mn-cs"/>
                  </a:rPr>
                  <a:t>Соцсчёт</a:t>
                </a:r>
                <a:endParaRPr lang="ru-RU" sz="1000" b="1" kern="1200" dirty="0">
                  <a:solidFill>
                    <a:srgbClr val="4B7AD6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Рисунок 36">
              <a:extLst>
                <a:ext uri="{FF2B5EF4-FFF2-40B4-BE49-F238E27FC236}">
                  <a16:creationId xmlns="" xmlns:a16="http://schemas.microsoft.com/office/drawing/2014/main" id="{FF64F042-D418-4D5B-A340-030EDF296E23}"/>
                </a:ext>
              </a:extLst>
            </p:cNvPr>
            <p:cNvGrpSpPr/>
            <p:nvPr/>
          </p:nvGrpSpPr>
          <p:grpSpPr>
            <a:xfrm>
              <a:off x="2819727" y="336592"/>
              <a:ext cx="159064" cy="177724"/>
              <a:chOff x="4861864" y="2979489"/>
              <a:chExt cx="247649" cy="276701"/>
            </a:xfrm>
            <a:solidFill>
              <a:schemeClr val="bg1">
                <a:lumMod val="50000"/>
              </a:schemeClr>
            </a:solidFill>
          </p:grpSpPr>
          <p:sp>
            <p:nvSpPr>
              <p:cNvPr id="30" name="Полилиния: фигура 477">
                <a:extLst>
                  <a:ext uri="{FF2B5EF4-FFF2-40B4-BE49-F238E27FC236}">
                    <a16:creationId xmlns="" xmlns:a16="http://schemas.microsoft.com/office/drawing/2014/main" id="{65B5D737-11CF-4A1A-A8E3-E90DD181591A}"/>
                  </a:ext>
                </a:extLst>
              </p:cNvPr>
              <p:cNvSpPr/>
              <p:nvPr/>
            </p:nvSpPr>
            <p:spPr>
              <a:xfrm>
                <a:off x="4966639" y="2980441"/>
                <a:ext cx="142875" cy="275748"/>
              </a:xfrm>
              <a:custGeom>
                <a:avLst/>
                <a:gdLst>
                  <a:gd name="connsiteX0" fmla="*/ 5239 w 142875"/>
                  <a:gd name="connsiteY0" fmla="*/ 275749 h 275748"/>
                  <a:gd name="connsiteX1" fmla="*/ 1429 w 142875"/>
                  <a:gd name="connsiteY1" fmla="*/ 274796 h 275748"/>
                  <a:gd name="connsiteX2" fmla="*/ 1429 w 142875"/>
                  <a:gd name="connsiteY2" fmla="*/ 268129 h 275748"/>
                  <a:gd name="connsiteX3" fmla="*/ 131921 w 142875"/>
                  <a:gd name="connsiteY3" fmla="*/ 137636 h 275748"/>
                  <a:gd name="connsiteX4" fmla="*/ 1429 w 142875"/>
                  <a:gd name="connsiteY4" fmla="*/ 8096 h 275748"/>
                  <a:gd name="connsiteX5" fmla="*/ 1429 w 142875"/>
                  <a:gd name="connsiteY5" fmla="*/ 1429 h 275748"/>
                  <a:gd name="connsiteX6" fmla="*/ 8096 w 142875"/>
                  <a:gd name="connsiteY6" fmla="*/ 1429 h 275748"/>
                  <a:gd name="connsiteX7" fmla="*/ 141446 w 142875"/>
                  <a:gd name="connsiteY7" fmla="*/ 134779 h 275748"/>
                  <a:gd name="connsiteX8" fmla="*/ 141446 w 142875"/>
                  <a:gd name="connsiteY8" fmla="*/ 141446 h 275748"/>
                  <a:gd name="connsiteX9" fmla="*/ 8096 w 142875"/>
                  <a:gd name="connsiteY9" fmla="*/ 274796 h 275748"/>
                  <a:gd name="connsiteX10" fmla="*/ 5239 w 142875"/>
                  <a:gd name="connsiteY10" fmla="*/ 275749 h 27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275748">
                    <a:moveTo>
                      <a:pt x="5239" y="275749"/>
                    </a:moveTo>
                    <a:cubicBezTo>
                      <a:pt x="4286" y="275749"/>
                      <a:pt x="2381" y="275749"/>
                      <a:pt x="1429" y="274796"/>
                    </a:cubicBezTo>
                    <a:cubicBezTo>
                      <a:pt x="-476" y="272891"/>
                      <a:pt x="-476" y="270034"/>
                      <a:pt x="1429" y="268129"/>
                    </a:cubicBezTo>
                    <a:lnTo>
                      <a:pt x="131921" y="137636"/>
                    </a:lnTo>
                    <a:lnTo>
                      <a:pt x="1429" y="8096"/>
                    </a:lnTo>
                    <a:cubicBezTo>
                      <a:pt x="-476" y="6191"/>
                      <a:pt x="-476" y="3334"/>
                      <a:pt x="1429" y="1429"/>
                    </a:cubicBezTo>
                    <a:cubicBezTo>
                      <a:pt x="3334" y="-476"/>
                      <a:pt x="6191" y="-476"/>
                      <a:pt x="8096" y="1429"/>
                    </a:cubicBezTo>
                    <a:lnTo>
                      <a:pt x="141446" y="134779"/>
                    </a:lnTo>
                    <a:cubicBezTo>
                      <a:pt x="143351" y="136684"/>
                      <a:pt x="143351" y="139541"/>
                      <a:pt x="141446" y="141446"/>
                    </a:cubicBezTo>
                    <a:lnTo>
                      <a:pt x="8096" y="274796"/>
                    </a:lnTo>
                    <a:cubicBezTo>
                      <a:pt x="8096" y="275749"/>
                      <a:pt x="6191" y="275749"/>
                      <a:pt x="5239" y="2757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Полилиния: фигура 478">
                <a:extLst>
                  <a:ext uri="{FF2B5EF4-FFF2-40B4-BE49-F238E27FC236}">
                    <a16:creationId xmlns="" xmlns:a16="http://schemas.microsoft.com/office/drawing/2014/main" id="{5F627B90-24A4-44B2-ACF2-0108008129A3}"/>
                  </a:ext>
                </a:extLst>
              </p:cNvPr>
              <p:cNvSpPr/>
              <p:nvPr/>
            </p:nvSpPr>
            <p:spPr>
              <a:xfrm>
                <a:off x="4861864" y="2979489"/>
                <a:ext cx="142874" cy="276701"/>
              </a:xfrm>
              <a:custGeom>
                <a:avLst/>
                <a:gdLst>
                  <a:gd name="connsiteX0" fmla="*/ 5239 w 142874"/>
                  <a:gd name="connsiteY0" fmla="*/ 276701 h 276701"/>
                  <a:gd name="connsiteX1" fmla="*/ 1429 w 142874"/>
                  <a:gd name="connsiteY1" fmla="*/ 275749 h 276701"/>
                  <a:gd name="connsiteX2" fmla="*/ 1429 w 142874"/>
                  <a:gd name="connsiteY2" fmla="*/ 269081 h 276701"/>
                  <a:gd name="connsiteX3" fmla="*/ 131921 w 142874"/>
                  <a:gd name="connsiteY3" fmla="*/ 138589 h 276701"/>
                  <a:gd name="connsiteX4" fmla="*/ 1429 w 142874"/>
                  <a:gd name="connsiteY4" fmla="*/ 9049 h 276701"/>
                  <a:gd name="connsiteX5" fmla="*/ 1429 w 142874"/>
                  <a:gd name="connsiteY5" fmla="*/ 1429 h 276701"/>
                  <a:gd name="connsiteX6" fmla="*/ 8096 w 142874"/>
                  <a:gd name="connsiteY6" fmla="*/ 1429 h 276701"/>
                  <a:gd name="connsiteX7" fmla="*/ 141446 w 142874"/>
                  <a:gd name="connsiteY7" fmla="*/ 134779 h 276701"/>
                  <a:gd name="connsiteX8" fmla="*/ 141446 w 142874"/>
                  <a:gd name="connsiteY8" fmla="*/ 141446 h 276701"/>
                  <a:gd name="connsiteX9" fmla="*/ 8096 w 142874"/>
                  <a:gd name="connsiteY9" fmla="*/ 274796 h 276701"/>
                  <a:gd name="connsiteX10" fmla="*/ 5239 w 142874"/>
                  <a:gd name="connsiteY10" fmla="*/ 276701 h 276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4" h="276701">
                    <a:moveTo>
                      <a:pt x="5239" y="276701"/>
                    </a:moveTo>
                    <a:cubicBezTo>
                      <a:pt x="4286" y="276701"/>
                      <a:pt x="2381" y="276701"/>
                      <a:pt x="1429" y="275749"/>
                    </a:cubicBezTo>
                    <a:cubicBezTo>
                      <a:pt x="-476" y="273844"/>
                      <a:pt x="-476" y="270986"/>
                      <a:pt x="1429" y="269081"/>
                    </a:cubicBezTo>
                    <a:lnTo>
                      <a:pt x="131921" y="138589"/>
                    </a:lnTo>
                    <a:lnTo>
                      <a:pt x="1429" y="9049"/>
                    </a:lnTo>
                    <a:cubicBezTo>
                      <a:pt x="476" y="7144"/>
                      <a:pt x="476" y="3334"/>
                      <a:pt x="1429" y="1429"/>
                    </a:cubicBezTo>
                    <a:cubicBezTo>
                      <a:pt x="2381" y="-476"/>
                      <a:pt x="6191" y="-476"/>
                      <a:pt x="8096" y="1429"/>
                    </a:cubicBezTo>
                    <a:lnTo>
                      <a:pt x="141446" y="134779"/>
                    </a:lnTo>
                    <a:cubicBezTo>
                      <a:pt x="143351" y="136684"/>
                      <a:pt x="143351" y="139541"/>
                      <a:pt x="141446" y="141446"/>
                    </a:cubicBezTo>
                    <a:lnTo>
                      <a:pt x="8096" y="274796"/>
                    </a:lnTo>
                    <a:cubicBezTo>
                      <a:pt x="8096" y="276701"/>
                      <a:pt x="6191" y="276701"/>
                      <a:pt x="5239" y="2767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Рисунок 36">
              <a:extLst>
                <a:ext uri="{FF2B5EF4-FFF2-40B4-BE49-F238E27FC236}">
                  <a16:creationId xmlns="" xmlns:a16="http://schemas.microsoft.com/office/drawing/2014/main" id="{FF64F042-D418-4D5B-A340-030EDF296E23}"/>
                </a:ext>
              </a:extLst>
            </p:cNvPr>
            <p:cNvGrpSpPr/>
            <p:nvPr/>
          </p:nvGrpSpPr>
          <p:grpSpPr>
            <a:xfrm>
              <a:off x="3434717" y="348534"/>
              <a:ext cx="159064" cy="177724"/>
              <a:chOff x="4861864" y="2979489"/>
              <a:chExt cx="247649" cy="276701"/>
            </a:xfrm>
            <a:solidFill>
              <a:schemeClr val="bg1">
                <a:lumMod val="50000"/>
              </a:schemeClr>
            </a:solidFill>
          </p:grpSpPr>
          <p:sp>
            <p:nvSpPr>
              <p:cNvPr id="33" name="Полилиния: фигура 477">
                <a:extLst>
                  <a:ext uri="{FF2B5EF4-FFF2-40B4-BE49-F238E27FC236}">
                    <a16:creationId xmlns="" xmlns:a16="http://schemas.microsoft.com/office/drawing/2014/main" id="{65B5D737-11CF-4A1A-A8E3-E90DD181591A}"/>
                  </a:ext>
                </a:extLst>
              </p:cNvPr>
              <p:cNvSpPr/>
              <p:nvPr/>
            </p:nvSpPr>
            <p:spPr>
              <a:xfrm>
                <a:off x="4966639" y="2980441"/>
                <a:ext cx="142875" cy="275748"/>
              </a:xfrm>
              <a:custGeom>
                <a:avLst/>
                <a:gdLst>
                  <a:gd name="connsiteX0" fmla="*/ 5239 w 142875"/>
                  <a:gd name="connsiteY0" fmla="*/ 275749 h 275748"/>
                  <a:gd name="connsiteX1" fmla="*/ 1429 w 142875"/>
                  <a:gd name="connsiteY1" fmla="*/ 274796 h 275748"/>
                  <a:gd name="connsiteX2" fmla="*/ 1429 w 142875"/>
                  <a:gd name="connsiteY2" fmla="*/ 268129 h 275748"/>
                  <a:gd name="connsiteX3" fmla="*/ 131921 w 142875"/>
                  <a:gd name="connsiteY3" fmla="*/ 137636 h 275748"/>
                  <a:gd name="connsiteX4" fmla="*/ 1429 w 142875"/>
                  <a:gd name="connsiteY4" fmla="*/ 8096 h 275748"/>
                  <a:gd name="connsiteX5" fmla="*/ 1429 w 142875"/>
                  <a:gd name="connsiteY5" fmla="*/ 1429 h 275748"/>
                  <a:gd name="connsiteX6" fmla="*/ 8096 w 142875"/>
                  <a:gd name="connsiteY6" fmla="*/ 1429 h 275748"/>
                  <a:gd name="connsiteX7" fmla="*/ 141446 w 142875"/>
                  <a:gd name="connsiteY7" fmla="*/ 134779 h 275748"/>
                  <a:gd name="connsiteX8" fmla="*/ 141446 w 142875"/>
                  <a:gd name="connsiteY8" fmla="*/ 141446 h 275748"/>
                  <a:gd name="connsiteX9" fmla="*/ 8096 w 142875"/>
                  <a:gd name="connsiteY9" fmla="*/ 274796 h 275748"/>
                  <a:gd name="connsiteX10" fmla="*/ 5239 w 142875"/>
                  <a:gd name="connsiteY10" fmla="*/ 275749 h 27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5" h="275748">
                    <a:moveTo>
                      <a:pt x="5239" y="275749"/>
                    </a:moveTo>
                    <a:cubicBezTo>
                      <a:pt x="4286" y="275749"/>
                      <a:pt x="2381" y="275749"/>
                      <a:pt x="1429" y="274796"/>
                    </a:cubicBezTo>
                    <a:cubicBezTo>
                      <a:pt x="-476" y="272891"/>
                      <a:pt x="-476" y="270034"/>
                      <a:pt x="1429" y="268129"/>
                    </a:cubicBezTo>
                    <a:lnTo>
                      <a:pt x="131921" y="137636"/>
                    </a:lnTo>
                    <a:lnTo>
                      <a:pt x="1429" y="8096"/>
                    </a:lnTo>
                    <a:cubicBezTo>
                      <a:pt x="-476" y="6191"/>
                      <a:pt x="-476" y="3334"/>
                      <a:pt x="1429" y="1429"/>
                    </a:cubicBezTo>
                    <a:cubicBezTo>
                      <a:pt x="3334" y="-476"/>
                      <a:pt x="6191" y="-476"/>
                      <a:pt x="8096" y="1429"/>
                    </a:cubicBezTo>
                    <a:lnTo>
                      <a:pt x="141446" y="134779"/>
                    </a:lnTo>
                    <a:cubicBezTo>
                      <a:pt x="143351" y="136684"/>
                      <a:pt x="143351" y="139541"/>
                      <a:pt x="141446" y="141446"/>
                    </a:cubicBezTo>
                    <a:lnTo>
                      <a:pt x="8096" y="274796"/>
                    </a:lnTo>
                    <a:cubicBezTo>
                      <a:pt x="8096" y="275749"/>
                      <a:pt x="6191" y="275749"/>
                      <a:pt x="5239" y="2757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Полилиния: фигура 478">
                <a:extLst>
                  <a:ext uri="{FF2B5EF4-FFF2-40B4-BE49-F238E27FC236}">
                    <a16:creationId xmlns="" xmlns:a16="http://schemas.microsoft.com/office/drawing/2014/main" id="{5F627B90-24A4-44B2-ACF2-0108008129A3}"/>
                  </a:ext>
                </a:extLst>
              </p:cNvPr>
              <p:cNvSpPr/>
              <p:nvPr/>
            </p:nvSpPr>
            <p:spPr>
              <a:xfrm>
                <a:off x="4861864" y="2979489"/>
                <a:ext cx="142874" cy="276701"/>
              </a:xfrm>
              <a:custGeom>
                <a:avLst/>
                <a:gdLst>
                  <a:gd name="connsiteX0" fmla="*/ 5239 w 142874"/>
                  <a:gd name="connsiteY0" fmla="*/ 276701 h 276701"/>
                  <a:gd name="connsiteX1" fmla="*/ 1429 w 142874"/>
                  <a:gd name="connsiteY1" fmla="*/ 275749 h 276701"/>
                  <a:gd name="connsiteX2" fmla="*/ 1429 w 142874"/>
                  <a:gd name="connsiteY2" fmla="*/ 269081 h 276701"/>
                  <a:gd name="connsiteX3" fmla="*/ 131921 w 142874"/>
                  <a:gd name="connsiteY3" fmla="*/ 138589 h 276701"/>
                  <a:gd name="connsiteX4" fmla="*/ 1429 w 142874"/>
                  <a:gd name="connsiteY4" fmla="*/ 9049 h 276701"/>
                  <a:gd name="connsiteX5" fmla="*/ 1429 w 142874"/>
                  <a:gd name="connsiteY5" fmla="*/ 1429 h 276701"/>
                  <a:gd name="connsiteX6" fmla="*/ 8096 w 142874"/>
                  <a:gd name="connsiteY6" fmla="*/ 1429 h 276701"/>
                  <a:gd name="connsiteX7" fmla="*/ 141446 w 142874"/>
                  <a:gd name="connsiteY7" fmla="*/ 134779 h 276701"/>
                  <a:gd name="connsiteX8" fmla="*/ 141446 w 142874"/>
                  <a:gd name="connsiteY8" fmla="*/ 141446 h 276701"/>
                  <a:gd name="connsiteX9" fmla="*/ 8096 w 142874"/>
                  <a:gd name="connsiteY9" fmla="*/ 274796 h 276701"/>
                  <a:gd name="connsiteX10" fmla="*/ 5239 w 142874"/>
                  <a:gd name="connsiteY10" fmla="*/ 276701 h 276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2874" h="276701">
                    <a:moveTo>
                      <a:pt x="5239" y="276701"/>
                    </a:moveTo>
                    <a:cubicBezTo>
                      <a:pt x="4286" y="276701"/>
                      <a:pt x="2381" y="276701"/>
                      <a:pt x="1429" y="275749"/>
                    </a:cubicBezTo>
                    <a:cubicBezTo>
                      <a:pt x="-476" y="273844"/>
                      <a:pt x="-476" y="270986"/>
                      <a:pt x="1429" y="269081"/>
                    </a:cubicBezTo>
                    <a:lnTo>
                      <a:pt x="131921" y="138589"/>
                    </a:lnTo>
                    <a:lnTo>
                      <a:pt x="1429" y="9049"/>
                    </a:lnTo>
                    <a:cubicBezTo>
                      <a:pt x="476" y="7144"/>
                      <a:pt x="476" y="3334"/>
                      <a:pt x="1429" y="1429"/>
                    </a:cubicBezTo>
                    <a:cubicBezTo>
                      <a:pt x="2381" y="-476"/>
                      <a:pt x="6191" y="-476"/>
                      <a:pt x="8096" y="1429"/>
                    </a:cubicBezTo>
                    <a:lnTo>
                      <a:pt x="141446" y="134779"/>
                    </a:lnTo>
                    <a:cubicBezTo>
                      <a:pt x="143351" y="136684"/>
                      <a:pt x="143351" y="139541"/>
                      <a:pt x="141446" y="141446"/>
                    </a:cubicBezTo>
                    <a:lnTo>
                      <a:pt x="8096" y="274796"/>
                    </a:lnTo>
                    <a:cubicBezTo>
                      <a:pt x="8096" y="276701"/>
                      <a:pt x="6191" y="276701"/>
                      <a:pt x="5239" y="2767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Рисунок 92">
              <a:extLst>
                <a:ext uri="{FF2B5EF4-FFF2-40B4-BE49-F238E27FC236}">
                  <a16:creationId xmlns="" xmlns:a16="http://schemas.microsoft.com/office/drawing/2014/main" id="{96328347-7215-4A95-8D34-0DB30281F333}"/>
                </a:ext>
              </a:extLst>
            </p:cNvPr>
            <p:cNvGrpSpPr/>
            <p:nvPr/>
          </p:nvGrpSpPr>
          <p:grpSpPr>
            <a:xfrm>
              <a:off x="2146415" y="332494"/>
              <a:ext cx="284857" cy="190500"/>
              <a:chOff x="4860138" y="5450886"/>
              <a:chExt cx="284857" cy="190500"/>
            </a:xfrm>
            <a:solidFill>
              <a:srgbClr val="00AAFF"/>
            </a:solidFill>
          </p:grpSpPr>
          <p:sp>
            <p:nvSpPr>
              <p:cNvPr id="36" name="Полилиния: фигура 792">
                <a:extLst>
                  <a:ext uri="{FF2B5EF4-FFF2-40B4-BE49-F238E27FC236}">
                    <a16:creationId xmlns="" xmlns:a16="http://schemas.microsoft.com/office/drawing/2014/main" id="{68465563-8C69-492F-B6D1-4B0070AC025D}"/>
                  </a:ext>
                </a:extLst>
              </p:cNvPr>
              <p:cNvSpPr/>
              <p:nvPr/>
            </p:nvSpPr>
            <p:spPr>
              <a:xfrm>
                <a:off x="4917288" y="5510893"/>
                <a:ext cx="153726" cy="130492"/>
              </a:xfrm>
              <a:custGeom>
                <a:avLst/>
                <a:gdLst>
                  <a:gd name="connsiteX0" fmla="*/ 147638 w 153726"/>
                  <a:gd name="connsiteY0" fmla="*/ 82868 h 130492"/>
                  <a:gd name="connsiteX1" fmla="*/ 108585 w 153726"/>
                  <a:gd name="connsiteY1" fmla="*/ 82868 h 130492"/>
                  <a:gd name="connsiteX2" fmla="*/ 84773 w 153726"/>
                  <a:gd name="connsiteY2" fmla="*/ 87630 h 130492"/>
                  <a:gd name="connsiteX3" fmla="*/ 67628 w 153726"/>
                  <a:gd name="connsiteY3" fmla="*/ 81915 h 130492"/>
                  <a:gd name="connsiteX4" fmla="*/ 61913 w 153726"/>
                  <a:gd name="connsiteY4" fmla="*/ 68580 h 130492"/>
                  <a:gd name="connsiteX5" fmla="*/ 70485 w 153726"/>
                  <a:gd name="connsiteY5" fmla="*/ 52387 h 130492"/>
                  <a:gd name="connsiteX6" fmla="*/ 89535 w 153726"/>
                  <a:gd name="connsiteY6" fmla="*/ 23813 h 130492"/>
                  <a:gd name="connsiteX7" fmla="*/ 83820 w 153726"/>
                  <a:gd name="connsiteY7" fmla="*/ 3810 h 130492"/>
                  <a:gd name="connsiteX8" fmla="*/ 74295 w 153726"/>
                  <a:gd name="connsiteY8" fmla="*/ 0 h 130492"/>
                  <a:gd name="connsiteX9" fmla="*/ 57150 w 153726"/>
                  <a:gd name="connsiteY9" fmla="*/ 8572 h 130492"/>
                  <a:gd name="connsiteX10" fmla="*/ 31433 w 153726"/>
                  <a:gd name="connsiteY10" fmla="*/ 35243 h 130492"/>
                  <a:gd name="connsiteX11" fmla="*/ 11430 w 153726"/>
                  <a:gd name="connsiteY11" fmla="*/ 39052 h 130492"/>
                  <a:gd name="connsiteX12" fmla="*/ 8573 w 153726"/>
                  <a:gd name="connsiteY12" fmla="*/ 44768 h 130492"/>
                  <a:gd name="connsiteX13" fmla="*/ 9525 w 153726"/>
                  <a:gd name="connsiteY13" fmla="*/ 50483 h 130492"/>
                  <a:gd name="connsiteX14" fmla="*/ 0 w 153726"/>
                  <a:gd name="connsiteY14" fmla="*/ 113348 h 130492"/>
                  <a:gd name="connsiteX15" fmla="*/ 952 w 153726"/>
                  <a:gd name="connsiteY15" fmla="*/ 117158 h 130492"/>
                  <a:gd name="connsiteX16" fmla="*/ 3810 w 153726"/>
                  <a:gd name="connsiteY16" fmla="*/ 119062 h 130492"/>
                  <a:gd name="connsiteX17" fmla="*/ 60960 w 153726"/>
                  <a:gd name="connsiteY17" fmla="*/ 129540 h 130492"/>
                  <a:gd name="connsiteX18" fmla="*/ 66675 w 153726"/>
                  <a:gd name="connsiteY18" fmla="*/ 130493 h 130492"/>
                  <a:gd name="connsiteX19" fmla="*/ 66675 w 153726"/>
                  <a:gd name="connsiteY19" fmla="*/ 130493 h 130492"/>
                  <a:gd name="connsiteX20" fmla="*/ 103823 w 153726"/>
                  <a:gd name="connsiteY20" fmla="*/ 120015 h 130492"/>
                  <a:gd name="connsiteX21" fmla="*/ 151448 w 153726"/>
                  <a:gd name="connsiteY21" fmla="*/ 91440 h 130492"/>
                  <a:gd name="connsiteX22" fmla="*/ 153353 w 153726"/>
                  <a:gd name="connsiteY22" fmla="*/ 85725 h 130492"/>
                  <a:gd name="connsiteX23" fmla="*/ 147638 w 153726"/>
                  <a:gd name="connsiteY23" fmla="*/ 82868 h 13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3726" h="130492">
                    <a:moveTo>
                      <a:pt x="147638" y="82868"/>
                    </a:moveTo>
                    <a:lnTo>
                      <a:pt x="108585" y="82868"/>
                    </a:lnTo>
                    <a:lnTo>
                      <a:pt x="84773" y="87630"/>
                    </a:lnTo>
                    <a:cubicBezTo>
                      <a:pt x="79058" y="88583"/>
                      <a:pt x="72390" y="86677"/>
                      <a:pt x="67628" y="81915"/>
                    </a:cubicBezTo>
                    <a:cubicBezTo>
                      <a:pt x="63818" y="78105"/>
                      <a:pt x="61913" y="73343"/>
                      <a:pt x="61913" y="68580"/>
                    </a:cubicBezTo>
                    <a:cubicBezTo>
                      <a:pt x="61913" y="66675"/>
                      <a:pt x="63818" y="60960"/>
                      <a:pt x="70485" y="52387"/>
                    </a:cubicBezTo>
                    <a:lnTo>
                      <a:pt x="89535" y="23813"/>
                    </a:lnTo>
                    <a:cubicBezTo>
                      <a:pt x="92393" y="18097"/>
                      <a:pt x="90488" y="10477"/>
                      <a:pt x="83820" y="3810"/>
                    </a:cubicBezTo>
                    <a:cubicBezTo>
                      <a:pt x="80963" y="952"/>
                      <a:pt x="78105" y="0"/>
                      <a:pt x="74295" y="0"/>
                    </a:cubicBezTo>
                    <a:cubicBezTo>
                      <a:pt x="67628" y="0"/>
                      <a:pt x="60960" y="5715"/>
                      <a:pt x="57150" y="8572"/>
                    </a:cubicBezTo>
                    <a:lnTo>
                      <a:pt x="31433" y="35243"/>
                    </a:lnTo>
                    <a:cubicBezTo>
                      <a:pt x="24765" y="35243"/>
                      <a:pt x="18098" y="37147"/>
                      <a:pt x="11430" y="39052"/>
                    </a:cubicBezTo>
                    <a:cubicBezTo>
                      <a:pt x="9525" y="40005"/>
                      <a:pt x="7620" y="42863"/>
                      <a:pt x="8573" y="44768"/>
                    </a:cubicBezTo>
                    <a:cubicBezTo>
                      <a:pt x="9525" y="46673"/>
                      <a:pt x="9525" y="48577"/>
                      <a:pt x="9525" y="50483"/>
                    </a:cubicBezTo>
                    <a:cubicBezTo>
                      <a:pt x="6667" y="80010"/>
                      <a:pt x="952" y="110490"/>
                      <a:pt x="0" y="113348"/>
                    </a:cubicBezTo>
                    <a:cubicBezTo>
                      <a:pt x="0" y="114300"/>
                      <a:pt x="0" y="116205"/>
                      <a:pt x="952" y="117158"/>
                    </a:cubicBezTo>
                    <a:cubicBezTo>
                      <a:pt x="1905" y="118110"/>
                      <a:pt x="2858" y="119062"/>
                      <a:pt x="3810" y="119062"/>
                    </a:cubicBezTo>
                    <a:lnTo>
                      <a:pt x="60960" y="129540"/>
                    </a:lnTo>
                    <a:cubicBezTo>
                      <a:pt x="62865" y="129540"/>
                      <a:pt x="64770" y="130493"/>
                      <a:pt x="66675" y="130493"/>
                    </a:cubicBezTo>
                    <a:cubicBezTo>
                      <a:pt x="66675" y="130493"/>
                      <a:pt x="66675" y="130493"/>
                      <a:pt x="66675" y="130493"/>
                    </a:cubicBezTo>
                    <a:cubicBezTo>
                      <a:pt x="77153" y="130493"/>
                      <a:pt x="97155" y="124777"/>
                      <a:pt x="103823" y="120015"/>
                    </a:cubicBezTo>
                    <a:lnTo>
                      <a:pt x="151448" y="91440"/>
                    </a:lnTo>
                    <a:cubicBezTo>
                      <a:pt x="153353" y="90487"/>
                      <a:pt x="154305" y="88583"/>
                      <a:pt x="153353" y="85725"/>
                    </a:cubicBezTo>
                    <a:cubicBezTo>
                      <a:pt x="151448" y="83820"/>
                      <a:pt x="149543" y="82868"/>
                      <a:pt x="147638" y="828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D5BF3"/>
                  </a:gs>
                  <a:gs pos="100000">
                    <a:srgbClr val="4980EE"/>
                  </a:gs>
                </a:gsLst>
                <a:lin ang="54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Полилиния: фигура 793">
                <a:extLst>
                  <a:ext uri="{FF2B5EF4-FFF2-40B4-BE49-F238E27FC236}">
                    <a16:creationId xmlns="" xmlns:a16="http://schemas.microsoft.com/office/drawing/2014/main" id="{870F8142-7056-45CC-9E5C-E234F6EC1494}"/>
                  </a:ext>
                </a:extLst>
              </p:cNvPr>
              <p:cNvSpPr/>
              <p:nvPr/>
            </p:nvSpPr>
            <p:spPr>
              <a:xfrm>
                <a:off x="4860138" y="5546136"/>
                <a:ext cx="57150" cy="95250"/>
              </a:xfrm>
              <a:custGeom>
                <a:avLst/>
                <a:gdLst>
                  <a:gd name="connsiteX0" fmla="*/ 55245 w 57150"/>
                  <a:gd name="connsiteY0" fmla="*/ 10478 h 95250"/>
                  <a:gd name="connsiteX1" fmla="*/ 4763 w 57150"/>
                  <a:gd name="connsiteY1" fmla="*/ 0 h 95250"/>
                  <a:gd name="connsiteX2" fmla="*/ 953 w 57150"/>
                  <a:gd name="connsiteY2" fmla="*/ 953 h 95250"/>
                  <a:gd name="connsiteX3" fmla="*/ 0 w 57150"/>
                  <a:gd name="connsiteY3" fmla="*/ 4763 h 95250"/>
                  <a:gd name="connsiteX4" fmla="*/ 0 w 57150"/>
                  <a:gd name="connsiteY4" fmla="*/ 90488 h 95250"/>
                  <a:gd name="connsiteX5" fmla="*/ 4763 w 57150"/>
                  <a:gd name="connsiteY5" fmla="*/ 95250 h 95250"/>
                  <a:gd name="connsiteX6" fmla="*/ 45720 w 57150"/>
                  <a:gd name="connsiteY6" fmla="*/ 80010 h 95250"/>
                  <a:gd name="connsiteX7" fmla="*/ 47625 w 57150"/>
                  <a:gd name="connsiteY7" fmla="*/ 77153 h 95250"/>
                  <a:gd name="connsiteX8" fmla="*/ 57150 w 57150"/>
                  <a:gd name="connsiteY8" fmla="*/ 14288 h 95250"/>
                  <a:gd name="connsiteX9" fmla="*/ 55245 w 57150"/>
                  <a:gd name="connsiteY9" fmla="*/ 1047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50" h="95250">
                    <a:moveTo>
                      <a:pt x="55245" y="10478"/>
                    </a:moveTo>
                    <a:cubicBezTo>
                      <a:pt x="44768" y="953"/>
                      <a:pt x="11430" y="0"/>
                      <a:pt x="4763" y="0"/>
                    </a:cubicBezTo>
                    <a:cubicBezTo>
                      <a:pt x="3810" y="0"/>
                      <a:pt x="1905" y="953"/>
                      <a:pt x="953" y="953"/>
                    </a:cubicBezTo>
                    <a:cubicBezTo>
                      <a:pt x="953" y="1905"/>
                      <a:pt x="0" y="3810"/>
                      <a:pt x="0" y="4763"/>
                    </a:cubicBezTo>
                    <a:lnTo>
                      <a:pt x="0" y="90488"/>
                    </a:lnTo>
                    <a:cubicBezTo>
                      <a:pt x="0" y="93345"/>
                      <a:pt x="1905" y="95250"/>
                      <a:pt x="4763" y="95250"/>
                    </a:cubicBezTo>
                    <a:cubicBezTo>
                      <a:pt x="20955" y="95250"/>
                      <a:pt x="44768" y="80963"/>
                      <a:pt x="45720" y="80010"/>
                    </a:cubicBezTo>
                    <a:cubicBezTo>
                      <a:pt x="46673" y="79057"/>
                      <a:pt x="47625" y="78105"/>
                      <a:pt x="47625" y="77153"/>
                    </a:cubicBezTo>
                    <a:cubicBezTo>
                      <a:pt x="47625" y="77153"/>
                      <a:pt x="54293" y="44768"/>
                      <a:pt x="57150" y="14288"/>
                    </a:cubicBezTo>
                    <a:cubicBezTo>
                      <a:pt x="57150" y="13335"/>
                      <a:pt x="57150" y="11430"/>
                      <a:pt x="55245" y="1047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D5BF3"/>
                  </a:gs>
                  <a:gs pos="100000">
                    <a:srgbClr val="4980EE"/>
                  </a:gs>
                </a:gsLst>
                <a:lin ang="54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Полилиния: фигура 794">
                <a:extLst>
                  <a:ext uri="{FF2B5EF4-FFF2-40B4-BE49-F238E27FC236}">
                    <a16:creationId xmlns="" xmlns:a16="http://schemas.microsoft.com/office/drawing/2014/main" id="{DB9FCECA-1604-4EA3-92C8-080CFF5E41AF}"/>
                  </a:ext>
                </a:extLst>
              </p:cNvPr>
              <p:cNvSpPr/>
              <p:nvPr/>
            </p:nvSpPr>
            <p:spPr>
              <a:xfrm>
                <a:off x="5081118" y="5517561"/>
                <a:ext cx="26669" cy="30479"/>
              </a:xfrm>
              <a:custGeom>
                <a:avLst/>
                <a:gdLst>
                  <a:gd name="connsiteX0" fmla="*/ 12382 w 26669"/>
                  <a:gd name="connsiteY0" fmla="*/ 0 h 30479"/>
                  <a:gd name="connsiteX1" fmla="*/ 5715 w 26669"/>
                  <a:gd name="connsiteY1" fmla="*/ 1905 h 30479"/>
                  <a:gd name="connsiteX2" fmla="*/ 5715 w 26669"/>
                  <a:gd name="connsiteY2" fmla="*/ 1905 h 30479"/>
                  <a:gd name="connsiteX3" fmla="*/ 952 w 26669"/>
                  <a:gd name="connsiteY3" fmla="*/ 6667 h 30479"/>
                  <a:gd name="connsiteX4" fmla="*/ 952 w 26669"/>
                  <a:gd name="connsiteY4" fmla="*/ 7620 h 30479"/>
                  <a:gd name="connsiteX5" fmla="*/ 0 w 26669"/>
                  <a:gd name="connsiteY5" fmla="*/ 10478 h 30479"/>
                  <a:gd name="connsiteX6" fmla="*/ 0 w 26669"/>
                  <a:gd name="connsiteY6" fmla="*/ 11430 h 30479"/>
                  <a:gd name="connsiteX7" fmla="*/ 0 w 26669"/>
                  <a:gd name="connsiteY7" fmla="*/ 15240 h 30479"/>
                  <a:gd name="connsiteX8" fmla="*/ 0 w 26669"/>
                  <a:gd name="connsiteY8" fmla="*/ 19050 h 30479"/>
                  <a:gd name="connsiteX9" fmla="*/ 0 w 26669"/>
                  <a:gd name="connsiteY9" fmla="*/ 20003 h 30479"/>
                  <a:gd name="connsiteX10" fmla="*/ 952 w 26669"/>
                  <a:gd name="connsiteY10" fmla="*/ 22860 h 30479"/>
                  <a:gd name="connsiteX11" fmla="*/ 952 w 26669"/>
                  <a:gd name="connsiteY11" fmla="*/ 23813 h 30479"/>
                  <a:gd name="connsiteX12" fmla="*/ 5715 w 26669"/>
                  <a:gd name="connsiteY12" fmla="*/ 28575 h 30479"/>
                  <a:gd name="connsiteX13" fmla="*/ 5715 w 26669"/>
                  <a:gd name="connsiteY13" fmla="*/ 28575 h 30479"/>
                  <a:gd name="connsiteX14" fmla="*/ 12382 w 26669"/>
                  <a:gd name="connsiteY14" fmla="*/ 30480 h 30479"/>
                  <a:gd name="connsiteX15" fmla="*/ 26670 w 26669"/>
                  <a:gd name="connsiteY15" fmla="*/ 16192 h 30479"/>
                  <a:gd name="connsiteX16" fmla="*/ 12382 w 26669"/>
                  <a:gd name="connsiteY16" fmla="*/ 0 h 3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669" h="30479">
                    <a:moveTo>
                      <a:pt x="12382" y="0"/>
                    </a:moveTo>
                    <a:cubicBezTo>
                      <a:pt x="9525" y="0"/>
                      <a:pt x="7620" y="953"/>
                      <a:pt x="5715" y="1905"/>
                    </a:cubicBezTo>
                    <a:cubicBezTo>
                      <a:pt x="5715" y="1905"/>
                      <a:pt x="5715" y="1905"/>
                      <a:pt x="5715" y="1905"/>
                    </a:cubicBezTo>
                    <a:cubicBezTo>
                      <a:pt x="3810" y="2858"/>
                      <a:pt x="1905" y="4763"/>
                      <a:pt x="952" y="6667"/>
                    </a:cubicBezTo>
                    <a:cubicBezTo>
                      <a:pt x="952" y="6667"/>
                      <a:pt x="952" y="6667"/>
                      <a:pt x="952" y="7620"/>
                    </a:cubicBezTo>
                    <a:cubicBezTo>
                      <a:pt x="952" y="8572"/>
                      <a:pt x="0" y="9525"/>
                      <a:pt x="0" y="10478"/>
                    </a:cubicBezTo>
                    <a:cubicBezTo>
                      <a:pt x="0" y="10478"/>
                      <a:pt x="0" y="11430"/>
                      <a:pt x="0" y="11430"/>
                    </a:cubicBezTo>
                    <a:cubicBezTo>
                      <a:pt x="0" y="12383"/>
                      <a:pt x="0" y="13335"/>
                      <a:pt x="0" y="15240"/>
                    </a:cubicBezTo>
                    <a:cubicBezTo>
                      <a:pt x="0" y="17145"/>
                      <a:pt x="0" y="17145"/>
                      <a:pt x="0" y="19050"/>
                    </a:cubicBezTo>
                    <a:cubicBezTo>
                      <a:pt x="0" y="19050"/>
                      <a:pt x="0" y="20003"/>
                      <a:pt x="0" y="20003"/>
                    </a:cubicBezTo>
                    <a:cubicBezTo>
                      <a:pt x="0" y="20955"/>
                      <a:pt x="952" y="21908"/>
                      <a:pt x="952" y="22860"/>
                    </a:cubicBezTo>
                    <a:cubicBezTo>
                      <a:pt x="952" y="22860"/>
                      <a:pt x="952" y="22860"/>
                      <a:pt x="952" y="23813"/>
                    </a:cubicBezTo>
                    <a:cubicBezTo>
                      <a:pt x="1905" y="25717"/>
                      <a:pt x="3810" y="27622"/>
                      <a:pt x="5715" y="28575"/>
                    </a:cubicBezTo>
                    <a:cubicBezTo>
                      <a:pt x="5715" y="28575"/>
                      <a:pt x="5715" y="28575"/>
                      <a:pt x="5715" y="28575"/>
                    </a:cubicBezTo>
                    <a:cubicBezTo>
                      <a:pt x="7620" y="29528"/>
                      <a:pt x="10477" y="30480"/>
                      <a:pt x="12382" y="30480"/>
                    </a:cubicBezTo>
                    <a:cubicBezTo>
                      <a:pt x="20002" y="30480"/>
                      <a:pt x="26670" y="23813"/>
                      <a:pt x="26670" y="16192"/>
                    </a:cubicBezTo>
                    <a:cubicBezTo>
                      <a:pt x="26670" y="8572"/>
                      <a:pt x="20002" y="0"/>
                      <a:pt x="12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Полилиния: фигура 795">
                <a:extLst>
                  <a:ext uri="{FF2B5EF4-FFF2-40B4-BE49-F238E27FC236}">
                    <a16:creationId xmlns="" xmlns:a16="http://schemas.microsoft.com/office/drawing/2014/main" id="{83C70F80-AD47-4B14-A389-5A18B27665A7}"/>
                  </a:ext>
                </a:extLst>
              </p:cNvPr>
              <p:cNvSpPr/>
              <p:nvPr/>
            </p:nvSpPr>
            <p:spPr>
              <a:xfrm>
                <a:off x="5061115" y="5518513"/>
                <a:ext cx="14287" cy="28575"/>
              </a:xfrm>
              <a:custGeom>
                <a:avLst/>
                <a:gdLst>
                  <a:gd name="connsiteX0" fmla="*/ 9525 w 14287"/>
                  <a:gd name="connsiteY0" fmla="*/ 6667 h 28575"/>
                  <a:gd name="connsiteX1" fmla="*/ 10478 w 14287"/>
                  <a:gd name="connsiteY1" fmla="*/ 4763 h 28575"/>
                  <a:gd name="connsiteX2" fmla="*/ 11430 w 14287"/>
                  <a:gd name="connsiteY2" fmla="*/ 2857 h 28575"/>
                  <a:gd name="connsiteX3" fmla="*/ 12382 w 14287"/>
                  <a:gd name="connsiteY3" fmla="*/ 1905 h 28575"/>
                  <a:gd name="connsiteX4" fmla="*/ 14288 w 14287"/>
                  <a:gd name="connsiteY4" fmla="*/ 0 h 28575"/>
                  <a:gd name="connsiteX5" fmla="*/ 14288 w 14287"/>
                  <a:gd name="connsiteY5" fmla="*/ 0 h 28575"/>
                  <a:gd name="connsiteX6" fmla="*/ 14288 w 14287"/>
                  <a:gd name="connsiteY6" fmla="*/ 0 h 28575"/>
                  <a:gd name="connsiteX7" fmla="*/ 0 w 14287"/>
                  <a:gd name="connsiteY7" fmla="*/ 14288 h 28575"/>
                  <a:gd name="connsiteX8" fmla="*/ 14288 w 14287"/>
                  <a:gd name="connsiteY8" fmla="*/ 28575 h 28575"/>
                  <a:gd name="connsiteX9" fmla="*/ 14288 w 14287"/>
                  <a:gd name="connsiteY9" fmla="*/ 28575 h 28575"/>
                  <a:gd name="connsiteX10" fmla="*/ 14288 w 14287"/>
                  <a:gd name="connsiteY10" fmla="*/ 28575 h 28575"/>
                  <a:gd name="connsiteX11" fmla="*/ 12382 w 14287"/>
                  <a:gd name="connsiteY11" fmla="*/ 26670 h 28575"/>
                  <a:gd name="connsiteX12" fmla="*/ 11430 w 14287"/>
                  <a:gd name="connsiteY12" fmla="*/ 25717 h 28575"/>
                  <a:gd name="connsiteX13" fmla="*/ 10478 w 14287"/>
                  <a:gd name="connsiteY13" fmla="*/ 23813 h 28575"/>
                  <a:gd name="connsiteX14" fmla="*/ 9525 w 14287"/>
                  <a:gd name="connsiteY14" fmla="*/ 21907 h 28575"/>
                  <a:gd name="connsiteX15" fmla="*/ 9525 w 14287"/>
                  <a:gd name="connsiteY15" fmla="*/ 20002 h 28575"/>
                  <a:gd name="connsiteX16" fmla="*/ 9525 w 14287"/>
                  <a:gd name="connsiteY16" fmla="*/ 15240 h 28575"/>
                  <a:gd name="connsiteX17" fmla="*/ 9525 w 14287"/>
                  <a:gd name="connsiteY17" fmla="*/ 10477 h 28575"/>
                  <a:gd name="connsiteX18" fmla="*/ 9525 w 14287"/>
                  <a:gd name="connsiteY18" fmla="*/ 666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287" h="28575">
                    <a:moveTo>
                      <a:pt x="9525" y="6667"/>
                    </a:moveTo>
                    <a:cubicBezTo>
                      <a:pt x="9525" y="5715"/>
                      <a:pt x="9525" y="4763"/>
                      <a:pt x="10478" y="4763"/>
                    </a:cubicBezTo>
                    <a:cubicBezTo>
                      <a:pt x="10478" y="3810"/>
                      <a:pt x="11430" y="2857"/>
                      <a:pt x="11430" y="2857"/>
                    </a:cubicBezTo>
                    <a:cubicBezTo>
                      <a:pt x="11430" y="1905"/>
                      <a:pt x="12382" y="1905"/>
                      <a:pt x="12382" y="1905"/>
                    </a:cubicBezTo>
                    <a:cubicBezTo>
                      <a:pt x="12382" y="952"/>
                      <a:pt x="13335" y="0"/>
                      <a:pt x="14288" y="0"/>
                    </a:cubicBezTo>
                    <a:cubicBezTo>
                      <a:pt x="14288" y="0"/>
                      <a:pt x="14288" y="0"/>
                      <a:pt x="14288" y="0"/>
                    </a:cubicBezTo>
                    <a:cubicBezTo>
                      <a:pt x="14288" y="0"/>
                      <a:pt x="14288" y="0"/>
                      <a:pt x="14288" y="0"/>
                    </a:cubicBezTo>
                    <a:cubicBezTo>
                      <a:pt x="6667" y="0"/>
                      <a:pt x="0" y="6667"/>
                      <a:pt x="0" y="14288"/>
                    </a:cubicBezTo>
                    <a:cubicBezTo>
                      <a:pt x="0" y="21907"/>
                      <a:pt x="6667" y="28575"/>
                      <a:pt x="14288" y="28575"/>
                    </a:cubicBezTo>
                    <a:cubicBezTo>
                      <a:pt x="14288" y="28575"/>
                      <a:pt x="14288" y="28575"/>
                      <a:pt x="14288" y="28575"/>
                    </a:cubicBezTo>
                    <a:cubicBezTo>
                      <a:pt x="14288" y="28575"/>
                      <a:pt x="14288" y="28575"/>
                      <a:pt x="14288" y="28575"/>
                    </a:cubicBezTo>
                    <a:cubicBezTo>
                      <a:pt x="13335" y="27622"/>
                      <a:pt x="13335" y="26670"/>
                      <a:pt x="12382" y="26670"/>
                    </a:cubicBezTo>
                    <a:cubicBezTo>
                      <a:pt x="12382" y="26670"/>
                      <a:pt x="11430" y="25717"/>
                      <a:pt x="11430" y="25717"/>
                    </a:cubicBezTo>
                    <a:cubicBezTo>
                      <a:pt x="11430" y="24765"/>
                      <a:pt x="10478" y="24765"/>
                      <a:pt x="10478" y="23813"/>
                    </a:cubicBezTo>
                    <a:cubicBezTo>
                      <a:pt x="10478" y="22860"/>
                      <a:pt x="10478" y="22860"/>
                      <a:pt x="9525" y="21907"/>
                    </a:cubicBezTo>
                    <a:cubicBezTo>
                      <a:pt x="9525" y="20955"/>
                      <a:pt x="9525" y="20955"/>
                      <a:pt x="9525" y="20002"/>
                    </a:cubicBezTo>
                    <a:cubicBezTo>
                      <a:pt x="9525" y="19050"/>
                      <a:pt x="9525" y="17145"/>
                      <a:pt x="9525" y="15240"/>
                    </a:cubicBezTo>
                    <a:cubicBezTo>
                      <a:pt x="9525" y="13335"/>
                      <a:pt x="9525" y="12382"/>
                      <a:pt x="9525" y="10477"/>
                    </a:cubicBezTo>
                    <a:cubicBezTo>
                      <a:pt x="9525" y="8572"/>
                      <a:pt x="9525" y="7620"/>
                      <a:pt x="9525" y="666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Полилиния: фигура 796">
                <a:extLst>
                  <a:ext uri="{FF2B5EF4-FFF2-40B4-BE49-F238E27FC236}">
                    <a16:creationId xmlns="" xmlns:a16="http://schemas.microsoft.com/office/drawing/2014/main" id="{C275CD0E-0995-436D-9BE2-799E97F7AA16}"/>
                  </a:ext>
                </a:extLst>
              </p:cNvPr>
              <p:cNvSpPr/>
              <p:nvPr/>
            </p:nvSpPr>
            <p:spPr>
              <a:xfrm>
                <a:off x="4945863" y="5450886"/>
                <a:ext cx="199132" cy="133350"/>
              </a:xfrm>
              <a:custGeom>
                <a:avLst/>
                <a:gdLst>
                  <a:gd name="connsiteX0" fmla="*/ 176213 w 199132"/>
                  <a:gd name="connsiteY0" fmla="*/ 0 h 133350"/>
                  <a:gd name="connsiteX1" fmla="*/ 23813 w 199132"/>
                  <a:gd name="connsiteY1" fmla="*/ 0 h 133350"/>
                  <a:gd name="connsiteX2" fmla="*/ 0 w 199132"/>
                  <a:gd name="connsiteY2" fmla="*/ 23813 h 133350"/>
                  <a:gd name="connsiteX3" fmla="*/ 0 w 199132"/>
                  <a:gd name="connsiteY3" fmla="*/ 73343 h 133350"/>
                  <a:gd name="connsiteX4" fmla="*/ 2858 w 199132"/>
                  <a:gd name="connsiteY4" fmla="*/ 78105 h 133350"/>
                  <a:gd name="connsiteX5" fmla="*/ 7620 w 199132"/>
                  <a:gd name="connsiteY5" fmla="*/ 77153 h 133350"/>
                  <a:gd name="connsiteX6" fmla="*/ 22860 w 199132"/>
                  <a:gd name="connsiteY6" fmla="*/ 61913 h 133350"/>
                  <a:gd name="connsiteX7" fmla="*/ 46672 w 199132"/>
                  <a:gd name="connsiteY7" fmla="*/ 50483 h 133350"/>
                  <a:gd name="connsiteX8" fmla="*/ 62865 w 199132"/>
                  <a:gd name="connsiteY8" fmla="*/ 57150 h 133350"/>
                  <a:gd name="connsiteX9" fmla="*/ 69532 w 199132"/>
                  <a:gd name="connsiteY9" fmla="*/ 88583 h 133350"/>
                  <a:gd name="connsiteX10" fmla="*/ 68580 w 199132"/>
                  <a:gd name="connsiteY10" fmla="*/ 89535 h 133350"/>
                  <a:gd name="connsiteX11" fmla="*/ 49530 w 199132"/>
                  <a:gd name="connsiteY11" fmla="*/ 118110 h 133350"/>
                  <a:gd name="connsiteX12" fmla="*/ 43815 w 199132"/>
                  <a:gd name="connsiteY12" fmla="*/ 126682 h 133350"/>
                  <a:gd name="connsiteX13" fmla="*/ 43815 w 199132"/>
                  <a:gd name="connsiteY13" fmla="*/ 131445 h 133350"/>
                  <a:gd name="connsiteX14" fmla="*/ 47625 w 199132"/>
                  <a:gd name="connsiteY14" fmla="*/ 133350 h 133350"/>
                  <a:gd name="connsiteX15" fmla="*/ 175260 w 199132"/>
                  <a:gd name="connsiteY15" fmla="*/ 133350 h 133350"/>
                  <a:gd name="connsiteX16" fmla="*/ 199073 w 199132"/>
                  <a:gd name="connsiteY16" fmla="*/ 109538 h 133350"/>
                  <a:gd name="connsiteX17" fmla="*/ 199073 w 199132"/>
                  <a:gd name="connsiteY17" fmla="*/ 23813 h 133350"/>
                  <a:gd name="connsiteX18" fmla="*/ 176213 w 199132"/>
                  <a:gd name="connsiteY18" fmla="*/ 0 h 133350"/>
                  <a:gd name="connsiteX19" fmla="*/ 42863 w 199132"/>
                  <a:gd name="connsiteY19" fmla="*/ 38100 h 133350"/>
                  <a:gd name="connsiteX20" fmla="*/ 33338 w 199132"/>
                  <a:gd name="connsiteY20" fmla="*/ 38100 h 133350"/>
                  <a:gd name="connsiteX21" fmla="*/ 28575 w 199132"/>
                  <a:gd name="connsiteY21" fmla="*/ 33338 h 133350"/>
                  <a:gd name="connsiteX22" fmla="*/ 33338 w 199132"/>
                  <a:gd name="connsiteY22" fmla="*/ 28575 h 133350"/>
                  <a:gd name="connsiteX23" fmla="*/ 42863 w 199132"/>
                  <a:gd name="connsiteY23" fmla="*/ 28575 h 133350"/>
                  <a:gd name="connsiteX24" fmla="*/ 47625 w 199132"/>
                  <a:gd name="connsiteY24" fmla="*/ 33338 h 133350"/>
                  <a:gd name="connsiteX25" fmla="*/ 42863 w 199132"/>
                  <a:gd name="connsiteY25" fmla="*/ 38100 h 133350"/>
                  <a:gd name="connsiteX26" fmla="*/ 147638 w 199132"/>
                  <a:gd name="connsiteY26" fmla="*/ 28575 h 133350"/>
                  <a:gd name="connsiteX27" fmla="*/ 157163 w 199132"/>
                  <a:gd name="connsiteY27" fmla="*/ 28575 h 133350"/>
                  <a:gd name="connsiteX28" fmla="*/ 161925 w 199132"/>
                  <a:gd name="connsiteY28" fmla="*/ 33338 h 133350"/>
                  <a:gd name="connsiteX29" fmla="*/ 157163 w 199132"/>
                  <a:gd name="connsiteY29" fmla="*/ 38100 h 133350"/>
                  <a:gd name="connsiteX30" fmla="*/ 147638 w 199132"/>
                  <a:gd name="connsiteY30" fmla="*/ 38100 h 133350"/>
                  <a:gd name="connsiteX31" fmla="*/ 142875 w 199132"/>
                  <a:gd name="connsiteY31" fmla="*/ 33338 h 133350"/>
                  <a:gd name="connsiteX32" fmla="*/ 147638 w 199132"/>
                  <a:gd name="connsiteY32" fmla="*/ 28575 h 133350"/>
                  <a:gd name="connsiteX33" fmla="*/ 109538 w 199132"/>
                  <a:gd name="connsiteY33" fmla="*/ 28575 h 133350"/>
                  <a:gd name="connsiteX34" fmla="*/ 119063 w 199132"/>
                  <a:gd name="connsiteY34" fmla="*/ 28575 h 133350"/>
                  <a:gd name="connsiteX35" fmla="*/ 123825 w 199132"/>
                  <a:gd name="connsiteY35" fmla="*/ 33338 h 133350"/>
                  <a:gd name="connsiteX36" fmla="*/ 119063 w 199132"/>
                  <a:gd name="connsiteY36" fmla="*/ 38100 h 133350"/>
                  <a:gd name="connsiteX37" fmla="*/ 109538 w 199132"/>
                  <a:gd name="connsiteY37" fmla="*/ 38100 h 133350"/>
                  <a:gd name="connsiteX38" fmla="*/ 104775 w 199132"/>
                  <a:gd name="connsiteY38" fmla="*/ 33338 h 133350"/>
                  <a:gd name="connsiteX39" fmla="*/ 109538 w 199132"/>
                  <a:gd name="connsiteY39" fmla="*/ 28575 h 133350"/>
                  <a:gd name="connsiteX40" fmla="*/ 80963 w 199132"/>
                  <a:gd name="connsiteY40" fmla="*/ 38100 h 133350"/>
                  <a:gd name="connsiteX41" fmla="*/ 71438 w 199132"/>
                  <a:gd name="connsiteY41" fmla="*/ 38100 h 133350"/>
                  <a:gd name="connsiteX42" fmla="*/ 66675 w 199132"/>
                  <a:gd name="connsiteY42" fmla="*/ 33338 h 133350"/>
                  <a:gd name="connsiteX43" fmla="*/ 71438 w 199132"/>
                  <a:gd name="connsiteY43" fmla="*/ 28575 h 133350"/>
                  <a:gd name="connsiteX44" fmla="*/ 80963 w 199132"/>
                  <a:gd name="connsiteY44" fmla="*/ 28575 h 133350"/>
                  <a:gd name="connsiteX45" fmla="*/ 85725 w 199132"/>
                  <a:gd name="connsiteY45" fmla="*/ 33338 h 133350"/>
                  <a:gd name="connsiteX46" fmla="*/ 80963 w 199132"/>
                  <a:gd name="connsiteY46" fmla="*/ 38100 h 133350"/>
                  <a:gd name="connsiteX47" fmla="*/ 147638 w 199132"/>
                  <a:gd name="connsiteY47" fmla="*/ 104775 h 133350"/>
                  <a:gd name="connsiteX48" fmla="*/ 138113 w 199132"/>
                  <a:gd name="connsiteY48" fmla="*/ 102870 h 133350"/>
                  <a:gd name="connsiteX49" fmla="*/ 128588 w 199132"/>
                  <a:gd name="connsiteY49" fmla="*/ 104775 h 133350"/>
                  <a:gd name="connsiteX50" fmla="*/ 104775 w 199132"/>
                  <a:gd name="connsiteY50" fmla="*/ 80963 h 133350"/>
                  <a:gd name="connsiteX51" fmla="*/ 128588 w 199132"/>
                  <a:gd name="connsiteY51" fmla="*/ 57150 h 133350"/>
                  <a:gd name="connsiteX52" fmla="*/ 138113 w 199132"/>
                  <a:gd name="connsiteY52" fmla="*/ 59055 h 133350"/>
                  <a:gd name="connsiteX53" fmla="*/ 147638 w 199132"/>
                  <a:gd name="connsiteY53" fmla="*/ 57150 h 133350"/>
                  <a:gd name="connsiteX54" fmla="*/ 171450 w 199132"/>
                  <a:gd name="connsiteY54" fmla="*/ 80963 h 133350"/>
                  <a:gd name="connsiteX55" fmla="*/ 147638 w 199132"/>
                  <a:gd name="connsiteY55" fmla="*/ 10477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99132" h="133350">
                    <a:moveTo>
                      <a:pt x="176213" y="0"/>
                    </a:moveTo>
                    <a:lnTo>
                      <a:pt x="23813" y="0"/>
                    </a:lnTo>
                    <a:cubicBezTo>
                      <a:pt x="10478" y="0"/>
                      <a:pt x="0" y="10477"/>
                      <a:pt x="0" y="23813"/>
                    </a:cubicBezTo>
                    <a:lnTo>
                      <a:pt x="0" y="73343"/>
                    </a:lnTo>
                    <a:cubicBezTo>
                      <a:pt x="0" y="75248"/>
                      <a:pt x="953" y="77153"/>
                      <a:pt x="2858" y="78105"/>
                    </a:cubicBezTo>
                    <a:cubicBezTo>
                      <a:pt x="4763" y="79058"/>
                      <a:pt x="6667" y="78105"/>
                      <a:pt x="7620" y="77153"/>
                    </a:cubicBezTo>
                    <a:lnTo>
                      <a:pt x="22860" y="61913"/>
                    </a:lnTo>
                    <a:cubicBezTo>
                      <a:pt x="26670" y="58103"/>
                      <a:pt x="36195" y="50483"/>
                      <a:pt x="46672" y="50483"/>
                    </a:cubicBezTo>
                    <a:cubicBezTo>
                      <a:pt x="52388" y="50483"/>
                      <a:pt x="58103" y="52388"/>
                      <a:pt x="62865" y="57150"/>
                    </a:cubicBezTo>
                    <a:cubicBezTo>
                      <a:pt x="74295" y="68580"/>
                      <a:pt x="74295" y="80963"/>
                      <a:pt x="69532" y="88583"/>
                    </a:cubicBezTo>
                    <a:cubicBezTo>
                      <a:pt x="69532" y="88583"/>
                      <a:pt x="68580" y="89535"/>
                      <a:pt x="68580" y="89535"/>
                    </a:cubicBezTo>
                    <a:lnTo>
                      <a:pt x="49530" y="118110"/>
                    </a:lnTo>
                    <a:cubicBezTo>
                      <a:pt x="46672" y="121920"/>
                      <a:pt x="44768" y="124778"/>
                      <a:pt x="43815" y="126682"/>
                    </a:cubicBezTo>
                    <a:cubicBezTo>
                      <a:pt x="42863" y="128588"/>
                      <a:pt x="42863" y="129540"/>
                      <a:pt x="43815" y="131445"/>
                    </a:cubicBezTo>
                    <a:cubicBezTo>
                      <a:pt x="44768" y="133350"/>
                      <a:pt x="46672" y="133350"/>
                      <a:pt x="47625" y="133350"/>
                    </a:cubicBezTo>
                    <a:lnTo>
                      <a:pt x="175260" y="133350"/>
                    </a:lnTo>
                    <a:cubicBezTo>
                      <a:pt x="188595" y="133350"/>
                      <a:pt x="199073" y="122873"/>
                      <a:pt x="199073" y="109538"/>
                    </a:cubicBezTo>
                    <a:lnTo>
                      <a:pt x="199073" y="23813"/>
                    </a:lnTo>
                    <a:cubicBezTo>
                      <a:pt x="200025" y="10477"/>
                      <a:pt x="189548" y="0"/>
                      <a:pt x="176213" y="0"/>
                    </a:cubicBezTo>
                    <a:close/>
                    <a:moveTo>
                      <a:pt x="42863" y="38100"/>
                    </a:moveTo>
                    <a:lnTo>
                      <a:pt x="33338" y="38100"/>
                    </a:lnTo>
                    <a:cubicBezTo>
                      <a:pt x="30480" y="38100"/>
                      <a:pt x="28575" y="36195"/>
                      <a:pt x="28575" y="33338"/>
                    </a:cubicBezTo>
                    <a:cubicBezTo>
                      <a:pt x="28575" y="30480"/>
                      <a:pt x="30480" y="28575"/>
                      <a:pt x="33338" y="28575"/>
                    </a:cubicBezTo>
                    <a:lnTo>
                      <a:pt x="42863" y="28575"/>
                    </a:lnTo>
                    <a:cubicBezTo>
                      <a:pt x="45720" y="28575"/>
                      <a:pt x="47625" y="30480"/>
                      <a:pt x="47625" y="33338"/>
                    </a:cubicBezTo>
                    <a:cubicBezTo>
                      <a:pt x="47625" y="36195"/>
                      <a:pt x="45720" y="38100"/>
                      <a:pt x="42863" y="38100"/>
                    </a:cubicBezTo>
                    <a:close/>
                    <a:moveTo>
                      <a:pt x="147638" y="28575"/>
                    </a:moveTo>
                    <a:lnTo>
                      <a:pt x="157163" y="28575"/>
                    </a:lnTo>
                    <a:cubicBezTo>
                      <a:pt x="160020" y="28575"/>
                      <a:pt x="161925" y="30480"/>
                      <a:pt x="161925" y="33338"/>
                    </a:cubicBezTo>
                    <a:cubicBezTo>
                      <a:pt x="161925" y="36195"/>
                      <a:pt x="160020" y="38100"/>
                      <a:pt x="157163" y="38100"/>
                    </a:cubicBezTo>
                    <a:lnTo>
                      <a:pt x="147638" y="38100"/>
                    </a:lnTo>
                    <a:cubicBezTo>
                      <a:pt x="144780" y="38100"/>
                      <a:pt x="142875" y="36195"/>
                      <a:pt x="142875" y="33338"/>
                    </a:cubicBezTo>
                    <a:cubicBezTo>
                      <a:pt x="142875" y="30480"/>
                      <a:pt x="144780" y="28575"/>
                      <a:pt x="147638" y="28575"/>
                    </a:cubicBezTo>
                    <a:close/>
                    <a:moveTo>
                      <a:pt x="109538" y="28575"/>
                    </a:moveTo>
                    <a:lnTo>
                      <a:pt x="119063" y="28575"/>
                    </a:lnTo>
                    <a:cubicBezTo>
                      <a:pt x="121920" y="28575"/>
                      <a:pt x="123825" y="30480"/>
                      <a:pt x="123825" y="33338"/>
                    </a:cubicBezTo>
                    <a:cubicBezTo>
                      <a:pt x="123825" y="36195"/>
                      <a:pt x="121920" y="38100"/>
                      <a:pt x="119063" y="38100"/>
                    </a:cubicBezTo>
                    <a:lnTo>
                      <a:pt x="109538" y="38100"/>
                    </a:lnTo>
                    <a:cubicBezTo>
                      <a:pt x="106680" y="38100"/>
                      <a:pt x="104775" y="36195"/>
                      <a:pt x="104775" y="33338"/>
                    </a:cubicBezTo>
                    <a:cubicBezTo>
                      <a:pt x="104775" y="30480"/>
                      <a:pt x="106680" y="28575"/>
                      <a:pt x="109538" y="28575"/>
                    </a:cubicBezTo>
                    <a:close/>
                    <a:moveTo>
                      <a:pt x="80963" y="38100"/>
                    </a:moveTo>
                    <a:lnTo>
                      <a:pt x="71438" y="38100"/>
                    </a:lnTo>
                    <a:cubicBezTo>
                      <a:pt x="68580" y="38100"/>
                      <a:pt x="66675" y="36195"/>
                      <a:pt x="66675" y="33338"/>
                    </a:cubicBezTo>
                    <a:cubicBezTo>
                      <a:pt x="66675" y="30480"/>
                      <a:pt x="68580" y="28575"/>
                      <a:pt x="71438" y="28575"/>
                    </a:cubicBezTo>
                    <a:lnTo>
                      <a:pt x="80963" y="28575"/>
                    </a:lnTo>
                    <a:cubicBezTo>
                      <a:pt x="83820" y="28575"/>
                      <a:pt x="85725" y="30480"/>
                      <a:pt x="85725" y="33338"/>
                    </a:cubicBezTo>
                    <a:cubicBezTo>
                      <a:pt x="85725" y="36195"/>
                      <a:pt x="83820" y="38100"/>
                      <a:pt x="80963" y="38100"/>
                    </a:cubicBezTo>
                    <a:close/>
                    <a:moveTo>
                      <a:pt x="147638" y="104775"/>
                    </a:moveTo>
                    <a:cubicBezTo>
                      <a:pt x="143828" y="104775"/>
                      <a:pt x="140970" y="103823"/>
                      <a:pt x="138113" y="102870"/>
                    </a:cubicBezTo>
                    <a:cubicBezTo>
                      <a:pt x="135255" y="103823"/>
                      <a:pt x="132398" y="104775"/>
                      <a:pt x="128588" y="104775"/>
                    </a:cubicBezTo>
                    <a:cubicBezTo>
                      <a:pt x="115253" y="104775"/>
                      <a:pt x="104775" y="94298"/>
                      <a:pt x="104775" y="80963"/>
                    </a:cubicBezTo>
                    <a:cubicBezTo>
                      <a:pt x="104775" y="67628"/>
                      <a:pt x="115253" y="57150"/>
                      <a:pt x="128588" y="57150"/>
                    </a:cubicBezTo>
                    <a:cubicBezTo>
                      <a:pt x="131445" y="57150"/>
                      <a:pt x="135255" y="58103"/>
                      <a:pt x="138113" y="59055"/>
                    </a:cubicBezTo>
                    <a:cubicBezTo>
                      <a:pt x="140970" y="58103"/>
                      <a:pt x="144780" y="57150"/>
                      <a:pt x="147638" y="57150"/>
                    </a:cubicBezTo>
                    <a:cubicBezTo>
                      <a:pt x="160973" y="57150"/>
                      <a:pt x="171450" y="67628"/>
                      <a:pt x="171450" y="80963"/>
                    </a:cubicBezTo>
                    <a:cubicBezTo>
                      <a:pt x="171450" y="94298"/>
                      <a:pt x="160973" y="104775"/>
                      <a:pt x="147638" y="10477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2700" dist="127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prstClr val="black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0" name="Овал 149"/>
          <p:cNvSpPr/>
          <p:nvPr/>
        </p:nvSpPr>
        <p:spPr>
          <a:xfrm>
            <a:off x="4232804" y="2675527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52" name="Прямая соединительная линия 151"/>
          <p:cNvCxnSpPr/>
          <p:nvPr/>
        </p:nvCxnSpPr>
        <p:spPr>
          <a:xfrm>
            <a:off x="3581400" y="2711527"/>
            <a:ext cx="636663" cy="0"/>
          </a:xfrm>
          <a:prstGeom prst="line">
            <a:avLst/>
          </a:prstGeom>
          <a:ln w="952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>
            <a:off x="3581400" y="2368733"/>
            <a:ext cx="0" cy="6183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1844299" y="1973089"/>
            <a:ext cx="17247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>
              <a:spcAft>
                <a:spcPts val="1200"/>
              </a:spcAft>
              <a:buFontTx/>
              <a:buNone/>
              <a:defRPr/>
            </a:pPr>
            <a:r>
              <a:rPr lang="ru-RU" sz="1600" dirty="0" smtClean="0">
                <a:solidFill>
                  <a:srgbClr val="00B0F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При входе в онлайн Банк ВТБ, клиент сразу должен увидеть новую возможность</a:t>
            </a:r>
            <a:endParaRPr lang="ru-RU" sz="1600" dirty="0">
              <a:solidFill>
                <a:srgbClr val="00B0F0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2108445" y="5163683"/>
            <a:ext cx="14119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>
              <a:spcAft>
                <a:spcPts val="1200"/>
              </a:spcAft>
              <a:buFontTx/>
              <a:buNone/>
              <a:defRPr/>
            </a:pPr>
            <a:r>
              <a:rPr lang="ru-RU" sz="1600" dirty="0" smtClean="0">
                <a:solidFill>
                  <a:srgbClr val="00B0F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После привязки счета, клиент увидит новый счет</a:t>
            </a:r>
            <a:endParaRPr lang="ru-RU" sz="1600" dirty="0">
              <a:solidFill>
                <a:srgbClr val="00B0F0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1" name="Овал 170"/>
          <p:cNvSpPr/>
          <p:nvPr/>
        </p:nvSpPr>
        <p:spPr>
          <a:xfrm>
            <a:off x="4131690" y="5723064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2" name="Прямая соединительная линия 171"/>
          <p:cNvCxnSpPr/>
          <p:nvPr/>
        </p:nvCxnSpPr>
        <p:spPr>
          <a:xfrm>
            <a:off x="3516286" y="5759064"/>
            <a:ext cx="636663" cy="0"/>
          </a:xfrm>
          <a:prstGeom prst="line">
            <a:avLst/>
          </a:prstGeom>
          <a:ln w="952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/>
          <p:nvPr/>
        </p:nvCxnSpPr>
        <p:spPr>
          <a:xfrm>
            <a:off x="3516286" y="5416270"/>
            <a:ext cx="0" cy="6183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4552632" y="2113365"/>
            <a:ext cx="2701608" cy="0"/>
          </a:xfrm>
          <a:prstGeom prst="line">
            <a:avLst/>
          </a:prstGeom>
          <a:ln w="952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Овал 175"/>
          <p:cNvSpPr/>
          <p:nvPr/>
        </p:nvSpPr>
        <p:spPr>
          <a:xfrm>
            <a:off x="4510262" y="2071813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8" name="Прямая соединительная линия 177"/>
          <p:cNvCxnSpPr/>
          <p:nvPr/>
        </p:nvCxnSpPr>
        <p:spPr>
          <a:xfrm>
            <a:off x="7271512" y="1495058"/>
            <a:ext cx="0" cy="6183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7288785" y="1439464"/>
            <a:ext cx="4270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1600" dirty="0" smtClean="0">
                <a:solidFill>
                  <a:srgbClr val="00B0F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После нажатия на иконку уведомления, клиент увидит приветственную брошюрку</a:t>
            </a:r>
            <a:endParaRPr lang="ru-RU" sz="1600" dirty="0">
              <a:solidFill>
                <a:srgbClr val="00B0F0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Рисунок 30">
            <a:extLst>
              <a:ext uri="{FF2B5EF4-FFF2-40B4-BE49-F238E27FC236}">
                <a16:creationId xmlns:a16="http://schemas.microsoft.com/office/drawing/2014/main" xmlns="" id="{A37C478D-0511-43CB-B1AF-CBAC6F29D0A2}"/>
              </a:ext>
            </a:extLst>
          </p:cNvPr>
          <p:cNvSpPr/>
          <p:nvPr/>
        </p:nvSpPr>
        <p:spPr>
          <a:xfrm rot="16200000">
            <a:off x="9369188" y="2087146"/>
            <a:ext cx="248126" cy="275272"/>
          </a:xfrm>
          <a:custGeom>
            <a:avLst/>
            <a:gdLst>
              <a:gd name="connsiteX0" fmla="*/ 246221 w 248126"/>
              <a:gd name="connsiteY0" fmla="*/ 267653 h 275272"/>
              <a:gd name="connsiteX1" fmla="*/ 116681 w 248126"/>
              <a:gd name="connsiteY1" fmla="*/ 138113 h 275272"/>
              <a:gd name="connsiteX2" fmla="*/ 246221 w 248126"/>
              <a:gd name="connsiteY2" fmla="*/ 8573 h 275272"/>
              <a:gd name="connsiteX3" fmla="*/ 248126 w 248126"/>
              <a:gd name="connsiteY3" fmla="*/ 2858 h 275272"/>
              <a:gd name="connsiteX4" fmla="*/ 243364 w 248126"/>
              <a:gd name="connsiteY4" fmla="*/ 0 h 275272"/>
              <a:gd name="connsiteX5" fmla="*/ 138589 w 248126"/>
              <a:gd name="connsiteY5" fmla="*/ 0 h 275272"/>
              <a:gd name="connsiteX6" fmla="*/ 134779 w 248126"/>
              <a:gd name="connsiteY6" fmla="*/ 953 h 275272"/>
              <a:gd name="connsiteX7" fmla="*/ 1429 w 248126"/>
              <a:gd name="connsiteY7" fmla="*/ 134303 h 275272"/>
              <a:gd name="connsiteX8" fmla="*/ 1429 w 248126"/>
              <a:gd name="connsiteY8" fmla="*/ 140970 h 275272"/>
              <a:gd name="connsiteX9" fmla="*/ 134779 w 248126"/>
              <a:gd name="connsiteY9" fmla="*/ 274320 h 275272"/>
              <a:gd name="connsiteX10" fmla="*/ 138589 w 248126"/>
              <a:gd name="connsiteY10" fmla="*/ 275273 h 275272"/>
              <a:gd name="connsiteX11" fmla="*/ 243364 w 248126"/>
              <a:gd name="connsiteY11" fmla="*/ 275273 h 275272"/>
              <a:gd name="connsiteX12" fmla="*/ 243364 w 248126"/>
              <a:gd name="connsiteY12" fmla="*/ 275273 h 275272"/>
              <a:gd name="connsiteX13" fmla="*/ 248126 w 248126"/>
              <a:gd name="connsiteY13" fmla="*/ 270510 h 275272"/>
              <a:gd name="connsiteX14" fmla="*/ 246221 w 248126"/>
              <a:gd name="connsiteY14" fmla="*/ 267653 h 2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126" h="275272">
                <a:moveTo>
                  <a:pt x="246221" y="267653"/>
                </a:moveTo>
                <a:lnTo>
                  <a:pt x="116681" y="138113"/>
                </a:lnTo>
                <a:lnTo>
                  <a:pt x="246221" y="8573"/>
                </a:lnTo>
                <a:cubicBezTo>
                  <a:pt x="248126" y="6668"/>
                  <a:pt x="248126" y="4763"/>
                  <a:pt x="248126" y="2858"/>
                </a:cubicBezTo>
                <a:cubicBezTo>
                  <a:pt x="248126" y="953"/>
                  <a:pt x="245269" y="0"/>
                  <a:pt x="243364" y="0"/>
                </a:cubicBezTo>
                <a:lnTo>
                  <a:pt x="138589" y="0"/>
                </a:lnTo>
                <a:cubicBezTo>
                  <a:pt x="137636" y="0"/>
                  <a:pt x="135731" y="953"/>
                  <a:pt x="134779" y="953"/>
                </a:cubicBezTo>
                <a:lnTo>
                  <a:pt x="1429" y="134303"/>
                </a:lnTo>
                <a:cubicBezTo>
                  <a:pt x="-476" y="136208"/>
                  <a:pt x="-476" y="139065"/>
                  <a:pt x="1429" y="140970"/>
                </a:cubicBezTo>
                <a:lnTo>
                  <a:pt x="134779" y="274320"/>
                </a:lnTo>
                <a:cubicBezTo>
                  <a:pt x="135731" y="275273"/>
                  <a:pt x="136684" y="275273"/>
                  <a:pt x="138589" y="275273"/>
                </a:cubicBezTo>
                <a:lnTo>
                  <a:pt x="243364" y="275273"/>
                </a:lnTo>
                <a:cubicBezTo>
                  <a:pt x="243364" y="275273"/>
                  <a:pt x="243364" y="275273"/>
                  <a:pt x="243364" y="275273"/>
                </a:cubicBezTo>
                <a:cubicBezTo>
                  <a:pt x="246221" y="275273"/>
                  <a:pt x="248126" y="273368"/>
                  <a:pt x="248126" y="270510"/>
                </a:cubicBezTo>
                <a:cubicBezTo>
                  <a:pt x="248126" y="269558"/>
                  <a:pt x="247174" y="268605"/>
                  <a:pt x="246221" y="267653"/>
                </a:cubicBezTo>
                <a:close/>
              </a:path>
            </a:pathLst>
          </a:custGeom>
          <a:solidFill>
            <a:srgbClr val="29B8FF"/>
          </a:solidFill>
          <a:ln w="9525" cap="flat" cmpd="dbl">
            <a:solidFill>
              <a:srgbClr val="F0F2F6"/>
            </a:solidFill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7265815" y="2231764"/>
            <a:ext cx="1781699" cy="2409288"/>
            <a:chOff x="7136505" y="2304451"/>
            <a:chExt cx="1781699" cy="240928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7271512" y="2429079"/>
              <a:ext cx="1646692" cy="2284660"/>
            </a:xfrm>
            <a:prstGeom prst="roundRect">
              <a:avLst>
                <a:gd name="adj" fmla="val 6672"/>
              </a:avLst>
            </a:prstGeom>
            <a:solidFill>
              <a:schemeClr val="bg1"/>
            </a:solidFill>
            <a:ln w="50800">
              <a:solidFill>
                <a:srgbClr val="F0F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7136505" y="2304451"/>
              <a:ext cx="286493" cy="28649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ru-RU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534898" y="2754395"/>
            <a:ext cx="1781699" cy="2409288"/>
            <a:chOff x="9503617" y="2926491"/>
            <a:chExt cx="1781699" cy="2409288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9638624" y="3051119"/>
              <a:ext cx="1646692" cy="2284660"/>
            </a:xfrm>
            <a:prstGeom prst="roundRect">
              <a:avLst>
                <a:gd name="adj" fmla="val 6672"/>
              </a:avLst>
            </a:prstGeom>
            <a:solidFill>
              <a:schemeClr val="bg1"/>
            </a:solidFill>
            <a:ln w="50800">
              <a:solidFill>
                <a:srgbClr val="F0F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9503617" y="2926491"/>
              <a:ext cx="286493" cy="28649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ru-RU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9808345" y="3498722"/>
            <a:ext cx="1781699" cy="2409288"/>
            <a:chOff x="9503617" y="2926491"/>
            <a:chExt cx="1781699" cy="2409288"/>
          </a:xfrm>
        </p:grpSpPr>
        <p:sp>
          <p:nvSpPr>
            <p:cNvPr id="59" name="Скругленный прямоугольник 58"/>
            <p:cNvSpPr/>
            <p:nvPr/>
          </p:nvSpPr>
          <p:spPr>
            <a:xfrm>
              <a:off x="9638624" y="3051119"/>
              <a:ext cx="1646692" cy="2284660"/>
            </a:xfrm>
            <a:prstGeom prst="roundRect">
              <a:avLst>
                <a:gd name="adj" fmla="val 6672"/>
              </a:avLst>
            </a:prstGeom>
            <a:solidFill>
              <a:schemeClr val="bg1"/>
            </a:solidFill>
            <a:ln w="50800">
              <a:solidFill>
                <a:srgbClr val="F0F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9503617" y="2926491"/>
              <a:ext cx="286493" cy="28649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5400" dist="127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ru-RU" b="1" dirty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Рисунок 40">
            <a:extLst>
              <a:ext uri="{FF2B5EF4-FFF2-40B4-BE49-F238E27FC236}">
                <a16:creationId xmlns:a16="http://schemas.microsoft.com/office/drawing/2014/main" xmlns="" id="{5E768F03-AC68-49BA-859A-F3B30CD8E683}"/>
              </a:ext>
            </a:extLst>
          </p:cNvPr>
          <p:cNvGrpSpPr/>
          <p:nvPr/>
        </p:nvGrpSpPr>
        <p:grpSpPr>
          <a:xfrm>
            <a:off x="8427286" y="4439534"/>
            <a:ext cx="175116" cy="145638"/>
            <a:chOff x="4103115" y="2999491"/>
            <a:chExt cx="285750" cy="237648"/>
          </a:xfrm>
          <a:solidFill>
            <a:srgbClr val="6593BD"/>
          </a:solidFill>
        </p:grpSpPr>
        <p:sp>
          <p:nvSpPr>
            <p:cNvPr id="63" name="Полилиния: фигура 559">
              <a:extLst>
                <a:ext uri="{FF2B5EF4-FFF2-40B4-BE49-F238E27FC236}">
                  <a16:creationId xmlns:a16="http://schemas.microsoft.com/office/drawing/2014/main" xmlns="" id="{8F8DCBE3-16F2-4006-927E-7FD92A23476A}"/>
                </a:ext>
              </a:extLst>
            </p:cNvPr>
            <p:cNvSpPr/>
            <p:nvPr/>
          </p:nvSpPr>
          <p:spPr>
            <a:xfrm>
              <a:off x="4264563" y="2999491"/>
              <a:ext cx="123825" cy="237648"/>
            </a:xfrm>
            <a:custGeom>
              <a:avLst/>
              <a:gdLst>
                <a:gd name="connsiteX0" fmla="*/ 5239 w 123825"/>
                <a:gd name="connsiteY0" fmla="*/ 237649 h 237648"/>
                <a:gd name="connsiteX1" fmla="*/ 1429 w 123825"/>
                <a:gd name="connsiteY1" fmla="*/ 236696 h 237648"/>
                <a:gd name="connsiteX2" fmla="*/ 1429 w 123825"/>
                <a:gd name="connsiteY2" fmla="*/ 230029 h 237648"/>
                <a:gd name="connsiteX3" fmla="*/ 112871 w 123825"/>
                <a:gd name="connsiteY3" fmla="*/ 118586 h 237648"/>
                <a:gd name="connsiteX4" fmla="*/ 1429 w 123825"/>
                <a:gd name="connsiteY4" fmla="*/ 8096 h 237648"/>
                <a:gd name="connsiteX5" fmla="*/ 1429 w 123825"/>
                <a:gd name="connsiteY5" fmla="*/ 1429 h 237648"/>
                <a:gd name="connsiteX6" fmla="*/ 8096 w 123825"/>
                <a:gd name="connsiteY6" fmla="*/ 1429 h 237648"/>
                <a:gd name="connsiteX7" fmla="*/ 122396 w 123825"/>
                <a:gd name="connsiteY7" fmla="*/ 115729 h 237648"/>
                <a:gd name="connsiteX8" fmla="*/ 122396 w 123825"/>
                <a:gd name="connsiteY8" fmla="*/ 122396 h 237648"/>
                <a:gd name="connsiteX9" fmla="*/ 8096 w 123825"/>
                <a:gd name="connsiteY9" fmla="*/ 236696 h 237648"/>
                <a:gd name="connsiteX10" fmla="*/ 5239 w 123825"/>
                <a:gd name="connsiteY10" fmla="*/ 237649 h 23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7648">
                  <a:moveTo>
                    <a:pt x="5239" y="237649"/>
                  </a:moveTo>
                  <a:cubicBezTo>
                    <a:pt x="4286" y="237649"/>
                    <a:pt x="2381" y="237649"/>
                    <a:pt x="1429" y="236696"/>
                  </a:cubicBezTo>
                  <a:cubicBezTo>
                    <a:pt x="-476" y="234791"/>
                    <a:pt x="-476" y="231934"/>
                    <a:pt x="1429" y="230029"/>
                  </a:cubicBezTo>
                  <a:lnTo>
                    <a:pt x="112871" y="118586"/>
                  </a:lnTo>
                  <a:lnTo>
                    <a:pt x="1429" y="8096"/>
                  </a:lnTo>
                  <a:cubicBezTo>
                    <a:pt x="-476" y="6191"/>
                    <a:pt x="-476" y="3334"/>
                    <a:pt x="1429" y="1429"/>
                  </a:cubicBezTo>
                  <a:cubicBezTo>
                    <a:pt x="3334" y="-476"/>
                    <a:pt x="6191" y="-476"/>
                    <a:pt x="8096" y="1429"/>
                  </a:cubicBezTo>
                  <a:lnTo>
                    <a:pt x="122396" y="115729"/>
                  </a:lnTo>
                  <a:cubicBezTo>
                    <a:pt x="124301" y="117634"/>
                    <a:pt x="124301" y="120491"/>
                    <a:pt x="122396" y="122396"/>
                  </a:cubicBezTo>
                  <a:lnTo>
                    <a:pt x="8096" y="236696"/>
                  </a:lnTo>
                  <a:cubicBezTo>
                    <a:pt x="8096" y="237649"/>
                    <a:pt x="6191" y="237649"/>
                    <a:pt x="5239" y="237649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64" name="Полилиния: фигура 560">
              <a:extLst>
                <a:ext uri="{FF2B5EF4-FFF2-40B4-BE49-F238E27FC236}">
                  <a16:creationId xmlns:a16="http://schemas.microsoft.com/office/drawing/2014/main" xmlns="" id="{D828E60F-EDA2-4FC4-8630-B209821F103E}"/>
                </a:ext>
              </a:extLst>
            </p:cNvPr>
            <p:cNvSpPr/>
            <p:nvPr/>
          </p:nvSpPr>
          <p:spPr>
            <a:xfrm>
              <a:off x="4103115" y="3113315"/>
              <a:ext cx="285750" cy="9525"/>
            </a:xfrm>
            <a:custGeom>
              <a:avLst/>
              <a:gdLst>
                <a:gd name="connsiteX0" fmla="*/ 280988 w 285750"/>
                <a:gd name="connsiteY0" fmla="*/ 9525 h 9525"/>
                <a:gd name="connsiteX1" fmla="*/ 4763 w 285750"/>
                <a:gd name="connsiteY1" fmla="*/ 9525 h 9525"/>
                <a:gd name="connsiteX2" fmla="*/ 0 w 285750"/>
                <a:gd name="connsiteY2" fmla="*/ 4763 h 9525"/>
                <a:gd name="connsiteX3" fmla="*/ 4763 w 285750"/>
                <a:gd name="connsiteY3" fmla="*/ 0 h 9525"/>
                <a:gd name="connsiteX4" fmla="*/ 280988 w 285750"/>
                <a:gd name="connsiteY4" fmla="*/ 0 h 9525"/>
                <a:gd name="connsiteX5" fmla="*/ 285750 w 285750"/>
                <a:gd name="connsiteY5" fmla="*/ 4763 h 9525"/>
                <a:gd name="connsiteX6" fmla="*/ 280988 w 285750"/>
                <a:gd name="connsiteY6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9525">
                  <a:moveTo>
                    <a:pt x="280988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80988" y="0"/>
                  </a:lnTo>
                  <a:cubicBezTo>
                    <a:pt x="283845" y="0"/>
                    <a:pt x="285750" y="1905"/>
                    <a:pt x="285750" y="4763"/>
                  </a:cubicBezTo>
                  <a:cubicBezTo>
                    <a:pt x="285750" y="7620"/>
                    <a:pt x="283845" y="9525"/>
                    <a:pt x="280988" y="9525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</p:grpSp>
      <p:grpSp>
        <p:nvGrpSpPr>
          <p:cNvPr id="65" name="Рисунок 40">
            <a:extLst>
              <a:ext uri="{FF2B5EF4-FFF2-40B4-BE49-F238E27FC236}">
                <a16:creationId xmlns:a16="http://schemas.microsoft.com/office/drawing/2014/main" xmlns="" id="{5E768F03-AC68-49BA-859A-F3B30CD8E683}"/>
              </a:ext>
            </a:extLst>
          </p:cNvPr>
          <p:cNvGrpSpPr/>
          <p:nvPr/>
        </p:nvGrpSpPr>
        <p:grpSpPr>
          <a:xfrm>
            <a:off x="9700733" y="4964184"/>
            <a:ext cx="175116" cy="145638"/>
            <a:chOff x="4103115" y="2999491"/>
            <a:chExt cx="285750" cy="237648"/>
          </a:xfrm>
          <a:solidFill>
            <a:srgbClr val="6593BD"/>
          </a:solidFill>
        </p:grpSpPr>
        <p:sp>
          <p:nvSpPr>
            <p:cNvPr id="67" name="Полилиния: фигура 559">
              <a:extLst>
                <a:ext uri="{FF2B5EF4-FFF2-40B4-BE49-F238E27FC236}">
                  <a16:creationId xmlns:a16="http://schemas.microsoft.com/office/drawing/2014/main" xmlns="" id="{8F8DCBE3-16F2-4006-927E-7FD92A23476A}"/>
                </a:ext>
              </a:extLst>
            </p:cNvPr>
            <p:cNvSpPr/>
            <p:nvPr/>
          </p:nvSpPr>
          <p:spPr>
            <a:xfrm>
              <a:off x="4264563" y="2999491"/>
              <a:ext cx="123825" cy="237648"/>
            </a:xfrm>
            <a:custGeom>
              <a:avLst/>
              <a:gdLst>
                <a:gd name="connsiteX0" fmla="*/ 5239 w 123825"/>
                <a:gd name="connsiteY0" fmla="*/ 237649 h 237648"/>
                <a:gd name="connsiteX1" fmla="*/ 1429 w 123825"/>
                <a:gd name="connsiteY1" fmla="*/ 236696 h 237648"/>
                <a:gd name="connsiteX2" fmla="*/ 1429 w 123825"/>
                <a:gd name="connsiteY2" fmla="*/ 230029 h 237648"/>
                <a:gd name="connsiteX3" fmla="*/ 112871 w 123825"/>
                <a:gd name="connsiteY3" fmla="*/ 118586 h 237648"/>
                <a:gd name="connsiteX4" fmla="*/ 1429 w 123825"/>
                <a:gd name="connsiteY4" fmla="*/ 8096 h 237648"/>
                <a:gd name="connsiteX5" fmla="*/ 1429 w 123825"/>
                <a:gd name="connsiteY5" fmla="*/ 1429 h 237648"/>
                <a:gd name="connsiteX6" fmla="*/ 8096 w 123825"/>
                <a:gd name="connsiteY6" fmla="*/ 1429 h 237648"/>
                <a:gd name="connsiteX7" fmla="*/ 122396 w 123825"/>
                <a:gd name="connsiteY7" fmla="*/ 115729 h 237648"/>
                <a:gd name="connsiteX8" fmla="*/ 122396 w 123825"/>
                <a:gd name="connsiteY8" fmla="*/ 122396 h 237648"/>
                <a:gd name="connsiteX9" fmla="*/ 8096 w 123825"/>
                <a:gd name="connsiteY9" fmla="*/ 236696 h 237648"/>
                <a:gd name="connsiteX10" fmla="*/ 5239 w 123825"/>
                <a:gd name="connsiteY10" fmla="*/ 237649 h 23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7648">
                  <a:moveTo>
                    <a:pt x="5239" y="237649"/>
                  </a:moveTo>
                  <a:cubicBezTo>
                    <a:pt x="4286" y="237649"/>
                    <a:pt x="2381" y="237649"/>
                    <a:pt x="1429" y="236696"/>
                  </a:cubicBezTo>
                  <a:cubicBezTo>
                    <a:pt x="-476" y="234791"/>
                    <a:pt x="-476" y="231934"/>
                    <a:pt x="1429" y="230029"/>
                  </a:cubicBezTo>
                  <a:lnTo>
                    <a:pt x="112871" y="118586"/>
                  </a:lnTo>
                  <a:lnTo>
                    <a:pt x="1429" y="8096"/>
                  </a:lnTo>
                  <a:cubicBezTo>
                    <a:pt x="-476" y="6191"/>
                    <a:pt x="-476" y="3334"/>
                    <a:pt x="1429" y="1429"/>
                  </a:cubicBezTo>
                  <a:cubicBezTo>
                    <a:pt x="3334" y="-476"/>
                    <a:pt x="6191" y="-476"/>
                    <a:pt x="8096" y="1429"/>
                  </a:cubicBezTo>
                  <a:lnTo>
                    <a:pt x="122396" y="115729"/>
                  </a:lnTo>
                  <a:cubicBezTo>
                    <a:pt x="124301" y="117634"/>
                    <a:pt x="124301" y="120491"/>
                    <a:pt x="122396" y="122396"/>
                  </a:cubicBezTo>
                  <a:lnTo>
                    <a:pt x="8096" y="236696"/>
                  </a:lnTo>
                  <a:cubicBezTo>
                    <a:pt x="8096" y="237649"/>
                    <a:pt x="6191" y="237649"/>
                    <a:pt x="5239" y="237649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68" name="Полилиния: фигура 560">
              <a:extLst>
                <a:ext uri="{FF2B5EF4-FFF2-40B4-BE49-F238E27FC236}">
                  <a16:creationId xmlns:a16="http://schemas.microsoft.com/office/drawing/2014/main" xmlns="" id="{D828E60F-EDA2-4FC4-8630-B209821F103E}"/>
                </a:ext>
              </a:extLst>
            </p:cNvPr>
            <p:cNvSpPr/>
            <p:nvPr/>
          </p:nvSpPr>
          <p:spPr>
            <a:xfrm>
              <a:off x="4103115" y="3113315"/>
              <a:ext cx="285750" cy="9525"/>
            </a:xfrm>
            <a:custGeom>
              <a:avLst/>
              <a:gdLst>
                <a:gd name="connsiteX0" fmla="*/ 280988 w 285750"/>
                <a:gd name="connsiteY0" fmla="*/ 9525 h 9525"/>
                <a:gd name="connsiteX1" fmla="*/ 4763 w 285750"/>
                <a:gd name="connsiteY1" fmla="*/ 9525 h 9525"/>
                <a:gd name="connsiteX2" fmla="*/ 0 w 285750"/>
                <a:gd name="connsiteY2" fmla="*/ 4763 h 9525"/>
                <a:gd name="connsiteX3" fmla="*/ 4763 w 285750"/>
                <a:gd name="connsiteY3" fmla="*/ 0 h 9525"/>
                <a:gd name="connsiteX4" fmla="*/ 280988 w 285750"/>
                <a:gd name="connsiteY4" fmla="*/ 0 h 9525"/>
                <a:gd name="connsiteX5" fmla="*/ 285750 w 285750"/>
                <a:gd name="connsiteY5" fmla="*/ 4763 h 9525"/>
                <a:gd name="connsiteX6" fmla="*/ 280988 w 285750"/>
                <a:gd name="connsiteY6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9525">
                  <a:moveTo>
                    <a:pt x="280988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80988" y="0"/>
                  </a:lnTo>
                  <a:cubicBezTo>
                    <a:pt x="283845" y="0"/>
                    <a:pt x="285750" y="1905"/>
                    <a:pt x="285750" y="4763"/>
                  </a:cubicBezTo>
                  <a:cubicBezTo>
                    <a:pt x="285750" y="7620"/>
                    <a:pt x="283845" y="9525"/>
                    <a:pt x="280988" y="9525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</p:grpSp>
      <p:sp>
        <p:nvSpPr>
          <p:cNvPr id="72" name="Прямоугольник 71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7508111" y="2381275"/>
            <a:ext cx="1547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800" b="1" dirty="0" smtClean="0">
                <a:solidFill>
                  <a:srgbClr val="272727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Единый социальный счет</a:t>
            </a:r>
            <a:endParaRPr lang="ru-RU" sz="800" b="1" dirty="0">
              <a:solidFill>
                <a:srgbClr val="272727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10038293" y="3641968"/>
            <a:ext cx="1547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800" b="1" dirty="0" smtClean="0">
                <a:solidFill>
                  <a:srgbClr val="272727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Справочник пособий</a:t>
            </a:r>
            <a:endParaRPr lang="ru-RU" sz="800" b="1" dirty="0">
              <a:solidFill>
                <a:srgbClr val="272727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6375025" y="5643532"/>
            <a:ext cx="199907" cy="229930"/>
            <a:chOff x="7154286" y="5729253"/>
            <a:chExt cx="199907" cy="229930"/>
          </a:xfrm>
        </p:grpSpPr>
        <p:sp>
          <p:nvSpPr>
            <p:cNvPr id="75" name="Прямоугольник 74"/>
            <p:cNvSpPr/>
            <p:nvPr/>
          </p:nvSpPr>
          <p:spPr>
            <a:xfrm>
              <a:off x="7225096" y="5759064"/>
              <a:ext cx="105991" cy="200119"/>
            </a:xfrm>
            <a:prstGeom prst="rect">
              <a:avLst/>
            </a:prstGeom>
            <a:solidFill>
              <a:srgbClr val="30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74" name="Рисунок 745">
              <a:extLst>
                <a:ext uri="{FF2B5EF4-FFF2-40B4-BE49-F238E27FC236}">
                  <a16:creationId xmlns:a16="http://schemas.microsoft.com/office/drawing/2014/main" xmlns="" id="{D276919F-BEE9-42AC-B105-A85EEFA2AEBA}"/>
                </a:ext>
              </a:extLst>
            </p:cNvPr>
            <p:cNvSpPr/>
            <p:nvPr/>
          </p:nvSpPr>
          <p:spPr>
            <a:xfrm>
              <a:off x="7154286" y="5729253"/>
              <a:ext cx="199907" cy="229849"/>
            </a:xfrm>
            <a:custGeom>
              <a:avLst/>
              <a:gdLst>
                <a:gd name="connsiteX0" fmla="*/ 234239 w 248526"/>
                <a:gd name="connsiteY0" fmla="*/ 0 h 285750"/>
                <a:gd name="connsiteX1" fmla="*/ 34214 w 248526"/>
                <a:gd name="connsiteY1" fmla="*/ 0 h 285750"/>
                <a:gd name="connsiteX2" fmla="*/ 19926 w 248526"/>
                <a:gd name="connsiteY2" fmla="*/ 14288 h 285750"/>
                <a:gd name="connsiteX3" fmla="*/ 19926 w 248526"/>
                <a:gd name="connsiteY3" fmla="*/ 38100 h 285750"/>
                <a:gd name="connsiteX4" fmla="*/ 53264 w 248526"/>
                <a:gd name="connsiteY4" fmla="*/ 38100 h 285750"/>
                <a:gd name="connsiteX5" fmla="*/ 67551 w 248526"/>
                <a:gd name="connsiteY5" fmla="*/ 52388 h 285750"/>
                <a:gd name="connsiteX6" fmla="*/ 53264 w 248526"/>
                <a:gd name="connsiteY6" fmla="*/ 66675 h 285750"/>
                <a:gd name="connsiteX7" fmla="*/ 39853 w 248526"/>
                <a:gd name="connsiteY7" fmla="*/ 57150 h 285750"/>
                <a:gd name="connsiteX8" fmla="*/ 38976 w 248526"/>
                <a:gd name="connsiteY8" fmla="*/ 52388 h 285750"/>
                <a:gd name="connsiteX9" fmla="*/ 39853 w 248526"/>
                <a:gd name="connsiteY9" fmla="*/ 47625 h 285750"/>
                <a:gd name="connsiteX10" fmla="*/ 5639 w 248526"/>
                <a:gd name="connsiteY10" fmla="*/ 47625 h 285750"/>
                <a:gd name="connsiteX11" fmla="*/ 876 w 248526"/>
                <a:gd name="connsiteY11" fmla="*/ 52388 h 285750"/>
                <a:gd name="connsiteX12" fmla="*/ 5639 w 248526"/>
                <a:gd name="connsiteY12" fmla="*/ 57150 h 285750"/>
                <a:gd name="connsiteX13" fmla="*/ 19926 w 248526"/>
                <a:gd name="connsiteY13" fmla="*/ 57150 h 285750"/>
                <a:gd name="connsiteX14" fmla="*/ 19926 w 248526"/>
                <a:gd name="connsiteY14" fmla="*/ 95250 h 285750"/>
                <a:gd name="connsiteX15" fmla="*/ 53264 w 248526"/>
                <a:gd name="connsiteY15" fmla="*/ 95250 h 285750"/>
                <a:gd name="connsiteX16" fmla="*/ 67551 w 248526"/>
                <a:gd name="connsiteY16" fmla="*/ 109538 h 285750"/>
                <a:gd name="connsiteX17" fmla="*/ 53264 w 248526"/>
                <a:gd name="connsiteY17" fmla="*/ 123825 h 285750"/>
                <a:gd name="connsiteX18" fmla="*/ 39853 w 248526"/>
                <a:gd name="connsiteY18" fmla="*/ 114300 h 285750"/>
                <a:gd name="connsiteX19" fmla="*/ 38976 w 248526"/>
                <a:gd name="connsiteY19" fmla="*/ 109538 h 285750"/>
                <a:gd name="connsiteX20" fmla="*/ 39853 w 248526"/>
                <a:gd name="connsiteY20" fmla="*/ 104775 h 285750"/>
                <a:gd name="connsiteX21" fmla="*/ 5639 w 248526"/>
                <a:gd name="connsiteY21" fmla="*/ 104775 h 285750"/>
                <a:gd name="connsiteX22" fmla="*/ 876 w 248526"/>
                <a:gd name="connsiteY22" fmla="*/ 109538 h 285750"/>
                <a:gd name="connsiteX23" fmla="*/ 5639 w 248526"/>
                <a:gd name="connsiteY23" fmla="*/ 114300 h 285750"/>
                <a:gd name="connsiteX24" fmla="*/ 19926 w 248526"/>
                <a:gd name="connsiteY24" fmla="*/ 114300 h 285750"/>
                <a:gd name="connsiteX25" fmla="*/ 19926 w 248526"/>
                <a:gd name="connsiteY25" fmla="*/ 161925 h 285750"/>
                <a:gd name="connsiteX26" fmla="*/ 53264 w 248526"/>
                <a:gd name="connsiteY26" fmla="*/ 161925 h 285750"/>
                <a:gd name="connsiteX27" fmla="*/ 67551 w 248526"/>
                <a:gd name="connsiteY27" fmla="*/ 176213 h 285750"/>
                <a:gd name="connsiteX28" fmla="*/ 53264 w 248526"/>
                <a:gd name="connsiteY28" fmla="*/ 190500 h 285750"/>
                <a:gd name="connsiteX29" fmla="*/ 38976 w 248526"/>
                <a:gd name="connsiteY29" fmla="*/ 176213 h 285750"/>
                <a:gd name="connsiteX30" fmla="*/ 39853 w 248526"/>
                <a:gd name="connsiteY30" fmla="*/ 171450 h 285750"/>
                <a:gd name="connsiteX31" fmla="*/ 4763 w 248526"/>
                <a:gd name="connsiteY31" fmla="*/ 171450 h 285750"/>
                <a:gd name="connsiteX32" fmla="*/ 0 w 248526"/>
                <a:gd name="connsiteY32" fmla="*/ 176213 h 285750"/>
                <a:gd name="connsiteX33" fmla="*/ 4763 w 248526"/>
                <a:gd name="connsiteY33" fmla="*/ 180975 h 285750"/>
                <a:gd name="connsiteX34" fmla="*/ 19926 w 248526"/>
                <a:gd name="connsiteY34" fmla="*/ 180975 h 285750"/>
                <a:gd name="connsiteX35" fmla="*/ 19926 w 248526"/>
                <a:gd name="connsiteY35" fmla="*/ 219075 h 285750"/>
                <a:gd name="connsiteX36" fmla="*/ 53264 w 248526"/>
                <a:gd name="connsiteY36" fmla="*/ 219075 h 285750"/>
                <a:gd name="connsiteX37" fmla="*/ 67551 w 248526"/>
                <a:gd name="connsiteY37" fmla="*/ 233363 h 285750"/>
                <a:gd name="connsiteX38" fmla="*/ 53264 w 248526"/>
                <a:gd name="connsiteY38" fmla="*/ 247650 h 285750"/>
                <a:gd name="connsiteX39" fmla="*/ 38976 w 248526"/>
                <a:gd name="connsiteY39" fmla="*/ 233363 h 285750"/>
                <a:gd name="connsiteX40" fmla="*/ 39853 w 248526"/>
                <a:gd name="connsiteY40" fmla="*/ 228600 h 285750"/>
                <a:gd name="connsiteX41" fmla="*/ 4763 w 248526"/>
                <a:gd name="connsiteY41" fmla="*/ 228600 h 285750"/>
                <a:gd name="connsiteX42" fmla="*/ 0 w 248526"/>
                <a:gd name="connsiteY42" fmla="*/ 233363 h 285750"/>
                <a:gd name="connsiteX43" fmla="*/ 4763 w 248526"/>
                <a:gd name="connsiteY43" fmla="*/ 238125 h 285750"/>
                <a:gd name="connsiteX44" fmla="*/ 19926 w 248526"/>
                <a:gd name="connsiteY44" fmla="*/ 238125 h 285750"/>
                <a:gd name="connsiteX45" fmla="*/ 19926 w 248526"/>
                <a:gd name="connsiteY45" fmla="*/ 271463 h 285750"/>
                <a:gd name="connsiteX46" fmla="*/ 34214 w 248526"/>
                <a:gd name="connsiteY46" fmla="*/ 285750 h 285750"/>
                <a:gd name="connsiteX47" fmla="*/ 234239 w 248526"/>
                <a:gd name="connsiteY47" fmla="*/ 285750 h 285750"/>
                <a:gd name="connsiteX48" fmla="*/ 248526 w 248526"/>
                <a:gd name="connsiteY48" fmla="*/ 271463 h 285750"/>
                <a:gd name="connsiteX49" fmla="*/ 248526 w 248526"/>
                <a:gd name="connsiteY49" fmla="*/ 14288 h 285750"/>
                <a:gd name="connsiteX50" fmla="*/ 234239 w 248526"/>
                <a:gd name="connsiteY50" fmla="*/ 0 h 285750"/>
                <a:gd name="connsiteX51" fmla="*/ 196139 w 248526"/>
                <a:gd name="connsiteY51" fmla="*/ 257175 h 285750"/>
                <a:gd name="connsiteX52" fmla="*/ 100889 w 248526"/>
                <a:gd name="connsiteY52" fmla="*/ 257175 h 285750"/>
                <a:gd name="connsiteX53" fmla="*/ 96126 w 248526"/>
                <a:gd name="connsiteY53" fmla="*/ 252413 h 285750"/>
                <a:gd name="connsiteX54" fmla="*/ 100889 w 248526"/>
                <a:gd name="connsiteY54" fmla="*/ 247650 h 285750"/>
                <a:gd name="connsiteX55" fmla="*/ 196139 w 248526"/>
                <a:gd name="connsiteY55" fmla="*/ 247650 h 285750"/>
                <a:gd name="connsiteX56" fmla="*/ 200901 w 248526"/>
                <a:gd name="connsiteY56" fmla="*/ 252413 h 285750"/>
                <a:gd name="connsiteX57" fmla="*/ 196139 w 248526"/>
                <a:gd name="connsiteY57" fmla="*/ 257175 h 285750"/>
                <a:gd name="connsiteX58" fmla="*/ 115176 w 248526"/>
                <a:gd name="connsiteY58" fmla="*/ 223838 h 285750"/>
                <a:gd name="connsiteX59" fmla="*/ 119939 w 248526"/>
                <a:gd name="connsiteY59" fmla="*/ 219075 h 285750"/>
                <a:gd name="connsiteX60" fmla="*/ 177089 w 248526"/>
                <a:gd name="connsiteY60" fmla="*/ 219075 h 285750"/>
                <a:gd name="connsiteX61" fmla="*/ 181851 w 248526"/>
                <a:gd name="connsiteY61" fmla="*/ 223838 h 285750"/>
                <a:gd name="connsiteX62" fmla="*/ 177089 w 248526"/>
                <a:gd name="connsiteY62" fmla="*/ 228600 h 285750"/>
                <a:gd name="connsiteX63" fmla="*/ 119939 w 248526"/>
                <a:gd name="connsiteY63" fmla="*/ 228600 h 285750"/>
                <a:gd name="connsiteX64" fmla="*/ 115176 w 248526"/>
                <a:gd name="connsiteY64" fmla="*/ 223838 h 285750"/>
                <a:gd name="connsiteX65" fmla="*/ 196139 w 248526"/>
                <a:gd name="connsiteY65" fmla="*/ 200025 h 285750"/>
                <a:gd name="connsiteX66" fmla="*/ 100889 w 248526"/>
                <a:gd name="connsiteY66" fmla="*/ 200025 h 285750"/>
                <a:gd name="connsiteX67" fmla="*/ 96126 w 248526"/>
                <a:gd name="connsiteY67" fmla="*/ 195263 h 285750"/>
                <a:gd name="connsiteX68" fmla="*/ 100889 w 248526"/>
                <a:gd name="connsiteY68" fmla="*/ 190500 h 285750"/>
                <a:gd name="connsiteX69" fmla="*/ 196139 w 248526"/>
                <a:gd name="connsiteY69" fmla="*/ 190500 h 285750"/>
                <a:gd name="connsiteX70" fmla="*/ 200901 w 248526"/>
                <a:gd name="connsiteY70" fmla="*/ 195263 h 285750"/>
                <a:gd name="connsiteX71" fmla="*/ 196139 w 248526"/>
                <a:gd name="connsiteY71" fmla="*/ 200025 h 285750"/>
                <a:gd name="connsiteX72" fmla="*/ 205664 w 248526"/>
                <a:gd name="connsiteY72" fmla="*/ 161925 h 285750"/>
                <a:gd name="connsiteX73" fmla="*/ 91364 w 248526"/>
                <a:gd name="connsiteY73" fmla="*/ 161925 h 285750"/>
                <a:gd name="connsiteX74" fmla="*/ 86601 w 248526"/>
                <a:gd name="connsiteY74" fmla="*/ 157163 h 285750"/>
                <a:gd name="connsiteX75" fmla="*/ 109480 w 248526"/>
                <a:gd name="connsiteY75" fmla="*/ 127845 h 285750"/>
                <a:gd name="connsiteX76" fmla="*/ 127187 w 248526"/>
                <a:gd name="connsiteY76" fmla="*/ 123415 h 285750"/>
                <a:gd name="connsiteX77" fmla="*/ 128283 w 248526"/>
                <a:gd name="connsiteY77" fmla="*/ 119015 h 285750"/>
                <a:gd name="connsiteX78" fmla="*/ 119634 w 248526"/>
                <a:gd name="connsiteY78" fmla="*/ 101527 h 285750"/>
                <a:gd name="connsiteX79" fmla="*/ 113424 w 248526"/>
                <a:gd name="connsiteY79" fmla="*/ 93755 h 285750"/>
                <a:gd name="connsiteX80" fmla="*/ 112176 w 248526"/>
                <a:gd name="connsiteY80" fmla="*/ 83820 h 285750"/>
                <a:gd name="connsiteX81" fmla="*/ 114548 w 248526"/>
                <a:gd name="connsiteY81" fmla="*/ 76162 h 285750"/>
                <a:gd name="connsiteX82" fmla="*/ 117129 w 248526"/>
                <a:gd name="connsiteY82" fmla="*/ 74085 h 285750"/>
                <a:gd name="connsiteX83" fmla="*/ 116415 w 248526"/>
                <a:gd name="connsiteY83" fmla="*/ 65208 h 285750"/>
                <a:gd name="connsiteX84" fmla="*/ 142037 w 248526"/>
                <a:gd name="connsiteY84" fmla="*/ 43082 h 285750"/>
                <a:gd name="connsiteX85" fmla="*/ 161582 w 248526"/>
                <a:gd name="connsiteY85" fmla="*/ 38100 h 285750"/>
                <a:gd name="connsiteX86" fmla="*/ 182318 w 248526"/>
                <a:gd name="connsiteY86" fmla="*/ 47711 h 285750"/>
                <a:gd name="connsiteX87" fmla="*/ 181804 w 248526"/>
                <a:gd name="connsiteY87" fmla="*/ 65999 h 285750"/>
                <a:gd name="connsiteX88" fmla="*/ 180508 w 248526"/>
                <a:gd name="connsiteY88" fmla="*/ 67294 h 285750"/>
                <a:gd name="connsiteX89" fmla="*/ 180165 w 248526"/>
                <a:gd name="connsiteY89" fmla="*/ 74276 h 285750"/>
                <a:gd name="connsiteX90" fmla="*/ 182518 w 248526"/>
                <a:gd name="connsiteY90" fmla="*/ 76238 h 285750"/>
                <a:gd name="connsiteX91" fmla="*/ 184842 w 248526"/>
                <a:gd name="connsiteY91" fmla="*/ 83820 h 285750"/>
                <a:gd name="connsiteX92" fmla="*/ 183594 w 248526"/>
                <a:gd name="connsiteY92" fmla="*/ 93764 h 285750"/>
                <a:gd name="connsiteX93" fmla="*/ 177975 w 248526"/>
                <a:gd name="connsiteY93" fmla="*/ 101413 h 285750"/>
                <a:gd name="connsiteX94" fmla="*/ 168850 w 248526"/>
                <a:gd name="connsiteY94" fmla="*/ 119491 h 285750"/>
                <a:gd name="connsiteX95" fmla="*/ 169831 w 248526"/>
                <a:gd name="connsiteY95" fmla="*/ 123425 h 285750"/>
                <a:gd name="connsiteX96" fmla="*/ 187538 w 248526"/>
                <a:gd name="connsiteY96" fmla="*/ 127854 h 285750"/>
                <a:gd name="connsiteX97" fmla="*/ 210417 w 248526"/>
                <a:gd name="connsiteY97" fmla="*/ 157153 h 285750"/>
                <a:gd name="connsiteX98" fmla="*/ 205664 w 248526"/>
                <a:gd name="connsiteY98" fmla="*/ 16192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48526" h="285750">
                  <a:moveTo>
                    <a:pt x="234239" y="0"/>
                  </a:moveTo>
                  <a:lnTo>
                    <a:pt x="34214" y="0"/>
                  </a:lnTo>
                  <a:cubicBezTo>
                    <a:pt x="26337" y="0"/>
                    <a:pt x="19926" y="6410"/>
                    <a:pt x="19926" y="14288"/>
                  </a:cubicBezTo>
                  <a:lnTo>
                    <a:pt x="19926" y="38100"/>
                  </a:lnTo>
                  <a:lnTo>
                    <a:pt x="53264" y="38100"/>
                  </a:lnTo>
                  <a:cubicBezTo>
                    <a:pt x="61141" y="38100"/>
                    <a:pt x="67551" y="44510"/>
                    <a:pt x="67551" y="52388"/>
                  </a:cubicBezTo>
                  <a:cubicBezTo>
                    <a:pt x="67551" y="60265"/>
                    <a:pt x="61141" y="66675"/>
                    <a:pt x="53264" y="66675"/>
                  </a:cubicBezTo>
                  <a:cubicBezTo>
                    <a:pt x="47063" y="66675"/>
                    <a:pt x="41824" y="62684"/>
                    <a:pt x="39853" y="57150"/>
                  </a:cubicBezTo>
                  <a:cubicBezTo>
                    <a:pt x="39319" y="55655"/>
                    <a:pt x="38976" y="54064"/>
                    <a:pt x="38976" y="52388"/>
                  </a:cubicBezTo>
                  <a:cubicBezTo>
                    <a:pt x="38976" y="50711"/>
                    <a:pt x="39319" y="49120"/>
                    <a:pt x="39853" y="47625"/>
                  </a:cubicBezTo>
                  <a:lnTo>
                    <a:pt x="5639" y="47625"/>
                  </a:lnTo>
                  <a:cubicBezTo>
                    <a:pt x="3010" y="47625"/>
                    <a:pt x="876" y="49759"/>
                    <a:pt x="876" y="52388"/>
                  </a:cubicBezTo>
                  <a:cubicBezTo>
                    <a:pt x="876" y="55016"/>
                    <a:pt x="3010" y="57150"/>
                    <a:pt x="5639" y="57150"/>
                  </a:cubicBezTo>
                  <a:lnTo>
                    <a:pt x="19926" y="57150"/>
                  </a:lnTo>
                  <a:lnTo>
                    <a:pt x="19926" y="95250"/>
                  </a:lnTo>
                  <a:lnTo>
                    <a:pt x="53264" y="95250"/>
                  </a:lnTo>
                  <a:cubicBezTo>
                    <a:pt x="61141" y="95250"/>
                    <a:pt x="67551" y="101660"/>
                    <a:pt x="67551" y="109538"/>
                  </a:cubicBezTo>
                  <a:cubicBezTo>
                    <a:pt x="67551" y="117415"/>
                    <a:pt x="61141" y="123825"/>
                    <a:pt x="53264" y="123825"/>
                  </a:cubicBezTo>
                  <a:cubicBezTo>
                    <a:pt x="47063" y="123825"/>
                    <a:pt x="41824" y="119834"/>
                    <a:pt x="39853" y="114300"/>
                  </a:cubicBezTo>
                  <a:cubicBezTo>
                    <a:pt x="39319" y="112805"/>
                    <a:pt x="38976" y="111214"/>
                    <a:pt x="38976" y="109538"/>
                  </a:cubicBezTo>
                  <a:cubicBezTo>
                    <a:pt x="38976" y="107861"/>
                    <a:pt x="39319" y="106270"/>
                    <a:pt x="39853" y="104775"/>
                  </a:cubicBezTo>
                  <a:lnTo>
                    <a:pt x="5639" y="104775"/>
                  </a:lnTo>
                  <a:cubicBezTo>
                    <a:pt x="3010" y="104775"/>
                    <a:pt x="876" y="106909"/>
                    <a:pt x="876" y="109538"/>
                  </a:cubicBezTo>
                  <a:cubicBezTo>
                    <a:pt x="876" y="112166"/>
                    <a:pt x="3010" y="114300"/>
                    <a:pt x="5639" y="114300"/>
                  </a:cubicBezTo>
                  <a:lnTo>
                    <a:pt x="19926" y="114300"/>
                  </a:lnTo>
                  <a:lnTo>
                    <a:pt x="19926" y="161925"/>
                  </a:lnTo>
                  <a:lnTo>
                    <a:pt x="53264" y="161925"/>
                  </a:lnTo>
                  <a:cubicBezTo>
                    <a:pt x="61141" y="161925"/>
                    <a:pt x="67551" y="168335"/>
                    <a:pt x="67551" y="176213"/>
                  </a:cubicBezTo>
                  <a:cubicBezTo>
                    <a:pt x="67551" y="184090"/>
                    <a:pt x="61141" y="190500"/>
                    <a:pt x="53264" y="190500"/>
                  </a:cubicBezTo>
                  <a:cubicBezTo>
                    <a:pt x="45387" y="190500"/>
                    <a:pt x="38976" y="184090"/>
                    <a:pt x="38976" y="176213"/>
                  </a:cubicBezTo>
                  <a:cubicBezTo>
                    <a:pt x="38976" y="174536"/>
                    <a:pt x="39319" y="172945"/>
                    <a:pt x="39853" y="171450"/>
                  </a:cubicBezTo>
                  <a:lnTo>
                    <a:pt x="4763" y="171450"/>
                  </a:lnTo>
                  <a:cubicBezTo>
                    <a:pt x="2134" y="171450"/>
                    <a:pt x="0" y="173584"/>
                    <a:pt x="0" y="176213"/>
                  </a:cubicBezTo>
                  <a:cubicBezTo>
                    <a:pt x="0" y="178841"/>
                    <a:pt x="2134" y="180975"/>
                    <a:pt x="4763" y="180975"/>
                  </a:cubicBezTo>
                  <a:lnTo>
                    <a:pt x="19926" y="180975"/>
                  </a:lnTo>
                  <a:lnTo>
                    <a:pt x="19926" y="219075"/>
                  </a:lnTo>
                  <a:lnTo>
                    <a:pt x="53264" y="219075"/>
                  </a:lnTo>
                  <a:cubicBezTo>
                    <a:pt x="61141" y="219075"/>
                    <a:pt x="67551" y="225485"/>
                    <a:pt x="67551" y="233363"/>
                  </a:cubicBezTo>
                  <a:cubicBezTo>
                    <a:pt x="67551" y="241240"/>
                    <a:pt x="61141" y="247650"/>
                    <a:pt x="53264" y="247650"/>
                  </a:cubicBezTo>
                  <a:cubicBezTo>
                    <a:pt x="45387" y="247650"/>
                    <a:pt x="38976" y="241240"/>
                    <a:pt x="38976" y="233363"/>
                  </a:cubicBezTo>
                  <a:cubicBezTo>
                    <a:pt x="38976" y="231686"/>
                    <a:pt x="39319" y="230095"/>
                    <a:pt x="39853" y="228600"/>
                  </a:cubicBezTo>
                  <a:lnTo>
                    <a:pt x="4763" y="228600"/>
                  </a:lnTo>
                  <a:cubicBezTo>
                    <a:pt x="2134" y="228600"/>
                    <a:pt x="0" y="230734"/>
                    <a:pt x="0" y="233363"/>
                  </a:cubicBezTo>
                  <a:cubicBezTo>
                    <a:pt x="0" y="235991"/>
                    <a:pt x="2134" y="238125"/>
                    <a:pt x="4763" y="238125"/>
                  </a:cubicBezTo>
                  <a:lnTo>
                    <a:pt x="19926" y="238125"/>
                  </a:lnTo>
                  <a:lnTo>
                    <a:pt x="19926" y="271463"/>
                  </a:lnTo>
                  <a:cubicBezTo>
                    <a:pt x="19926" y="279340"/>
                    <a:pt x="26337" y="285750"/>
                    <a:pt x="34214" y="285750"/>
                  </a:cubicBezTo>
                  <a:lnTo>
                    <a:pt x="234239" y="285750"/>
                  </a:lnTo>
                  <a:cubicBezTo>
                    <a:pt x="242116" y="285750"/>
                    <a:pt x="248526" y="279340"/>
                    <a:pt x="248526" y="271463"/>
                  </a:cubicBezTo>
                  <a:lnTo>
                    <a:pt x="248526" y="14288"/>
                  </a:lnTo>
                  <a:cubicBezTo>
                    <a:pt x="248526" y="6410"/>
                    <a:pt x="242116" y="0"/>
                    <a:pt x="234239" y="0"/>
                  </a:cubicBezTo>
                  <a:close/>
                  <a:moveTo>
                    <a:pt x="196139" y="257175"/>
                  </a:moveTo>
                  <a:lnTo>
                    <a:pt x="100889" y="257175"/>
                  </a:lnTo>
                  <a:cubicBezTo>
                    <a:pt x="98260" y="257175"/>
                    <a:pt x="96126" y="255041"/>
                    <a:pt x="96126" y="252413"/>
                  </a:cubicBezTo>
                  <a:cubicBezTo>
                    <a:pt x="96126" y="249784"/>
                    <a:pt x="98260" y="247650"/>
                    <a:pt x="100889" y="247650"/>
                  </a:cubicBezTo>
                  <a:lnTo>
                    <a:pt x="196139" y="247650"/>
                  </a:lnTo>
                  <a:cubicBezTo>
                    <a:pt x="198768" y="247650"/>
                    <a:pt x="200901" y="249784"/>
                    <a:pt x="200901" y="252413"/>
                  </a:cubicBezTo>
                  <a:cubicBezTo>
                    <a:pt x="200901" y="255041"/>
                    <a:pt x="198768" y="257175"/>
                    <a:pt x="196139" y="257175"/>
                  </a:cubicBezTo>
                  <a:close/>
                  <a:moveTo>
                    <a:pt x="115176" y="223838"/>
                  </a:moveTo>
                  <a:cubicBezTo>
                    <a:pt x="115176" y="221209"/>
                    <a:pt x="117310" y="219075"/>
                    <a:pt x="119939" y="219075"/>
                  </a:cubicBezTo>
                  <a:lnTo>
                    <a:pt x="177089" y="219075"/>
                  </a:lnTo>
                  <a:cubicBezTo>
                    <a:pt x="179718" y="219075"/>
                    <a:pt x="181851" y="221209"/>
                    <a:pt x="181851" y="223838"/>
                  </a:cubicBezTo>
                  <a:cubicBezTo>
                    <a:pt x="181851" y="226466"/>
                    <a:pt x="179718" y="228600"/>
                    <a:pt x="177089" y="228600"/>
                  </a:cubicBezTo>
                  <a:lnTo>
                    <a:pt x="119939" y="228600"/>
                  </a:lnTo>
                  <a:cubicBezTo>
                    <a:pt x="117310" y="228600"/>
                    <a:pt x="115176" y="226466"/>
                    <a:pt x="115176" y="223838"/>
                  </a:cubicBezTo>
                  <a:close/>
                  <a:moveTo>
                    <a:pt x="196139" y="200025"/>
                  </a:moveTo>
                  <a:lnTo>
                    <a:pt x="100889" y="200025"/>
                  </a:lnTo>
                  <a:cubicBezTo>
                    <a:pt x="98260" y="200025"/>
                    <a:pt x="96126" y="197891"/>
                    <a:pt x="96126" y="195263"/>
                  </a:cubicBezTo>
                  <a:cubicBezTo>
                    <a:pt x="96126" y="192634"/>
                    <a:pt x="98260" y="190500"/>
                    <a:pt x="100889" y="190500"/>
                  </a:cubicBezTo>
                  <a:lnTo>
                    <a:pt x="196139" y="190500"/>
                  </a:lnTo>
                  <a:cubicBezTo>
                    <a:pt x="198768" y="190500"/>
                    <a:pt x="200901" y="192634"/>
                    <a:pt x="200901" y="195263"/>
                  </a:cubicBezTo>
                  <a:cubicBezTo>
                    <a:pt x="200901" y="197891"/>
                    <a:pt x="198768" y="200025"/>
                    <a:pt x="196139" y="200025"/>
                  </a:cubicBezTo>
                  <a:close/>
                  <a:moveTo>
                    <a:pt x="205664" y="161925"/>
                  </a:moveTo>
                  <a:lnTo>
                    <a:pt x="91364" y="161925"/>
                  </a:lnTo>
                  <a:cubicBezTo>
                    <a:pt x="88735" y="161925"/>
                    <a:pt x="86601" y="159791"/>
                    <a:pt x="86601" y="157163"/>
                  </a:cubicBezTo>
                  <a:cubicBezTo>
                    <a:pt x="86601" y="143275"/>
                    <a:pt x="96012" y="131216"/>
                    <a:pt x="109480" y="127845"/>
                  </a:cubicBezTo>
                  <a:lnTo>
                    <a:pt x="127187" y="123415"/>
                  </a:lnTo>
                  <a:lnTo>
                    <a:pt x="128283" y="119015"/>
                  </a:lnTo>
                  <a:cubicBezTo>
                    <a:pt x="123930" y="114157"/>
                    <a:pt x="120863" y="107937"/>
                    <a:pt x="119634" y="101527"/>
                  </a:cubicBezTo>
                  <a:cubicBezTo>
                    <a:pt x="116186" y="100213"/>
                    <a:pt x="113862" y="97307"/>
                    <a:pt x="113424" y="93755"/>
                  </a:cubicBezTo>
                  <a:lnTo>
                    <a:pt x="112176" y="83820"/>
                  </a:lnTo>
                  <a:cubicBezTo>
                    <a:pt x="111833" y="81039"/>
                    <a:pt x="112700" y="78257"/>
                    <a:pt x="114548" y="76162"/>
                  </a:cubicBezTo>
                  <a:cubicBezTo>
                    <a:pt x="115291" y="75324"/>
                    <a:pt x="116176" y="74619"/>
                    <a:pt x="117129" y="74085"/>
                  </a:cubicBezTo>
                  <a:cubicBezTo>
                    <a:pt x="116796" y="71057"/>
                    <a:pt x="116415" y="67180"/>
                    <a:pt x="116415" y="65208"/>
                  </a:cubicBezTo>
                  <a:cubicBezTo>
                    <a:pt x="116415" y="55226"/>
                    <a:pt x="119367" y="43777"/>
                    <a:pt x="142037" y="43082"/>
                  </a:cubicBezTo>
                  <a:cubicBezTo>
                    <a:pt x="149857" y="38100"/>
                    <a:pt x="158001" y="38100"/>
                    <a:pt x="161582" y="38100"/>
                  </a:cubicBezTo>
                  <a:cubicBezTo>
                    <a:pt x="173517" y="38100"/>
                    <a:pt x="179441" y="43320"/>
                    <a:pt x="182318" y="47711"/>
                  </a:cubicBezTo>
                  <a:cubicBezTo>
                    <a:pt x="188271" y="56817"/>
                    <a:pt x="184547" y="63075"/>
                    <a:pt x="181804" y="65999"/>
                  </a:cubicBezTo>
                  <a:lnTo>
                    <a:pt x="180508" y="67294"/>
                  </a:lnTo>
                  <a:lnTo>
                    <a:pt x="180165" y="74276"/>
                  </a:lnTo>
                  <a:cubicBezTo>
                    <a:pt x="181042" y="74790"/>
                    <a:pt x="181842" y="75457"/>
                    <a:pt x="182518" y="76238"/>
                  </a:cubicBezTo>
                  <a:cubicBezTo>
                    <a:pt x="184328" y="78315"/>
                    <a:pt x="185176" y="81077"/>
                    <a:pt x="184842" y="83820"/>
                  </a:cubicBezTo>
                  <a:lnTo>
                    <a:pt x="183594" y="93764"/>
                  </a:lnTo>
                  <a:cubicBezTo>
                    <a:pt x="183166" y="97203"/>
                    <a:pt x="180975" y="100041"/>
                    <a:pt x="177975" y="101413"/>
                  </a:cubicBezTo>
                  <a:cubicBezTo>
                    <a:pt x="176727" y="108090"/>
                    <a:pt x="173479" y="114529"/>
                    <a:pt x="168850" y="119491"/>
                  </a:cubicBezTo>
                  <a:lnTo>
                    <a:pt x="169831" y="123425"/>
                  </a:lnTo>
                  <a:lnTo>
                    <a:pt x="187538" y="127854"/>
                  </a:lnTo>
                  <a:cubicBezTo>
                    <a:pt x="201006" y="131226"/>
                    <a:pt x="210417" y="143275"/>
                    <a:pt x="210417" y="157153"/>
                  </a:cubicBezTo>
                  <a:cubicBezTo>
                    <a:pt x="210426" y="159782"/>
                    <a:pt x="208293" y="161925"/>
                    <a:pt x="205664" y="161925"/>
                  </a:cubicBezTo>
                  <a:close/>
                </a:path>
              </a:pathLst>
            </a:custGeom>
            <a:solidFill>
              <a:srgbClr val="EFF2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</p:grpSp>
      <p:sp>
        <p:nvSpPr>
          <p:cNvPr id="77" name="Овал 76"/>
          <p:cNvSpPr/>
          <p:nvPr/>
        </p:nvSpPr>
        <p:spPr>
          <a:xfrm>
            <a:off x="6721884" y="5720700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>
            <a:off x="6793884" y="5761360"/>
            <a:ext cx="321291" cy="0"/>
          </a:xfrm>
          <a:prstGeom prst="line">
            <a:avLst/>
          </a:prstGeom>
          <a:ln w="952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7106697" y="5437050"/>
            <a:ext cx="0" cy="6183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7106697" y="5387368"/>
            <a:ext cx="25153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b="1" dirty="0" smtClean="0">
                <a:solidFill>
                  <a:srgbClr val="00B0F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Активная кнопка перехода в справочник социальных пособий</a:t>
            </a:r>
            <a:endParaRPr lang="ru-RU" b="1" dirty="0">
              <a:solidFill>
                <a:srgbClr val="00B0F0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7099023" y="6042551"/>
            <a:ext cx="251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1200" dirty="0" smtClean="0">
                <a:solidFill>
                  <a:srgbClr val="BABAC5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Кнопка расположена в быстрой доступности для пользователя</a:t>
            </a:r>
            <a:endParaRPr lang="ru-RU" sz="1200" dirty="0">
              <a:solidFill>
                <a:srgbClr val="BABAC5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>
            <a:off x="9502627" y="5437050"/>
            <a:ext cx="0" cy="61830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9529927" y="5761360"/>
            <a:ext cx="409660" cy="0"/>
          </a:xfrm>
          <a:prstGeom prst="line">
            <a:avLst/>
          </a:prstGeom>
          <a:ln w="952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9907352" y="3763025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800" kern="12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>
            <a:off x="9939587" y="3835027"/>
            <a:ext cx="703" cy="1927598"/>
          </a:xfrm>
          <a:prstGeom prst="line">
            <a:avLst/>
          </a:prstGeom>
          <a:ln w="952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8756233" y="2885400"/>
            <a:ext cx="154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buFontTx/>
              <a:buNone/>
              <a:defRPr/>
            </a:pPr>
            <a:r>
              <a:rPr lang="ru-RU" sz="800" b="1" dirty="0" smtClean="0">
                <a:solidFill>
                  <a:srgbClr val="272727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Инструкция к справочнику </a:t>
            </a:r>
            <a:endParaRPr lang="ru-RU" sz="800" b="1" dirty="0">
              <a:solidFill>
                <a:srgbClr val="272727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800" b="1" dirty="0" smtClean="0">
                <a:solidFill>
                  <a:srgbClr val="272727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социальных пособий</a:t>
            </a: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8698010" y="4923607"/>
            <a:ext cx="9996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800" b="1" dirty="0" smtClean="0">
                <a:solidFill>
                  <a:srgbClr val="4C75A9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Справочник</a:t>
            </a:r>
            <a:endParaRPr lang="ru-RU" sz="800" b="1" dirty="0">
              <a:solidFill>
                <a:srgbClr val="4C75A9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7413799" y="4409982"/>
            <a:ext cx="9996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800" b="1" dirty="0" smtClean="0">
                <a:solidFill>
                  <a:srgbClr val="4C75A9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Инструкция</a:t>
            </a:r>
            <a:endParaRPr lang="ru-RU" sz="800" b="1" dirty="0">
              <a:solidFill>
                <a:srgbClr val="4C75A9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10038293" y="3833084"/>
            <a:ext cx="154738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Доступные пособия</a:t>
            </a:r>
            <a:endParaRPr lang="ru-RU" sz="7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4" name="Рисунок 35">
            <a:extLst>
              <a:ext uri="{FF2B5EF4-FFF2-40B4-BE49-F238E27FC236}">
                <a16:creationId xmlns:a16="http://schemas.microsoft.com/office/drawing/2014/main" xmlns="" id="{9A31EC1A-AC72-443F-97CE-C0C89E4A4A0F}"/>
              </a:ext>
            </a:extLst>
          </p:cNvPr>
          <p:cNvSpPr/>
          <p:nvPr/>
        </p:nvSpPr>
        <p:spPr>
          <a:xfrm rot="16200000">
            <a:off x="11293186" y="3895352"/>
            <a:ext cx="45719" cy="75516"/>
          </a:xfrm>
          <a:custGeom>
            <a:avLst/>
            <a:gdLst>
              <a:gd name="connsiteX0" fmla="*/ 5239 w 142874"/>
              <a:gd name="connsiteY0" fmla="*/ 275749 h 275748"/>
              <a:gd name="connsiteX1" fmla="*/ 1429 w 142874"/>
              <a:gd name="connsiteY1" fmla="*/ 274796 h 275748"/>
              <a:gd name="connsiteX2" fmla="*/ 1429 w 142874"/>
              <a:gd name="connsiteY2" fmla="*/ 268129 h 275748"/>
              <a:gd name="connsiteX3" fmla="*/ 131921 w 142874"/>
              <a:gd name="connsiteY3" fmla="*/ 137636 h 275748"/>
              <a:gd name="connsiteX4" fmla="*/ 1429 w 142874"/>
              <a:gd name="connsiteY4" fmla="*/ 8096 h 275748"/>
              <a:gd name="connsiteX5" fmla="*/ 1429 w 142874"/>
              <a:gd name="connsiteY5" fmla="*/ 1429 h 275748"/>
              <a:gd name="connsiteX6" fmla="*/ 8096 w 142874"/>
              <a:gd name="connsiteY6" fmla="*/ 1429 h 275748"/>
              <a:gd name="connsiteX7" fmla="*/ 141446 w 142874"/>
              <a:gd name="connsiteY7" fmla="*/ 134779 h 275748"/>
              <a:gd name="connsiteX8" fmla="*/ 141446 w 142874"/>
              <a:gd name="connsiteY8" fmla="*/ 141446 h 275748"/>
              <a:gd name="connsiteX9" fmla="*/ 8096 w 142874"/>
              <a:gd name="connsiteY9" fmla="*/ 274796 h 275748"/>
              <a:gd name="connsiteX10" fmla="*/ 5239 w 142874"/>
              <a:gd name="connsiteY10" fmla="*/ 275749 h 2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4" h="275748">
                <a:moveTo>
                  <a:pt x="5239" y="275749"/>
                </a:moveTo>
                <a:cubicBezTo>
                  <a:pt x="4286" y="275749"/>
                  <a:pt x="2381" y="275749"/>
                  <a:pt x="1429" y="274796"/>
                </a:cubicBezTo>
                <a:cubicBezTo>
                  <a:pt x="-476" y="272891"/>
                  <a:pt x="-476" y="270034"/>
                  <a:pt x="1429" y="268129"/>
                </a:cubicBezTo>
                <a:lnTo>
                  <a:pt x="131921" y="137636"/>
                </a:lnTo>
                <a:lnTo>
                  <a:pt x="1429" y="8096"/>
                </a:lnTo>
                <a:cubicBezTo>
                  <a:pt x="-476" y="6191"/>
                  <a:pt x="-476" y="3334"/>
                  <a:pt x="1429" y="1429"/>
                </a:cubicBezTo>
                <a:cubicBezTo>
                  <a:pt x="3334" y="-476"/>
                  <a:pt x="6191" y="-476"/>
                  <a:pt x="8096" y="1429"/>
                </a:cubicBezTo>
                <a:lnTo>
                  <a:pt x="141446" y="134779"/>
                </a:lnTo>
                <a:cubicBezTo>
                  <a:pt x="143351" y="136684"/>
                  <a:pt x="143351" y="139541"/>
                  <a:pt x="141446" y="141446"/>
                </a:cubicBezTo>
                <a:lnTo>
                  <a:pt x="8096" y="274796"/>
                </a:lnTo>
                <a:cubicBezTo>
                  <a:pt x="8096" y="275749"/>
                  <a:pt x="6191" y="275749"/>
                  <a:pt x="5239" y="275749"/>
                </a:cubicBezTo>
                <a:close/>
              </a:path>
            </a:pathLst>
          </a:custGeom>
          <a:solidFill>
            <a:schemeClr val="accent4"/>
          </a:solidFill>
          <a:ln w="6350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1054787" y="3857411"/>
            <a:ext cx="87863" cy="87863"/>
          </a:xfrm>
          <a:prstGeom prst="ellipse">
            <a:avLst/>
          </a:prstGeom>
          <a:solidFill>
            <a:srgbClr val="DC4C3F"/>
          </a:solidFill>
          <a:ln>
            <a:solidFill>
              <a:srgbClr val="DC4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65313" y="3809009"/>
            <a:ext cx="31432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5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</a:t>
            </a:r>
            <a:r>
              <a:rPr lang="ru-RU" sz="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ru-RU" sz="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0094837" y="4057214"/>
            <a:ext cx="1408315" cy="258179"/>
          </a:xfrm>
          <a:prstGeom prst="round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10094837" y="4352269"/>
            <a:ext cx="1408315" cy="258179"/>
          </a:xfrm>
          <a:prstGeom prst="round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53171" y="4088954"/>
            <a:ext cx="12837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 smtClean="0">
                <a:solidFill>
                  <a:srgbClr val="131316"/>
                </a:solidFill>
                <a:latin typeface="Arial Narrow" panose="020B0606020202030204" pitchFamily="34" charset="0"/>
              </a:rPr>
              <a:t>Пособие по безработице</a:t>
            </a:r>
            <a:endParaRPr lang="ru-RU" sz="700" dirty="0">
              <a:solidFill>
                <a:srgbClr val="131316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053171" y="4375424"/>
            <a:ext cx="12837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 smtClean="0">
                <a:solidFill>
                  <a:srgbClr val="131316"/>
                </a:solidFill>
                <a:latin typeface="Arial Narrow" panose="020B0606020202030204" pitchFamily="34" charset="0"/>
              </a:rPr>
              <a:t>Материнский капитал</a:t>
            </a:r>
            <a:endParaRPr lang="ru-RU" sz="700" dirty="0">
              <a:solidFill>
                <a:srgbClr val="131316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9" name="Рисунок 40">
            <a:extLst>
              <a:ext uri="{FF2B5EF4-FFF2-40B4-BE49-F238E27FC236}">
                <a16:creationId xmlns:a16="http://schemas.microsoft.com/office/drawing/2014/main" xmlns="" id="{5E768F03-AC68-49BA-859A-F3B30CD8E683}"/>
              </a:ext>
            </a:extLst>
          </p:cNvPr>
          <p:cNvGrpSpPr/>
          <p:nvPr/>
        </p:nvGrpSpPr>
        <p:grpSpPr>
          <a:xfrm>
            <a:off x="11336888" y="4157767"/>
            <a:ext cx="114138" cy="63522"/>
            <a:chOff x="4103115" y="2999491"/>
            <a:chExt cx="285750" cy="237648"/>
          </a:xfrm>
          <a:solidFill>
            <a:srgbClr val="6593BD"/>
          </a:solidFill>
        </p:grpSpPr>
        <p:sp>
          <p:nvSpPr>
            <p:cNvPr id="160" name="Полилиния: фигура 559">
              <a:extLst>
                <a:ext uri="{FF2B5EF4-FFF2-40B4-BE49-F238E27FC236}">
                  <a16:creationId xmlns:a16="http://schemas.microsoft.com/office/drawing/2014/main" xmlns="" id="{8F8DCBE3-16F2-4006-927E-7FD92A23476A}"/>
                </a:ext>
              </a:extLst>
            </p:cNvPr>
            <p:cNvSpPr/>
            <p:nvPr/>
          </p:nvSpPr>
          <p:spPr>
            <a:xfrm>
              <a:off x="4264563" y="2999491"/>
              <a:ext cx="123825" cy="237648"/>
            </a:xfrm>
            <a:custGeom>
              <a:avLst/>
              <a:gdLst>
                <a:gd name="connsiteX0" fmla="*/ 5239 w 123825"/>
                <a:gd name="connsiteY0" fmla="*/ 237649 h 237648"/>
                <a:gd name="connsiteX1" fmla="*/ 1429 w 123825"/>
                <a:gd name="connsiteY1" fmla="*/ 236696 h 237648"/>
                <a:gd name="connsiteX2" fmla="*/ 1429 w 123825"/>
                <a:gd name="connsiteY2" fmla="*/ 230029 h 237648"/>
                <a:gd name="connsiteX3" fmla="*/ 112871 w 123825"/>
                <a:gd name="connsiteY3" fmla="*/ 118586 h 237648"/>
                <a:gd name="connsiteX4" fmla="*/ 1429 w 123825"/>
                <a:gd name="connsiteY4" fmla="*/ 8096 h 237648"/>
                <a:gd name="connsiteX5" fmla="*/ 1429 w 123825"/>
                <a:gd name="connsiteY5" fmla="*/ 1429 h 237648"/>
                <a:gd name="connsiteX6" fmla="*/ 8096 w 123825"/>
                <a:gd name="connsiteY6" fmla="*/ 1429 h 237648"/>
                <a:gd name="connsiteX7" fmla="*/ 122396 w 123825"/>
                <a:gd name="connsiteY7" fmla="*/ 115729 h 237648"/>
                <a:gd name="connsiteX8" fmla="*/ 122396 w 123825"/>
                <a:gd name="connsiteY8" fmla="*/ 122396 h 237648"/>
                <a:gd name="connsiteX9" fmla="*/ 8096 w 123825"/>
                <a:gd name="connsiteY9" fmla="*/ 236696 h 237648"/>
                <a:gd name="connsiteX10" fmla="*/ 5239 w 123825"/>
                <a:gd name="connsiteY10" fmla="*/ 237649 h 23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7648">
                  <a:moveTo>
                    <a:pt x="5239" y="237649"/>
                  </a:moveTo>
                  <a:cubicBezTo>
                    <a:pt x="4286" y="237649"/>
                    <a:pt x="2381" y="237649"/>
                    <a:pt x="1429" y="236696"/>
                  </a:cubicBezTo>
                  <a:cubicBezTo>
                    <a:pt x="-476" y="234791"/>
                    <a:pt x="-476" y="231934"/>
                    <a:pt x="1429" y="230029"/>
                  </a:cubicBezTo>
                  <a:lnTo>
                    <a:pt x="112871" y="118586"/>
                  </a:lnTo>
                  <a:lnTo>
                    <a:pt x="1429" y="8096"/>
                  </a:lnTo>
                  <a:cubicBezTo>
                    <a:pt x="-476" y="6191"/>
                    <a:pt x="-476" y="3334"/>
                    <a:pt x="1429" y="1429"/>
                  </a:cubicBezTo>
                  <a:cubicBezTo>
                    <a:pt x="3334" y="-476"/>
                    <a:pt x="6191" y="-476"/>
                    <a:pt x="8096" y="1429"/>
                  </a:cubicBezTo>
                  <a:lnTo>
                    <a:pt x="122396" y="115729"/>
                  </a:lnTo>
                  <a:cubicBezTo>
                    <a:pt x="124301" y="117634"/>
                    <a:pt x="124301" y="120491"/>
                    <a:pt x="122396" y="122396"/>
                  </a:cubicBezTo>
                  <a:lnTo>
                    <a:pt x="8096" y="236696"/>
                  </a:lnTo>
                  <a:cubicBezTo>
                    <a:pt x="8096" y="237649"/>
                    <a:pt x="6191" y="237649"/>
                    <a:pt x="5239" y="237649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61" name="Полилиния: фигура 560">
              <a:extLst>
                <a:ext uri="{FF2B5EF4-FFF2-40B4-BE49-F238E27FC236}">
                  <a16:creationId xmlns:a16="http://schemas.microsoft.com/office/drawing/2014/main" xmlns="" id="{D828E60F-EDA2-4FC4-8630-B209821F103E}"/>
                </a:ext>
              </a:extLst>
            </p:cNvPr>
            <p:cNvSpPr/>
            <p:nvPr/>
          </p:nvSpPr>
          <p:spPr>
            <a:xfrm>
              <a:off x="4103115" y="3113315"/>
              <a:ext cx="285750" cy="9525"/>
            </a:xfrm>
            <a:custGeom>
              <a:avLst/>
              <a:gdLst>
                <a:gd name="connsiteX0" fmla="*/ 280988 w 285750"/>
                <a:gd name="connsiteY0" fmla="*/ 9525 h 9525"/>
                <a:gd name="connsiteX1" fmla="*/ 4763 w 285750"/>
                <a:gd name="connsiteY1" fmla="*/ 9525 h 9525"/>
                <a:gd name="connsiteX2" fmla="*/ 0 w 285750"/>
                <a:gd name="connsiteY2" fmla="*/ 4763 h 9525"/>
                <a:gd name="connsiteX3" fmla="*/ 4763 w 285750"/>
                <a:gd name="connsiteY3" fmla="*/ 0 h 9525"/>
                <a:gd name="connsiteX4" fmla="*/ 280988 w 285750"/>
                <a:gd name="connsiteY4" fmla="*/ 0 h 9525"/>
                <a:gd name="connsiteX5" fmla="*/ 285750 w 285750"/>
                <a:gd name="connsiteY5" fmla="*/ 4763 h 9525"/>
                <a:gd name="connsiteX6" fmla="*/ 280988 w 285750"/>
                <a:gd name="connsiteY6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9525">
                  <a:moveTo>
                    <a:pt x="280988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80988" y="0"/>
                  </a:lnTo>
                  <a:cubicBezTo>
                    <a:pt x="283845" y="0"/>
                    <a:pt x="285750" y="1905"/>
                    <a:pt x="285750" y="4763"/>
                  </a:cubicBezTo>
                  <a:cubicBezTo>
                    <a:pt x="285750" y="7620"/>
                    <a:pt x="283845" y="9525"/>
                    <a:pt x="280988" y="9525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2" name="Рисунок 40">
            <a:extLst>
              <a:ext uri="{FF2B5EF4-FFF2-40B4-BE49-F238E27FC236}">
                <a16:creationId xmlns:a16="http://schemas.microsoft.com/office/drawing/2014/main" xmlns="" id="{5E768F03-AC68-49BA-859A-F3B30CD8E683}"/>
              </a:ext>
            </a:extLst>
          </p:cNvPr>
          <p:cNvGrpSpPr/>
          <p:nvPr/>
        </p:nvGrpSpPr>
        <p:grpSpPr>
          <a:xfrm>
            <a:off x="11336888" y="4448937"/>
            <a:ext cx="114138" cy="63522"/>
            <a:chOff x="4103115" y="2999491"/>
            <a:chExt cx="285750" cy="237648"/>
          </a:xfrm>
          <a:solidFill>
            <a:srgbClr val="6593BD"/>
          </a:solidFill>
        </p:grpSpPr>
        <p:sp>
          <p:nvSpPr>
            <p:cNvPr id="163" name="Полилиния: фигура 559">
              <a:extLst>
                <a:ext uri="{FF2B5EF4-FFF2-40B4-BE49-F238E27FC236}">
                  <a16:creationId xmlns:a16="http://schemas.microsoft.com/office/drawing/2014/main" xmlns="" id="{8F8DCBE3-16F2-4006-927E-7FD92A23476A}"/>
                </a:ext>
              </a:extLst>
            </p:cNvPr>
            <p:cNvSpPr/>
            <p:nvPr/>
          </p:nvSpPr>
          <p:spPr>
            <a:xfrm>
              <a:off x="4264563" y="2999491"/>
              <a:ext cx="123825" cy="237648"/>
            </a:xfrm>
            <a:custGeom>
              <a:avLst/>
              <a:gdLst>
                <a:gd name="connsiteX0" fmla="*/ 5239 w 123825"/>
                <a:gd name="connsiteY0" fmla="*/ 237649 h 237648"/>
                <a:gd name="connsiteX1" fmla="*/ 1429 w 123825"/>
                <a:gd name="connsiteY1" fmla="*/ 236696 h 237648"/>
                <a:gd name="connsiteX2" fmla="*/ 1429 w 123825"/>
                <a:gd name="connsiteY2" fmla="*/ 230029 h 237648"/>
                <a:gd name="connsiteX3" fmla="*/ 112871 w 123825"/>
                <a:gd name="connsiteY3" fmla="*/ 118586 h 237648"/>
                <a:gd name="connsiteX4" fmla="*/ 1429 w 123825"/>
                <a:gd name="connsiteY4" fmla="*/ 8096 h 237648"/>
                <a:gd name="connsiteX5" fmla="*/ 1429 w 123825"/>
                <a:gd name="connsiteY5" fmla="*/ 1429 h 237648"/>
                <a:gd name="connsiteX6" fmla="*/ 8096 w 123825"/>
                <a:gd name="connsiteY6" fmla="*/ 1429 h 237648"/>
                <a:gd name="connsiteX7" fmla="*/ 122396 w 123825"/>
                <a:gd name="connsiteY7" fmla="*/ 115729 h 237648"/>
                <a:gd name="connsiteX8" fmla="*/ 122396 w 123825"/>
                <a:gd name="connsiteY8" fmla="*/ 122396 h 237648"/>
                <a:gd name="connsiteX9" fmla="*/ 8096 w 123825"/>
                <a:gd name="connsiteY9" fmla="*/ 236696 h 237648"/>
                <a:gd name="connsiteX10" fmla="*/ 5239 w 123825"/>
                <a:gd name="connsiteY10" fmla="*/ 237649 h 23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7648">
                  <a:moveTo>
                    <a:pt x="5239" y="237649"/>
                  </a:moveTo>
                  <a:cubicBezTo>
                    <a:pt x="4286" y="237649"/>
                    <a:pt x="2381" y="237649"/>
                    <a:pt x="1429" y="236696"/>
                  </a:cubicBezTo>
                  <a:cubicBezTo>
                    <a:pt x="-476" y="234791"/>
                    <a:pt x="-476" y="231934"/>
                    <a:pt x="1429" y="230029"/>
                  </a:cubicBezTo>
                  <a:lnTo>
                    <a:pt x="112871" y="118586"/>
                  </a:lnTo>
                  <a:lnTo>
                    <a:pt x="1429" y="8096"/>
                  </a:lnTo>
                  <a:cubicBezTo>
                    <a:pt x="-476" y="6191"/>
                    <a:pt x="-476" y="3334"/>
                    <a:pt x="1429" y="1429"/>
                  </a:cubicBezTo>
                  <a:cubicBezTo>
                    <a:pt x="3334" y="-476"/>
                    <a:pt x="6191" y="-476"/>
                    <a:pt x="8096" y="1429"/>
                  </a:cubicBezTo>
                  <a:lnTo>
                    <a:pt x="122396" y="115729"/>
                  </a:lnTo>
                  <a:cubicBezTo>
                    <a:pt x="124301" y="117634"/>
                    <a:pt x="124301" y="120491"/>
                    <a:pt x="122396" y="122396"/>
                  </a:cubicBezTo>
                  <a:lnTo>
                    <a:pt x="8096" y="236696"/>
                  </a:lnTo>
                  <a:cubicBezTo>
                    <a:pt x="8096" y="237649"/>
                    <a:pt x="6191" y="237649"/>
                    <a:pt x="5239" y="237649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64" name="Полилиния: фигура 560">
              <a:extLst>
                <a:ext uri="{FF2B5EF4-FFF2-40B4-BE49-F238E27FC236}">
                  <a16:creationId xmlns:a16="http://schemas.microsoft.com/office/drawing/2014/main" xmlns="" id="{D828E60F-EDA2-4FC4-8630-B209821F103E}"/>
                </a:ext>
              </a:extLst>
            </p:cNvPr>
            <p:cNvSpPr/>
            <p:nvPr/>
          </p:nvSpPr>
          <p:spPr>
            <a:xfrm>
              <a:off x="4103115" y="3113315"/>
              <a:ext cx="285750" cy="9525"/>
            </a:xfrm>
            <a:custGeom>
              <a:avLst/>
              <a:gdLst>
                <a:gd name="connsiteX0" fmla="*/ 280988 w 285750"/>
                <a:gd name="connsiteY0" fmla="*/ 9525 h 9525"/>
                <a:gd name="connsiteX1" fmla="*/ 4763 w 285750"/>
                <a:gd name="connsiteY1" fmla="*/ 9525 h 9525"/>
                <a:gd name="connsiteX2" fmla="*/ 0 w 285750"/>
                <a:gd name="connsiteY2" fmla="*/ 4763 h 9525"/>
                <a:gd name="connsiteX3" fmla="*/ 4763 w 285750"/>
                <a:gd name="connsiteY3" fmla="*/ 0 h 9525"/>
                <a:gd name="connsiteX4" fmla="*/ 280988 w 285750"/>
                <a:gd name="connsiteY4" fmla="*/ 0 h 9525"/>
                <a:gd name="connsiteX5" fmla="*/ 285750 w 285750"/>
                <a:gd name="connsiteY5" fmla="*/ 4763 h 9525"/>
                <a:gd name="connsiteX6" fmla="*/ 280988 w 285750"/>
                <a:gd name="connsiteY6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9525">
                  <a:moveTo>
                    <a:pt x="280988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80988" y="0"/>
                  </a:lnTo>
                  <a:cubicBezTo>
                    <a:pt x="283845" y="0"/>
                    <a:pt x="285750" y="1905"/>
                    <a:pt x="285750" y="4763"/>
                  </a:cubicBezTo>
                  <a:cubicBezTo>
                    <a:pt x="285750" y="7620"/>
                    <a:pt x="283845" y="9525"/>
                    <a:pt x="280988" y="9525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</p:grpSp>
      <p:sp>
        <p:nvSpPr>
          <p:cNvPr id="167" name="Рисунок 35">
            <a:extLst>
              <a:ext uri="{FF2B5EF4-FFF2-40B4-BE49-F238E27FC236}">
                <a16:creationId xmlns:a16="http://schemas.microsoft.com/office/drawing/2014/main" xmlns="" id="{9A31EC1A-AC72-443F-97CE-C0C89E4A4A0F}"/>
              </a:ext>
            </a:extLst>
          </p:cNvPr>
          <p:cNvSpPr/>
          <p:nvPr/>
        </p:nvSpPr>
        <p:spPr>
          <a:xfrm rot="5400000">
            <a:off x="11313562" y="4897663"/>
            <a:ext cx="45719" cy="75516"/>
          </a:xfrm>
          <a:custGeom>
            <a:avLst/>
            <a:gdLst>
              <a:gd name="connsiteX0" fmla="*/ 5239 w 142874"/>
              <a:gd name="connsiteY0" fmla="*/ 275749 h 275748"/>
              <a:gd name="connsiteX1" fmla="*/ 1429 w 142874"/>
              <a:gd name="connsiteY1" fmla="*/ 274796 h 275748"/>
              <a:gd name="connsiteX2" fmla="*/ 1429 w 142874"/>
              <a:gd name="connsiteY2" fmla="*/ 268129 h 275748"/>
              <a:gd name="connsiteX3" fmla="*/ 131921 w 142874"/>
              <a:gd name="connsiteY3" fmla="*/ 137636 h 275748"/>
              <a:gd name="connsiteX4" fmla="*/ 1429 w 142874"/>
              <a:gd name="connsiteY4" fmla="*/ 8096 h 275748"/>
              <a:gd name="connsiteX5" fmla="*/ 1429 w 142874"/>
              <a:gd name="connsiteY5" fmla="*/ 1429 h 275748"/>
              <a:gd name="connsiteX6" fmla="*/ 8096 w 142874"/>
              <a:gd name="connsiteY6" fmla="*/ 1429 h 275748"/>
              <a:gd name="connsiteX7" fmla="*/ 141446 w 142874"/>
              <a:gd name="connsiteY7" fmla="*/ 134779 h 275748"/>
              <a:gd name="connsiteX8" fmla="*/ 141446 w 142874"/>
              <a:gd name="connsiteY8" fmla="*/ 141446 h 275748"/>
              <a:gd name="connsiteX9" fmla="*/ 8096 w 142874"/>
              <a:gd name="connsiteY9" fmla="*/ 274796 h 275748"/>
              <a:gd name="connsiteX10" fmla="*/ 5239 w 142874"/>
              <a:gd name="connsiteY10" fmla="*/ 275749 h 2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874" h="275748">
                <a:moveTo>
                  <a:pt x="5239" y="275749"/>
                </a:moveTo>
                <a:cubicBezTo>
                  <a:pt x="4286" y="275749"/>
                  <a:pt x="2381" y="275749"/>
                  <a:pt x="1429" y="274796"/>
                </a:cubicBezTo>
                <a:cubicBezTo>
                  <a:pt x="-476" y="272891"/>
                  <a:pt x="-476" y="270034"/>
                  <a:pt x="1429" y="268129"/>
                </a:cubicBezTo>
                <a:lnTo>
                  <a:pt x="131921" y="137636"/>
                </a:lnTo>
                <a:lnTo>
                  <a:pt x="1429" y="8096"/>
                </a:lnTo>
                <a:cubicBezTo>
                  <a:pt x="-476" y="6191"/>
                  <a:pt x="-476" y="3334"/>
                  <a:pt x="1429" y="1429"/>
                </a:cubicBezTo>
                <a:cubicBezTo>
                  <a:pt x="3334" y="-476"/>
                  <a:pt x="6191" y="-476"/>
                  <a:pt x="8096" y="1429"/>
                </a:cubicBezTo>
                <a:lnTo>
                  <a:pt x="141446" y="134779"/>
                </a:lnTo>
                <a:cubicBezTo>
                  <a:pt x="143351" y="136684"/>
                  <a:pt x="143351" y="139541"/>
                  <a:pt x="141446" y="141446"/>
                </a:cubicBezTo>
                <a:lnTo>
                  <a:pt x="8096" y="274796"/>
                </a:lnTo>
                <a:cubicBezTo>
                  <a:pt x="8096" y="275749"/>
                  <a:pt x="6191" y="275749"/>
                  <a:pt x="5239" y="275749"/>
                </a:cubicBezTo>
                <a:close/>
              </a:path>
            </a:pathLst>
          </a:custGeom>
          <a:solidFill>
            <a:schemeClr val="accent4"/>
          </a:solidFill>
          <a:ln w="6350" cap="flat">
            <a:solidFill>
              <a:schemeClr val="bg1">
                <a:lumMod val="6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9943352" y="4796160"/>
            <a:ext cx="1646692" cy="0"/>
          </a:xfrm>
          <a:prstGeom prst="line">
            <a:avLst/>
          </a:prstGeom>
          <a:ln w="47625">
            <a:solidFill>
              <a:srgbClr val="F0F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>
            <a:off x="9959364" y="5084422"/>
            <a:ext cx="1646692" cy="0"/>
          </a:xfrm>
          <a:prstGeom prst="line">
            <a:avLst/>
          </a:prstGeom>
          <a:ln w="47625">
            <a:solidFill>
              <a:srgbClr val="F0F2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9941151" y="5680323"/>
            <a:ext cx="9996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>
              <a:spcAft>
                <a:spcPts val="1200"/>
              </a:spcAft>
              <a:buFontTx/>
              <a:buNone/>
              <a:defRPr/>
            </a:pPr>
            <a:r>
              <a:rPr lang="ru-RU" sz="800" b="1" dirty="0" smtClean="0">
                <a:solidFill>
                  <a:srgbClr val="4C75A9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Инструкция</a:t>
            </a:r>
            <a:endParaRPr lang="ru-RU" sz="800" b="1" dirty="0">
              <a:solidFill>
                <a:srgbClr val="4C75A9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0" name="Рисунок 40">
            <a:extLst>
              <a:ext uri="{FF2B5EF4-FFF2-40B4-BE49-F238E27FC236}">
                <a16:creationId xmlns:a16="http://schemas.microsoft.com/office/drawing/2014/main" xmlns="" id="{5E768F03-AC68-49BA-859A-F3B30CD8E683}"/>
              </a:ext>
            </a:extLst>
          </p:cNvPr>
          <p:cNvGrpSpPr/>
          <p:nvPr/>
        </p:nvGrpSpPr>
        <p:grpSpPr>
          <a:xfrm rot="10800000">
            <a:off x="10025585" y="5713709"/>
            <a:ext cx="175116" cy="145638"/>
            <a:chOff x="4103115" y="2999491"/>
            <a:chExt cx="285750" cy="237648"/>
          </a:xfrm>
          <a:solidFill>
            <a:srgbClr val="6593BD"/>
          </a:solidFill>
        </p:grpSpPr>
        <p:sp>
          <p:nvSpPr>
            <p:cNvPr id="174" name="Полилиния: фигура 559">
              <a:extLst>
                <a:ext uri="{FF2B5EF4-FFF2-40B4-BE49-F238E27FC236}">
                  <a16:creationId xmlns:a16="http://schemas.microsoft.com/office/drawing/2014/main" xmlns="" id="{8F8DCBE3-16F2-4006-927E-7FD92A23476A}"/>
                </a:ext>
              </a:extLst>
            </p:cNvPr>
            <p:cNvSpPr/>
            <p:nvPr/>
          </p:nvSpPr>
          <p:spPr>
            <a:xfrm>
              <a:off x="4264563" y="2999491"/>
              <a:ext cx="123825" cy="237648"/>
            </a:xfrm>
            <a:custGeom>
              <a:avLst/>
              <a:gdLst>
                <a:gd name="connsiteX0" fmla="*/ 5239 w 123825"/>
                <a:gd name="connsiteY0" fmla="*/ 237649 h 237648"/>
                <a:gd name="connsiteX1" fmla="*/ 1429 w 123825"/>
                <a:gd name="connsiteY1" fmla="*/ 236696 h 237648"/>
                <a:gd name="connsiteX2" fmla="*/ 1429 w 123825"/>
                <a:gd name="connsiteY2" fmla="*/ 230029 h 237648"/>
                <a:gd name="connsiteX3" fmla="*/ 112871 w 123825"/>
                <a:gd name="connsiteY3" fmla="*/ 118586 h 237648"/>
                <a:gd name="connsiteX4" fmla="*/ 1429 w 123825"/>
                <a:gd name="connsiteY4" fmla="*/ 8096 h 237648"/>
                <a:gd name="connsiteX5" fmla="*/ 1429 w 123825"/>
                <a:gd name="connsiteY5" fmla="*/ 1429 h 237648"/>
                <a:gd name="connsiteX6" fmla="*/ 8096 w 123825"/>
                <a:gd name="connsiteY6" fmla="*/ 1429 h 237648"/>
                <a:gd name="connsiteX7" fmla="*/ 122396 w 123825"/>
                <a:gd name="connsiteY7" fmla="*/ 115729 h 237648"/>
                <a:gd name="connsiteX8" fmla="*/ 122396 w 123825"/>
                <a:gd name="connsiteY8" fmla="*/ 122396 h 237648"/>
                <a:gd name="connsiteX9" fmla="*/ 8096 w 123825"/>
                <a:gd name="connsiteY9" fmla="*/ 236696 h 237648"/>
                <a:gd name="connsiteX10" fmla="*/ 5239 w 123825"/>
                <a:gd name="connsiteY10" fmla="*/ 237649 h 23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237648">
                  <a:moveTo>
                    <a:pt x="5239" y="237649"/>
                  </a:moveTo>
                  <a:cubicBezTo>
                    <a:pt x="4286" y="237649"/>
                    <a:pt x="2381" y="237649"/>
                    <a:pt x="1429" y="236696"/>
                  </a:cubicBezTo>
                  <a:cubicBezTo>
                    <a:pt x="-476" y="234791"/>
                    <a:pt x="-476" y="231934"/>
                    <a:pt x="1429" y="230029"/>
                  </a:cubicBezTo>
                  <a:lnTo>
                    <a:pt x="112871" y="118586"/>
                  </a:lnTo>
                  <a:lnTo>
                    <a:pt x="1429" y="8096"/>
                  </a:lnTo>
                  <a:cubicBezTo>
                    <a:pt x="-476" y="6191"/>
                    <a:pt x="-476" y="3334"/>
                    <a:pt x="1429" y="1429"/>
                  </a:cubicBezTo>
                  <a:cubicBezTo>
                    <a:pt x="3334" y="-476"/>
                    <a:pt x="6191" y="-476"/>
                    <a:pt x="8096" y="1429"/>
                  </a:cubicBezTo>
                  <a:lnTo>
                    <a:pt x="122396" y="115729"/>
                  </a:lnTo>
                  <a:cubicBezTo>
                    <a:pt x="124301" y="117634"/>
                    <a:pt x="124301" y="120491"/>
                    <a:pt x="122396" y="122396"/>
                  </a:cubicBezTo>
                  <a:lnTo>
                    <a:pt x="8096" y="236696"/>
                  </a:lnTo>
                  <a:cubicBezTo>
                    <a:pt x="8096" y="237649"/>
                    <a:pt x="6191" y="237649"/>
                    <a:pt x="5239" y="237649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77" name="Полилиния: фигура 560">
              <a:extLst>
                <a:ext uri="{FF2B5EF4-FFF2-40B4-BE49-F238E27FC236}">
                  <a16:creationId xmlns:a16="http://schemas.microsoft.com/office/drawing/2014/main" xmlns="" id="{D828E60F-EDA2-4FC4-8630-B209821F103E}"/>
                </a:ext>
              </a:extLst>
            </p:cNvPr>
            <p:cNvSpPr/>
            <p:nvPr/>
          </p:nvSpPr>
          <p:spPr>
            <a:xfrm>
              <a:off x="4103115" y="3113315"/>
              <a:ext cx="285750" cy="9525"/>
            </a:xfrm>
            <a:custGeom>
              <a:avLst/>
              <a:gdLst>
                <a:gd name="connsiteX0" fmla="*/ 280988 w 285750"/>
                <a:gd name="connsiteY0" fmla="*/ 9525 h 9525"/>
                <a:gd name="connsiteX1" fmla="*/ 4763 w 285750"/>
                <a:gd name="connsiteY1" fmla="*/ 9525 h 9525"/>
                <a:gd name="connsiteX2" fmla="*/ 0 w 285750"/>
                <a:gd name="connsiteY2" fmla="*/ 4763 h 9525"/>
                <a:gd name="connsiteX3" fmla="*/ 4763 w 285750"/>
                <a:gd name="connsiteY3" fmla="*/ 0 h 9525"/>
                <a:gd name="connsiteX4" fmla="*/ 280988 w 285750"/>
                <a:gd name="connsiteY4" fmla="*/ 0 h 9525"/>
                <a:gd name="connsiteX5" fmla="*/ 285750 w 285750"/>
                <a:gd name="connsiteY5" fmla="*/ 4763 h 9525"/>
                <a:gd name="connsiteX6" fmla="*/ 280988 w 285750"/>
                <a:gd name="connsiteY6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9525">
                  <a:moveTo>
                    <a:pt x="280988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80988" y="0"/>
                  </a:lnTo>
                  <a:cubicBezTo>
                    <a:pt x="283845" y="0"/>
                    <a:pt x="285750" y="1905"/>
                    <a:pt x="285750" y="4763"/>
                  </a:cubicBezTo>
                  <a:cubicBezTo>
                    <a:pt x="285750" y="7620"/>
                    <a:pt x="283845" y="9525"/>
                    <a:pt x="280988" y="9525"/>
                  </a:cubicBezTo>
                  <a:close/>
                </a:path>
              </a:pathLst>
            </a:custGeom>
            <a:grpFill/>
            <a:ln w="9525" cap="flat">
              <a:solidFill>
                <a:srgbClr val="4C75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</p:grpSp>
      <p:pic>
        <p:nvPicPr>
          <p:cNvPr id="87" name="Рисунок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35" y="4000789"/>
            <a:ext cx="293185" cy="293185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11" y="3997851"/>
            <a:ext cx="299060" cy="299060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83" y="4040927"/>
            <a:ext cx="210006" cy="212909"/>
          </a:xfrm>
          <a:prstGeom prst="rect">
            <a:avLst/>
          </a:prstGeom>
        </p:spPr>
      </p:pic>
      <p:sp>
        <p:nvSpPr>
          <p:cNvPr id="187" name="Прямоугольник 186"/>
          <p:cNvSpPr/>
          <p:nvPr/>
        </p:nvSpPr>
        <p:spPr>
          <a:xfrm>
            <a:off x="553770" y="258193"/>
            <a:ext cx="9921189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Клиентский путь – для клиентов Банка</a:t>
            </a:r>
            <a:endParaRPr lang="ru-RU" sz="3200" b="1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Прямоугольник 104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10038293" y="4829044"/>
            <a:ext cx="154738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Все пособия</a:t>
            </a:r>
            <a:endParaRPr lang="ru-RU" sz="7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 Narrow" panose="020B0606020202030204" pitchFamily="34" charset="0"/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Рисунок 14">
            <a:extLst>
              <a:ext uri="{FF2B5EF4-FFF2-40B4-BE49-F238E27FC236}">
                <a16:creationId xmlns:a16="http://schemas.microsoft.com/office/drawing/2014/main" xmlns="" id="{83262628-F215-4539-88E0-8A09CB8BE428}"/>
              </a:ext>
            </a:extLst>
          </p:cNvPr>
          <p:cNvGrpSpPr/>
          <p:nvPr/>
        </p:nvGrpSpPr>
        <p:grpSpPr>
          <a:xfrm>
            <a:off x="6690382" y="3657600"/>
            <a:ext cx="719086" cy="726191"/>
            <a:chOff x="5700486" y="-217713"/>
            <a:chExt cx="791028" cy="791026"/>
          </a:xfrm>
          <a:solidFill>
            <a:srgbClr val="009CE0"/>
          </a:solidFill>
        </p:grpSpPr>
        <p:sp>
          <p:nvSpPr>
            <p:cNvPr id="51" name="Полилиния: фигура 49">
              <a:extLst>
                <a:ext uri="{FF2B5EF4-FFF2-40B4-BE49-F238E27FC236}">
                  <a16:creationId xmlns:a16="http://schemas.microsoft.com/office/drawing/2014/main" xmlns="" id="{0E6C370B-31C6-46BD-BCF3-46AF8B05F892}"/>
                </a:ext>
              </a:extLst>
            </p:cNvPr>
            <p:cNvSpPr/>
            <p:nvPr/>
          </p:nvSpPr>
          <p:spPr>
            <a:xfrm>
              <a:off x="5856475" y="-127003"/>
              <a:ext cx="579565" cy="595227"/>
            </a:xfrm>
            <a:custGeom>
              <a:avLst/>
              <a:gdLst>
                <a:gd name="connsiteX0" fmla="*/ 530608 w 579565"/>
                <a:gd name="connsiteY0" fmla="*/ 0 h 595227"/>
                <a:gd name="connsiteX1" fmla="*/ 52122 w 579565"/>
                <a:gd name="connsiteY1" fmla="*/ 0 h 595227"/>
                <a:gd name="connsiteX2" fmla="*/ 0 w 579565"/>
                <a:gd name="connsiteY2" fmla="*/ 46036 h 595227"/>
                <a:gd name="connsiteX3" fmla="*/ 0 w 579565"/>
                <a:gd name="connsiteY3" fmla="*/ 146395 h 595227"/>
                <a:gd name="connsiteX4" fmla="*/ 11748 w 579565"/>
                <a:gd name="connsiteY4" fmla="*/ 158143 h 595227"/>
                <a:gd name="connsiteX5" fmla="*/ 23496 w 579565"/>
                <a:gd name="connsiteY5" fmla="*/ 146395 h 595227"/>
                <a:gd name="connsiteX6" fmla="*/ 23496 w 579565"/>
                <a:gd name="connsiteY6" fmla="*/ 46334 h 595227"/>
                <a:gd name="connsiteX7" fmla="*/ 52122 w 579565"/>
                <a:gd name="connsiteY7" fmla="*/ 23496 h 595227"/>
                <a:gd name="connsiteX8" fmla="*/ 530608 w 579565"/>
                <a:gd name="connsiteY8" fmla="*/ 23496 h 595227"/>
                <a:gd name="connsiteX9" fmla="*/ 559265 w 579565"/>
                <a:gd name="connsiteY9" fmla="*/ 46812 h 595227"/>
                <a:gd name="connsiteX10" fmla="*/ 559265 w 579565"/>
                <a:gd name="connsiteY10" fmla="*/ 430154 h 595227"/>
                <a:gd name="connsiteX11" fmla="*/ 530608 w 579565"/>
                <a:gd name="connsiteY11" fmla="*/ 453485 h 595227"/>
                <a:gd name="connsiteX12" fmla="*/ 52122 w 579565"/>
                <a:gd name="connsiteY12" fmla="*/ 453485 h 595227"/>
                <a:gd name="connsiteX13" fmla="*/ 23496 w 579565"/>
                <a:gd name="connsiteY13" fmla="*/ 430154 h 595227"/>
                <a:gd name="connsiteX14" fmla="*/ 23496 w 579565"/>
                <a:gd name="connsiteY14" fmla="*/ 375275 h 595227"/>
                <a:gd name="connsiteX15" fmla="*/ 11748 w 579565"/>
                <a:gd name="connsiteY15" fmla="*/ 363527 h 595227"/>
                <a:gd name="connsiteX16" fmla="*/ 0 w 579565"/>
                <a:gd name="connsiteY16" fmla="*/ 375275 h 595227"/>
                <a:gd name="connsiteX17" fmla="*/ 0 w 579565"/>
                <a:gd name="connsiteY17" fmla="*/ 430154 h 595227"/>
                <a:gd name="connsiteX18" fmla="*/ 52122 w 579565"/>
                <a:gd name="connsiteY18" fmla="*/ 476981 h 595227"/>
                <a:gd name="connsiteX19" fmla="*/ 277823 w 579565"/>
                <a:gd name="connsiteY19" fmla="*/ 476981 h 595227"/>
                <a:gd name="connsiteX20" fmla="*/ 277823 w 579565"/>
                <a:gd name="connsiteY20" fmla="*/ 578287 h 595227"/>
                <a:gd name="connsiteX21" fmla="*/ 128695 w 579565"/>
                <a:gd name="connsiteY21" fmla="*/ 578287 h 595227"/>
                <a:gd name="connsiteX22" fmla="*/ 116947 w 579565"/>
                <a:gd name="connsiteY22" fmla="*/ 590035 h 595227"/>
                <a:gd name="connsiteX23" fmla="*/ 128695 w 579565"/>
                <a:gd name="connsiteY23" fmla="*/ 601783 h 595227"/>
                <a:gd name="connsiteX24" fmla="*/ 449132 w 579565"/>
                <a:gd name="connsiteY24" fmla="*/ 601783 h 595227"/>
                <a:gd name="connsiteX25" fmla="*/ 460880 w 579565"/>
                <a:gd name="connsiteY25" fmla="*/ 590035 h 595227"/>
                <a:gd name="connsiteX26" fmla="*/ 449132 w 579565"/>
                <a:gd name="connsiteY26" fmla="*/ 578287 h 595227"/>
                <a:gd name="connsiteX27" fmla="*/ 301319 w 579565"/>
                <a:gd name="connsiteY27" fmla="*/ 578287 h 595227"/>
                <a:gd name="connsiteX28" fmla="*/ 301319 w 579565"/>
                <a:gd name="connsiteY28" fmla="*/ 476973 h 595227"/>
                <a:gd name="connsiteX29" fmla="*/ 530608 w 579565"/>
                <a:gd name="connsiteY29" fmla="*/ 476973 h 595227"/>
                <a:gd name="connsiteX30" fmla="*/ 582761 w 579565"/>
                <a:gd name="connsiteY30" fmla="*/ 430146 h 595227"/>
                <a:gd name="connsiteX31" fmla="*/ 582761 w 579565"/>
                <a:gd name="connsiteY31" fmla="*/ 46812 h 595227"/>
                <a:gd name="connsiteX32" fmla="*/ 530608 w 579565"/>
                <a:gd name="connsiteY32" fmla="*/ 0 h 59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9565" h="595227">
                  <a:moveTo>
                    <a:pt x="530608" y="0"/>
                  </a:moveTo>
                  <a:lnTo>
                    <a:pt x="52122" y="0"/>
                  </a:lnTo>
                  <a:cubicBezTo>
                    <a:pt x="23551" y="0"/>
                    <a:pt x="658" y="20089"/>
                    <a:pt x="0" y="46036"/>
                  </a:cubicBezTo>
                  <a:lnTo>
                    <a:pt x="0" y="146395"/>
                  </a:lnTo>
                  <a:cubicBezTo>
                    <a:pt x="0" y="152887"/>
                    <a:pt x="5255" y="158143"/>
                    <a:pt x="11748" y="158143"/>
                  </a:cubicBezTo>
                  <a:cubicBezTo>
                    <a:pt x="18241" y="158143"/>
                    <a:pt x="23496" y="152887"/>
                    <a:pt x="23496" y="146395"/>
                  </a:cubicBezTo>
                  <a:lnTo>
                    <a:pt x="23496" y="46334"/>
                  </a:lnTo>
                  <a:cubicBezTo>
                    <a:pt x="23817" y="33740"/>
                    <a:pt x="36661" y="23496"/>
                    <a:pt x="52122" y="23496"/>
                  </a:cubicBezTo>
                  <a:lnTo>
                    <a:pt x="530608" y="23496"/>
                  </a:lnTo>
                  <a:cubicBezTo>
                    <a:pt x="546412" y="23496"/>
                    <a:pt x="559265" y="33951"/>
                    <a:pt x="559265" y="46812"/>
                  </a:cubicBezTo>
                  <a:lnTo>
                    <a:pt x="559265" y="430154"/>
                  </a:lnTo>
                  <a:cubicBezTo>
                    <a:pt x="559265" y="443022"/>
                    <a:pt x="546405" y="453485"/>
                    <a:pt x="530608" y="453485"/>
                  </a:cubicBezTo>
                  <a:lnTo>
                    <a:pt x="52122" y="453485"/>
                  </a:lnTo>
                  <a:cubicBezTo>
                    <a:pt x="36340" y="453485"/>
                    <a:pt x="23496" y="443022"/>
                    <a:pt x="23496" y="430154"/>
                  </a:cubicBezTo>
                  <a:lnTo>
                    <a:pt x="23496" y="375275"/>
                  </a:lnTo>
                  <a:cubicBezTo>
                    <a:pt x="23496" y="368790"/>
                    <a:pt x="18241" y="363527"/>
                    <a:pt x="11748" y="363527"/>
                  </a:cubicBezTo>
                  <a:cubicBezTo>
                    <a:pt x="5255" y="363527"/>
                    <a:pt x="0" y="368790"/>
                    <a:pt x="0" y="375275"/>
                  </a:cubicBezTo>
                  <a:lnTo>
                    <a:pt x="0" y="430154"/>
                  </a:lnTo>
                  <a:cubicBezTo>
                    <a:pt x="0" y="455976"/>
                    <a:pt x="23378" y="476981"/>
                    <a:pt x="52122" y="476981"/>
                  </a:cubicBezTo>
                  <a:lnTo>
                    <a:pt x="277823" y="476981"/>
                  </a:lnTo>
                  <a:lnTo>
                    <a:pt x="277823" y="578287"/>
                  </a:lnTo>
                  <a:lnTo>
                    <a:pt x="128695" y="578287"/>
                  </a:lnTo>
                  <a:cubicBezTo>
                    <a:pt x="122202" y="578287"/>
                    <a:pt x="116947" y="583550"/>
                    <a:pt x="116947" y="590035"/>
                  </a:cubicBezTo>
                  <a:cubicBezTo>
                    <a:pt x="116947" y="596520"/>
                    <a:pt x="122202" y="601783"/>
                    <a:pt x="128695" y="601783"/>
                  </a:cubicBezTo>
                  <a:lnTo>
                    <a:pt x="449132" y="601783"/>
                  </a:lnTo>
                  <a:cubicBezTo>
                    <a:pt x="455617" y="601783"/>
                    <a:pt x="460880" y="596520"/>
                    <a:pt x="460880" y="590035"/>
                  </a:cubicBezTo>
                  <a:cubicBezTo>
                    <a:pt x="460880" y="583550"/>
                    <a:pt x="455617" y="578287"/>
                    <a:pt x="449132" y="578287"/>
                  </a:cubicBezTo>
                  <a:lnTo>
                    <a:pt x="301319" y="578287"/>
                  </a:lnTo>
                  <a:lnTo>
                    <a:pt x="301319" y="476973"/>
                  </a:lnTo>
                  <a:lnTo>
                    <a:pt x="530608" y="476973"/>
                  </a:lnTo>
                  <a:cubicBezTo>
                    <a:pt x="559366" y="476973"/>
                    <a:pt x="582761" y="455968"/>
                    <a:pt x="582761" y="430146"/>
                  </a:cubicBezTo>
                  <a:lnTo>
                    <a:pt x="582761" y="46812"/>
                  </a:lnTo>
                  <a:cubicBezTo>
                    <a:pt x="582761" y="20997"/>
                    <a:pt x="559366" y="0"/>
                    <a:pt x="530608" y="0"/>
                  </a:cubicBezTo>
                  <a:close/>
                </a:path>
              </a:pathLst>
            </a:custGeom>
            <a:grpFill/>
            <a:ln w="78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Полилиния: фигура 50">
              <a:extLst>
                <a:ext uri="{FF2B5EF4-FFF2-40B4-BE49-F238E27FC236}">
                  <a16:creationId xmlns:a16="http://schemas.microsoft.com/office/drawing/2014/main" xmlns="" id="{A8CD1532-D971-489F-A3C3-CA6FE15E31C9}"/>
                </a:ext>
              </a:extLst>
            </p:cNvPr>
            <p:cNvSpPr/>
            <p:nvPr/>
          </p:nvSpPr>
          <p:spPr>
            <a:xfrm>
              <a:off x="6057851" y="41187"/>
              <a:ext cx="274119" cy="23496"/>
            </a:xfrm>
            <a:custGeom>
              <a:avLst/>
              <a:gdLst>
                <a:gd name="connsiteX0" fmla="*/ 11748 w 274118"/>
                <a:gd name="connsiteY0" fmla="*/ 23496 h 23495"/>
                <a:gd name="connsiteX1" fmla="*/ 263553 w 274118"/>
                <a:gd name="connsiteY1" fmla="*/ 23496 h 23495"/>
                <a:gd name="connsiteX2" fmla="*/ 275301 w 274118"/>
                <a:gd name="connsiteY2" fmla="*/ 11748 h 23495"/>
                <a:gd name="connsiteX3" fmla="*/ 263553 w 274118"/>
                <a:gd name="connsiteY3" fmla="*/ 0 h 23495"/>
                <a:gd name="connsiteX4" fmla="*/ 11748 w 274118"/>
                <a:gd name="connsiteY4" fmla="*/ 0 h 23495"/>
                <a:gd name="connsiteX5" fmla="*/ 0 w 274118"/>
                <a:gd name="connsiteY5" fmla="*/ 11748 h 23495"/>
                <a:gd name="connsiteX6" fmla="*/ 11748 w 274118"/>
                <a:gd name="connsiteY6" fmla="*/ 23496 h 2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118" h="23495">
                  <a:moveTo>
                    <a:pt x="11748" y="23496"/>
                  </a:moveTo>
                  <a:lnTo>
                    <a:pt x="263553" y="23496"/>
                  </a:lnTo>
                  <a:cubicBezTo>
                    <a:pt x="270038" y="23496"/>
                    <a:pt x="275301" y="18241"/>
                    <a:pt x="275301" y="11748"/>
                  </a:cubicBezTo>
                  <a:cubicBezTo>
                    <a:pt x="275301" y="5255"/>
                    <a:pt x="270038" y="0"/>
                    <a:pt x="263553" y="0"/>
                  </a:cubicBezTo>
                  <a:lnTo>
                    <a:pt x="11748" y="0"/>
                  </a:lnTo>
                  <a:cubicBezTo>
                    <a:pt x="5255" y="0"/>
                    <a:pt x="0" y="5255"/>
                    <a:pt x="0" y="11748"/>
                  </a:cubicBezTo>
                  <a:cubicBezTo>
                    <a:pt x="0" y="18241"/>
                    <a:pt x="5255" y="23496"/>
                    <a:pt x="11748" y="23496"/>
                  </a:cubicBezTo>
                  <a:close/>
                </a:path>
              </a:pathLst>
            </a:custGeom>
            <a:grpFill/>
            <a:ln w="78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Полилиния: фигура 51">
              <a:extLst>
                <a:ext uri="{FF2B5EF4-FFF2-40B4-BE49-F238E27FC236}">
                  <a16:creationId xmlns:a16="http://schemas.microsoft.com/office/drawing/2014/main" xmlns="" id="{E32E4CEC-5F73-4DA3-B169-CA4EE25B0757}"/>
                </a:ext>
              </a:extLst>
            </p:cNvPr>
            <p:cNvSpPr/>
            <p:nvPr/>
          </p:nvSpPr>
          <p:spPr>
            <a:xfrm>
              <a:off x="6057851" y="115583"/>
              <a:ext cx="274119" cy="23496"/>
            </a:xfrm>
            <a:custGeom>
              <a:avLst/>
              <a:gdLst>
                <a:gd name="connsiteX0" fmla="*/ 11748 w 274118"/>
                <a:gd name="connsiteY0" fmla="*/ 23496 h 23495"/>
                <a:gd name="connsiteX1" fmla="*/ 263553 w 274118"/>
                <a:gd name="connsiteY1" fmla="*/ 23496 h 23495"/>
                <a:gd name="connsiteX2" fmla="*/ 275301 w 274118"/>
                <a:gd name="connsiteY2" fmla="*/ 11748 h 23495"/>
                <a:gd name="connsiteX3" fmla="*/ 263553 w 274118"/>
                <a:gd name="connsiteY3" fmla="*/ 0 h 23495"/>
                <a:gd name="connsiteX4" fmla="*/ 11748 w 274118"/>
                <a:gd name="connsiteY4" fmla="*/ 0 h 23495"/>
                <a:gd name="connsiteX5" fmla="*/ 0 w 274118"/>
                <a:gd name="connsiteY5" fmla="*/ 11748 h 23495"/>
                <a:gd name="connsiteX6" fmla="*/ 11748 w 274118"/>
                <a:gd name="connsiteY6" fmla="*/ 23496 h 2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118" h="23495">
                  <a:moveTo>
                    <a:pt x="11748" y="23496"/>
                  </a:moveTo>
                  <a:lnTo>
                    <a:pt x="263553" y="23496"/>
                  </a:lnTo>
                  <a:cubicBezTo>
                    <a:pt x="270038" y="23496"/>
                    <a:pt x="275301" y="18241"/>
                    <a:pt x="275301" y="11748"/>
                  </a:cubicBezTo>
                  <a:cubicBezTo>
                    <a:pt x="275301" y="5255"/>
                    <a:pt x="270038" y="0"/>
                    <a:pt x="263553" y="0"/>
                  </a:cubicBezTo>
                  <a:lnTo>
                    <a:pt x="11748" y="0"/>
                  </a:lnTo>
                  <a:cubicBezTo>
                    <a:pt x="5255" y="0"/>
                    <a:pt x="0" y="5255"/>
                    <a:pt x="0" y="11748"/>
                  </a:cubicBezTo>
                  <a:cubicBezTo>
                    <a:pt x="0" y="18241"/>
                    <a:pt x="5255" y="23496"/>
                    <a:pt x="11748" y="23496"/>
                  </a:cubicBezTo>
                  <a:close/>
                </a:path>
              </a:pathLst>
            </a:custGeom>
            <a:grpFill/>
            <a:ln w="78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Полилиния: фигура 52">
              <a:extLst>
                <a:ext uri="{FF2B5EF4-FFF2-40B4-BE49-F238E27FC236}">
                  <a16:creationId xmlns:a16="http://schemas.microsoft.com/office/drawing/2014/main" xmlns="" id="{A9F75FA1-B08A-4274-B287-8F46BDFA5AD4}"/>
                </a:ext>
              </a:extLst>
            </p:cNvPr>
            <p:cNvSpPr/>
            <p:nvPr/>
          </p:nvSpPr>
          <p:spPr>
            <a:xfrm>
              <a:off x="6057851" y="194090"/>
              <a:ext cx="274119" cy="23496"/>
            </a:xfrm>
            <a:custGeom>
              <a:avLst/>
              <a:gdLst>
                <a:gd name="connsiteX0" fmla="*/ 11748 w 274118"/>
                <a:gd name="connsiteY0" fmla="*/ 23496 h 23495"/>
                <a:gd name="connsiteX1" fmla="*/ 263553 w 274118"/>
                <a:gd name="connsiteY1" fmla="*/ 23496 h 23495"/>
                <a:gd name="connsiteX2" fmla="*/ 275301 w 274118"/>
                <a:gd name="connsiteY2" fmla="*/ 11748 h 23495"/>
                <a:gd name="connsiteX3" fmla="*/ 263553 w 274118"/>
                <a:gd name="connsiteY3" fmla="*/ 0 h 23495"/>
                <a:gd name="connsiteX4" fmla="*/ 11748 w 274118"/>
                <a:gd name="connsiteY4" fmla="*/ 0 h 23495"/>
                <a:gd name="connsiteX5" fmla="*/ 0 w 274118"/>
                <a:gd name="connsiteY5" fmla="*/ 11748 h 23495"/>
                <a:gd name="connsiteX6" fmla="*/ 11748 w 274118"/>
                <a:gd name="connsiteY6" fmla="*/ 23496 h 2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118" h="23495">
                  <a:moveTo>
                    <a:pt x="11748" y="23496"/>
                  </a:moveTo>
                  <a:lnTo>
                    <a:pt x="263553" y="23496"/>
                  </a:lnTo>
                  <a:cubicBezTo>
                    <a:pt x="270038" y="23496"/>
                    <a:pt x="275301" y="18233"/>
                    <a:pt x="275301" y="11748"/>
                  </a:cubicBezTo>
                  <a:cubicBezTo>
                    <a:pt x="275301" y="5263"/>
                    <a:pt x="270038" y="0"/>
                    <a:pt x="263553" y="0"/>
                  </a:cubicBezTo>
                  <a:lnTo>
                    <a:pt x="11748" y="0"/>
                  </a:lnTo>
                  <a:cubicBezTo>
                    <a:pt x="5255" y="0"/>
                    <a:pt x="0" y="5263"/>
                    <a:pt x="0" y="11748"/>
                  </a:cubicBezTo>
                  <a:cubicBezTo>
                    <a:pt x="0" y="18233"/>
                    <a:pt x="5255" y="23496"/>
                    <a:pt x="11748" y="23496"/>
                  </a:cubicBezTo>
                  <a:close/>
                </a:path>
              </a:pathLst>
            </a:custGeom>
            <a:grpFill/>
            <a:ln w="78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Полилиния: фигура 59">
              <a:extLst>
                <a:ext uri="{FF2B5EF4-FFF2-40B4-BE49-F238E27FC236}">
                  <a16:creationId xmlns:a16="http://schemas.microsoft.com/office/drawing/2014/main" xmlns="" id="{559F568A-42CE-45BF-8B57-8796CA1E159C}"/>
                </a:ext>
              </a:extLst>
            </p:cNvPr>
            <p:cNvSpPr/>
            <p:nvPr/>
          </p:nvSpPr>
          <p:spPr>
            <a:xfrm>
              <a:off x="5744933" y="-29335"/>
              <a:ext cx="297614" cy="187967"/>
            </a:xfrm>
            <a:custGeom>
              <a:avLst/>
              <a:gdLst>
                <a:gd name="connsiteX0" fmla="*/ 120894 w 297614"/>
                <a:gd name="connsiteY0" fmla="*/ 193234 h 187966"/>
                <a:gd name="connsiteX1" fmla="*/ 129203 w 297614"/>
                <a:gd name="connsiteY1" fmla="*/ 189795 h 187966"/>
                <a:gd name="connsiteX2" fmla="*/ 298938 w 297614"/>
                <a:gd name="connsiteY2" fmla="*/ 20054 h 187966"/>
                <a:gd name="connsiteX3" fmla="*/ 298938 w 297614"/>
                <a:gd name="connsiteY3" fmla="*/ 3442 h 187966"/>
                <a:gd name="connsiteX4" fmla="*/ 282326 w 297614"/>
                <a:gd name="connsiteY4" fmla="*/ 3442 h 187966"/>
                <a:gd name="connsiteX5" fmla="*/ 119617 w 297614"/>
                <a:gd name="connsiteY5" fmla="*/ 166159 h 187966"/>
                <a:gd name="connsiteX6" fmla="*/ 18561 w 297614"/>
                <a:gd name="connsiteY6" fmla="*/ 94214 h 187966"/>
                <a:gd name="connsiteX7" fmla="*/ 2177 w 297614"/>
                <a:gd name="connsiteY7" fmla="*/ 96971 h 187966"/>
                <a:gd name="connsiteX8" fmla="*/ 4941 w 297614"/>
                <a:gd name="connsiteY8" fmla="*/ 113356 h 187966"/>
                <a:gd name="connsiteX9" fmla="*/ 114096 w 297614"/>
                <a:gd name="connsiteY9" fmla="*/ 191056 h 187966"/>
                <a:gd name="connsiteX10" fmla="*/ 120894 w 297614"/>
                <a:gd name="connsiteY10" fmla="*/ 193234 h 18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7614" h="187966">
                  <a:moveTo>
                    <a:pt x="120894" y="193234"/>
                  </a:moveTo>
                  <a:cubicBezTo>
                    <a:pt x="123925" y="193234"/>
                    <a:pt x="126932" y="192067"/>
                    <a:pt x="129203" y="189795"/>
                  </a:cubicBezTo>
                  <a:lnTo>
                    <a:pt x="298938" y="20054"/>
                  </a:lnTo>
                  <a:cubicBezTo>
                    <a:pt x="303527" y="15464"/>
                    <a:pt x="303527" y="8024"/>
                    <a:pt x="298938" y="3442"/>
                  </a:cubicBezTo>
                  <a:cubicBezTo>
                    <a:pt x="294348" y="-1147"/>
                    <a:pt x="286916" y="-1147"/>
                    <a:pt x="282326" y="3442"/>
                  </a:cubicBezTo>
                  <a:lnTo>
                    <a:pt x="119617" y="166159"/>
                  </a:lnTo>
                  <a:lnTo>
                    <a:pt x="18561" y="94214"/>
                  </a:lnTo>
                  <a:cubicBezTo>
                    <a:pt x="13267" y="90455"/>
                    <a:pt x="5944" y="91692"/>
                    <a:pt x="2177" y="96971"/>
                  </a:cubicBezTo>
                  <a:cubicBezTo>
                    <a:pt x="-1583" y="102258"/>
                    <a:pt x="-353" y="109596"/>
                    <a:pt x="4941" y="113356"/>
                  </a:cubicBezTo>
                  <a:lnTo>
                    <a:pt x="114096" y="191056"/>
                  </a:lnTo>
                  <a:cubicBezTo>
                    <a:pt x="116140" y="192521"/>
                    <a:pt x="118528" y="193234"/>
                    <a:pt x="120894" y="193234"/>
                  </a:cubicBezTo>
                  <a:close/>
                </a:path>
              </a:pathLst>
            </a:custGeom>
            <a:grpFill/>
            <a:ln w="78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9" name="Прямоугольник 58">
            <a:extLst>
              <a:ext uri="{FF2B5EF4-FFF2-40B4-BE49-F238E27FC236}">
                <a16:creationId xmlns:a16="http://schemas.microsoft.com/office/drawing/2014/main" xmlns="" id="{646AD2B0-C3ED-46D8-9F0D-E3BC8B04A9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58348" y="4508254"/>
            <a:ext cx="3315600" cy="80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Налоговое казначейство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Сервис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600" b="0" i="0" u="none" strike="noStrike" kern="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автоплатежей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по налогам и предоставления вычетов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B6844124-0290-4723-B74D-A2B0951ECC09}"/>
              </a:ext>
            </a:extLst>
          </p:cNvPr>
          <p:cNvCxnSpPr>
            <a:cxnSpLocks/>
          </p:cNvCxnSpPr>
          <p:nvPr/>
        </p:nvCxnSpPr>
        <p:spPr>
          <a:xfrm>
            <a:off x="6758348" y="5713865"/>
            <a:ext cx="36576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grpSp>
        <p:nvGrpSpPr>
          <p:cNvPr id="57" name="Рисунок 52">
            <a:extLst>
              <a:ext uri="{FF2B5EF4-FFF2-40B4-BE49-F238E27FC236}">
                <a16:creationId xmlns:a16="http://schemas.microsoft.com/office/drawing/2014/main" xmlns="" id="{13F573DE-EB12-4ABA-A37B-C7CD80FF57CC}"/>
              </a:ext>
            </a:extLst>
          </p:cNvPr>
          <p:cNvGrpSpPr/>
          <p:nvPr/>
        </p:nvGrpSpPr>
        <p:grpSpPr>
          <a:xfrm>
            <a:off x="6743766" y="1060505"/>
            <a:ext cx="618568" cy="729204"/>
            <a:chOff x="5202435" y="1721746"/>
            <a:chExt cx="360000" cy="360000"/>
          </a:xfrm>
          <a:solidFill>
            <a:srgbClr val="009CE0"/>
          </a:solidFill>
        </p:grpSpPr>
        <p:sp>
          <p:nvSpPr>
            <p:cNvPr id="60" name="Полилиния: фигура 92">
              <a:extLst>
                <a:ext uri="{FF2B5EF4-FFF2-40B4-BE49-F238E27FC236}">
                  <a16:creationId xmlns:a16="http://schemas.microsoft.com/office/drawing/2014/main" xmlns="" id="{E6B0DADB-13F1-4586-BCFA-05F4EBBC2C9D}"/>
                </a:ext>
              </a:extLst>
            </p:cNvPr>
            <p:cNvSpPr/>
            <p:nvPr/>
          </p:nvSpPr>
          <p:spPr>
            <a:xfrm>
              <a:off x="5302555" y="1885125"/>
              <a:ext cx="97200" cy="97200"/>
            </a:xfrm>
            <a:custGeom>
              <a:avLst/>
              <a:gdLst>
                <a:gd name="connsiteX0" fmla="*/ 50216 w 97200"/>
                <a:gd name="connsiteY0" fmla="*/ 0 h 97200"/>
                <a:gd name="connsiteX1" fmla="*/ 0 w 97200"/>
                <a:gd name="connsiteY1" fmla="*/ 50216 h 97200"/>
                <a:gd name="connsiteX2" fmla="*/ 50216 w 97200"/>
                <a:gd name="connsiteY2" fmla="*/ 100429 h 97200"/>
                <a:gd name="connsiteX3" fmla="*/ 100433 w 97200"/>
                <a:gd name="connsiteY3" fmla="*/ 50216 h 97200"/>
                <a:gd name="connsiteX4" fmla="*/ 50216 w 97200"/>
                <a:gd name="connsiteY4" fmla="*/ 0 h 97200"/>
                <a:gd name="connsiteX5" fmla="*/ 50216 w 97200"/>
                <a:gd name="connsiteY5" fmla="*/ 89633 h 97200"/>
                <a:gd name="connsiteX6" fmla="*/ 10800 w 97200"/>
                <a:gd name="connsiteY6" fmla="*/ 50220 h 97200"/>
                <a:gd name="connsiteX7" fmla="*/ 50216 w 97200"/>
                <a:gd name="connsiteY7" fmla="*/ 10804 h 97200"/>
                <a:gd name="connsiteX8" fmla="*/ 89633 w 97200"/>
                <a:gd name="connsiteY8" fmla="*/ 50220 h 97200"/>
                <a:gd name="connsiteX9" fmla="*/ 50216 w 97200"/>
                <a:gd name="connsiteY9" fmla="*/ 89633 h 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200" h="97200">
                  <a:moveTo>
                    <a:pt x="50216" y="0"/>
                  </a:moveTo>
                  <a:cubicBezTo>
                    <a:pt x="22529" y="0"/>
                    <a:pt x="0" y="22529"/>
                    <a:pt x="0" y="50216"/>
                  </a:cubicBezTo>
                  <a:cubicBezTo>
                    <a:pt x="0" y="77904"/>
                    <a:pt x="22525" y="100429"/>
                    <a:pt x="50216" y="100429"/>
                  </a:cubicBezTo>
                  <a:cubicBezTo>
                    <a:pt x="77908" y="100429"/>
                    <a:pt x="100433" y="77904"/>
                    <a:pt x="100433" y="50216"/>
                  </a:cubicBezTo>
                  <a:cubicBezTo>
                    <a:pt x="100433" y="22529"/>
                    <a:pt x="77904" y="0"/>
                    <a:pt x="50216" y="0"/>
                  </a:cubicBezTo>
                  <a:close/>
                  <a:moveTo>
                    <a:pt x="50216" y="89633"/>
                  </a:moveTo>
                  <a:cubicBezTo>
                    <a:pt x="28483" y="89633"/>
                    <a:pt x="10800" y="71953"/>
                    <a:pt x="10800" y="50220"/>
                  </a:cubicBezTo>
                  <a:cubicBezTo>
                    <a:pt x="10800" y="28487"/>
                    <a:pt x="28483" y="10804"/>
                    <a:pt x="50216" y="10804"/>
                  </a:cubicBezTo>
                  <a:cubicBezTo>
                    <a:pt x="71953" y="10804"/>
                    <a:pt x="89633" y="28487"/>
                    <a:pt x="89633" y="50220"/>
                  </a:cubicBezTo>
                  <a:cubicBezTo>
                    <a:pt x="89633" y="71953"/>
                    <a:pt x="71950" y="89633"/>
                    <a:pt x="50216" y="89633"/>
                  </a:cubicBezTo>
                  <a:close/>
                </a:path>
              </a:pathLst>
            </a:custGeom>
            <a:grpFill/>
            <a:ln w="3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1" name="Полилиния: фигура 93">
              <a:extLst>
                <a:ext uri="{FF2B5EF4-FFF2-40B4-BE49-F238E27FC236}">
                  <a16:creationId xmlns:a16="http://schemas.microsoft.com/office/drawing/2014/main" xmlns="" id="{08306AC7-52D0-4C2E-8EB1-4D3CFA18768C}"/>
                </a:ext>
              </a:extLst>
            </p:cNvPr>
            <p:cNvSpPr/>
            <p:nvPr/>
          </p:nvSpPr>
          <p:spPr>
            <a:xfrm>
              <a:off x="5241671" y="1885128"/>
              <a:ext cx="10800" cy="97200"/>
            </a:xfrm>
            <a:custGeom>
              <a:avLst/>
              <a:gdLst>
                <a:gd name="connsiteX0" fmla="*/ 5400 w 10800"/>
                <a:gd name="connsiteY0" fmla="*/ 0 h 97200"/>
                <a:gd name="connsiteX1" fmla="*/ 0 w 10800"/>
                <a:gd name="connsiteY1" fmla="*/ 5400 h 97200"/>
                <a:gd name="connsiteX2" fmla="*/ 0 w 10800"/>
                <a:gd name="connsiteY2" fmla="*/ 95026 h 97200"/>
                <a:gd name="connsiteX3" fmla="*/ 5400 w 10800"/>
                <a:gd name="connsiteY3" fmla="*/ 100426 h 97200"/>
                <a:gd name="connsiteX4" fmla="*/ 10800 w 10800"/>
                <a:gd name="connsiteY4" fmla="*/ 95026 h 97200"/>
                <a:gd name="connsiteX5" fmla="*/ 10800 w 10800"/>
                <a:gd name="connsiteY5" fmla="*/ 5400 h 97200"/>
                <a:gd name="connsiteX6" fmla="*/ 5400 w 10800"/>
                <a:gd name="connsiteY6" fmla="*/ 0 h 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00" h="97200">
                  <a:moveTo>
                    <a:pt x="5400" y="0"/>
                  </a:moveTo>
                  <a:cubicBezTo>
                    <a:pt x="2416" y="0"/>
                    <a:pt x="0" y="2416"/>
                    <a:pt x="0" y="5400"/>
                  </a:cubicBezTo>
                  <a:lnTo>
                    <a:pt x="0" y="95026"/>
                  </a:lnTo>
                  <a:cubicBezTo>
                    <a:pt x="0" y="98006"/>
                    <a:pt x="2416" y="100426"/>
                    <a:pt x="5400" y="100426"/>
                  </a:cubicBezTo>
                  <a:cubicBezTo>
                    <a:pt x="8384" y="100426"/>
                    <a:pt x="10800" y="98006"/>
                    <a:pt x="10800" y="95026"/>
                  </a:cubicBezTo>
                  <a:lnTo>
                    <a:pt x="10800" y="5400"/>
                  </a:lnTo>
                  <a:cubicBezTo>
                    <a:pt x="10800" y="2416"/>
                    <a:pt x="8384" y="0"/>
                    <a:pt x="5400" y="0"/>
                  </a:cubicBezTo>
                  <a:close/>
                </a:path>
              </a:pathLst>
            </a:custGeom>
            <a:grpFill/>
            <a:ln w="3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2" name="Полилиния: фигура 94">
              <a:extLst>
                <a:ext uri="{FF2B5EF4-FFF2-40B4-BE49-F238E27FC236}">
                  <a16:creationId xmlns:a16="http://schemas.microsoft.com/office/drawing/2014/main" xmlns="" id="{F53B5E25-4640-4345-B452-25D85BEC2715}"/>
                </a:ext>
              </a:extLst>
            </p:cNvPr>
            <p:cNvSpPr/>
            <p:nvPr/>
          </p:nvSpPr>
          <p:spPr>
            <a:xfrm>
              <a:off x="5451368" y="1885128"/>
              <a:ext cx="10800" cy="97200"/>
            </a:xfrm>
            <a:custGeom>
              <a:avLst/>
              <a:gdLst>
                <a:gd name="connsiteX0" fmla="*/ 5400 w 10800"/>
                <a:gd name="connsiteY0" fmla="*/ 0 h 97200"/>
                <a:gd name="connsiteX1" fmla="*/ 0 w 10800"/>
                <a:gd name="connsiteY1" fmla="*/ 5400 h 97200"/>
                <a:gd name="connsiteX2" fmla="*/ 0 w 10800"/>
                <a:gd name="connsiteY2" fmla="*/ 95026 h 97200"/>
                <a:gd name="connsiteX3" fmla="*/ 5400 w 10800"/>
                <a:gd name="connsiteY3" fmla="*/ 100426 h 97200"/>
                <a:gd name="connsiteX4" fmla="*/ 10800 w 10800"/>
                <a:gd name="connsiteY4" fmla="*/ 95026 h 97200"/>
                <a:gd name="connsiteX5" fmla="*/ 10800 w 10800"/>
                <a:gd name="connsiteY5" fmla="*/ 5400 h 97200"/>
                <a:gd name="connsiteX6" fmla="*/ 5400 w 10800"/>
                <a:gd name="connsiteY6" fmla="*/ 0 h 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00" h="97200">
                  <a:moveTo>
                    <a:pt x="5400" y="0"/>
                  </a:moveTo>
                  <a:cubicBezTo>
                    <a:pt x="2419" y="0"/>
                    <a:pt x="0" y="2416"/>
                    <a:pt x="0" y="5400"/>
                  </a:cubicBezTo>
                  <a:lnTo>
                    <a:pt x="0" y="95026"/>
                  </a:lnTo>
                  <a:cubicBezTo>
                    <a:pt x="0" y="98006"/>
                    <a:pt x="2419" y="100426"/>
                    <a:pt x="5400" y="100426"/>
                  </a:cubicBezTo>
                  <a:cubicBezTo>
                    <a:pt x="8381" y="100426"/>
                    <a:pt x="10800" y="98006"/>
                    <a:pt x="10800" y="95026"/>
                  </a:cubicBezTo>
                  <a:lnTo>
                    <a:pt x="10800" y="5400"/>
                  </a:lnTo>
                  <a:cubicBezTo>
                    <a:pt x="10800" y="2416"/>
                    <a:pt x="8384" y="0"/>
                    <a:pt x="5400" y="0"/>
                  </a:cubicBezTo>
                  <a:close/>
                </a:path>
              </a:pathLst>
            </a:custGeom>
            <a:grpFill/>
            <a:ln w="3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3" name="Полилиния: фигура 95">
              <a:extLst>
                <a:ext uri="{FF2B5EF4-FFF2-40B4-BE49-F238E27FC236}">
                  <a16:creationId xmlns:a16="http://schemas.microsoft.com/office/drawing/2014/main" xmlns="" id="{1A7DBA54-472E-4C37-8B5E-80949EE3512E}"/>
                </a:ext>
              </a:extLst>
            </p:cNvPr>
            <p:cNvSpPr/>
            <p:nvPr/>
          </p:nvSpPr>
          <p:spPr>
            <a:xfrm>
              <a:off x="5214005" y="1790657"/>
              <a:ext cx="334800" cy="219600"/>
            </a:xfrm>
            <a:custGeom>
              <a:avLst/>
              <a:gdLst>
                <a:gd name="connsiteX0" fmla="*/ 331463 w 334800"/>
                <a:gd name="connsiteY0" fmla="*/ 0 h 219600"/>
                <a:gd name="connsiteX1" fmla="*/ 67158 w 334800"/>
                <a:gd name="connsiteY1" fmla="*/ 0 h 219600"/>
                <a:gd name="connsiteX2" fmla="*/ 61758 w 334800"/>
                <a:gd name="connsiteY2" fmla="*/ 5400 h 219600"/>
                <a:gd name="connsiteX3" fmla="*/ 61758 w 334800"/>
                <a:gd name="connsiteY3" fmla="*/ 32108 h 219600"/>
                <a:gd name="connsiteX4" fmla="*/ 37566 w 334800"/>
                <a:gd name="connsiteY4" fmla="*/ 32108 h 219600"/>
                <a:gd name="connsiteX5" fmla="*/ 32166 w 334800"/>
                <a:gd name="connsiteY5" fmla="*/ 37508 h 219600"/>
                <a:gd name="connsiteX6" fmla="*/ 32166 w 334800"/>
                <a:gd name="connsiteY6" fmla="*/ 67201 h 219600"/>
                <a:gd name="connsiteX7" fmla="*/ 5400 w 334800"/>
                <a:gd name="connsiteY7" fmla="*/ 67201 h 219600"/>
                <a:gd name="connsiteX8" fmla="*/ 0 w 334800"/>
                <a:gd name="connsiteY8" fmla="*/ 72601 h 219600"/>
                <a:gd name="connsiteX9" fmla="*/ 0 w 334800"/>
                <a:gd name="connsiteY9" fmla="*/ 216770 h 219600"/>
                <a:gd name="connsiteX10" fmla="*/ 5400 w 334800"/>
                <a:gd name="connsiteY10" fmla="*/ 222170 h 219600"/>
                <a:gd name="connsiteX11" fmla="*/ 269708 w 334800"/>
                <a:gd name="connsiteY11" fmla="*/ 222170 h 219600"/>
                <a:gd name="connsiteX12" fmla="*/ 275108 w 334800"/>
                <a:gd name="connsiteY12" fmla="*/ 216770 h 219600"/>
                <a:gd name="connsiteX13" fmla="*/ 275108 w 334800"/>
                <a:gd name="connsiteY13" fmla="*/ 187078 h 219600"/>
                <a:gd name="connsiteX14" fmla="*/ 301878 w 334800"/>
                <a:gd name="connsiteY14" fmla="*/ 187078 h 219600"/>
                <a:gd name="connsiteX15" fmla="*/ 307278 w 334800"/>
                <a:gd name="connsiteY15" fmla="*/ 181678 h 219600"/>
                <a:gd name="connsiteX16" fmla="*/ 307278 w 334800"/>
                <a:gd name="connsiteY16" fmla="*/ 154969 h 219600"/>
                <a:gd name="connsiteX17" fmla="*/ 331466 w 334800"/>
                <a:gd name="connsiteY17" fmla="*/ 154969 h 219600"/>
                <a:gd name="connsiteX18" fmla="*/ 336866 w 334800"/>
                <a:gd name="connsiteY18" fmla="*/ 149569 h 219600"/>
                <a:gd name="connsiteX19" fmla="*/ 336866 w 334800"/>
                <a:gd name="connsiteY19" fmla="*/ 5400 h 219600"/>
                <a:gd name="connsiteX20" fmla="*/ 331463 w 334800"/>
                <a:gd name="connsiteY20" fmla="*/ 0 h 219600"/>
                <a:gd name="connsiteX21" fmla="*/ 10800 w 334800"/>
                <a:gd name="connsiteY21" fmla="*/ 211370 h 219600"/>
                <a:gd name="connsiteX22" fmla="*/ 10800 w 334800"/>
                <a:gd name="connsiteY22" fmla="*/ 78001 h 219600"/>
                <a:gd name="connsiteX23" fmla="*/ 264308 w 334800"/>
                <a:gd name="connsiteY23" fmla="*/ 78001 h 219600"/>
                <a:gd name="connsiteX24" fmla="*/ 264308 w 334800"/>
                <a:gd name="connsiteY24" fmla="*/ 181642 h 219600"/>
                <a:gd name="connsiteX25" fmla="*/ 264305 w 334800"/>
                <a:gd name="connsiteY25" fmla="*/ 181678 h 219600"/>
                <a:gd name="connsiteX26" fmla="*/ 264308 w 334800"/>
                <a:gd name="connsiteY26" fmla="*/ 181714 h 219600"/>
                <a:gd name="connsiteX27" fmla="*/ 264308 w 334800"/>
                <a:gd name="connsiteY27" fmla="*/ 211370 h 219600"/>
                <a:gd name="connsiteX28" fmla="*/ 10800 w 334800"/>
                <a:gd name="connsiteY28" fmla="*/ 211370 h 219600"/>
                <a:gd name="connsiteX29" fmla="*/ 296474 w 334800"/>
                <a:gd name="connsiteY29" fmla="*/ 176278 h 219600"/>
                <a:gd name="connsiteX30" fmla="*/ 275105 w 334800"/>
                <a:gd name="connsiteY30" fmla="*/ 176278 h 219600"/>
                <a:gd name="connsiteX31" fmla="*/ 275105 w 334800"/>
                <a:gd name="connsiteY31" fmla="*/ 72601 h 219600"/>
                <a:gd name="connsiteX32" fmla="*/ 269705 w 334800"/>
                <a:gd name="connsiteY32" fmla="*/ 67201 h 219600"/>
                <a:gd name="connsiteX33" fmla="*/ 42966 w 334800"/>
                <a:gd name="connsiteY33" fmla="*/ 67201 h 219600"/>
                <a:gd name="connsiteX34" fmla="*/ 42966 w 334800"/>
                <a:gd name="connsiteY34" fmla="*/ 42908 h 219600"/>
                <a:gd name="connsiteX35" fmla="*/ 296474 w 334800"/>
                <a:gd name="connsiteY35" fmla="*/ 42908 h 219600"/>
                <a:gd name="connsiteX36" fmla="*/ 296474 w 334800"/>
                <a:gd name="connsiteY36" fmla="*/ 176278 h 219600"/>
                <a:gd name="connsiteX37" fmla="*/ 326063 w 334800"/>
                <a:gd name="connsiteY37" fmla="*/ 144169 h 219600"/>
                <a:gd name="connsiteX38" fmla="*/ 307274 w 334800"/>
                <a:gd name="connsiteY38" fmla="*/ 144169 h 219600"/>
                <a:gd name="connsiteX39" fmla="*/ 307274 w 334800"/>
                <a:gd name="connsiteY39" fmla="*/ 37508 h 219600"/>
                <a:gd name="connsiteX40" fmla="*/ 301874 w 334800"/>
                <a:gd name="connsiteY40" fmla="*/ 32108 h 219600"/>
                <a:gd name="connsiteX41" fmla="*/ 72558 w 334800"/>
                <a:gd name="connsiteY41" fmla="*/ 32108 h 219600"/>
                <a:gd name="connsiteX42" fmla="*/ 72558 w 334800"/>
                <a:gd name="connsiteY42" fmla="*/ 10800 h 219600"/>
                <a:gd name="connsiteX43" fmla="*/ 326063 w 334800"/>
                <a:gd name="connsiteY43" fmla="*/ 10800 h 219600"/>
                <a:gd name="connsiteX44" fmla="*/ 326063 w 334800"/>
                <a:gd name="connsiteY44" fmla="*/ 144169 h 21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34800" h="219600">
                  <a:moveTo>
                    <a:pt x="331463" y="0"/>
                  </a:moveTo>
                  <a:lnTo>
                    <a:pt x="67158" y="0"/>
                  </a:lnTo>
                  <a:cubicBezTo>
                    <a:pt x="64174" y="0"/>
                    <a:pt x="61758" y="2416"/>
                    <a:pt x="61758" y="5400"/>
                  </a:cubicBezTo>
                  <a:lnTo>
                    <a:pt x="61758" y="32108"/>
                  </a:lnTo>
                  <a:lnTo>
                    <a:pt x="37566" y="32108"/>
                  </a:lnTo>
                  <a:cubicBezTo>
                    <a:pt x="34582" y="32108"/>
                    <a:pt x="32166" y="34524"/>
                    <a:pt x="32166" y="37508"/>
                  </a:cubicBezTo>
                  <a:lnTo>
                    <a:pt x="32166" y="67201"/>
                  </a:lnTo>
                  <a:lnTo>
                    <a:pt x="5400" y="67201"/>
                  </a:lnTo>
                  <a:cubicBezTo>
                    <a:pt x="2416" y="67201"/>
                    <a:pt x="0" y="69617"/>
                    <a:pt x="0" y="72601"/>
                  </a:cubicBezTo>
                  <a:lnTo>
                    <a:pt x="0" y="216770"/>
                  </a:lnTo>
                  <a:cubicBezTo>
                    <a:pt x="0" y="219751"/>
                    <a:pt x="2416" y="222170"/>
                    <a:pt x="5400" y="222170"/>
                  </a:cubicBezTo>
                  <a:lnTo>
                    <a:pt x="269708" y="222170"/>
                  </a:lnTo>
                  <a:cubicBezTo>
                    <a:pt x="272689" y="222170"/>
                    <a:pt x="275108" y="219751"/>
                    <a:pt x="275108" y="216770"/>
                  </a:cubicBezTo>
                  <a:lnTo>
                    <a:pt x="275108" y="187078"/>
                  </a:lnTo>
                  <a:lnTo>
                    <a:pt x="301878" y="187078"/>
                  </a:lnTo>
                  <a:cubicBezTo>
                    <a:pt x="304859" y="187078"/>
                    <a:pt x="307278" y="184658"/>
                    <a:pt x="307278" y="181678"/>
                  </a:cubicBezTo>
                  <a:lnTo>
                    <a:pt x="307278" y="154969"/>
                  </a:lnTo>
                  <a:lnTo>
                    <a:pt x="331466" y="154969"/>
                  </a:lnTo>
                  <a:cubicBezTo>
                    <a:pt x="334447" y="154969"/>
                    <a:pt x="336866" y="152550"/>
                    <a:pt x="336866" y="149569"/>
                  </a:cubicBezTo>
                  <a:lnTo>
                    <a:pt x="336866" y="5400"/>
                  </a:lnTo>
                  <a:cubicBezTo>
                    <a:pt x="336863" y="2416"/>
                    <a:pt x="334444" y="0"/>
                    <a:pt x="331463" y="0"/>
                  </a:cubicBezTo>
                  <a:close/>
                  <a:moveTo>
                    <a:pt x="10800" y="211370"/>
                  </a:moveTo>
                  <a:lnTo>
                    <a:pt x="10800" y="78001"/>
                  </a:lnTo>
                  <a:lnTo>
                    <a:pt x="264308" y="78001"/>
                  </a:lnTo>
                  <a:lnTo>
                    <a:pt x="264308" y="181642"/>
                  </a:lnTo>
                  <a:cubicBezTo>
                    <a:pt x="264308" y="181652"/>
                    <a:pt x="264305" y="181663"/>
                    <a:pt x="264305" y="181678"/>
                  </a:cubicBezTo>
                  <a:cubicBezTo>
                    <a:pt x="264305" y="181692"/>
                    <a:pt x="264308" y="181699"/>
                    <a:pt x="264308" y="181714"/>
                  </a:cubicBezTo>
                  <a:lnTo>
                    <a:pt x="264308" y="211370"/>
                  </a:lnTo>
                  <a:lnTo>
                    <a:pt x="10800" y="211370"/>
                  </a:lnTo>
                  <a:close/>
                  <a:moveTo>
                    <a:pt x="296474" y="176278"/>
                  </a:moveTo>
                  <a:lnTo>
                    <a:pt x="275105" y="176278"/>
                  </a:lnTo>
                  <a:lnTo>
                    <a:pt x="275105" y="72601"/>
                  </a:lnTo>
                  <a:cubicBezTo>
                    <a:pt x="275105" y="69617"/>
                    <a:pt x="272686" y="67201"/>
                    <a:pt x="269705" y="67201"/>
                  </a:cubicBezTo>
                  <a:lnTo>
                    <a:pt x="42966" y="67201"/>
                  </a:lnTo>
                  <a:lnTo>
                    <a:pt x="42966" y="42908"/>
                  </a:lnTo>
                  <a:lnTo>
                    <a:pt x="296474" y="42908"/>
                  </a:lnTo>
                  <a:lnTo>
                    <a:pt x="296474" y="176278"/>
                  </a:lnTo>
                  <a:close/>
                  <a:moveTo>
                    <a:pt x="326063" y="144169"/>
                  </a:moveTo>
                  <a:lnTo>
                    <a:pt x="307274" y="144169"/>
                  </a:lnTo>
                  <a:lnTo>
                    <a:pt x="307274" y="37508"/>
                  </a:lnTo>
                  <a:cubicBezTo>
                    <a:pt x="307274" y="34524"/>
                    <a:pt x="304855" y="32108"/>
                    <a:pt x="301874" y="32108"/>
                  </a:cubicBezTo>
                  <a:lnTo>
                    <a:pt x="72558" y="32108"/>
                  </a:lnTo>
                  <a:lnTo>
                    <a:pt x="72558" y="10800"/>
                  </a:lnTo>
                  <a:lnTo>
                    <a:pt x="326063" y="10800"/>
                  </a:lnTo>
                  <a:lnTo>
                    <a:pt x="326063" y="144169"/>
                  </a:lnTo>
                  <a:close/>
                </a:path>
              </a:pathLst>
            </a:custGeom>
            <a:grpFill/>
            <a:ln w="3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8" name="Прямоугольник 40">
            <a:extLst>
              <a:ext uri="{FF2B5EF4-FFF2-40B4-BE49-F238E27FC236}">
                <a16:creationId xmlns:a16="http://schemas.microsoft.com/office/drawing/2014/main" xmlns="" id="{2F25AA29-667D-42C5-BF70-72D6486D9FB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751933" y="1883418"/>
            <a:ext cx="3315894" cy="80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Зарплатный</a:t>
            </a:r>
            <a:r>
              <a:rPr kumimoji="0" lang="ru-RU" sz="2000" b="1" i="0" u="none" strike="noStrike" kern="0" cap="none" spc="0" normalizeH="0" noProof="0" dirty="0" smtClean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проект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288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Подключение к зарплатному проекту без реквизитов - по СНИЛС</a:t>
            </a: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xmlns="" id="{1B9486FA-A8CC-4D43-A88A-D693A6DED364}"/>
              </a:ext>
            </a:extLst>
          </p:cNvPr>
          <p:cNvCxnSpPr>
            <a:cxnSpLocks/>
          </p:cNvCxnSpPr>
          <p:nvPr/>
        </p:nvCxnSpPr>
        <p:spPr>
          <a:xfrm>
            <a:off x="6758348" y="3089029"/>
            <a:ext cx="36576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grpSp>
        <p:nvGrpSpPr>
          <p:cNvPr id="65" name="Рисунок 3">
            <a:extLst>
              <a:ext uri="{FF2B5EF4-FFF2-40B4-BE49-F238E27FC236}">
                <a16:creationId xmlns:a16="http://schemas.microsoft.com/office/drawing/2014/main" xmlns="" id="{C0311A32-0919-4BAC-838C-78EDC18934C5}"/>
              </a:ext>
            </a:extLst>
          </p:cNvPr>
          <p:cNvGrpSpPr/>
          <p:nvPr/>
        </p:nvGrpSpPr>
        <p:grpSpPr>
          <a:xfrm>
            <a:off x="650574" y="1053125"/>
            <a:ext cx="573237" cy="738729"/>
            <a:chOff x="623888" y="2020429"/>
            <a:chExt cx="504000" cy="504000"/>
          </a:xfrm>
          <a:solidFill>
            <a:srgbClr val="009CE0"/>
          </a:solidFill>
        </p:grpSpPr>
        <p:sp>
          <p:nvSpPr>
            <p:cNvPr id="68" name="Полилиния: фигура 16">
              <a:extLst>
                <a:ext uri="{FF2B5EF4-FFF2-40B4-BE49-F238E27FC236}">
                  <a16:creationId xmlns:a16="http://schemas.microsoft.com/office/drawing/2014/main" xmlns="" id="{13005272-BE33-4121-9070-3782380DF483}"/>
                </a:ext>
              </a:extLst>
            </p:cNvPr>
            <p:cNvSpPr/>
            <p:nvPr/>
          </p:nvSpPr>
          <p:spPr>
            <a:xfrm>
              <a:off x="641009" y="2118810"/>
              <a:ext cx="468720" cy="302400"/>
            </a:xfrm>
            <a:custGeom>
              <a:avLst/>
              <a:gdLst>
                <a:gd name="connsiteX0" fmla="*/ 433359 w 468720"/>
                <a:gd name="connsiteY0" fmla="*/ 0 h 302400"/>
                <a:gd name="connsiteX1" fmla="*/ 36409 w 468720"/>
                <a:gd name="connsiteY1" fmla="*/ 0 h 302400"/>
                <a:gd name="connsiteX2" fmla="*/ 0 w 468720"/>
                <a:gd name="connsiteY2" fmla="*/ 36409 h 302400"/>
                <a:gd name="connsiteX3" fmla="*/ 0 w 468720"/>
                <a:gd name="connsiteY3" fmla="*/ 60742 h 302400"/>
                <a:gd name="connsiteX4" fmla="*/ 0 w 468720"/>
                <a:gd name="connsiteY4" fmla="*/ 113178 h 302400"/>
                <a:gd name="connsiteX5" fmla="*/ 0 w 468720"/>
                <a:gd name="connsiteY5" fmla="*/ 270835 h 302400"/>
                <a:gd name="connsiteX6" fmla="*/ 36409 w 468720"/>
                <a:gd name="connsiteY6" fmla="*/ 307238 h 302400"/>
                <a:gd name="connsiteX7" fmla="*/ 433359 w 468720"/>
                <a:gd name="connsiteY7" fmla="*/ 307238 h 302400"/>
                <a:gd name="connsiteX8" fmla="*/ 469763 w 468720"/>
                <a:gd name="connsiteY8" fmla="*/ 270835 h 302400"/>
                <a:gd name="connsiteX9" fmla="*/ 469763 w 468720"/>
                <a:gd name="connsiteY9" fmla="*/ 113178 h 302400"/>
                <a:gd name="connsiteX10" fmla="*/ 469763 w 468720"/>
                <a:gd name="connsiteY10" fmla="*/ 60742 h 302400"/>
                <a:gd name="connsiteX11" fmla="*/ 469763 w 468720"/>
                <a:gd name="connsiteY11" fmla="*/ 36409 h 302400"/>
                <a:gd name="connsiteX12" fmla="*/ 433359 w 468720"/>
                <a:gd name="connsiteY12" fmla="*/ 0 h 302400"/>
                <a:gd name="connsiteX13" fmla="*/ 15115 w 468720"/>
                <a:gd name="connsiteY13" fmla="*/ 36409 h 302400"/>
                <a:gd name="connsiteX14" fmla="*/ 36404 w 468720"/>
                <a:gd name="connsiteY14" fmla="*/ 15120 h 302400"/>
                <a:gd name="connsiteX15" fmla="*/ 433354 w 468720"/>
                <a:gd name="connsiteY15" fmla="*/ 15120 h 302400"/>
                <a:gd name="connsiteX16" fmla="*/ 454638 w 468720"/>
                <a:gd name="connsiteY16" fmla="*/ 36409 h 302400"/>
                <a:gd name="connsiteX17" fmla="*/ 454638 w 468720"/>
                <a:gd name="connsiteY17" fmla="*/ 53182 h 302400"/>
                <a:gd name="connsiteX18" fmla="*/ 15115 w 468720"/>
                <a:gd name="connsiteY18" fmla="*/ 53182 h 302400"/>
                <a:gd name="connsiteX19" fmla="*/ 15115 w 468720"/>
                <a:gd name="connsiteY19" fmla="*/ 36409 h 302400"/>
                <a:gd name="connsiteX20" fmla="*/ 454643 w 468720"/>
                <a:gd name="connsiteY20" fmla="*/ 270829 h 302400"/>
                <a:gd name="connsiteX21" fmla="*/ 433359 w 468720"/>
                <a:gd name="connsiteY21" fmla="*/ 292113 h 302400"/>
                <a:gd name="connsiteX22" fmla="*/ 36409 w 468720"/>
                <a:gd name="connsiteY22" fmla="*/ 292113 h 302400"/>
                <a:gd name="connsiteX23" fmla="*/ 15120 w 468720"/>
                <a:gd name="connsiteY23" fmla="*/ 270829 h 302400"/>
                <a:gd name="connsiteX24" fmla="*/ 15120 w 468720"/>
                <a:gd name="connsiteY24" fmla="*/ 120733 h 302400"/>
                <a:gd name="connsiteX25" fmla="*/ 454643 w 468720"/>
                <a:gd name="connsiteY25" fmla="*/ 120733 h 302400"/>
                <a:gd name="connsiteX26" fmla="*/ 454643 w 468720"/>
                <a:gd name="connsiteY26" fmla="*/ 270829 h 302400"/>
                <a:gd name="connsiteX27" fmla="*/ 454643 w 468720"/>
                <a:gd name="connsiteY27" fmla="*/ 105613 h 302400"/>
                <a:gd name="connsiteX28" fmla="*/ 15120 w 468720"/>
                <a:gd name="connsiteY28" fmla="*/ 105613 h 302400"/>
                <a:gd name="connsiteX29" fmla="*/ 15120 w 468720"/>
                <a:gd name="connsiteY29" fmla="*/ 68297 h 302400"/>
                <a:gd name="connsiteX30" fmla="*/ 454643 w 468720"/>
                <a:gd name="connsiteY30" fmla="*/ 68297 h 302400"/>
                <a:gd name="connsiteX31" fmla="*/ 454643 w 468720"/>
                <a:gd name="connsiteY31" fmla="*/ 105613 h 3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8720" h="302400">
                  <a:moveTo>
                    <a:pt x="433359" y="0"/>
                  </a:moveTo>
                  <a:lnTo>
                    <a:pt x="36409" y="0"/>
                  </a:lnTo>
                  <a:cubicBezTo>
                    <a:pt x="16335" y="0"/>
                    <a:pt x="0" y="16335"/>
                    <a:pt x="0" y="36409"/>
                  </a:cubicBezTo>
                  <a:lnTo>
                    <a:pt x="0" y="60742"/>
                  </a:lnTo>
                  <a:lnTo>
                    <a:pt x="0" y="113178"/>
                  </a:lnTo>
                  <a:lnTo>
                    <a:pt x="0" y="270835"/>
                  </a:lnTo>
                  <a:cubicBezTo>
                    <a:pt x="0" y="290909"/>
                    <a:pt x="16335" y="307238"/>
                    <a:pt x="36409" y="307238"/>
                  </a:cubicBezTo>
                  <a:lnTo>
                    <a:pt x="433359" y="307238"/>
                  </a:lnTo>
                  <a:cubicBezTo>
                    <a:pt x="453434" y="307238"/>
                    <a:pt x="469763" y="290909"/>
                    <a:pt x="469763" y="270835"/>
                  </a:cubicBezTo>
                  <a:lnTo>
                    <a:pt x="469763" y="113178"/>
                  </a:lnTo>
                  <a:lnTo>
                    <a:pt x="469763" y="60742"/>
                  </a:lnTo>
                  <a:lnTo>
                    <a:pt x="469763" y="36409"/>
                  </a:lnTo>
                  <a:cubicBezTo>
                    <a:pt x="469763" y="16335"/>
                    <a:pt x="453434" y="0"/>
                    <a:pt x="433359" y="0"/>
                  </a:cubicBezTo>
                  <a:close/>
                  <a:moveTo>
                    <a:pt x="15115" y="36409"/>
                  </a:moveTo>
                  <a:cubicBezTo>
                    <a:pt x="15120" y="24666"/>
                    <a:pt x="24666" y="15120"/>
                    <a:pt x="36404" y="15120"/>
                  </a:cubicBezTo>
                  <a:lnTo>
                    <a:pt x="433354" y="15120"/>
                  </a:lnTo>
                  <a:cubicBezTo>
                    <a:pt x="445092" y="15120"/>
                    <a:pt x="454638" y="24671"/>
                    <a:pt x="454638" y="36409"/>
                  </a:cubicBezTo>
                  <a:lnTo>
                    <a:pt x="454638" y="53182"/>
                  </a:lnTo>
                  <a:lnTo>
                    <a:pt x="15115" y="53182"/>
                  </a:lnTo>
                  <a:lnTo>
                    <a:pt x="15115" y="36409"/>
                  </a:lnTo>
                  <a:close/>
                  <a:moveTo>
                    <a:pt x="454643" y="270829"/>
                  </a:moveTo>
                  <a:cubicBezTo>
                    <a:pt x="454643" y="282563"/>
                    <a:pt x="445092" y="292113"/>
                    <a:pt x="433359" y="292113"/>
                  </a:cubicBezTo>
                  <a:lnTo>
                    <a:pt x="36409" y="292113"/>
                  </a:lnTo>
                  <a:cubicBezTo>
                    <a:pt x="24671" y="292113"/>
                    <a:pt x="15120" y="282563"/>
                    <a:pt x="15120" y="270829"/>
                  </a:cubicBezTo>
                  <a:lnTo>
                    <a:pt x="15120" y="120733"/>
                  </a:lnTo>
                  <a:lnTo>
                    <a:pt x="454643" y="120733"/>
                  </a:lnTo>
                  <a:lnTo>
                    <a:pt x="454643" y="270829"/>
                  </a:lnTo>
                  <a:close/>
                  <a:moveTo>
                    <a:pt x="454643" y="105613"/>
                  </a:moveTo>
                  <a:lnTo>
                    <a:pt x="15120" y="105613"/>
                  </a:lnTo>
                  <a:lnTo>
                    <a:pt x="15120" y="68297"/>
                  </a:lnTo>
                  <a:lnTo>
                    <a:pt x="454643" y="68297"/>
                  </a:lnTo>
                  <a:lnTo>
                    <a:pt x="454643" y="105613"/>
                  </a:lnTo>
                  <a:close/>
                </a:path>
              </a:pathLst>
            </a:custGeom>
            <a:grpFill/>
            <a:ln w="495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9" name="Полилиния: фигура 17">
              <a:extLst>
                <a:ext uri="{FF2B5EF4-FFF2-40B4-BE49-F238E27FC236}">
                  <a16:creationId xmlns:a16="http://schemas.microsoft.com/office/drawing/2014/main" xmlns="" id="{02701E02-5E8F-4797-A9FD-33F9912D612B}"/>
                </a:ext>
              </a:extLst>
            </p:cNvPr>
            <p:cNvSpPr/>
            <p:nvPr/>
          </p:nvSpPr>
          <p:spPr>
            <a:xfrm>
              <a:off x="687720" y="2328413"/>
              <a:ext cx="50400" cy="50400"/>
            </a:xfrm>
            <a:custGeom>
              <a:avLst/>
              <a:gdLst>
                <a:gd name="connsiteX0" fmla="*/ 26354 w 50400"/>
                <a:gd name="connsiteY0" fmla="*/ 52708 h 50400"/>
                <a:gd name="connsiteX1" fmla="*/ 52718 w 50400"/>
                <a:gd name="connsiteY1" fmla="*/ 26364 h 50400"/>
                <a:gd name="connsiteX2" fmla="*/ 26354 w 50400"/>
                <a:gd name="connsiteY2" fmla="*/ 0 h 50400"/>
                <a:gd name="connsiteX3" fmla="*/ 0 w 50400"/>
                <a:gd name="connsiteY3" fmla="*/ 26364 h 50400"/>
                <a:gd name="connsiteX4" fmla="*/ 26354 w 50400"/>
                <a:gd name="connsiteY4" fmla="*/ 52708 h 50400"/>
                <a:gd name="connsiteX5" fmla="*/ 26354 w 50400"/>
                <a:gd name="connsiteY5" fmla="*/ 15120 h 50400"/>
                <a:gd name="connsiteX6" fmla="*/ 37598 w 50400"/>
                <a:gd name="connsiteY6" fmla="*/ 26364 h 50400"/>
                <a:gd name="connsiteX7" fmla="*/ 26354 w 50400"/>
                <a:gd name="connsiteY7" fmla="*/ 37588 h 50400"/>
                <a:gd name="connsiteX8" fmla="*/ 15120 w 50400"/>
                <a:gd name="connsiteY8" fmla="*/ 26364 h 50400"/>
                <a:gd name="connsiteX9" fmla="*/ 26354 w 50400"/>
                <a:gd name="connsiteY9" fmla="*/ 15120 h 5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00" h="50400">
                  <a:moveTo>
                    <a:pt x="26354" y="52708"/>
                  </a:moveTo>
                  <a:cubicBezTo>
                    <a:pt x="40895" y="52708"/>
                    <a:pt x="52718" y="40890"/>
                    <a:pt x="52718" y="26364"/>
                  </a:cubicBezTo>
                  <a:cubicBezTo>
                    <a:pt x="52718" y="11829"/>
                    <a:pt x="40895" y="0"/>
                    <a:pt x="26354" y="0"/>
                  </a:cubicBezTo>
                  <a:cubicBezTo>
                    <a:pt x="11824" y="0"/>
                    <a:pt x="0" y="11829"/>
                    <a:pt x="0" y="26364"/>
                  </a:cubicBezTo>
                  <a:cubicBezTo>
                    <a:pt x="0" y="40890"/>
                    <a:pt x="11824" y="52708"/>
                    <a:pt x="26354" y="52708"/>
                  </a:cubicBezTo>
                  <a:close/>
                  <a:moveTo>
                    <a:pt x="26354" y="15120"/>
                  </a:moveTo>
                  <a:cubicBezTo>
                    <a:pt x="32553" y="15120"/>
                    <a:pt x="37598" y="20165"/>
                    <a:pt x="37598" y="26364"/>
                  </a:cubicBezTo>
                  <a:cubicBezTo>
                    <a:pt x="37598" y="32553"/>
                    <a:pt x="32553" y="37588"/>
                    <a:pt x="26354" y="37588"/>
                  </a:cubicBezTo>
                  <a:cubicBezTo>
                    <a:pt x="20160" y="37588"/>
                    <a:pt x="15120" y="32553"/>
                    <a:pt x="15120" y="26364"/>
                  </a:cubicBezTo>
                  <a:cubicBezTo>
                    <a:pt x="15120" y="20165"/>
                    <a:pt x="20160" y="15120"/>
                    <a:pt x="26354" y="15120"/>
                  </a:cubicBezTo>
                  <a:close/>
                </a:path>
              </a:pathLst>
            </a:custGeom>
            <a:grpFill/>
            <a:ln w="495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70" name="Полилиния: фигура 18">
              <a:extLst>
                <a:ext uri="{FF2B5EF4-FFF2-40B4-BE49-F238E27FC236}">
                  <a16:creationId xmlns:a16="http://schemas.microsoft.com/office/drawing/2014/main" xmlns="" id="{5659DAE3-C05A-4E35-9059-80913E3EE1BF}"/>
                </a:ext>
              </a:extLst>
            </p:cNvPr>
            <p:cNvSpPr/>
            <p:nvPr/>
          </p:nvSpPr>
          <p:spPr>
            <a:xfrm>
              <a:off x="762891" y="2348105"/>
              <a:ext cx="226800" cy="15120"/>
            </a:xfrm>
            <a:custGeom>
              <a:avLst/>
              <a:gdLst>
                <a:gd name="connsiteX0" fmla="*/ 7560 w 226800"/>
                <a:gd name="connsiteY0" fmla="*/ 15120 h 15120"/>
                <a:gd name="connsiteX1" fmla="*/ 220571 w 226800"/>
                <a:gd name="connsiteY1" fmla="*/ 15120 h 15120"/>
                <a:gd name="connsiteX2" fmla="*/ 228131 w 226800"/>
                <a:gd name="connsiteY2" fmla="*/ 7560 h 15120"/>
                <a:gd name="connsiteX3" fmla="*/ 220571 w 226800"/>
                <a:gd name="connsiteY3" fmla="*/ 0 h 15120"/>
                <a:gd name="connsiteX4" fmla="*/ 7560 w 226800"/>
                <a:gd name="connsiteY4" fmla="*/ 0 h 15120"/>
                <a:gd name="connsiteX5" fmla="*/ 0 w 226800"/>
                <a:gd name="connsiteY5" fmla="*/ 7560 h 15120"/>
                <a:gd name="connsiteX6" fmla="*/ 7560 w 226800"/>
                <a:gd name="connsiteY6" fmla="*/ 15120 h 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00" h="15120">
                  <a:moveTo>
                    <a:pt x="7560" y="15120"/>
                  </a:moveTo>
                  <a:lnTo>
                    <a:pt x="220571" y="15120"/>
                  </a:lnTo>
                  <a:cubicBezTo>
                    <a:pt x="224749" y="15120"/>
                    <a:pt x="228131" y="11738"/>
                    <a:pt x="228131" y="7560"/>
                  </a:cubicBezTo>
                  <a:cubicBezTo>
                    <a:pt x="228131" y="3382"/>
                    <a:pt x="224749" y="0"/>
                    <a:pt x="220571" y="0"/>
                  </a:cubicBezTo>
                  <a:lnTo>
                    <a:pt x="7560" y="0"/>
                  </a:lnTo>
                  <a:cubicBezTo>
                    <a:pt x="3382" y="0"/>
                    <a:pt x="0" y="3382"/>
                    <a:pt x="0" y="7560"/>
                  </a:cubicBezTo>
                  <a:cubicBezTo>
                    <a:pt x="0" y="11738"/>
                    <a:pt x="3382" y="15120"/>
                    <a:pt x="7560" y="15120"/>
                  </a:cubicBezTo>
                  <a:close/>
                </a:path>
              </a:pathLst>
            </a:custGeom>
            <a:grpFill/>
            <a:ln w="495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D2CBD5-CDA7-4F2F-9B2C-635559DB260A}"/>
              </a:ext>
            </a:extLst>
          </p:cNvPr>
          <p:cNvSpPr txBox="1"/>
          <p:nvPr/>
        </p:nvSpPr>
        <p:spPr>
          <a:xfrm>
            <a:off x="667966" y="1883418"/>
            <a:ext cx="3315600" cy="5883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Остальные</a:t>
            </a:r>
            <a:r>
              <a:rPr kumimoji="0" lang="ru-RU" sz="2000" b="1" i="0" u="none" strike="noStrike" kern="0" cap="none" spc="0" normalizeH="0" noProof="0" dirty="0" smtClean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выплаты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288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Подключение иных социальных выплат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xmlns="" id="{515EBC45-C0DD-4A5B-BEDF-D99A8EF22059}"/>
              </a:ext>
            </a:extLst>
          </p:cNvPr>
          <p:cNvCxnSpPr>
            <a:cxnSpLocks/>
          </p:cNvCxnSpPr>
          <p:nvPr/>
        </p:nvCxnSpPr>
        <p:spPr>
          <a:xfrm>
            <a:off x="667966" y="3089029"/>
            <a:ext cx="36576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sp>
        <p:nvSpPr>
          <p:cNvPr id="85" name="Прямоугольник 53">
            <a:extLst>
              <a:ext uri="{FF2B5EF4-FFF2-40B4-BE49-F238E27FC236}">
                <a16:creationId xmlns:a16="http://schemas.microsoft.com/office/drawing/2014/main" xmlns="" id="{1A16137C-5AF3-4674-AEA0-63AED7F9CA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7964" y="4479538"/>
            <a:ext cx="3315600" cy="80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Полный</a:t>
            </a:r>
            <a:r>
              <a:rPr kumimoji="0" lang="ru-RU" sz="2000" b="1" i="0" u="none" strike="noStrike" kern="0" cap="none" spc="0" normalizeH="0" noProof="0" dirty="0" smtClean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обмен данных с ЕПГУ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288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Для получения информации по штрафам, судебным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выплатам и оплата их со счета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xmlns="" id="{7E3FF49D-6494-4CF4-941C-D1C3FEAE055B}"/>
              </a:ext>
            </a:extLst>
          </p:cNvPr>
          <p:cNvCxnSpPr>
            <a:cxnSpLocks/>
          </p:cNvCxnSpPr>
          <p:nvPr/>
        </p:nvCxnSpPr>
        <p:spPr>
          <a:xfrm>
            <a:off x="667966" y="5733193"/>
            <a:ext cx="3657600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sp>
        <p:nvSpPr>
          <p:cNvPr id="87" name="Graphic 7">
            <a:extLst>
              <a:ext uri="{FF2B5EF4-FFF2-40B4-BE49-F238E27FC236}">
                <a16:creationId xmlns:a16="http://schemas.microsoft.com/office/drawing/2014/main" xmlns="" id="{5872BE4E-C197-431F-8457-DB567E995B2C}"/>
              </a:ext>
            </a:extLst>
          </p:cNvPr>
          <p:cNvSpPr/>
          <p:nvPr/>
        </p:nvSpPr>
        <p:spPr>
          <a:xfrm>
            <a:off x="682688" y="3681637"/>
            <a:ext cx="663671" cy="675433"/>
          </a:xfrm>
          <a:custGeom>
            <a:avLst/>
            <a:gdLst>
              <a:gd name="connsiteX0" fmla="*/ 856803 w 857250"/>
              <a:gd name="connsiteY0" fmla="*/ 387916 h 828675"/>
              <a:gd name="connsiteX1" fmla="*/ 813683 w 857250"/>
              <a:gd name="connsiteY1" fmla="*/ 330481 h 828675"/>
              <a:gd name="connsiteX2" fmla="*/ 742522 w 857250"/>
              <a:gd name="connsiteY2" fmla="*/ 320394 h 828675"/>
              <a:gd name="connsiteX3" fmla="*/ 672618 w 857250"/>
              <a:gd name="connsiteY3" fmla="*/ 420559 h 828675"/>
              <a:gd name="connsiteX4" fmla="*/ 577530 w 857250"/>
              <a:gd name="connsiteY4" fmla="*/ 445047 h 828675"/>
              <a:gd name="connsiteX5" fmla="*/ 579225 w 857250"/>
              <a:gd name="connsiteY5" fmla="*/ 423330 h 828675"/>
              <a:gd name="connsiteX6" fmla="*/ 423396 w 857250"/>
              <a:gd name="connsiteY6" fmla="*/ 267501 h 828675"/>
              <a:gd name="connsiteX7" fmla="*/ 404794 w 857250"/>
              <a:gd name="connsiteY7" fmla="*/ 268721 h 828675"/>
              <a:gd name="connsiteX8" fmla="*/ 432369 w 857250"/>
              <a:gd name="connsiteY8" fmla="*/ 186377 h 828675"/>
              <a:gd name="connsiteX9" fmla="*/ 448380 w 857250"/>
              <a:gd name="connsiteY9" fmla="*/ 187796 h 828675"/>
              <a:gd name="connsiteX10" fmla="*/ 490128 w 857250"/>
              <a:gd name="connsiteY10" fmla="*/ 177909 h 828675"/>
              <a:gd name="connsiteX11" fmla="*/ 537286 w 857250"/>
              <a:gd name="connsiteY11" fmla="*/ 123693 h 828675"/>
              <a:gd name="connsiteX12" fmla="*/ 478089 w 857250"/>
              <a:gd name="connsiteY12" fmla="*/ 4859 h 828675"/>
              <a:gd name="connsiteX13" fmla="*/ 359245 w 857250"/>
              <a:gd name="connsiteY13" fmla="*/ 64085 h 828675"/>
              <a:gd name="connsiteX14" fmla="*/ 405299 w 857250"/>
              <a:gd name="connsiteY14" fmla="*/ 177204 h 828675"/>
              <a:gd name="connsiteX15" fmla="*/ 373018 w 857250"/>
              <a:gd name="connsiteY15" fmla="*/ 273626 h 828675"/>
              <a:gd name="connsiteX16" fmla="*/ 372428 w 857250"/>
              <a:gd name="connsiteY16" fmla="*/ 276245 h 828675"/>
              <a:gd name="connsiteX17" fmla="*/ 267967 w 857250"/>
              <a:gd name="connsiteY17" fmla="*/ 415577 h 828675"/>
              <a:gd name="connsiteX18" fmla="*/ 186252 w 857250"/>
              <a:gd name="connsiteY18" fmla="*/ 388155 h 828675"/>
              <a:gd name="connsiteX19" fmla="*/ 123740 w 857250"/>
              <a:gd name="connsiteY19" fmla="*/ 283237 h 828675"/>
              <a:gd name="connsiteX20" fmla="*/ 52064 w 857250"/>
              <a:gd name="connsiteY20" fmla="*/ 288180 h 828675"/>
              <a:gd name="connsiteX21" fmla="*/ 4887 w 857250"/>
              <a:gd name="connsiteY21" fmla="*/ 342349 h 828675"/>
              <a:gd name="connsiteX22" fmla="*/ 63999 w 857250"/>
              <a:gd name="connsiteY22" fmla="*/ 461240 h 828675"/>
              <a:gd name="connsiteX23" fmla="*/ 93774 w 857250"/>
              <a:gd name="connsiteY23" fmla="*/ 466117 h 828675"/>
              <a:gd name="connsiteX24" fmla="*/ 177251 w 857250"/>
              <a:gd name="connsiteY24" fmla="*/ 415282 h 828675"/>
              <a:gd name="connsiteX25" fmla="*/ 269453 w 857250"/>
              <a:gd name="connsiteY25" fmla="*/ 446219 h 828675"/>
              <a:gd name="connsiteX26" fmla="*/ 423415 w 857250"/>
              <a:gd name="connsiteY26" fmla="*/ 579178 h 828675"/>
              <a:gd name="connsiteX27" fmla="*/ 441875 w 857250"/>
              <a:gd name="connsiteY27" fmla="*/ 577988 h 828675"/>
              <a:gd name="connsiteX28" fmla="*/ 407223 w 857250"/>
              <a:gd name="connsiteY28" fmla="*/ 648387 h 828675"/>
              <a:gd name="connsiteX29" fmla="*/ 348882 w 857250"/>
              <a:gd name="connsiteY29" fmla="*/ 648968 h 828675"/>
              <a:gd name="connsiteX30" fmla="*/ 294904 w 857250"/>
              <a:gd name="connsiteY30" fmla="*/ 696374 h 828675"/>
              <a:gd name="connsiteX31" fmla="*/ 290227 w 857250"/>
              <a:gd name="connsiteY31" fmla="*/ 768069 h 828675"/>
              <a:gd name="connsiteX32" fmla="*/ 337652 w 857250"/>
              <a:gd name="connsiteY32" fmla="*/ 822066 h 828675"/>
              <a:gd name="connsiteX33" fmla="*/ 379010 w 857250"/>
              <a:gd name="connsiteY33" fmla="*/ 831762 h 828675"/>
              <a:gd name="connsiteX34" fmla="*/ 409356 w 857250"/>
              <a:gd name="connsiteY34" fmla="*/ 826705 h 828675"/>
              <a:gd name="connsiteX35" fmla="*/ 463325 w 857250"/>
              <a:gd name="connsiteY35" fmla="*/ 779308 h 828675"/>
              <a:gd name="connsiteX36" fmla="*/ 468002 w 857250"/>
              <a:gd name="connsiteY36" fmla="*/ 707594 h 828675"/>
              <a:gd name="connsiteX37" fmla="*/ 432873 w 857250"/>
              <a:gd name="connsiteY37" fmla="*/ 661008 h 828675"/>
              <a:gd name="connsiteX38" fmla="*/ 477765 w 857250"/>
              <a:gd name="connsiteY38" fmla="*/ 569796 h 828675"/>
              <a:gd name="connsiteX39" fmla="*/ 478012 w 857250"/>
              <a:gd name="connsiteY39" fmla="*/ 569120 h 828675"/>
              <a:gd name="connsiteX40" fmla="*/ 569681 w 857250"/>
              <a:gd name="connsiteY40" fmla="*/ 476594 h 828675"/>
              <a:gd name="connsiteX41" fmla="*/ 679742 w 857250"/>
              <a:gd name="connsiteY41" fmla="*/ 448248 h 828675"/>
              <a:gd name="connsiteX42" fmla="*/ 718204 w 857250"/>
              <a:gd name="connsiteY42" fmla="*/ 492148 h 828675"/>
              <a:gd name="connsiteX43" fmla="*/ 765763 w 857250"/>
              <a:gd name="connsiteY43" fmla="*/ 505226 h 828675"/>
              <a:gd name="connsiteX44" fmla="*/ 789327 w 857250"/>
              <a:gd name="connsiteY44" fmla="*/ 502226 h 828675"/>
              <a:gd name="connsiteX45" fmla="*/ 846773 w 857250"/>
              <a:gd name="connsiteY45" fmla="*/ 459049 h 828675"/>
              <a:gd name="connsiteX46" fmla="*/ 856803 w 857250"/>
              <a:gd name="connsiteY46" fmla="*/ 387916 h 828675"/>
              <a:gd name="connsiteX47" fmla="*/ 386334 w 857250"/>
              <a:gd name="connsiteY47" fmla="*/ 73172 h 828675"/>
              <a:gd name="connsiteX48" fmla="*/ 469011 w 857250"/>
              <a:gd name="connsiteY48" fmla="*/ 31967 h 828675"/>
              <a:gd name="connsiteX49" fmla="*/ 510178 w 857250"/>
              <a:gd name="connsiteY49" fmla="*/ 114635 h 828675"/>
              <a:gd name="connsiteX50" fmla="*/ 477393 w 857250"/>
              <a:gd name="connsiteY50" fmla="*/ 152344 h 828675"/>
              <a:gd name="connsiteX51" fmla="*/ 427549 w 857250"/>
              <a:gd name="connsiteY51" fmla="*/ 155802 h 828675"/>
              <a:gd name="connsiteX52" fmla="*/ 427549 w 857250"/>
              <a:gd name="connsiteY52" fmla="*/ 155802 h 828675"/>
              <a:gd name="connsiteX53" fmla="*/ 427549 w 857250"/>
              <a:gd name="connsiteY53" fmla="*/ 155802 h 828675"/>
              <a:gd name="connsiteX54" fmla="*/ 386334 w 857250"/>
              <a:gd name="connsiteY54" fmla="*/ 73172 h 828675"/>
              <a:gd name="connsiteX55" fmla="*/ 437674 w 857250"/>
              <a:gd name="connsiteY55" fmla="*/ 766678 h 828675"/>
              <a:gd name="connsiteX56" fmla="*/ 400126 w 857250"/>
              <a:gd name="connsiteY56" fmla="*/ 799654 h 828675"/>
              <a:gd name="connsiteX57" fmla="*/ 350273 w 857250"/>
              <a:gd name="connsiteY57" fmla="*/ 796434 h 828675"/>
              <a:gd name="connsiteX58" fmla="*/ 317278 w 857250"/>
              <a:gd name="connsiteY58" fmla="*/ 758877 h 828675"/>
              <a:gd name="connsiteX59" fmla="*/ 320545 w 857250"/>
              <a:gd name="connsiteY59" fmla="*/ 708995 h 828675"/>
              <a:gd name="connsiteX60" fmla="*/ 358083 w 857250"/>
              <a:gd name="connsiteY60" fmla="*/ 676019 h 828675"/>
              <a:gd name="connsiteX61" fmla="*/ 379124 w 857250"/>
              <a:gd name="connsiteY61" fmla="*/ 672514 h 828675"/>
              <a:gd name="connsiteX62" fmla="*/ 407937 w 857250"/>
              <a:gd name="connsiteY62" fmla="*/ 679277 h 828675"/>
              <a:gd name="connsiteX63" fmla="*/ 407946 w 857250"/>
              <a:gd name="connsiteY63" fmla="*/ 679277 h 828675"/>
              <a:gd name="connsiteX64" fmla="*/ 440932 w 857250"/>
              <a:gd name="connsiteY64" fmla="*/ 716805 h 828675"/>
              <a:gd name="connsiteX65" fmla="*/ 437674 w 857250"/>
              <a:gd name="connsiteY65" fmla="*/ 766678 h 828675"/>
              <a:gd name="connsiteX66" fmla="*/ 73086 w 857250"/>
              <a:gd name="connsiteY66" fmla="*/ 434151 h 828675"/>
              <a:gd name="connsiteX67" fmla="*/ 31966 w 857250"/>
              <a:gd name="connsiteY67" fmla="*/ 351436 h 828675"/>
              <a:gd name="connsiteX68" fmla="*/ 64780 w 857250"/>
              <a:gd name="connsiteY68" fmla="*/ 313764 h 828675"/>
              <a:gd name="connsiteX69" fmla="*/ 93802 w 857250"/>
              <a:gd name="connsiteY69" fmla="*/ 306897 h 828675"/>
              <a:gd name="connsiteX70" fmla="*/ 114643 w 857250"/>
              <a:gd name="connsiteY70" fmla="*/ 310316 h 828675"/>
              <a:gd name="connsiteX71" fmla="*/ 155763 w 857250"/>
              <a:gd name="connsiteY71" fmla="*/ 392984 h 828675"/>
              <a:gd name="connsiteX72" fmla="*/ 73086 w 857250"/>
              <a:gd name="connsiteY72" fmla="*/ 434151 h 828675"/>
              <a:gd name="connsiteX73" fmla="*/ 423406 w 857250"/>
              <a:gd name="connsiteY73" fmla="*/ 550603 h 828675"/>
              <a:gd name="connsiteX74" fmla="*/ 296152 w 857250"/>
              <a:gd name="connsiteY74" fmla="*/ 423330 h 828675"/>
              <a:gd name="connsiteX75" fmla="*/ 423406 w 857250"/>
              <a:gd name="connsiteY75" fmla="*/ 296076 h 828675"/>
              <a:gd name="connsiteX76" fmla="*/ 550660 w 857250"/>
              <a:gd name="connsiteY76" fmla="*/ 423330 h 828675"/>
              <a:gd name="connsiteX77" fmla="*/ 423406 w 857250"/>
              <a:gd name="connsiteY77" fmla="*/ 550603 h 828675"/>
              <a:gd name="connsiteX78" fmla="*/ 822151 w 857250"/>
              <a:gd name="connsiteY78" fmla="*/ 444514 h 828675"/>
              <a:gd name="connsiteX79" fmla="*/ 782184 w 857250"/>
              <a:gd name="connsiteY79" fmla="*/ 474546 h 828675"/>
              <a:gd name="connsiteX80" fmla="*/ 732730 w 857250"/>
              <a:gd name="connsiteY80" fmla="*/ 467545 h 828675"/>
              <a:gd name="connsiteX81" fmla="*/ 702707 w 857250"/>
              <a:gd name="connsiteY81" fmla="*/ 427588 h 828675"/>
              <a:gd name="connsiteX82" fmla="*/ 749665 w 857250"/>
              <a:gd name="connsiteY82" fmla="*/ 348083 h 828675"/>
              <a:gd name="connsiteX83" fmla="*/ 766086 w 857250"/>
              <a:gd name="connsiteY83" fmla="*/ 345987 h 828675"/>
              <a:gd name="connsiteX84" fmla="*/ 799167 w 857250"/>
              <a:gd name="connsiteY84" fmla="*/ 355093 h 828675"/>
              <a:gd name="connsiteX85" fmla="*/ 829142 w 857250"/>
              <a:gd name="connsiteY85" fmla="*/ 395022 h 828675"/>
              <a:gd name="connsiteX86" fmla="*/ 829152 w 857250"/>
              <a:gd name="connsiteY86" fmla="*/ 395041 h 828675"/>
              <a:gd name="connsiteX87" fmla="*/ 822151 w 857250"/>
              <a:gd name="connsiteY87" fmla="*/ 444514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857250" h="828675">
                <a:moveTo>
                  <a:pt x="856803" y="387916"/>
                </a:moveTo>
                <a:cubicBezTo>
                  <a:pt x="850573" y="363628"/>
                  <a:pt x="835257" y="343235"/>
                  <a:pt x="813683" y="330481"/>
                </a:cubicBezTo>
                <a:cubicBezTo>
                  <a:pt x="792080" y="317717"/>
                  <a:pt x="766810" y="314145"/>
                  <a:pt x="742522" y="320394"/>
                </a:cubicBezTo>
                <a:cubicBezTo>
                  <a:pt x="697116" y="332081"/>
                  <a:pt x="668112" y="375267"/>
                  <a:pt x="672618" y="420559"/>
                </a:cubicBezTo>
                <a:lnTo>
                  <a:pt x="577530" y="445047"/>
                </a:lnTo>
                <a:cubicBezTo>
                  <a:pt x="578530" y="437932"/>
                  <a:pt x="579225" y="430722"/>
                  <a:pt x="579225" y="423330"/>
                </a:cubicBezTo>
                <a:cubicBezTo>
                  <a:pt x="579225" y="337405"/>
                  <a:pt x="509321" y="267501"/>
                  <a:pt x="423396" y="267501"/>
                </a:cubicBezTo>
                <a:cubicBezTo>
                  <a:pt x="417090" y="267501"/>
                  <a:pt x="410909" y="267987"/>
                  <a:pt x="404794" y="268721"/>
                </a:cubicBezTo>
                <a:lnTo>
                  <a:pt x="432369" y="186377"/>
                </a:lnTo>
                <a:cubicBezTo>
                  <a:pt x="437684" y="187301"/>
                  <a:pt x="443037" y="187796"/>
                  <a:pt x="448380" y="187796"/>
                </a:cubicBezTo>
                <a:cubicBezTo>
                  <a:pt x="462706" y="187796"/>
                  <a:pt x="476936" y="184481"/>
                  <a:pt x="490128" y="177909"/>
                </a:cubicBezTo>
                <a:cubicBezTo>
                  <a:pt x="512569" y="166736"/>
                  <a:pt x="529314" y="147477"/>
                  <a:pt x="537286" y="123693"/>
                </a:cubicBezTo>
                <a:cubicBezTo>
                  <a:pt x="553708" y="74611"/>
                  <a:pt x="527152" y="21299"/>
                  <a:pt x="478089" y="4859"/>
                </a:cubicBezTo>
                <a:cubicBezTo>
                  <a:pt x="429025" y="-11562"/>
                  <a:pt x="375695" y="14994"/>
                  <a:pt x="359245" y="64085"/>
                </a:cubicBezTo>
                <a:cubicBezTo>
                  <a:pt x="344358" y="108529"/>
                  <a:pt x="364827" y="156354"/>
                  <a:pt x="405299" y="177204"/>
                </a:cubicBezTo>
                <a:lnTo>
                  <a:pt x="373018" y="273626"/>
                </a:lnTo>
                <a:cubicBezTo>
                  <a:pt x="372733" y="274493"/>
                  <a:pt x="372542" y="275369"/>
                  <a:pt x="372428" y="276245"/>
                </a:cubicBezTo>
                <a:cubicBezTo>
                  <a:pt x="313839" y="296610"/>
                  <a:pt x="271167" y="350921"/>
                  <a:pt x="267967" y="415577"/>
                </a:cubicBezTo>
                <a:lnTo>
                  <a:pt x="186252" y="388155"/>
                </a:lnTo>
                <a:cubicBezTo>
                  <a:pt x="193996" y="343301"/>
                  <a:pt x="168174" y="298143"/>
                  <a:pt x="123740" y="283237"/>
                </a:cubicBezTo>
                <a:cubicBezTo>
                  <a:pt x="99946" y="275255"/>
                  <a:pt x="74505" y="277017"/>
                  <a:pt x="52064" y="288180"/>
                </a:cubicBezTo>
                <a:cubicBezTo>
                  <a:pt x="29604" y="299343"/>
                  <a:pt x="12849" y="318584"/>
                  <a:pt x="4887" y="342349"/>
                </a:cubicBezTo>
                <a:cubicBezTo>
                  <a:pt x="-11582" y="391412"/>
                  <a:pt x="14935" y="444743"/>
                  <a:pt x="63999" y="461240"/>
                </a:cubicBezTo>
                <a:cubicBezTo>
                  <a:pt x="73867" y="464545"/>
                  <a:pt x="83896" y="466117"/>
                  <a:pt x="93774" y="466117"/>
                </a:cubicBezTo>
                <a:cubicBezTo>
                  <a:pt x="128397" y="466117"/>
                  <a:pt x="161011" y="446771"/>
                  <a:pt x="177251" y="415282"/>
                </a:cubicBezTo>
                <a:lnTo>
                  <a:pt x="269453" y="446219"/>
                </a:lnTo>
                <a:cubicBezTo>
                  <a:pt x="280578" y="521314"/>
                  <a:pt x="345272" y="579178"/>
                  <a:pt x="423415" y="579178"/>
                </a:cubicBezTo>
                <a:cubicBezTo>
                  <a:pt x="429673" y="579178"/>
                  <a:pt x="435817" y="578702"/>
                  <a:pt x="441875" y="577988"/>
                </a:cubicBezTo>
                <a:lnTo>
                  <a:pt x="407223" y="648387"/>
                </a:lnTo>
                <a:cubicBezTo>
                  <a:pt x="388277" y="642386"/>
                  <a:pt x="368018" y="642453"/>
                  <a:pt x="348882" y="648968"/>
                </a:cubicBezTo>
                <a:cubicBezTo>
                  <a:pt x="325155" y="657036"/>
                  <a:pt x="305981" y="673876"/>
                  <a:pt x="294904" y="696374"/>
                </a:cubicBezTo>
                <a:cubicBezTo>
                  <a:pt x="283817" y="718872"/>
                  <a:pt x="282150" y="744332"/>
                  <a:pt x="290227" y="768069"/>
                </a:cubicBezTo>
                <a:cubicBezTo>
                  <a:pt x="298295" y="791815"/>
                  <a:pt x="315135" y="810988"/>
                  <a:pt x="337652" y="822066"/>
                </a:cubicBezTo>
                <a:cubicBezTo>
                  <a:pt x="350739" y="828514"/>
                  <a:pt x="364836" y="831762"/>
                  <a:pt x="379010" y="831762"/>
                </a:cubicBezTo>
                <a:cubicBezTo>
                  <a:pt x="389192" y="831762"/>
                  <a:pt x="399422" y="830086"/>
                  <a:pt x="409356" y="826705"/>
                </a:cubicBezTo>
                <a:cubicBezTo>
                  <a:pt x="433092" y="818618"/>
                  <a:pt x="452266" y="801787"/>
                  <a:pt x="463325" y="779308"/>
                </a:cubicBezTo>
                <a:cubicBezTo>
                  <a:pt x="474421" y="756791"/>
                  <a:pt x="476079" y="731321"/>
                  <a:pt x="468002" y="707594"/>
                </a:cubicBezTo>
                <a:cubicBezTo>
                  <a:pt x="461477" y="688449"/>
                  <a:pt x="449180" y="672362"/>
                  <a:pt x="432873" y="661008"/>
                </a:cubicBezTo>
                <a:lnTo>
                  <a:pt x="477765" y="569796"/>
                </a:lnTo>
                <a:cubicBezTo>
                  <a:pt x="477869" y="569577"/>
                  <a:pt x="477917" y="569349"/>
                  <a:pt x="478012" y="569120"/>
                </a:cubicBezTo>
                <a:cubicBezTo>
                  <a:pt x="520484" y="553156"/>
                  <a:pt x="554098" y="519247"/>
                  <a:pt x="569681" y="476594"/>
                </a:cubicBezTo>
                <a:lnTo>
                  <a:pt x="679742" y="448248"/>
                </a:lnTo>
                <a:cubicBezTo>
                  <a:pt x="687534" y="466526"/>
                  <a:pt x="700774" y="481852"/>
                  <a:pt x="718204" y="492148"/>
                </a:cubicBezTo>
                <a:cubicBezTo>
                  <a:pt x="732854" y="500797"/>
                  <a:pt x="749189" y="505226"/>
                  <a:pt x="765763" y="505226"/>
                </a:cubicBezTo>
                <a:cubicBezTo>
                  <a:pt x="773611" y="505226"/>
                  <a:pt x="781517" y="504236"/>
                  <a:pt x="789327" y="502226"/>
                </a:cubicBezTo>
                <a:cubicBezTo>
                  <a:pt x="813635" y="495968"/>
                  <a:pt x="834028" y="480633"/>
                  <a:pt x="846773" y="459049"/>
                </a:cubicBezTo>
                <a:cubicBezTo>
                  <a:pt x="859498" y="437456"/>
                  <a:pt x="863070" y="412196"/>
                  <a:pt x="856803" y="387916"/>
                </a:cubicBezTo>
                <a:close/>
                <a:moveTo>
                  <a:pt x="386334" y="73172"/>
                </a:moveTo>
                <a:cubicBezTo>
                  <a:pt x="397783" y="39035"/>
                  <a:pt x="434836" y="20528"/>
                  <a:pt x="469011" y="31967"/>
                </a:cubicBezTo>
                <a:cubicBezTo>
                  <a:pt x="503139" y="43397"/>
                  <a:pt x="521599" y="80488"/>
                  <a:pt x="510178" y="114635"/>
                </a:cubicBezTo>
                <a:cubicBezTo>
                  <a:pt x="504644" y="131180"/>
                  <a:pt x="492995" y="144572"/>
                  <a:pt x="477393" y="152344"/>
                </a:cubicBezTo>
                <a:cubicBezTo>
                  <a:pt x="461782" y="160107"/>
                  <a:pt x="444094" y="161345"/>
                  <a:pt x="427549" y="155802"/>
                </a:cubicBezTo>
                <a:lnTo>
                  <a:pt x="427549" y="155802"/>
                </a:lnTo>
                <a:lnTo>
                  <a:pt x="427549" y="155802"/>
                </a:lnTo>
                <a:cubicBezTo>
                  <a:pt x="393392" y="144353"/>
                  <a:pt x="374914" y="107291"/>
                  <a:pt x="386334" y="73172"/>
                </a:cubicBezTo>
                <a:close/>
                <a:moveTo>
                  <a:pt x="437674" y="766678"/>
                </a:moveTo>
                <a:cubicBezTo>
                  <a:pt x="429968" y="782318"/>
                  <a:pt x="416643" y="794034"/>
                  <a:pt x="400126" y="799654"/>
                </a:cubicBezTo>
                <a:cubicBezTo>
                  <a:pt x="383639" y="805273"/>
                  <a:pt x="365903" y="804140"/>
                  <a:pt x="350273" y="796434"/>
                </a:cubicBezTo>
                <a:cubicBezTo>
                  <a:pt x="334604" y="788728"/>
                  <a:pt x="322898" y="775393"/>
                  <a:pt x="317278" y="758877"/>
                </a:cubicBezTo>
                <a:cubicBezTo>
                  <a:pt x="311668" y="742370"/>
                  <a:pt x="312830" y="724654"/>
                  <a:pt x="320545" y="708995"/>
                </a:cubicBezTo>
                <a:cubicBezTo>
                  <a:pt x="328260" y="693336"/>
                  <a:pt x="341586" y="681629"/>
                  <a:pt x="358083" y="676019"/>
                </a:cubicBezTo>
                <a:cubicBezTo>
                  <a:pt x="364970" y="673676"/>
                  <a:pt x="372056" y="672514"/>
                  <a:pt x="379124" y="672514"/>
                </a:cubicBezTo>
                <a:cubicBezTo>
                  <a:pt x="389001" y="672514"/>
                  <a:pt x="398822" y="674781"/>
                  <a:pt x="407937" y="679277"/>
                </a:cubicBezTo>
                <a:cubicBezTo>
                  <a:pt x="407946" y="679277"/>
                  <a:pt x="407946" y="679277"/>
                  <a:pt x="407946" y="679277"/>
                </a:cubicBezTo>
                <a:cubicBezTo>
                  <a:pt x="423606" y="686982"/>
                  <a:pt x="435321" y="700308"/>
                  <a:pt x="440932" y="716805"/>
                </a:cubicBezTo>
                <a:cubicBezTo>
                  <a:pt x="446542" y="733293"/>
                  <a:pt x="445389" y="751009"/>
                  <a:pt x="437674" y="766678"/>
                </a:cubicBezTo>
                <a:close/>
                <a:moveTo>
                  <a:pt x="73086" y="434151"/>
                </a:moveTo>
                <a:cubicBezTo>
                  <a:pt x="38948" y="422683"/>
                  <a:pt x="20498" y="385573"/>
                  <a:pt x="31966" y="351436"/>
                </a:cubicBezTo>
                <a:cubicBezTo>
                  <a:pt x="37510" y="334910"/>
                  <a:pt x="49168" y="321527"/>
                  <a:pt x="64780" y="313764"/>
                </a:cubicBezTo>
                <a:cubicBezTo>
                  <a:pt x="73962" y="309202"/>
                  <a:pt x="83849" y="306897"/>
                  <a:pt x="93802" y="306897"/>
                </a:cubicBezTo>
                <a:cubicBezTo>
                  <a:pt x="100794" y="306897"/>
                  <a:pt x="107823" y="308030"/>
                  <a:pt x="114643" y="310316"/>
                </a:cubicBezTo>
                <a:cubicBezTo>
                  <a:pt x="148752" y="321765"/>
                  <a:pt x="167202" y="358846"/>
                  <a:pt x="155763" y="392984"/>
                </a:cubicBezTo>
                <a:cubicBezTo>
                  <a:pt x="144294" y="427131"/>
                  <a:pt x="107242" y="445609"/>
                  <a:pt x="73086" y="434151"/>
                </a:cubicBezTo>
                <a:close/>
                <a:moveTo>
                  <a:pt x="423406" y="550603"/>
                </a:moveTo>
                <a:cubicBezTo>
                  <a:pt x="353235" y="550603"/>
                  <a:pt x="296152" y="493511"/>
                  <a:pt x="296152" y="423330"/>
                </a:cubicBezTo>
                <a:cubicBezTo>
                  <a:pt x="296152" y="353160"/>
                  <a:pt x="353235" y="296076"/>
                  <a:pt x="423406" y="296076"/>
                </a:cubicBezTo>
                <a:cubicBezTo>
                  <a:pt x="493576" y="296076"/>
                  <a:pt x="550660" y="353160"/>
                  <a:pt x="550660" y="423330"/>
                </a:cubicBezTo>
                <a:cubicBezTo>
                  <a:pt x="550660" y="493511"/>
                  <a:pt x="493576" y="550603"/>
                  <a:pt x="423406" y="550603"/>
                </a:cubicBezTo>
                <a:close/>
                <a:moveTo>
                  <a:pt x="822151" y="444514"/>
                </a:moveTo>
                <a:cubicBezTo>
                  <a:pt x="813283" y="459525"/>
                  <a:pt x="799091" y="470193"/>
                  <a:pt x="782184" y="474546"/>
                </a:cubicBezTo>
                <a:cubicBezTo>
                  <a:pt x="765315" y="478890"/>
                  <a:pt x="747751" y="476413"/>
                  <a:pt x="732730" y="467545"/>
                </a:cubicBezTo>
                <a:cubicBezTo>
                  <a:pt x="717709" y="458678"/>
                  <a:pt x="707051" y="444485"/>
                  <a:pt x="702707" y="427588"/>
                </a:cubicBezTo>
                <a:cubicBezTo>
                  <a:pt x="693735" y="392717"/>
                  <a:pt x="714804" y="357055"/>
                  <a:pt x="749665" y="348083"/>
                </a:cubicBezTo>
                <a:cubicBezTo>
                  <a:pt x="755104" y="346683"/>
                  <a:pt x="760610" y="345987"/>
                  <a:pt x="766086" y="345987"/>
                </a:cubicBezTo>
                <a:cubicBezTo>
                  <a:pt x="777612" y="345987"/>
                  <a:pt x="788975" y="349073"/>
                  <a:pt x="799167" y="355093"/>
                </a:cubicBezTo>
                <a:cubicBezTo>
                  <a:pt x="814169" y="363961"/>
                  <a:pt x="824818" y="378144"/>
                  <a:pt x="829142" y="395022"/>
                </a:cubicBezTo>
                <a:cubicBezTo>
                  <a:pt x="829142" y="395022"/>
                  <a:pt x="829152" y="395032"/>
                  <a:pt x="829152" y="395041"/>
                </a:cubicBezTo>
                <a:cubicBezTo>
                  <a:pt x="833485" y="411929"/>
                  <a:pt x="831009" y="429503"/>
                  <a:pt x="822151" y="444514"/>
                </a:cubicBezTo>
                <a:close/>
              </a:path>
            </a:pathLst>
          </a:custGeom>
          <a:solidFill>
            <a:srgbClr val="009C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53770" y="258193"/>
            <a:ext cx="9921189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Дальнейшее развитие продукта</a:t>
            </a:r>
            <a:endParaRPr lang="ru-RU" sz="3200" b="1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 Narrow" panose="020B0606020202030204" pitchFamily="34" charset="0"/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29B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xmlns="" id="{2103442D-6D64-4C85-8138-4F5E8BAA9EFE}"/>
              </a:ext>
            </a:extLst>
          </p:cNvPr>
          <p:cNvGrpSpPr/>
          <p:nvPr/>
        </p:nvGrpSpPr>
        <p:grpSpPr>
          <a:xfrm>
            <a:off x="667966" y="1094430"/>
            <a:ext cx="11160126" cy="1584348"/>
            <a:chOff x="515937" y="4648335"/>
            <a:chExt cx="11160126" cy="1584348"/>
          </a:xfrm>
        </p:grpSpPr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xmlns="" id="{7F475B50-AF92-4BE9-BC04-394B3BD4A3D3}"/>
                </a:ext>
              </a:extLst>
            </p:cNvPr>
            <p:cNvSpPr/>
            <p:nvPr/>
          </p:nvSpPr>
          <p:spPr>
            <a:xfrm>
              <a:off x="515937" y="4652940"/>
              <a:ext cx="11160126" cy="1579743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/>
            <a:p>
              <a:pPr algn="ctr">
                <a:buClrTx/>
                <a:buFontTx/>
                <a:buNone/>
                <a:defRPr/>
              </a:pPr>
              <a:endParaRPr lang="ru-RU" sz="1800" kern="1200" smtClean="0">
                <a:solidFill>
                  <a:srgbClr val="FFFFFF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81" name="Полилиния 56">
              <a:extLst>
                <a:ext uri="{FF2B5EF4-FFF2-40B4-BE49-F238E27FC236}">
                  <a16:creationId xmlns:a16="http://schemas.microsoft.com/office/drawing/2014/main" xmlns="" id="{5DFCED32-2734-46AD-ACDA-28AF47EA3F5A}"/>
                </a:ext>
              </a:extLst>
            </p:cNvPr>
            <p:cNvSpPr/>
            <p:nvPr/>
          </p:nvSpPr>
          <p:spPr>
            <a:xfrm>
              <a:off x="518367" y="4648335"/>
              <a:ext cx="2936560" cy="1584348"/>
            </a:xfrm>
            <a:custGeom>
              <a:avLst/>
              <a:gdLst>
                <a:gd name="connsiteX0" fmla="*/ 0 w 2734845"/>
                <a:gd name="connsiteY0" fmla="*/ 0 h 1490400"/>
                <a:gd name="connsiteX1" fmla="*/ 2734845 w 2734845"/>
                <a:gd name="connsiteY1" fmla="*/ 0 h 1490400"/>
                <a:gd name="connsiteX2" fmla="*/ 2734845 w 2734845"/>
                <a:gd name="connsiteY2" fmla="*/ 564 h 1490400"/>
                <a:gd name="connsiteX3" fmla="*/ 2209589 w 2734845"/>
                <a:gd name="connsiteY3" fmla="*/ 1490400 h 1490400"/>
                <a:gd name="connsiteX4" fmla="*/ 0 w 2734845"/>
                <a:gd name="connsiteY4" fmla="*/ 1490400 h 14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845" h="1490400">
                  <a:moveTo>
                    <a:pt x="0" y="0"/>
                  </a:moveTo>
                  <a:lnTo>
                    <a:pt x="2734845" y="0"/>
                  </a:lnTo>
                  <a:lnTo>
                    <a:pt x="2734845" y="564"/>
                  </a:lnTo>
                  <a:lnTo>
                    <a:pt x="2209589" y="1490400"/>
                  </a:lnTo>
                  <a:lnTo>
                    <a:pt x="0" y="1490400"/>
                  </a:lnTo>
                  <a:close/>
                </a:path>
              </a:pathLst>
            </a:custGeom>
            <a:gradFill>
              <a:gsLst>
                <a:gs pos="0">
                  <a:srgbClr val="00AAFF"/>
                </a:gs>
                <a:gs pos="100000">
                  <a:srgbClr val="00AAFF">
                    <a:lumMod val="75000"/>
                  </a:srgbClr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lIns="216000" bIns="144000" rtlCol="0" anchor="b">
              <a:no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</a:rPr>
                <a:t>Экономический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</a:rPr>
                <a:t>эффект</a:t>
              </a:r>
            </a:p>
          </p:txBody>
        </p:sp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xmlns="" id="{7A40A201-AF60-4487-AE4F-BA75CDB42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7299" y="4929559"/>
              <a:ext cx="457542" cy="452973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7D075A6-B9B1-4C65-9E36-57B2C99F438D}"/>
                </a:ext>
              </a:extLst>
            </p:cNvPr>
            <p:cNvSpPr txBox="1"/>
            <p:nvPr/>
          </p:nvSpPr>
          <p:spPr>
            <a:xfrm>
              <a:off x="4036390" y="5443175"/>
              <a:ext cx="1787349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Увеличение аудитории: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До 1 млн чел. по детским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выплатам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F34F870D-2BF3-4434-81A7-897BB0FE58CF}"/>
                </a:ext>
              </a:extLst>
            </p:cNvPr>
            <p:cNvSpPr txBox="1"/>
            <p:nvPr/>
          </p:nvSpPr>
          <p:spPr>
            <a:xfrm>
              <a:off x="4039900" y="4864490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AAFF"/>
                  </a:solidFill>
                  <a:latin typeface="Arial Narrow" panose="020B0606020202030204" pitchFamily="34" charset="0"/>
                  <a:ea typeface="+mn-ea"/>
                </a:rPr>
                <a:t>01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3F3C55BA-48B0-4BE5-948B-6E8CE1511119}"/>
                </a:ext>
              </a:extLst>
            </p:cNvPr>
            <p:cNvSpPr txBox="1"/>
            <p:nvPr/>
          </p:nvSpPr>
          <p:spPr>
            <a:xfrm>
              <a:off x="6687850" y="4864490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AAFF"/>
                  </a:solidFill>
                  <a:latin typeface="Arial Narrow" panose="020B0606020202030204" pitchFamily="34" charset="0"/>
                  <a:ea typeface="+mn-ea"/>
                </a:rPr>
                <a:t>02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98E96281-FF2D-43BA-A59F-0CB1E343B835}"/>
                </a:ext>
              </a:extLst>
            </p:cNvPr>
            <p:cNvSpPr txBox="1"/>
            <p:nvPr/>
          </p:nvSpPr>
          <p:spPr>
            <a:xfrm>
              <a:off x="9332939" y="5445371"/>
              <a:ext cx="1593385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Увеличение оборота и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остатков по счетам –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бесплатный</a:t>
              </a:r>
              <a:r>
                <a:rPr lang="en-US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 funding</a:t>
              </a:r>
              <a:endParaRPr lang="ru-RU" kern="12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4AD4A637-CBB6-455E-AB9F-A81C3BCD31B8}"/>
                </a:ext>
              </a:extLst>
            </p:cNvPr>
            <p:cNvSpPr txBox="1"/>
            <p:nvPr/>
          </p:nvSpPr>
          <p:spPr>
            <a:xfrm>
              <a:off x="9335800" y="4864490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AAFF"/>
                  </a:solidFill>
                  <a:latin typeface="Arial Narrow" panose="020B0606020202030204" pitchFamily="34" charset="0"/>
                  <a:ea typeface="+mn-ea"/>
                </a:rPr>
                <a:t>03</a:t>
              </a:r>
            </a:p>
          </p:txBody>
        </p:sp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xmlns="" id="{1618ED9E-2FFC-488F-8710-0B887DD40530}"/>
              </a:ext>
            </a:extLst>
          </p:cNvPr>
          <p:cNvGrpSpPr/>
          <p:nvPr/>
        </p:nvGrpSpPr>
        <p:grpSpPr>
          <a:xfrm>
            <a:off x="667966" y="2844091"/>
            <a:ext cx="11160126" cy="1584348"/>
            <a:chOff x="515937" y="2943214"/>
            <a:chExt cx="11160126" cy="1584348"/>
          </a:xfrm>
        </p:grpSpPr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xmlns="" id="{03744F84-B8C1-4B6C-B70F-A452C485FC9B}"/>
                </a:ext>
              </a:extLst>
            </p:cNvPr>
            <p:cNvSpPr/>
            <p:nvPr/>
          </p:nvSpPr>
          <p:spPr>
            <a:xfrm>
              <a:off x="515937" y="2947819"/>
              <a:ext cx="11160126" cy="1579743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/>
            <a:p>
              <a:pPr algn="ctr">
                <a:buClrTx/>
                <a:buFontTx/>
                <a:buNone/>
                <a:defRPr/>
              </a:pPr>
              <a:endParaRPr lang="ru-RU" sz="1800" kern="1200" smtClean="0">
                <a:solidFill>
                  <a:srgbClr val="FFFFFF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101" name="Полилиния 56">
              <a:extLst>
                <a:ext uri="{FF2B5EF4-FFF2-40B4-BE49-F238E27FC236}">
                  <a16:creationId xmlns:a16="http://schemas.microsoft.com/office/drawing/2014/main" xmlns="" id="{A34D98FA-68D9-4633-A5B5-3878EEA4E840}"/>
                </a:ext>
              </a:extLst>
            </p:cNvPr>
            <p:cNvSpPr/>
            <p:nvPr/>
          </p:nvSpPr>
          <p:spPr>
            <a:xfrm>
              <a:off x="518367" y="2943214"/>
              <a:ext cx="2936560" cy="1584348"/>
            </a:xfrm>
            <a:custGeom>
              <a:avLst/>
              <a:gdLst>
                <a:gd name="connsiteX0" fmla="*/ 0 w 2734845"/>
                <a:gd name="connsiteY0" fmla="*/ 0 h 1490400"/>
                <a:gd name="connsiteX1" fmla="*/ 2734845 w 2734845"/>
                <a:gd name="connsiteY1" fmla="*/ 0 h 1490400"/>
                <a:gd name="connsiteX2" fmla="*/ 2734845 w 2734845"/>
                <a:gd name="connsiteY2" fmla="*/ 564 h 1490400"/>
                <a:gd name="connsiteX3" fmla="*/ 2209589 w 2734845"/>
                <a:gd name="connsiteY3" fmla="*/ 1490400 h 1490400"/>
                <a:gd name="connsiteX4" fmla="*/ 0 w 2734845"/>
                <a:gd name="connsiteY4" fmla="*/ 1490400 h 14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845" h="1490400">
                  <a:moveTo>
                    <a:pt x="0" y="0"/>
                  </a:moveTo>
                  <a:lnTo>
                    <a:pt x="2734845" y="0"/>
                  </a:lnTo>
                  <a:lnTo>
                    <a:pt x="2734845" y="564"/>
                  </a:lnTo>
                  <a:lnTo>
                    <a:pt x="2209589" y="1490400"/>
                  </a:lnTo>
                  <a:lnTo>
                    <a:pt x="0" y="1490400"/>
                  </a:lnTo>
                  <a:close/>
                </a:path>
              </a:pathLst>
            </a:custGeom>
            <a:gradFill>
              <a:gsLst>
                <a:gs pos="50000">
                  <a:srgbClr val="002882"/>
                </a:gs>
                <a:gs pos="100000">
                  <a:srgbClr val="002882">
                    <a:lumMod val="75000"/>
                  </a:srgbClr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lIns="216000" bIns="144000" rtlCol="0" anchor="b">
              <a:no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</a:rPr>
                <a:t>Расходы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74295ED9-7792-4082-AD00-7CA6C3E0FD5F}"/>
                </a:ext>
              </a:extLst>
            </p:cNvPr>
            <p:cNvSpPr txBox="1"/>
            <p:nvPr/>
          </p:nvSpPr>
          <p:spPr>
            <a:xfrm>
              <a:off x="4039900" y="3822340"/>
              <a:ext cx="146354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Расходы на команду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2A445B94-058E-4DC7-8836-B6DEC65F2AD7}"/>
                </a:ext>
              </a:extLst>
            </p:cNvPr>
            <p:cNvSpPr txBox="1"/>
            <p:nvPr/>
          </p:nvSpPr>
          <p:spPr>
            <a:xfrm>
              <a:off x="4039900" y="3159370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</a:rPr>
                <a:t>01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603AB54-BB17-4155-959F-AFB54EE88CE9}"/>
                </a:ext>
              </a:extLst>
            </p:cNvPr>
            <p:cNvSpPr txBox="1"/>
            <p:nvPr/>
          </p:nvSpPr>
          <p:spPr>
            <a:xfrm>
              <a:off x="6687850" y="3822340"/>
              <a:ext cx="158857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Расходы на маркетинг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и продвижение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C201CAA-D211-40D0-A1DB-9AA6733CF120}"/>
                </a:ext>
              </a:extLst>
            </p:cNvPr>
            <p:cNvSpPr txBox="1"/>
            <p:nvPr/>
          </p:nvSpPr>
          <p:spPr>
            <a:xfrm>
              <a:off x="6687850" y="3159370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</a:rPr>
                <a:t>02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0F30453-5F2C-4CD4-8371-73D7FC21F126}"/>
                </a:ext>
              </a:extLst>
            </p:cNvPr>
            <p:cNvSpPr txBox="1"/>
            <p:nvPr/>
          </p:nvSpPr>
          <p:spPr>
            <a:xfrm>
              <a:off x="9335800" y="3822340"/>
              <a:ext cx="1659109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Расходы на разработку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и интеграции</a:t>
              </a:r>
              <a:b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</a:br>
              <a:endParaRPr lang="ru-RU" b="1" kern="12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33513DF5-4117-4C29-AE59-E1B12F69F658}"/>
                </a:ext>
              </a:extLst>
            </p:cNvPr>
            <p:cNvSpPr txBox="1"/>
            <p:nvPr/>
          </p:nvSpPr>
          <p:spPr>
            <a:xfrm>
              <a:off x="9335800" y="3159370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</a:rPr>
                <a:t>03</a:t>
              </a:r>
            </a:p>
          </p:txBody>
        </p:sp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xmlns="" id="{97E2B69E-F60F-45B7-A1D2-EDCE9674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809" y="3562304"/>
              <a:ext cx="457200" cy="452635"/>
            </a:xfrm>
            <a:prstGeom prst="rect">
              <a:avLst/>
            </a:prstGeom>
          </p:spPr>
        </p:pic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xmlns="" id="{3D7E71BD-56EA-4BD6-9A05-70882CDCBF3B}"/>
              </a:ext>
            </a:extLst>
          </p:cNvPr>
          <p:cNvGrpSpPr/>
          <p:nvPr/>
        </p:nvGrpSpPr>
        <p:grpSpPr>
          <a:xfrm>
            <a:off x="664456" y="4639990"/>
            <a:ext cx="11160126" cy="1588954"/>
            <a:chOff x="515937" y="1233488"/>
            <a:chExt cx="11160126" cy="1588954"/>
          </a:xfrm>
        </p:grpSpPr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xmlns="" id="{92EEE2B6-1B9E-4F40-A645-5E164BCFB397}"/>
                </a:ext>
              </a:extLst>
            </p:cNvPr>
            <p:cNvSpPr/>
            <p:nvPr/>
          </p:nvSpPr>
          <p:spPr>
            <a:xfrm>
              <a:off x="515937" y="1242699"/>
              <a:ext cx="11160126" cy="1579743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/>
            <a:p>
              <a:pPr algn="ctr">
                <a:buClrTx/>
                <a:buFontTx/>
                <a:buNone/>
                <a:defRPr/>
              </a:pPr>
              <a:endParaRPr lang="ru-RU" sz="1800" kern="1200" smtClean="0">
                <a:solidFill>
                  <a:srgbClr val="FFFFFF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121" name="Полилиния 56">
              <a:extLst>
                <a:ext uri="{FF2B5EF4-FFF2-40B4-BE49-F238E27FC236}">
                  <a16:creationId xmlns:a16="http://schemas.microsoft.com/office/drawing/2014/main" xmlns="" id="{626321C6-A0C4-47F0-8373-FC1650729505}"/>
                </a:ext>
              </a:extLst>
            </p:cNvPr>
            <p:cNvSpPr/>
            <p:nvPr/>
          </p:nvSpPr>
          <p:spPr>
            <a:xfrm>
              <a:off x="518367" y="1233488"/>
              <a:ext cx="2936560" cy="1584348"/>
            </a:xfrm>
            <a:custGeom>
              <a:avLst/>
              <a:gdLst>
                <a:gd name="connsiteX0" fmla="*/ 0 w 2734845"/>
                <a:gd name="connsiteY0" fmla="*/ 0 h 1490400"/>
                <a:gd name="connsiteX1" fmla="*/ 2734845 w 2734845"/>
                <a:gd name="connsiteY1" fmla="*/ 0 h 1490400"/>
                <a:gd name="connsiteX2" fmla="*/ 2734845 w 2734845"/>
                <a:gd name="connsiteY2" fmla="*/ 564 h 1490400"/>
                <a:gd name="connsiteX3" fmla="*/ 2209589 w 2734845"/>
                <a:gd name="connsiteY3" fmla="*/ 1490400 h 1490400"/>
                <a:gd name="connsiteX4" fmla="*/ 0 w 2734845"/>
                <a:gd name="connsiteY4" fmla="*/ 1490400 h 14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845" h="1490400">
                  <a:moveTo>
                    <a:pt x="0" y="0"/>
                  </a:moveTo>
                  <a:lnTo>
                    <a:pt x="2734845" y="0"/>
                  </a:lnTo>
                  <a:lnTo>
                    <a:pt x="2734845" y="564"/>
                  </a:lnTo>
                  <a:lnTo>
                    <a:pt x="2209589" y="1490400"/>
                  </a:lnTo>
                  <a:lnTo>
                    <a:pt x="0" y="1490400"/>
                  </a:lnTo>
                  <a:close/>
                </a:path>
              </a:pathLst>
            </a:custGeom>
            <a:gradFill>
              <a:gsLst>
                <a:gs pos="50000">
                  <a:srgbClr val="002882"/>
                </a:gs>
                <a:gs pos="100000">
                  <a:srgbClr val="002882">
                    <a:lumMod val="75000"/>
                  </a:srgbClr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lIns="216000" bIns="144000" rtlCol="0" anchor="b">
              <a:no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</a:rPr>
                <a:t>Нефинансовый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</a:rPr>
                <a:t>эффект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69B04197-91BB-4C9D-B08A-399BF7CD6226}"/>
                </a:ext>
              </a:extLst>
            </p:cNvPr>
            <p:cNvSpPr txBox="1"/>
            <p:nvPr/>
          </p:nvSpPr>
          <p:spPr>
            <a:xfrm>
              <a:off x="4039900" y="2090766"/>
              <a:ext cx="220573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Электронный документооборот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Удобнее и </a:t>
              </a:r>
              <a:r>
                <a:rPr lang="ru-RU" kern="1200" dirty="0" err="1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экологичнее</a:t>
              </a:r>
              <a:endParaRPr lang="ru-RU" kern="12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455AC8A6-28DB-4D3A-A52A-AE4683E1A400}"/>
                </a:ext>
              </a:extLst>
            </p:cNvPr>
            <p:cNvSpPr txBox="1"/>
            <p:nvPr/>
          </p:nvSpPr>
          <p:spPr>
            <a:xfrm>
              <a:off x="4039900" y="1454249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</a:rPr>
                <a:t>01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57CE97DD-72F9-40CF-AB8C-7454187613D1}"/>
                </a:ext>
              </a:extLst>
            </p:cNvPr>
            <p:cNvSpPr txBox="1"/>
            <p:nvPr/>
          </p:nvSpPr>
          <p:spPr>
            <a:xfrm>
              <a:off x="6688669" y="2090766"/>
              <a:ext cx="2039020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Информирование населения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о выплатах и повышение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его благосостояния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8A34CC8-7309-4BBB-8F9E-82871659FA77}"/>
                </a:ext>
              </a:extLst>
            </p:cNvPr>
            <p:cNvSpPr txBox="1"/>
            <p:nvPr/>
          </p:nvSpPr>
          <p:spPr>
            <a:xfrm>
              <a:off x="6687850" y="1454249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</a:rPr>
                <a:t>02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D075C549-9E28-43C7-9EF7-F33A582333BC}"/>
                </a:ext>
              </a:extLst>
            </p:cNvPr>
            <p:cNvSpPr txBox="1"/>
            <p:nvPr/>
          </p:nvSpPr>
          <p:spPr>
            <a:xfrm>
              <a:off x="9335800" y="2090766"/>
              <a:ext cx="200535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+ К карме и бренду за </a:t>
              </a:r>
            </a:p>
            <a:p>
              <a:pPr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следование </a:t>
              </a:r>
              <a:r>
                <a:rPr lang="en-US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ESG</a:t>
              </a:r>
              <a:r>
                <a:rPr lang="ru-RU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</a:rPr>
                <a:t> принципам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06520527-99B7-4FEA-8EBD-33463A424C0F}"/>
                </a:ext>
              </a:extLst>
            </p:cNvPr>
            <p:cNvSpPr txBox="1"/>
            <p:nvPr/>
          </p:nvSpPr>
          <p:spPr>
            <a:xfrm>
              <a:off x="9335800" y="1454249"/>
              <a:ext cx="468077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>
                <a:buClrTx/>
                <a:buFontTx/>
                <a:buNone/>
                <a:defRPr/>
              </a:pPr>
              <a:r>
                <a:rPr lang="ru-RU" sz="4000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</a:rPr>
                <a:t>03</a:t>
              </a:r>
            </a:p>
          </p:txBody>
        </p:sp>
        <p:pic>
          <p:nvPicPr>
            <p:cNvPr id="128" name="Рисунок 127">
              <a:extLst>
                <a:ext uri="{FF2B5EF4-FFF2-40B4-BE49-F238E27FC236}">
                  <a16:creationId xmlns:a16="http://schemas.microsoft.com/office/drawing/2014/main" xmlns="" id="{25222193-9F2F-4CAA-BBEC-8388B08D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0809" y="1617167"/>
              <a:ext cx="457200" cy="452635"/>
            </a:xfrm>
            <a:prstGeom prst="rect">
              <a:avLst/>
            </a:prstGeom>
          </p:spPr>
        </p:pic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7D075A6-B9B1-4C65-9E36-57B2C99F438D}"/>
              </a:ext>
            </a:extLst>
          </p:cNvPr>
          <p:cNvSpPr txBox="1"/>
          <p:nvPr/>
        </p:nvSpPr>
        <p:spPr>
          <a:xfrm>
            <a:off x="6836369" y="1889270"/>
            <a:ext cx="200856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ru-RU" kern="12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rPr>
              <a:t>Увеличение дохода</a:t>
            </a:r>
            <a:r>
              <a:rPr lang="ru-RU" kern="1200" dirty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rPr>
              <a:t> </a:t>
            </a:r>
            <a:r>
              <a:rPr lang="ru-RU" kern="12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rPr>
              <a:t>от кросс </a:t>
            </a:r>
          </a:p>
          <a:p>
            <a:pPr>
              <a:buClrTx/>
              <a:buFontTx/>
              <a:buNone/>
              <a:defRPr/>
            </a:pPr>
            <a:r>
              <a:rPr lang="ru-RU" kern="12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rPr>
              <a:t>продаж новым клиентам</a:t>
            </a:r>
          </a:p>
          <a:p>
            <a:pPr>
              <a:buClrTx/>
              <a:buFontTx/>
              <a:buNone/>
              <a:defRPr/>
            </a:pPr>
            <a:r>
              <a:rPr lang="ru-RU" kern="12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</a:rPr>
              <a:t>иных банковских продуктов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53770" y="258193"/>
            <a:ext cx="9921189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Экономика проекта</a:t>
            </a:r>
            <a:endParaRPr lang="ru-RU" sz="3200" b="1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9843" y="1528674"/>
            <a:ext cx="120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rgbClr val="70AD47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+</a:t>
            </a:r>
            <a:r>
              <a:rPr lang="ru-RU" sz="2000" b="1" smtClean="0">
                <a:solidFill>
                  <a:srgbClr val="70AD47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277 </a:t>
            </a:r>
            <a:r>
              <a:rPr lang="ru-RU" sz="2000" b="1" dirty="0" smtClean="0">
                <a:solidFill>
                  <a:srgbClr val="70AD47">
                    <a:lumMod val="60000"/>
                    <a:lumOff val="40000"/>
                  </a:srgbClr>
                </a:solidFill>
                <a:latin typeface="Arial Narrow" panose="020B0606020202030204" pitchFamily="34" charset="0"/>
              </a:rPr>
              <a:t>млн</a:t>
            </a:r>
            <a:endParaRPr lang="ru-RU" sz="2000" b="1" dirty="0">
              <a:solidFill>
                <a:srgbClr val="70AD47">
                  <a:lumMod val="60000"/>
                  <a:lumOff val="40000"/>
                </a:srgbClr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9842" y="3236155"/>
            <a:ext cx="120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rgbClr val="DC4C3F"/>
                </a:solidFill>
                <a:latin typeface="Arial Narrow" panose="020B0606020202030204" pitchFamily="34" charset="0"/>
              </a:rPr>
              <a:t>-50 </a:t>
            </a:r>
            <a:r>
              <a:rPr lang="ru-RU" sz="2000" b="1" smtClean="0">
                <a:solidFill>
                  <a:srgbClr val="DC4C3F"/>
                </a:solidFill>
                <a:latin typeface="Arial Narrow" panose="020B0606020202030204" pitchFamily="34" charset="0"/>
              </a:rPr>
              <a:t>млн</a:t>
            </a:r>
            <a:endParaRPr lang="ru-RU" sz="2000" b="1" dirty="0">
              <a:solidFill>
                <a:srgbClr val="DC4C3F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6984" y="3242973"/>
            <a:ext cx="120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rgbClr val="DC4C3F"/>
                </a:solidFill>
                <a:latin typeface="Arial Narrow" panose="020B0606020202030204" pitchFamily="34" charset="0"/>
              </a:rPr>
              <a:t>-6 </a:t>
            </a:r>
            <a:r>
              <a:rPr lang="ru-RU" sz="2000" b="1" smtClean="0">
                <a:solidFill>
                  <a:srgbClr val="DC4C3F"/>
                </a:solidFill>
                <a:latin typeface="Arial Narrow" panose="020B0606020202030204" pitchFamily="34" charset="0"/>
              </a:rPr>
              <a:t>млн</a:t>
            </a:r>
            <a:endParaRPr lang="ru-RU" sz="2000" b="1" dirty="0">
              <a:solidFill>
                <a:srgbClr val="DC4C3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1116598" y="3295907"/>
            <a:ext cx="206873" cy="206873"/>
          </a:xfrm>
          <a:prstGeom prst="ellipse">
            <a:avLst/>
          </a:prstGeom>
          <a:solidFill>
            <a:srgbClr val="DC4C3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21083" y="3236155"/>
            <a:ext cx="120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rgbClr val="DC4C3F"/>
                </a:solidFill>
                <a:latin typeface="Arial Narrow" panose="020B0606020202030204" pitchFamily="34" charset="0"/>
              </a:rPr>
              <a:t>-12 </a:t>
            </a:r>
            <a:r>
              <a:rPr lang="ru-RU" sz="2000" b="1" smtClean="0">
                <a:solidFill>
                  <a:srgbClr val="DC4C3F"/>
                </a:solidFill>
                <a:latin typeface="Arial Narrow" panose="020B0606020202030204" pitchFamily="34" charset="0"/>
              </a:rPr>
              <a:t>млн</a:t>
            </a:r>
            <a:endParaRPr lang="ru-RU" sz="2000" b="1" dirty="0">
              <a:solidFill>
                <a:srgbClr val="DC4C3F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571172" y="3295907"/>
            <a:ext cx="206873" cy="206873"/>
          </a:xfrm>
          <a:prstGeom prst="ellipse">
            <a:avLst/>
          </a:prstGeom>
          <a:solidFill>
            <a:srgbClr val="DC4C3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5813601" y="3297812"/>
            <a:ext cx="206873" cy="206873"/>
          </a:xfrm>
          <a:prstGeom prst="ellipse">
            <a:avLst/>
          </a:prstGeom>
          <a:solidFill>
            <a:srgbClr val="DC4C3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571171" y="1583447"/>
            <a:ext cx="206873" cy="206873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29B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08481" y="5348972"/>
            <a:ext cx="2795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• Уведомление клиента о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положенных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мерах </a:t>
            </a:r>
            <a:r>
              <a:rPr lang="ru-RU" dirty="0" err="1">
                <a:solidFill>
                  <a:srgbClr val="002060"/>
                </a:solidFill>
                <a:latin typeface="Arial Narrow" panose="020B0606020202030204" pitchFamily="34" charset="0"/>
              </a:rPr>
              <a:t>соц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поддержки</a:t>
            </a:r>
          </a:p>
          <a:p>
            <a:pPr algn="ctr"/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• Подписка </a:t>
            </a:r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на уведомления и проактивные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выплаты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0565" y="5418892"/>
            <a:ext cx="25751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Подключение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к </a:t>
            </a:r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счету: </a:t>
            </a:r>
          </a:p>
          <a:p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• выплат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по больничным </a:t>
            </a:r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листам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• выплат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по </a:t>
            </a:r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отпускам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 </a:t>
            </a:r>
          </a:p>
          <a:p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• выплат стипендий</a:t>
            </a:r>
            <a:endParaRPr lang="ru-RU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0076236" y="2520168"/>
            <a:ext cx="20529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Подключение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к счету выплат по налоговым вычетам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481217" y="5418892"/>
            <a:ext cx="2710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• Переход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остальных </a:t>
            </a:r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соц.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и </a:t>
            </a:r>
            <a:r>
              <a:rPr lang="ru-RU" dirty="0" err="1" smtClean="0">
                <a:solidFill>
                  <a:srgbClr val="00B0F0"/>
                </a:solidFill>
                <a:latin typeface="Arial Narrow" panose="020B0606020202030204" pitchFamily="34" charset="0"/>
              </a:rPr>
              <a:t>несоц</a:t>
            </a:r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. выплат в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проактивный режим</a:t>
            </a:r>
          </a:p>
          <a:p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• Завершение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программы цифровой трансформации </a:t>
            </a:r>
            <a:r>
              <a:rPr lang="ru-RU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соц. </a:t>
            </a:r>
            <a:r>
              <a:rPr lang="ru-RU" dirty="0">
                <a:solidFill>
                  <a:srgbClr val="00B0F0"/>
                </a:solidFill>
                <a:latin typeface="Arial Narrow" panose="020B0606020202030204" pitchFamily="34" charset="0"/>
              </a:rPr>
              <a:t>среды</a:t>
            </a:r>
          </a:p>
        </p:txBody>
      </p:sp>
      <p:cxnSp>
        <p:nvCxnSpPr>
          <p:cNvPr id="33" name="Прямая соединительная линия 32"/>
          <p:cNvCxnSpPr>
            <a:stCxn id="34" idx="0"/>
            <a:endCxn id="10" idx="4"/>
          </p:cNvCxnSpPr>
          <p:nvPr/>
        </p:nvCxnSpPr>
        <p:spPr>
          <a:xfrm flipH="1" flipV="1">
            <a:off x="7933350" y="4376168"/>
            <a:ext cx="150" cy="951284"/>
          </a:xfrm>
          <a:prstGeom prst="line">
            <a:avLst/>
          </a:prstGeom>
          <a:ln>
            <a:solidFill>
              <a:srgbClr val="00A9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7887780" y="5327452"/>
            <a:ext cx="91440" cy="91440"/>
          </a:xfrm>
          <a:prstGeom prst="ellipse">
            <a:avLst/>
          </a:prstGeom>
          <a:solidFill>
            <a:srgbClr val="00A9FD"/>
          </a:solidFill>
          <a:ln>
            <a:solidFill>
              <a:srgbClr val="00A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1239141" y="4138396"/>
            <a:ext cx="0" cy="1164267"/>
          </a:xfrm>
          <a:prstGeom prst="line">
            <a:avLst/>
          </a:prstGeom>
          <a:ln>
            <a:solidFill>
              <a:srgbClr val="00A9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1193421" y="5327452"/>
            <a:ext cx="91440" cy="91440"/>
          </a:xfrm>
          <a:prstGeom prst="ellipse">
            <a:avLst/>
          </a:prstGeom>
          <a:solidFill>
            <a:srgbClr val="00A9FD"/>
          </a:solidFill>
          <a:ln>
            <a:solidFill>
              <a:srgbClr val="00A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V="1">
            <a:off x="9910684" y="2853944"/>
            <a:ext cx="0" cy="932001"/>
          </a:xfrm>
          <a:prstGeom prst="line">
            <a:avLst/>
          </a:prstGeom>
          <a:ln>
            <a:solidFill>
              <a:srgbClr val="00A9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9864964" y="2826030"/>
            <a:ext cx="91440" cy="91440"/>
          </a:xfrm>
          <a:prstGeom prst="ellipse">
            <a:avLst/>
          </a:prstGeom>
          <a:solidFill>
            <a:srgbClr val="00A9FD"/>
          </a:solidFill>
          <a:ln>
            <a:solidFill>
              <a:srgbClr val="00A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042538" y="3912583"/>
            <a:ext cx="10688982" cy="292269"/>
            <a:chOff x="1059476" y="3292760"/>
            <a:chExt cx="10688982" cy="177131"/>
          </a:xfrm>
        </p:grpSpPr>
        <p:grpSp>
          <p:nvGrpSpPr>
            <p:cNvPr id="42" name="Группа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08AA42C-CDFB-4049-A6DB-7C559A457676}"/>
                </a:ext>
              </a:extLst>
            </p:cNvPr>
            <p:cNvGrpSpPr/>
            <p:nvPr/>
          </p:nvGrpSpPr>
          <p:grpSpPr>
            <a:xfrm>
              <a:off x="1059476" y="3292760"/>
              <a:ext cx="10688982" cy="177131"/>
              <a:chOff x="1375875" y="3365500"/>
              <a:chExt cx="9964712" cy="127000"/>
            </a:xfrm>
          </p:grpSpPr>
          <p:grpSp>
            <p:nvGrpSpPr>
              <p:cNvPr id="70" name="Группа 6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64C29EA-4BD4-5544-BFA7-EF6CEE5BEB36}"/>
                  </a:ext>
                </a:extLst>
              </p:cNvPr>
              <p:cNvGrpSpPr/>
              <p:nvPr/>
            </p:nvGrpSpPr>
            <p:grpSpPr>
              <a:xfrm>
                <a:off x="1508560" y="3369733"/>
                <a:ext cx="9440262" cy="118533"/>
                <a:chOff x="1375875" y="4305300"/>
                <a:chExt cx="9440262" cy="571500"/>
              </a:xfrm>
            </p:grpSpPr>
            <p:cxnSp>
              <p:nvCxnSpPr>
                <p:cNvPr id="117" name="Прямая соединительная линия 116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8FB40DB7-B6D9-B944-970D-A91C945EC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16137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Прямая соединительная линия 117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1F45DECE-3067-1148-BB1C-920C5109C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678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Прямая соединительная линия 118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F474E589-B513-7A4F-9700-F72F5B116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219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Прямая соединительная линия 119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30965FBC-222A-534E-B9EA-8F0DA59E6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2760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Прямая соединительная линия 12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D117BDFC-67B6-F142-9330-BA12959B6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3842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Прямая соединительная линия 12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7EB55D3-020B-B349-B243-B9AB139FA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1547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Прямая соединительная линия 122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FF92FFA-9B86-A242-8ABA-5E94B854A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088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Прямая соединительная линия 123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39F75861-322B-7B47-94CB-CC64D3D0E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2629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Прямая соединительная линия 124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1DAE1067-D3C0-0C4E-8CB2-5C996737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8170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Прямая соединительная линия 125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3A4F5D06-00BE-3E4A-BA28-C545B7917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18301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66D69A10-2E7B-B444-A97D-9898C8A46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9383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BDD328F0-8303-6943-B2FA-0940F11DA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4924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EDEE3188-F8B9-ED48-A2F6-CF931ECC3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0465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55F5F736-4DAF-814A-BC5A-0AD5064CB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6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Прямая соединительная линия 13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22FB15F5-DAB8-274A-BDC6-09B46D5A1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3711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Прямая соединительная линия 13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D58CF35C-E187-CB44-9E9D-8B035F49E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9252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Прямая соединительная линия 132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97FBD5AF-16C5-2046-936E-D3EBB4E5A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4793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Прямая соединительная линия 133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8707D5CF-F5D7-874B-90DF-50A6FA259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0334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Прямая соединительная линия 134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9301A2A7-B9AC-E544-B458-7DBF0502A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5875" y="4305300"/>
                  <a:ext cx="0" cy="571500"/>
                </a:xfrm>
                <a:prstGeom prst="line">
                  <a:avLst/>
                </a:prstGeom>
                <a:ln w="9525">
                  <a:solidFill>
                    <a:srgbClr val="00A9F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Группа 7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B12537E-2E99-E547-B51C-98C1678CA908}"/>
                  </a:ext>
                </a:extLst>
              </p:cNvPr>
              <p:cNvGrpSpPr/>
              <p:nvPr/>
            </p:nvGrpSpPr>
            <p:grpSpPr>
              <a:xfrm>
                <a:off x="1375875" y="3365500"/>
                <a:ext cx="9964712" cy="127000"/>
                <a:chOff x="1375875" y="3365500"/>
                <a:chExt cx="9964712" cy="127000"/>
              </a:xfrm>
            </p:grpSpPr>
            <p:grpSp>
              <p:nvGrpSpPr>
                <p:cNvPr id="72" name="Группа 7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A4FF3F15-81D9-2B4A-A0E7-1696B984909D}"/>
                    </a:ext>
                  </a:extLst>
                </p:cNvPr>
                <p:cNvGrpSpPr/>
                <p:nvPr/>
              </p:nvGrpSpPr>
              <p:grpSpPr>
                <a:xfrm>
                  <a:off x="1760020" y="3369733"/>
                  <a:ext cx="9440262" cy="118533"/>
                  <a:chOff x="1375875" y="4305300"/>
                  <a:chExt cx="9440262" cy="571500"/>
                </a:xfrm>
              </p:grpSpPr>
              <p:cxnSp>
                <p:nvCxnSpPr>
                  <p:cNvPr id="97" name="Прямая соединительная линия 9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E42132B-7E7C-D34C-BA94-D421806F01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16137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Прямая соединительная линия 9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3942F865-B1C1-A047-ADBD-264BCC9B59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91678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Прямая соединительная линия 9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DC69D40-92DE-B248-B299-792787153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67219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Прямая соединительная линия 9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6378E411-C8D1-FE4C-93A6-0205E857C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42760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Прямая соединительная линия 10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E1387409-A5A3-AF45-B33A-22CDEFD16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93842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Прямая соединительная линия 10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4EB56DBA-48F4-024F-9ADA-AA3FD3799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547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Прямая соединительная линия 10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B134192C-9A80-8841-9523-C363B6FDA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7088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Прямая соединительная линия 10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B0348D5C-79F1-6D40-AFDA-35DB951D4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2629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единительная линия 10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21D1E5B-92EB-504A-B051-FEA35BC71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8170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единительная линия 105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CE494168-CC93-B841-BFBD-C8794BFF48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18301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Прямая соединительная линия 10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84283CF7-4BAF-474C-B913-D2BF6AABB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9383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Прямая соединительная линия 10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E1E804D-A994-EE49-9F01-2D10AD494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44924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Прямая соединительная линия 10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DDFE882-BE2E-A743-9F9D-2F88A1D7E6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0465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Прямая соединительная линия 10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B394314-D009-8B41-B858-18FFAB43A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6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Прямая соединительная линия 11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271AF07-55D2-2A44-858B-DD86DEA87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73711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Прямая соединительная линия 11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7A59F50-866D-5446-9461-6D1F05F52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9252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Прямая соединительная линия 11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A67C28F-3CF1-EC47-AEF9-A5FA15B5B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4793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Прямая соединительная линия 11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14D42826-2E85-AE4C-979E-30FBAF87B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0334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Прямая соединительная линия 11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5B1A50FD-B4A0-9043-918E-F8FF1E67CC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5875" y="4305300"/>
                    <a:ext cx="0" cy="57150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Группа 72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6FAC704C-F8C4-1148-BA85-9BB5643A18D1}"/>
                    </a:ext>
                  </a:extLst>
                </p:cNvPr>
                <p:cNvGrpSpPr/>
                <p:nvPr/>
              </p:nvGrpSpPr>
              <p:grpSpPr>
                <a:xfrm>
                  <a:off x="3998170" y="3365500"/>
                  <a:ext cx="7342417" cy="127000"/>
                  <a:chOff x="3998170" y="3819525"/>
                  <a:chExt cx="7342417" cy="361950"/>
                </a:xfrm>
              </p:grpSpPr>
              <p:cxnSp>
                <p:nvCxnSpPr>
                  <p:cNvPr id="86" name="Прямая соединительная линия 85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3A41237-D295-864B-A280-BD09E445E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40587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Прямая соединительная линия 8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AB9BDFF-0ED5-2448-8C8B-43CAB38DC1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16137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Прямая соединительная линия 8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141EE6F9-0E64-2748-8475-261710FE7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91678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Прямая соединительная линия 8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646C33B3-F27C-5543-919E-D7E18AD14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67219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Прямая соединительная линия 8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9BD6F272-4271-E045-9C47-8729D631F5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42760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Прямая соединительная линия 9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29F4AF55-C1A8-AB48-B22A-DA70E7F1F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93842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Прямая соединительная линия 9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CEC97906-F8AF-2E4B-82C4-F437A3FEE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547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Прямая соединительная линия 9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39D05F6D-AE0A-BA48-8B32-1BF8ACAE6B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7088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Прямая соединительная линия 9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4E2B071-2D71-E54C-B408-669AA6FA5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22629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Прямая соединительная линия 9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12EF7D49-8379-D148-9698-0AF489B5D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8170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Группа 73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59DF4001-9282-9C42-8470-F9FD185E19BC}"/>
                    </a:ext>
                  </a:extLst>
                </p:cNvPr>
                <p:cNvGrpSpPr/>
                <p:nvPr/>
              </p:nvGrpSpPr>
              <p:grpSpPr>
                <a:xfrm>
                  <a:off x="1375875" y="3365500"/>
                  <a:ext cx="7342426" cy="127000"/>
                  <a:chOff x="1375875" y="3819525"/>
                  <a:chExt cx="7342426" cy="361950"/>
                </a:xfrm>
              </p:grpSpPr>
              <p:cxnSp>
                <p:nvCxnSpPr>
                  <p:cNvPr id="75" name="Прямая соединительная линия 74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F8D7B170-4013-DF47-B8F2-4525F06880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18301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Прямая соединительная линия 75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A11DF1D0-D18B-4849-AA9B-F7C173538C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9383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Прямая соединительная линия 76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81BB3445-FEA0-BF47-9818-DCE74D87B4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44924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Прямая соединительная линия 77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EF171C31-7D52-F548-B81F-8833D5A53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0465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Прямая соединительная линия 78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044C0490-388D-8A4F-83CD-DC3D4DF35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6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Прямая соединительная линия 79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58B6D96D-733B-374C-9FD1-41692EC3F5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73711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Прямая соединительная линия 80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4E03C1C3-802E-A44B-B1C1-38F5CAF96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9252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Прямая соединительная линия 81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6588E8B9-C370-834C-90EF-80A990277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4793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Прямая соединительная линия 82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70B00051-042F-8B48-BFEB-5DDAFEC87A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0334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Прямая соединительная линия 83">
                    <a:extLst>
                      <a:ext uri="{FF2B5EF4-FFF2-40B4-BE49-F238E27FC236}">
                        <a16:creationId xmlns="" xmlns:a16="http://schemas.microsoft.com/office/drawing/2014/main" xmlns:lc="http://schemas.openxmlformats.org/drawingml/2006/lockedCanvas" id="{067563E9-9B33-7648-8577-AB7614A94A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5875" y="3819525"/>
                    <a:ext cx="0" cy="361950"/>
                  </a:xfrm>
                  <a:prstGeom prst="line">
                    <a:avLst/>
                  </a:prstGeom>
                  <a:ln w="9525">
                    <a:solidFill>
                      <a:srgbClr val="00A9F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3" name="Группа 4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88880D0-48A2-434B-9DB2-ED044036C48B}"/>
                </a:ext>
              </a:extLst>
            </p:cNvPr>
            <p:cNvGrpSpPr/>
            <p:nvPr/>
          </p:nvGrpSpPr>
          <p:grpSpPr>
            <a:xfrm>
              <a:off x="1340761" y="3298663"/>
              <a:ext cx="10126413" cy="165323"/>
              <a:chOff x="1375875" y="4305300"/>
              <a:chExt cx="9440262" cy="571500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E7022F2-CE9A-3546-92F2-1167CE6B6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6137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B61827F-D435-4449-AD8E-03EB65ED0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1678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7B31990-33D5-7342-B29E-680AE2ED1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7219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A884A8B-864A-6442-8331-19395FD9C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2760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B3536C1-C932-9042-817D-853E1D6C1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3842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DEF5CBB-90B0-BE46-AC78-8364A8437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547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F82E00C-EBD6-0D40-ACA7-191C1B9CB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7088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31BC2C2-FC68-FE4C-9664-64D0FB62E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629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E67CD59-C3D3-4C43-B994-39B400D1F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170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B5D1C68-06D2-E749-B696-BB762D340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8301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FD0AF17-2B0B-E747-B47D-8C1BB8A3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383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26D2A29-280F-8C4B-B988-FFA8A568A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924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93A1208-5954-474B-B8DF-179581DF2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0465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E53D8CD-77DA-464B-91BC-58C45E452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6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A50809D-452F-6C45-AC95-FCE6B95C4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3711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AE32ADE-BE5A-314C-83F4-4FDB1E0D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9252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676E9E2-68A7-6349-A556-3E68035A8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793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4D40348-72C0-294F-843A-01C68F7BD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0334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FA08F60-7066-2841-B92E-EF1DBE8C0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5875" y="4305300"/>
                <a:ext cx="0" cy="571500"/>
              </a:xfrm>
              <a:prstGeom prst="line">
                <a:avLst/>
              </a:prstGeom>
              <a:ln w="9525">
                <a:solidFill>
                  <a:srgbClr val="00A9F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Прямоугольник 136"/>
          <p:cNvSpPr/>
          <p:nvPr/>
        </p:nvSpPr>
        <p:spPr>
          <a:xfrm>
            <a:off x="553770" y="258193"/>
            <a:ext cx="9921189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Дорожная карта</a:t>
            </a:r>
            <a:r>
              <a:rPr lang="ru-RU" sz="3200" b="1" kern="1200" baseline="300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ru-RU" sz="3200" b="1" kern="1200" baseline="300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963796" y="3567688"/>
            <a:ext cx="4231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800" b="1" dirty="0" smtClean="0">
                <a:solidFill>
                  <a:srgbClr val="002371"/>
                </a:solidFill>
                <a:latin typeface="Arial Narrow" panose="020B0606020202030204" pitchFamily="34" charset="0"/>
              </a:rPr>
              <a:t>2022</a:t>
            </a:r>
            <a:endParaRPr lang="ru-RU" sz="1800" b="1" dirty="0">
              <a:solidFill>
                <a:srgbClr val="00237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7734515" y="4475278"/>
            <a:ext cx="4231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/>
            <a:r>
              <a:rPr lang="ru-RU" sz="1800" b="1" dirty="0">
                <a:solidFill>
                  <a:srgbClr val="00B0F0"/>
                </a:solidFill>
                <a:latin typeface="Arial Narrow" panose="020B0606020202030204" pitchFamily="34" charset="0"/>
              </a:rPr>
              <a:t>2023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9699880" y="3441009"/>
            <a:ext cx="4231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/>
            <a:r>
              <a:rPr lang="ru-RU" sz="1800" b="1" dirty="0">
                <a:solidFill>
                  <a:srgbClr val="00B0F0"/>
                </a:solidFill>
                <a:latin typeface="Arial Narrow" panose="020B0606020202030204" pitchFamily="34" charset="0"/>
              </a:rPr>
              <a:t>2024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11043736" y="4475278"/>
            <a:ext cx="4231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8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2025</a:t>
            </a:r>
            <a:endParaRPr lang="ru-RU" sz="18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15028" y="3848328"/>
            <a:ext cx="1635248" cy="38176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I </a:t>
            </a:r>
            <a:r>
              <a:rPr lang="ru-RU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квартал</a:t>
            </a:r>
            <a:endParaRPr lang="ru-RU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2605987" y="3848328"/>
            <a:ext cx="1635248" cy="38176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II </a:t>
            </a:r>
            <a:r>
              <a:rPr lang="ru-RU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квартал</a:t>
            </a:r>
            <a:endParaRPr lang="ru-RU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Прямоугольник 137"/>
          <p:cNvSpPr/>
          <p:nvPr/>
        </p:nvSpPr>
        <p:spPr>
          <a:xfrm>
            <a:off x="4296946" y="3848328"/>
            <a:ext cx="1635248" cy="38176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III </a:t>
            </a:r>
            <a:r>
              <a:rPr lang="ru-RU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квартал</a:t>
            </a:r>
            <a:endParaRPr lang="ru-RU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Прямоугольник 138"/>
          <p:cNvSpPr/>
          <p:nvPr/>
        </p:nvSpPr>
        <p:spPr>
          <a:xfrm>
            <a:off x="5987905" y="3848328"/>
            <a:ext cx="1635248" cy="381763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IV </a:t>
            </a:r>
            <a:r>
              <a:rPr lang="ru-RU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квартал</a:t>
            </a:r>
            <a:endParaRPr lang="ru-RU" b="1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688535" y="4209422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Овал 143"/>
          <p:cNvSpPr/>
          <p:nvPr/>
        </p:nvSpPr>
        <p:spPr>
          <a:xfrm>
            <a:off x="3377328" y="4209422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45" name="Овал 144"/>
          <p:cNvSpPr/>
          <p:nvPr/>
        </p:nvSpPr>
        <p:spPr>
          <a:xfrm>
            <a:off x="5066121" y="4209422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46" name="Овал 145"/>
          <p:cNvSpPr/>
          <p:nvPr/>
        </p:nvSpPr>
        <p:spPr>
          <a:xfrm>
            <a:off x="6754913" y="4217042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1" name="Диаграмма 40"/>
          <p:cNvGraphicFramePr/>
          <p:nvPr/>
        </p:nvGraphicFramePr>
        <p:xfrm>
          <a:off x="892026" y="265810"/>
          <a:ext cx="6708125" cy="155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0" name="Прямоугольник 149"/>
          <p:cNvSpPr/>
          <p:nvPr/>
        </p:nvSpPr>
        <p:spPr>
          <a:xfrm>
            <a:off x="7261687" y="576780"/>
            <a:ext cx="248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Число получателей </a:t>
            </a:r>
            <a:r>
              <a:rPr lang="ru-RU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детских выплат </a:t>
            </a:r>
            <a:r>
              <a:rPr lang="ru-RU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вырастет до </a:t>
            </a:r>
            <a:r>
              <a:rPr lang="ru-RU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1 млн </a:t>
            </a:r>
            <a:r>
              <a:rPr lang="ru-RU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</a:rPr>
              <a:t>человек к концу 2022 года</a:t>
            </a:r>
            <a:endParaRPr lang="ru-RU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52" name="Прямая соединительная линия 151"/>
          <p:cNvCxnSpPr>
            <a:stCxn id="153" idx="0"/>
            <a:endCxn id="146" idx="4"/>
          </p:cNvCxnSpPr>
          <p:nvPr/>
        </p:nvCxnSpPr>
        <p:spPr>
          <a:xfrm flipH="1" flipV="1">
            <a:off x="6809777" y="4326770"/>
            <a:ext cx="2324" cy="45306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Овал 152"/>
          <p:cNvSpPr/>
          <p:nvPr/>
        </p:nvSpPr>
        <p:spPr>
          <a:xfrm>
            <a:off x="6766381" y="4779831"/>
            <a:ext cx="91440" cy="9144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Прямоугольник 155"/>
          <p:cNvSpPr/>
          <p:nvPr/>
        </p:nvSpPr>
        <p:spPr>
          <a:xfrm>
            <a:off x="6256340" y="4854201"/>
            <a:ext cx="109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Социальный </a:t>
            </a:r>
            <a:endParaRPr lang="en-US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ru-RU" smtClean="0">
                <a:solidFill>
                  <a:srgbClr val="002060"/>
                </a:solidFill>
                <a:latin typeface="Arial Narrow" panose="020B0606020202030204" pitchFamily="34" charset="0"/>
              </a:rPr>
              <a:t>калькулятор</a:t>
            </a:r>
            <a:endParaRPr lang="ru-RU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2" name="Прямая соединительная линия 161"/>
          <p:cNvCxnSpPr>
            <a:stCxn id="163" idx="0"/>
            <a:endCxn id="145" idx="4"/>
          </p:cNvCxnSpPr>
          <p:nvPr/>
        </p:nvCxnSpPr>
        <p:spPr>
          <a:xfrm flipH="1" flipV="1">
            <a:off x="5120985" y="4319150"/>
            <a:ext cx="2150" cy="10083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Овал 162"/>
          <p:cNvSpPr/>
          <p:nvPr/>
        </p:nvSpPr>
        <p:spPr>
          <a:xfrm>
            <a:off x="5077415" y="5327452"/>
            <a:ext cx="91440" cy="9144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165" name="Прямоугольник 164"/>
          <p:cNvSpPr/>
          <p:nvPr/>
        </p:nvSpPr>
        <p:spPr>
          <a:xfrm>
            <a:off x="4266351" y="5418892"/>
            <a:ext cx="1640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• Выбор счета для получения </a:t>
            </a:r>
            <a:r>
              <a:rPr lang="ru-RU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выплат</a:t>
            </a:r>
          </a:p>
          <a:p>
            <a:pPr algn="ctr"/>
            <a:r>
              <a:rPr lang="ru-RU" dirty="0">
                <a:solidFill>
                  <a:srgbClr val="002060"/>
                </a:solidFill>
                <a:latin typeface="Arial Narrow" panose="020B0606020202030204" pitchFamily="34" charset="0"/>
              </a:rPr>
              <a:t>• Автоматическая передача в ЕПГУ </a:t>
            </a:r>
          </a:p>
        </p:txBody>
      </p:sp>
      <p:cxnSp>
        <p:nvCxnSpPr>
          <p:cNvPr id="167" name="Прямая соединительная линия 166"/>
          <p:cNvCxnSpPr>
            <a:stCxn id="168" idx="0"/>
          </p:cNvCxnSpPr>
          <p:nvPr/>
        </p:nvCxnSpPr>
        <p:spPr>
          <a:xfrm flipV="1">
            <a:off x="1738250" y="4331481"/>
            <a:ext cx="3495" cy="9959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Овал 167"/>
          <p:cNvSpPr/>
          <p:nvPr/>
        </p:nvSpPr>
        <p:spPr>
          <a:xfrm>
            <a:off x="1692530" y="5327452"/>
            <a:ext cx="91440" cy="9144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2" name="Прямая соединительная линия 171"/>
          <p:cNvCxnSpPr>
            <a:stCxn id="173" idx="0"/>
          </p:cNvCxnSpPr>
          <p:nvPr/>
        </p:nvCxnSpPr>
        <p:spPr>
          <a:xfrm flipH="1" flipV="1">
            <a:off x="3432193" y="4331482"/>
            <a:ext cx="1686" cy="9959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Овал 172"/>
          <p:cNvSpPr/>
          <p:nvPr/>
        </p:nvSpPr>
        <p:spPr>
          <a:xfrm>
            <a:off x="3388159" y="5327452"/>
            <a:ext cx="91440" cy="9144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6" name="Диаграмма 175"/>
          <p:cNvGraphicFramePr/>
          <p:nvPr>
            <p:extLst>
              <p:ext uri="{D42A27DB-BD31-4B8C-83A1-F6EECF244321}">
                <p14:modId xmlns:p14="http://schemas.microsoft.com/office/powerpoint/2010/main" val="148152498"/>
              </p:ext>
            </p:extLst>
          </p:nvPr>
        </p:nvGraphicFramePr>
        <p:xfrm>
          <a:off x="892026" y="1322581"/>
          <a:ext cx="6708125" cy="243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83" name="Прямоугольник 182"/>
          <p:cNvSpPr/>
          <p:nvPr/>
        </p:nvSpPr>
        <p:spPr>
          <a:xfrm>
            <a:off x="7261687" y="2942846"/>
            <a:ext cx="248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DC4C3F"/>
                </a:solidFill>
                <a:latin typeface="Arial Narrow" panose="020B0606020202030204" pitchFamily="34" charset="0"/>
              </a:rPr>
              <a:t>Маркетинг и </a:t>
            </a:r>
            <a:r>
              <a:rPr lang="en-US" smtClean="0">
                <a:solidFill>
                  <a:srgbClr val="DC4C3F"/>
                </a:solidFill>
                <a:latin typeface="Arial Narrow" panose="020B0606020202030204" pitchFamily="34" charset="0"/>
              </a:rPr>
              <a:t>IT </a:t>
            </a:r>
            <a:r>
              <a:rPr lang="ru-RU" smtClean="0">
                <a:solidFill>
                  <a:srgbClr val="DC4C3F"/>
                </a:solidFill>
                <a:latin typeface="Arial Narrow" panose="020B0606020202030204" pitchFamily="34" charset="0"/>
              </a:rPr>
              <a:t>разработка – ключевые статьи расходов на проект в 2022 году</a:t>
            </a:r>
            <a:endParaRPr lang="ru-RU" dirty="0">
              <a:solidFill>
                <a:srgbClr val="DC4C3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793421" y="4099723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algn="ctr" defTabSz="932962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837" dirty="0">
                <a:latin typeface="Arial Narrow" panose="020B0606020202030204" pitchFamily="34" charset="0"/>
                <a:cs typeface="Arial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00A9FD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algn="ctr" defTabSz="932962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837" dirty="0"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771549" y="3749912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22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algn="ctr" defTabSz="932962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837" dirty="0">
                <a:latin typeface="Arial Narrow" panose="020B0606020202030204" pitchFamily="34" charset="0"/>
                <a:cs typeface="Arial" pitchFamily="34" charset="0"/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00A9FD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algn="ctr" defTabSz="932962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837" dirty="0"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xmlns="" id="{483FB150-85B7-47F6-96D3-17A1E11F8C61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1102706" y="4057051"/>
            <a:ext cx="279857" cy="276445"/>
            <a:chOff x="905" y="792"/>
            <a:chExt cx="164" cy="162"/>
          </a:xfrm>
          <a:solidFill>
            <a:srgbClr val="65839F"/>
          </a:solidFill>
        </p:grpSpPr>
        <p:sp>
          <p:nvSpPr>
            <p:cNvPr id="27" name="Oval 9">
              <a:extLst>
                <a:ext uri="{FF2B5EF4-FFF2-40B4-BE49-F238E27FC236}">
                  <a16:creationId xmlns:a16="http://schemas.microsoft.com/office/drawing/2014/main" xmlns="" id="{320D7417-8A2F-420E-9383-BCCC2CE8D713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05" y="792"/>
              <a:ext cx="164" cy="162"/>
            </a:xfrm>
            <a:prstGeom prst="ellipse">
              <a:avLst/>
            </a:prstGeom>
            <a:solidFill>
              <a:srgbClr val="B4C1D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algn="ctr" defTabSz="932962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837" dirty="0">
                <a:latin typeface="Arial Narrow" panose="020B0606020202030204" pitchFamily="34" charset="0"/>
                <a:cs typeface="Arial" pitchFamily="34" charset="0"/>
              </a:endParaRP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xmlns="" id="{C6CAC38C-BA77-432B-9B49-5197B927FE0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44" y="831"/>
              <a:ext cx="86" cy="84"/>
            </a:xfrm>
            <a:prstGeom prst="ellipse">
              <a:avLst/>
            </a:prstGeom>
            <a:solidFill>
              <a:srgbClr val="00A9FD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3297" tIns="46649" rIns="93297" bIns="46649" numCol="1" anchor="ctr" anchorCtr="0" compatLnSpc="1">
              <a:prstTxWarp prst="textNoShape">
                <a:avLst/>
              </a:prstTxWarp>
            </a:bodyPr>
            <a:lstStyle/>
            <a:p>
              <a:pPr algn="ctr" defTabSz="932962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 sz="1837" dirty="0">
                <a:latin typeface="Arial Narrow" panose="020B0606020202030204" pitchFamily="34" charset="0"/>
                <a:cs typeface="Arial" pitchFamily="34" charset="0"/>
              </a:endParaRPr>
            </a:p>
          </p:txBody>
        </p:sp>
      </p:grpSp>
      <p:sp>
        <p:nvSpPr>
          <p:cNvPr id="194" name="Прямоугольник 193"/>
          <p:cNvSpPr/>
          <p:nvPr/>
        </p:nvSpPr>
        <p:spPr>
          <a:xfrm>
            <a:off x="7261687" y="1794254"/>
            <a:ext cx="248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70AD47"/>
                </a:solidFill>
                <a:latin typeface="Arial Narrow" panose="020B0606020202030204" pitchFamily="34" charset="0"/>
              </a:rPr>
              <a:t>Основная часть дохода формируется за счет ипотечного кредитования новых клиентов</a:t>
            </a:r>
            <a:endParaRPr lang="ru-RU" dirty="0">
              <a:solidFill>
                <a:srgbClr val="70AD47"/>
              </a:solidFill>
              <a:latin typeface="Arial Narrow" panose="020B0606020202030204" pitchFamily="34" charset="0"/>
            </a:endParaRPr>
          </a:p>
        </p:txBody>
      </p:sp>
      <p:sp>
        <p:nvSpPr>
          <p:cNvPr id="197" name="Прямоугольник 196">
            <a:extLst>
              <a:ext uri="{FF2B5EF4-FFF2-40B4-BE49-F238E27FC236}">
                <a16:creationId xmlns="" xmlns:a16="http://schemas.microsoft.com/office/drawing/2014/main" id="{576A9501-7AFE-0443-AFB5-FFEF8AC49D71}"/>
              </a:ext>
            </a:extLst>
          </p:cNvPr>
          <p:cNvSpPr/>
          <p:nvPr/>
        </p:nvSpPr>
        <p:spPr>
          <a:xfrm>
            <a:off x="667966" y="844955"/>
            <a:ext cx="165269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defTabSz="685817">
              <a:defRPr/>
            </a:pPr>
            <a:r>
              <a:rPr lang="ru-RU" sz="1600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Все суммы в тыс руб</a:t>
            </a:r>
            <a:endParaRPr lang="ru-RU" sz="1600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667966" y="6477163"/>
            <a:ext cx="5698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aseline="300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1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Расчет показателей представлен в Приложении 1 и файле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Excel</a:t>
            </a:r>
            <a:endParaRPr lang="ru-RU" dirty="0" smtClean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 Narrow" panose="020B0606020202030204" pitchFamily="34" charset="0"/>
              </a:rPr>
              <a:t>14</a:t>
            </a:fld>
            <a:endParaRPr lang="ru-RU">
              <a:latin typeface="Arial Narrow" panose="020B060602020203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29B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53771" y="258193"/>
            <a:ext cx="9319434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Резюме команды </a:t>
            </a:r>
            <a:r>
              <a:rPr lang="en-US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GMP_2</a:t>
            </a:r>
            <a:endParaRPr lang="ru-RU" sz="3200" b="1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175760" y="1066800"/>
            <a:ext cx="0" cy="464312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741920" y="1066800"/>
            <a:ext cx="0" cy="464312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DD2CBD5-CDA7-4F2F-9B2C-635559DB260A}"/>
              </a:ext>
            </a:extLst>
          </p:cNvPr>
          <p:cNvSpPr txBox="1"/>
          <p:nvPr/>
        </p:nvSpPr>
        <p:spPr>
          <a:xfrm>
            <a:off x="1433208" y="4399221"/>
            <a:ext cx="2104252" cy="5883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 smtClean="0">
                <a:solidFill>
                  <a:srgbClr val="00288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Александр Ярусов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288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@</a:t>
            </a:r>
            <a:r>
              <a:rPr lang="en-US" sz="16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Yarusov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DD2CBD5-CDA7-4F2F-9B2C-635559DB260A}"/>
              </a:ext>
            </a:extLst>
          </p:cNvPr>
          <p:cNvSpPr txBox="1"/>
          <p:nvPr/>
        </p:nvSpPr>
        <p:spPr>
          <a:xfrm>
            <a:off x="4940664" y="4399221"/>
            <a:ext cx="2104252" cy="5883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noProof="0" dirty="0" smtClean="0">
                <a:solidFill>
                  <a:srgbClr val="00288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Кристина Лях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288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@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Christina_lyakh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DD2CBD5-CDA7-4F2F-9B2C-635559DB260A}"/>
              </a:ext>
            </a:extLst>
          </p:cNvPr>
          <p:cNvSpPr txBox="1"/>
          <p:nvPr/>
        </p:nvSpPr>
        <p:spPr>
          <a:xfrm>
            <a:off x="8438925" y="4399221"/>
            <a:ext cx="2104252" cy="5883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noProof="0" dirty="0" smtClean="0">
                <a:solidFill>
                  <a:srgbClr val="00288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Никита Боженков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00288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@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BozhenkovNick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78" y="4666683"/>
            <a:ext cx="442836" cy="44283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21" y="4666683"/>
            <a:ext cx="442836" cy="44283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8" r="22870"/>
          <a:stretch/>
        </p:blipFill>
        <p:spPr>
          <a:xfrm>
            <a:off x="4872765" y="4666683"/>
            <a:ext cx="412930" cy="37688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08" y="1430457"/>
            <a:ext cx="2103120" cy="28773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06" y="1429341"/>
            <a:ext cx="2098110" cy="28784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25" y="1430457"/>
            <a:ext cx="2103120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430020" y="13204"/>
            <a:ext cx="5762415" cy="6858000"/>
          </a:xfrm>
          <a:prstGeom prst="rect">
            <a:avLst/>
          </a:prstGeom>
          <a:solidFill>
            <a:srgbClr val="43CEFF">
              <a:alpha val="1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6640735" y="0"/>
            <a:ext cx="0" cy="6858000"/>
          </a:xfrm>
          <a:prstGeom prst="line">
            <a:avLst/>
          </a:prstGeom>
          <a:ln w="38100" cap="sq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29B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53771" y="258193"/>
            <a:ext cx="9319434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Приложение 1</a:t>
            </a:r>
            <a:r>
              <a:rPr lang="ru-RU" sz="3200" b="1" kern="1200" dirty="0" smtClean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</a:t>
            </a:r>
            <a:r>
              <a:rPr lang="ru-RU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Модель для дорожной карты</a:t>
            </a:r>
            <a:endParaRPr lang="ru-RU" sz="3200" b="1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Arial Narrow" panose="020B0606020202030204" pitchFamily="34" charset="0"/>
              </a:rPr>
              <a:t>15</a:t>
            </a:fld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86801A8D-D6A5-43D6-B2D1-FFA52519E0FC}"/>
              </a:ext>
            </a:extLst>
          </p:cNvPr>
          <p:cNvGrpSpPr/>
          <p:nvPr/>
        </p:nvGrpSpPr>
        <p:grpSpPr>
          <a:xfrm>
            <a:off x="553771" y="3660683"/>
            <a:ext cx="5533622" cy="2930163"/>
            <a:chOff x="515939" y="1233488"/>
            <a:chExt cx="5472485" cy="342542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="" xmlns:a16="http://schemas.microsoft.com/office/drawing/2014/main" id="{9F93EAE6-434C-4A43-BEA2-BDC481573C74}"/>
                </a:ext>
              </a:extLst>
            </p:cNvPr>
            <p:cNvSpPr/>
            <p:nvPr/>
          </p:nvSpPr>
          <p:spPr>
            <a:xfrm>
              <a:off x="515939" y="1233490"/>
              <a:ext cx="5472485" cy="34254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Полилиния: фигура 36">
              <a:extLst>
                <a:ext uri="{FF2B5EF4-FFF2-40B4-BE49-F238E27FC236}">
                  <a16:creationId xmlns="" xmlns:a16="http://schemas.microsoft.com/office/drawing/2014/main" id="{2AA14F08-FA3F-4675-8418-10BDAAAB1CDB}"/>
                </a:ext>
              </a:extLst>
            </p:cNvPr>
            <p:cNvSpPr/>
            <p:nvPr/>
          </p:nvSpPr>
          <p:spPr>
            <a:xfrm>
              <a:off x="515939" y="1233488"/>
              <a:ext cx="5472482" cy="496800"/>
            </a:xfrm>
            <a:custGeom>
              <a:avLst/>
              <a:gdLst>
                <a:gd name="connsiteX0" fmla="*/ 0 w 5472482"/>
                <a:gd name="connsiteY0" fmla="*/ 0 h 496800"/>
                <a:gd name="connsiteX1" fmla="*/ 3802990 w 5472482"/>
                <a:gd name="connsiteY1" fmla="*/ 0 h 496800"/>
                <a:gd name="connsiteX2" fmla="*/ 5154058 w 5472482"/>
                <a:gd name="connsiteY2" fmla="*/ 0 h 496800"/>
                <a:gd name="connsiteX3" fmla="*/ 5472482 w 5472482"/>
                <a:gd name="connsiteY3" fmla="*/ 0 h 496800"/>
                <a:gd name="connsiteX4" fmla="*/ 5297330 w 5472482"/>
                <a:gd name="connsiteY4" fmla="*/ 496800 h 496800"/>
                <a:gd name="connsiteX5" fmla="*/ 3627838 w 5472482"/>
                <a:gd name="connsiteY5" fmla="*/ 496800 h 496800"/>
                <a:gd name="connsiteX6" fmla="*/ 3628066 w 5472482"/>
                <a:gd name="connsiteY6" fmla="*/ 496153 h 496800"/>
                <a:gd name="connsiteX7" fmla="*/ 0 w 5472482"/>
                <a:gd name="connsiteY7" fmla="*/ 496153 h 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2482" h="496800">
                  <a:moveTo>
                    <a:pt x="0" y="0"/>
                  </a:moveTo>
                  <a:lnTo>
                    <a:pt x="3802990" y="0"/>
                  </a:lnTo>
                  <a:lnTo>
                    <a:pt x="5154058" y="0"/>
                  </a:lnTo>
                  <a:lnTo>
                    <a:pt x="5472482" y="0"/>
                  </a:lnTo>
                  <a:lnTo>
                    <a:pt x="5297330" y="496800"/>
                  </a:lnTo>
                  <a:lnTo>
                    <a:pt x="3627838" y="496800"/>
                  </a:lnTo>
                  <a:lnTo>
                    <a:pt x="3628066" y="496153"/>
                  </a:lnTo>
                  <a:lnTo>
                    <a:pt x="0" y="496153"/>
                  </a:lnTo>
                  <a:close/>
                </a:path>
              </a:pathLst>
            </a:custGeom>
            <a:solidFill>
              <a:srgbClr val="00B0F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rtlCol="0" anchor="ctr">
              <a:noAutofit/>
            </a:bodyPr>
            <a:lstStyle/>
            <a:p>
              <a:pPr>
                <a:buClr>
                  <a:srgbClr val="FFFFFF"/>
                </a:buClr>
                <a:buSzPts val="2400"/>
              </a:pPr>
              <a:r>
                <a:rPr lang="ru-RU" sz="20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Вводные параметры для расчета модели</a:t>
              </a:r>
              <a:endParaRPr lang="ru-RU" sz="20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aphicFrame>
        <p:nvGraphicFramePr>
          <p:cNvPr id="10" name="Таблица 10">
            <a:extLst>
              <a:ext uri="{FF2B5EF4-FFF2-40B4-BE49-F238E27FC236}">
                <a16:creationId xmlns="" xmlns:a16="http://schemas.microsoft.com/office/drawing/2014/main" id="{D4D8551E-9EF3-49E9-95E9-517642013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37592"/>
              </p:ext>
            </p:extLst>
          </p:nvPr>
        </p:nvGraphicFramePr>
        <p:xfrm>
          <a:off x="553767" y="4132138"/>
          <a:ext cx="5533622" cy="245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20">
                  <a:extLst>
                    <a:ext uri="{9D8B030D-6E8A-4147-A177-3AD203B41FA5}">
                      <a16:colId xmlns="" xmlns:a16="http://schemas.microsoft.com/office/drawing/2014/main" val="2165661010"/>
                    </a:ext>
                  </a:extLst>
                </a:gridCol>
                <a:gridCol w="1454901">
                  <a:extLst>
                    <a:ext uri="{9D8B030D-6E8A-4147-A177-3AD203B41FA5}">
                      <a16:colId xmlns="" xmlns:a16="http://schemas.microsoft.com/office/drawing/2014/main" val="2403813612"/>
                    </a:ext>
                  </a:extLst>
                </a:gridCol>
                <a:gridCol w="1454901">
                  <a:extLst>
                    <a:ext uri="{9D8B030D-6E8A-4147-A177-3AD203B41FA5}">
                      <a16:colId xmlns="" xmlns:a16="http://schemas.microsoft.com/office/drawing/2014/main" val="424204677"/>
                    </a:ext>
                  </a:extLst>
                </a:gridCol>
              </a:tblGrid>
              <a:tr h="34668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Показатель</a:t>
                      </a:r>
                    </a:p>
                  </a:txBody>
                  <a:tcPr marL="141670" marR="35417" marT="35417" marB="46043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28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Кредит</a:t>
                      </a:r>
                      <a:endParaRPr lang="ru-RU" sz="1400" b="0" baseline="30000" dirty="0">
                        <a:solidFill>
                          <a:schemeClr val="accent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28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Ипотека</a:t>
                      </a:r>
                      <a:endParaRPr lang="ru-RU" sz="1400" b="0" dirty="0">
                        <a:solidFill>
                          <a:schemeClr val="accent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2049126"/>
                  </a:ext>
                </a:extLst>
              </a:tr>
              <a:tr h="528007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Средняя конверсия клиентов, %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9,0%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2,0%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9650637"/>
                  </a:ext>
                </a:extLst>
              </a:tr>
              <a:tr h="528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Средняя маржинальность, 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(год)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4,0%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1,5%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4267284"/>
                  </a:ext>
                </a:extLst>
              </a:tr>
              <a:tr h="528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Средняя сумма финансирования, руб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2 500 000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0701909"/>
                  </a:ext>
                </a:extLst>
              </a:tr>
              <a:tr h="528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Плановое количество привлекаемых клиентов, чел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1 000 000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A06E6A91-2FA2-46E9-996A-60E1AB61C0B6}"/>
              </a:ext>
            </a:extLst>
          </p:cNvPr>
          <p:cNvSpPr/>
          <p:nvPr/>
        </p:nvSpPr>
        <p:spPr>
          <a:xfrm>
            <a:off x="4447247" y="4618306"/>
            <a:ext cx="72804" cy="148261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F5B6D8A2-F354-4A05-B910-59489504F3FF}"/>
              </a:ext>
            </a:extLst>
          </p:cNvPr>
          <p:cNvSpPr/>
          <p:nvPr/>
        </p:nvSpPr>
        <p:spPr>
          <a:xfrm>
            <a:off x="2951822" y="4618306"/>
            <a:ext cx="72804" cy="148261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884232885"/>
              </p:ext>
            </p:extLst>
          </p:nvPr>
        </p:nvGraphicFramePr>
        <p:xfrm>
          <a:off x="667966" y="1001970"/>
          <a:ext cx="5262880" cy="2605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8106" y="2236529"/>
            <a:ext cx="1467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43CEFF"/>
                </a:solidFill>
                <a:latin typeface="Arial Narrow" panose="020B0606020202030204" pitchFamily="34" charset="0"/>
              </a:rPr>
              <a:t>4 105 479</a:t>
            </a:r>
            <a:endParaRPr lang="ru-RU" sz="1600" b="1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5680" y="2217060"/>
            <a:ext cx="1467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43CEFF"/>
                </a:solidFill>
                <a:latin typeface="Arial Narrow" panose="020B0606020202030204" pitchFamily="34" charset="0"/>
              </a:rPr>
              <a:t>15 220 685</a:t>
            </a:r>
            <a:endParaRPr lang="ru-RU" sz="1600" b="1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1036" y="2110255"/>
            <a:ext cx="1467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43CEFF"/>
                </a:solidFill>
                <a:latin typeface="Arial Narrow" panose="020B0606020202030204" pitchFamily="34" charset="0"/>
              </a:rPr>
              <a:t>64 349 589</a:t>
            </a:r>
            <a:endParaRPr lang="ru-RU" sz="1600" b="1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9358" y="1451045"/>
            <a:ext cx="1467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solidFill>
                  <a:srgbClr val="43CEFF"/>
                </a:solidFill>
                <a:latin typeface="Arial Narrow" panose="020B0606020202030204" pitchFamily="34" charset="0"/>
              </a:rPr>
              <a:t>193 048 767</a:t>
            </a:r>
            <a:endParaRPr lang="ru-RU" sz="1600" b="1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8106" y="1483652"/>
            <a:ext cx="184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276 724 521 </a:t>
            </a:r>
            <a:r>
              <a:rPr lang="ru-RU" sz="16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руб</a:t>
            </a:r>
            <a:endParaRPr lang="ru-RU" sz="2000" b="1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9F93EAE6-434C-4A43-BEA2-BDC481573C74}"/>
              </a:ext>
            </a:extLst>
          </p:cNvPr>
          <p:cNvSpPr/>
          <p:nvPr/>
        </p:nvSpPr>
        <p:spPr>
          <a:xfrm>
            <a:off x="6851887" y="1001972"/>
            <a:ext cx="5111317" cy="33690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28" name="Полилиния: фигура 36">
            <a:extLst>
              <a:ext uri="{FF2B5EF4-FFF2-40B4-BE49-F238E27FC236}">
                <a16:creationId xmlns="" xmlns:a16="http://schemas.microsoft.com/office/drawing/2014/main" id="{2AA14F08-FA3F-4675-8418-10BDAAAB1CDB}"/>
              </a:ext>
            </a:extLst>
          </p:cNvPr>
          <p:cNvSpPr/>
          <p:nvPr/>
        </p:nvSpPr>
        <p:spPr>
          <a:xfrm>
            <a:off x="6851887" y="1001970"/>
            <a:ext cx="5111314" cy="424971"/>
          </a:xfrm>
          <a:custGeom>
            <a:avLst/>
            <a:gdLst>
              <a:gd name="connsiteX0" fmla="*/ 0 w 5472482"/>
              <a:gd name="connsiteY0" fmla="*/ 0 h 496800"/>
              <a:gd name="connsiteX1" fmla="*/ 3802990 w 5472482"/>
              <a:gd name="connsiteY1" fmla="*/ 0 h 496800"/>
              <a:gd name="connsiteX2" fmla="*/ 5154058 w 5472482"/>
              <a:gd name="connsiteY2" fmla="*/ 0 h 496800"/>
              <a:gd name="connsiteX3" fmla="*/ 5472482 w 5472482"/>
              <a:gd name="connsiteY3" fmla="*/ 0 h 496800"/>
              <a:gd name="connsiteX4" fmla="*/ 5297330 w 5472482"/>
              <a:gd name="connsiteY4" fmla="*/ 496800 h 496800"/>
              <a:gd name="connsiteX5" fmla="*/ 3627838 w 5472482"/>
              <a:gd name="connsiteY5" fmla="*/ 496800 h 496800"/>
              <a:gd name="connsiteX6" fmla="*/ 3628066 w 5472482"/>
              <a:gd name="connsiteY6" fmla="*/ 496153 h 496800"/>
              <a:gd name="connsiteX7" fmla="*/ 0 w 5472482"/>
              <a:gd name="connsiteY7" fmla="*/ 496153 h 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2482" h="496800">
                <a:moveTo>
                  <a:pt x="0" y="0"/>
                </a:moveTo>
                <a:lnTo>
                  <a:pt x="3802990" y="0"/>
                </a:lnTo>
                <a:lnTo>
                  <a:pt x="5154058" y="0"/>
                </a:lnTo>
                <a:lnTo>
                  <a:pt x="5472482" y="0"/>
                </a:lnTo>
                <a:lnTo>
                  <a:pt x="5297330" y="496800"/>
                </a:lnTo>
                <a:lnTo>
                  <a:pt x="3627838" y="496800"/>
                </a:lnTo>
                <a:lnTo>
                  <a:pt x="3628066" y="496153"/>
                </a:lnTo>
                <a:lnTo>
                  <a:pt x="0" y="496153"/>
                </a:lnTo>
                <a:close/>
              </a:path>
            </a:pathLst>
          </a:custGeom>
          <a:solidFill>
            <a:srgbClr val="00B0F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tlCol="0" anchor="ctr">
            <a:noAutofit/>
          </a:bodyPr>
          <a:lstStyle/>
          <a:p>
            <a:pPr>
              <a:buClr>
                <a:srgbClr val="FFFFFF"/>
              </a:buClr>
              <a:buSzPts val="2400"/>
            </a:pPr>
            <a:r>
              <a:rPr lang="ru-RU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Расходы, закладываемые </a:t>
            </a:r>
            <a:r>
              <a:rPr lang="ru-RU" sz="2000" b="1" smtClean="0">
                <a:solidFill>
                  <a:schemeClr val="bg1"/>
                </a:solidFill>
                <a:latin typeface="Arial Narrow" panose="020B0606020202030204" pitchFamily="34" charset="0"/>
              </a:rPr>
              <a:t>в проект</a:t>
            </a:r>
            <a:r>
              <a:rPr lang="en-US" sz="2000" b="1" smtClean="0">
                <a:solidFill>
                  <a:schemeClr val="bg1"/>
                </a:solidFill>
                <a:latin typeface="Arial Narrow" panose="020B0606020202030204" pitchFamily="34" charset="0"/>
              </a:rPr>
              <a:t> 2022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9" name="Таблица 10">
            <a:extLst>
              <a:ext uri="{FF2B5EF4-FFF2-40B4-BE49-F238E27FC236}">
                <a16:creationId xmlns="" xmlns:a16="http://schemas.microsoft.com/office/drawing/2014/main" id="{D4D8551E-9EF3-49E9-95E9-517642013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17444"/>
              </p:ext>
            </p:extLst>
          </p:nvPr>
        </p:nvGraphicFramePr>
        <p:xfrm>
          <a:off x="6851883" y="1473426"/>
          <a:ext cx="5111318" cy="2656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80">
                  <a:extLst>
                    <a:ext uri="{9D8B030D-6E8A-4147-A177-3AD203B41FA5}">
                      <a16:colId xmlns="" xmlns:a16="http://schemas.microsoft.com/office/drawing/2014/main" val="2165661010"/>
                    </a:ext>
                  </a:extLst>
                </a:gridCol>
                <a:gridCol w="1343869">
                  <a:extLst>
                    <a:ext uri="{9D8B030D-6E8A-4147-A177-3AD203B41FA5}">
                      <a16:colId xmlns="" xmlns:a16="http://schemas.microsoft.com/office/drawing/2014/main" val="2403813612"/>
                    </a:ext>
                  </a:extLst>
                </a:gridCol>
                <a:gridCol w="1343869">
                  <a:extLst>
                    <a:ext uri="{9D8B030D-6E8A-4147-A177-3AD203B41FA5}">
                      <a16:colId xmlns="" xmlns:a16="http://schemas.microsoft.com/office/drawing/2014/main" val="424204677"/>
                    </a:ext>
                  </a:extLst>
                </a:gridCol>
              </a:tblGrid>
              <a:tr h="308406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Затраты</a:t>
                      </a:r>
                      <a:endParaRPr lang="ru-RU" sz="1400" b="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41670" marR="35417" marT="35417" marB="46043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28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IT</a:t>
                      </a:r>
                      <a:endParaRPr lang="ru-RU" sz="1400" b="0" baseline="30000" dirty="0">
                        <a:solidFill>
                          <a:schemeClr val="accent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284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Маркетинг</a:t>
                      </a:r>
                      <a:endParaRPr lang="ru-RU" sz="1400" b="0" dirty="0">
                        <a:solidFill>
                          <a:schemeClr val="accent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2049126"/>
                  </a:ext>
                </a:extLst>
              </a:tr>
              <a:tr h="46971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Q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-8 100 000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-20 000 000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9650637"/>
                  </a:ext>
                </a:extLst>
              </a:tr>
              <a:tr h="4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IIQ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-8 100 000</a:t>
                      </a: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-15 000 000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4267284"/>
                  </a:ext>
                </a:extLst>
              </a:tr>
              <a:tr h="4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IIIQ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-900 000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-5 000 000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0701909"/>
                  </a:ext>
                </a:extLst>
              </a:tr>
              <a:tr h="4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IVQ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-900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-10 000 000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Итого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41670" marR="35417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18 000 000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50 000 000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35417" marR="70835" marT="35417" marB="46043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A06E6A91-2FA2-46E9-996A-60E1AB61C0B6}"/>
              </a:ext>
            </a:extLst>
          </p:cNvPr>
          <p:cNvSpPr/>
          <p:nvPr/>
        </p:nvSpPr>
        <p:spPr>
          <a:xfrm>
            <a:off x="10483105" y="1959593"/>
            <a:ext cx="67248" cy="148261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F5B6D8A2-F354-4A05-B910-59489504F3FF}"/>
              </a:ext>
            </a:extLst>
          </p:cNvPr>
          <p:cNvSpPr/>
          <p:nvPr/>
        </p:nvSpPr>
        <p:spPr>
          <a:xfrm>
            <a:off x="8987680" y="1959593"/>
            <a:ext cx="67248" cy="148261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35666" y="4483563"/>
            <a:ext cx="184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68 000 000 </a:t>
            </a:r>
            <a:r>
              <a:rPr lang="ru-RU" sz="16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руб</a:t>
            </a:r>
            <a:endParaRPr lang="ru-RU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3" name="Рисунок 985">
            <a:extLst>
              <a:ext uri="{FF2B5EF4-FFF2-40B4-BE49-F238E27FC236}">
                <a16:creationId xmlns:a16="http://schemas.microsoft.com/office/drawing/2014/main" xmlns="" id="{D27DC6D4-61B3-4B31-A524-966F76D27C7E}"/>
              </a:ext>
            </a:extLst>
          </p:cNvPr>
          <p:cNvGrpSpPr/>
          <p:nvPr/>
        </p:nvGrpSpPr>
        <p:grpSpPr>
          <a:xfrm>
            <a:off x="6851451" y="5357139"/>
            <a:ext cx="633551" cy="527959"/>
            <a:chOff x="9267716" y="3566424"/>
            <a:chExt cx="285750" cy="238125"/>
          </a:xfrm>
          <a:solidFill>
            <a:srgbClr val="002060"/>
          </a:solidFill>
        </p:grpSpPr>
        <p:grpSp>
          <p:nvGrpSpPr>
            <p:cNvPr id="34" name="Рисунок 985">
              <a:extLst>
                <a:ext uri="{FF2B5EF4-FFF2-40B4-BE49-F238E27FC236}">
                  <a16:creationId xmlns:a16="http://schemas.microsoft.com/office/drawing/2014/main" xmlns="" id="{D27DC6D4-61B3-4B31-A524-966F76D27C7E}"/>
                </a:ext>
              </a:extLst>
            </p:cNvPr>
            <p:cNvGrpSpPr/>
            <p:nvPr/>
          </p:nvGrpSpPr>
          <p:grpSpPr>
            <a:xfrm>
              <a:off x="9267716" y="3566424"/>
              <a:ext cx="123825" cy="219075"/>
              <a:chOff x="9267716" y="3566424"/>
              <a:chExt cx="123825" cy="219075"/>
            </a:xfrm>
            <a:grpFill/>
          </p:grpSpPr>
          <p:sp>
            <p:nvSpPr>
              <p:cNvPr id="40" name="Полилиния: фигура 1086">
                <a:extLst>
                  <a:ext uri="{FF2B5EF4-FFF2-40B4-BE49-F238E27FC236}">
                    <a16:creationId xmlns:a16="http://schemas.microsoft.com/office/drawing/2014/main" xmlns="" id="{D0E53996-0083-4F09-A6E6-39045658BF3F}"/>
                  </a:ext>
                </a:extLst>
              </p:cNvPr>
              <p:cNvSpPr/>
              <p:nvPr/>
            </p:nvSpPr>
            <p:spPr>
              <a:xfrm>
                <a:off x="9267716" y="36464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1" name="Полилиния: фигура 1087">
                <a:extLst>
                  <a:ext uri="{FF2B5EF4-FFF2-40B4-BE49-F238E27FC236}">
                    <a16:creationId xmlns:a16="http://schemas.microsoft.com/office/drawing/2014/main" xmlns="" id="{45227B62-C48F-4217-B150-79E8FC6A2712}"/>
                  </a:ext>
                </a:extLst>
              </p:cNvPr>
              <p:cNvSpPr/>
              <p:nvPr/>
            </p:nvSpPr>
            <p:spPr>
              <a:xfrm>
                <a:off x="9267716" y="36273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2" name="Полилиния: фигура 1088">
                <a:extLst>
                  <a:ext uri="{FF2B5EF4-FFF2-40B4-BE49-F238E27FC236}">
                    <a16:creationId xmlns:a16="http://schemas.microsoft.com/office/drawing/2014/main" xmlns="" id="{8A0215E3-0A2D-4FD8-8A06-FE48DE451525}"/>
                  </a:ext>
                </a:extLst>
              </p:cNvPr>
              <p:cNvSpPr/>
              <p:nvPr/>
            </p:nvSpPr>
            <p:spPr>
              <a:xfrm>
                <a:off x="9267716" y="3608334"/>
                <a:ext cx="123825" cy="24764"/>
              </a:xfrm>
              <a:custGeom>
                <a:avLst/>
                <a:gdLst>
                  <a:gd name="connsiteX0" fmla="*/ 0 w 123825"/>
                  <a:gd name="connsiteY0" fmla="*/ 0 h 24764"/>
                  <a:gd name="connsiteX1" fmla="*/ 0 w 123825"/>
                  <a:gd name="connsiteY1" fmla="*/ 952 h 24764"/>
                  <a:gd name="connsiteX2" fmla="*/ 61913 w 123825"/>
                  <a:gd name="connsiteY2" fmla="*/ 24765 h 24764"/>
                  <a:gd name="connsiteX3" fmla="*/ 123825 w 123825"/>
                  <a:gd name="connsiteY3" fmla="*/ 952 h 24764"/>
                  <a:gd name="connsiteX4" fmla="*/ 123825 w 123825"/>
                  <a:gd name="connsiteY4" fmla="*/ 0 h 24764"/>
                  <a:gd name="connsiteX5" fmla="*/ 61913 w 123825"/>
                  <a:gd name="connsiteY5" fmla="*/ 15240 h 24764"/>
                  <a:gd name="connsiteX6" fmla="*/ 0 w 123825"/>
                  <a:gd name="connsiteY6" fmla="*/ 0 h 2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4">
                    <a:moveTo>
                      <a:pt x="0" y="0"/>
                    </a:moveTo>
                    <a:lnTo>
                      <a:pt x="0" y="952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2"/>
                    </a:cubicBezTo>
                    <a:lnTo>
                      <a:pt x="123825" y="0"/>
                    </a:lnTo>
                    <a:cubicBezTo>
                      <a:pt x="110490" y="10477"/>
                      <a:pt x="86678" y="15240"/>
                      <a:pt x="61913" y="15240"/>
                    </a:cubicBezTo>
                    <a:cubicBezTo>
                      <a:pt x="37148" y="15240"/>
                      <a:pt x="13335" y="1047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3" name="Полилиния: фигура 1089">
                <a:extLst>
                  <a:ext uri="{FF2B5EF4-FFF2-40B4-BE49-F238E27FC236}">
                    <a16:creationId xmlns:a16="http://schemas.microsoft.com/office/drawing/2014/main" xmlns="" id="{DAAE38CC-3E7C-4D9B-95A8-0C0AB20ECF55}"/>
                  </a:ext>
                </a:extLst>
              </p:cNvPr>
              <p:cNvSpPr/>
              <p:nvPr/>
            </p:nvSpPr>
            <p:spPr>
              <a:xfrm>
                <a:off x="9267716" y="3741684"/>
                <a:ext cx="123825" cy="24765"/>
              </a:xfrm>
              <a:custGeom>
                <a:avLst/>
                <a:gdLst>
                  <a:gd name="connsiteX0" fmla="*/ 61913 w 123825"/>
                  <a:gd name="connsiteY0" fmla="*/ 15240 h 24765"/>
                  <a:gd name="connsiteX1" fmla="*/ 0 w 123825"/>
                  <a:gd name="connsiteY1" fmla="*/ 0 h 24765"/>
                  <a:gd name="connsiteX2" fmla="*/ 0 w 123825"/>
                  <a:gd name="connsiteY2" fmla="*/ 953 h 24765"/>
                  <a:gd name="connsiteX3" fmla="*/ 61913 w 123825"/>
                  <a:gd name="connsiteY3" fmla="*/ 24765 h 24765"/>
                  <a:gd name="connsiteX4" fmla="*/ 123825 w 123825"/>
                  <a:gd name="connsiteY4" fmla="*/ 953 h 24765"/>
                  <a:gd name="connsiteX5" fmla="*/ 123825 w 123825"/>
                  <a:gd name="connsiteY5" fmla="*/ 0 h 24765"/>
                  <a:gd name="connsiteX6" fmla="*/ 61913 w 123825"/>
                  <a:gd name="connsiteY6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15240"/>
                    </a:move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4" name="Полилиния: фигура 1090">
                <a:extLst>
                  <a:ext uri="{FF2B5EF4-FFF2-40B4-BE49-F238E27FC236}">
                    <a16:creationId xmlns:a16="http://schemas.microsoft.com/office/drawing/2014/main" xmlns="" id="{72C30061-9837-4F41-9598-EACA3927F000}"/>
                  </a:ext>
                </a:extLst>
              </p:cNvPr>
              <p:cNvSpPr/>
              <p:nvPr/>
            </p:nvSpPr>
            <p:spPr>
              <a:xfrm>
                <a:off x="9267716" y="36654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5" name="Полилиния: фигура 1091">
                <a:extLst>
                  <a:ext uri="{FF2B5EF4-FFF2-40B4-BE49-F238E27FC236}">
                    <a16:creationId xmlns:a16="http://schemas.microsoft.com/office/drawing/2014/main" xmlns="" id="{4FB704ED-3967-4103-AFF4-6C5DCB29D2F8}"/>
                  </a:ext>
                </a:extLst>
              </p:cNvPr>
              <p:cNvSpPr/>
              <p:nvPr/>
            </p:nvSpPr>
            <p:spPr>
              <a:xfrm>
                <a:off x="9267716" y="3722634"/>
                <a:ext cx="123825" cy="24765"/>
              </a:xfrm>
              <a:custGeom>
                <a:avLst/>
                <a:gdLst>
                  <a:gd name="connsiteX0" fmla="*/ 61913 w 123825"/>
                  <a:gd name="connsiteY0" fmla="*/ 24765 h 24765"/>
                  <a:gd name="connsiteX1" fmla="*/ 123825 w 123825"/>
                  <a:gd name="connsiteY1" fmla="*/ 953 h 24765"/>
                  <a:gd name="connsiteX2" fmla="*/ 123825 w 123825"/>
                  <a:gd name="connsiteY2" fmla="*/ 0 h 24765"/>
                  <a:gd name="connsiteX3" fmla="*/ 61913 w 123825"/>
                  <a:gd name="connsiteY3" fmla="*/ 15240 h 24765"/>
                  <a:gd name="connsiteX4" fmla="*/ 0 w 123825"/>
                  <a:gd name="connsiteY4" fmla="*/ 0 h 24765"/>
                  <a:gd name="connsiteX5" fmla="*/ 0 w 123825"/>
                  <a:gd name="connsiteY5" fmla="*/ 953 h 24765"/>
                  <a:gd name="connsiteX6" fmla="*/ 61913 w 123825"/>
                  <a:gd name="connsiteY6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24765"/>
                    </a:move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6" name="Полилиния: фигура 1092">
                <a:extLst>
                  <a:ext uri="{FF2B5EF4-FFF2-40B4-BE49-F238E27FC236}">
                    <a16:creationId xmlns:a16="http://schemas.microsoft.com/office/drawing/2014/main" xmlns="" id="{4D708797-D644-44E4-8189-B1289729289D}"/>
                  </a:ext>
                </a:extLst>
              </p:cNvPr>
              <p:cNvSpPr/>
              <p:nvPr/>
            </p:nvSpPr>
            <p:spPr>
              <a:xfrm>
                <a:off x="9267716" y="3760734"/>
                <a:ext cx="122872" cy="24765"/>
              </a:xfrm>
              <a:custGeom>
                <a:avLst/>
                <a:gdLst>
                  <a:gd name="connsiteX0" fmla="*/ 61913 w 122872"/>
                  <a:gd name="connsiteY0" fmla="*/ 15240 h 24765"/>
                  <a:gd name="connsiteX1" fmla="*/ 0 w 122872"/>
                  <a:gd name="connsiteY1" fmla="*/ 0 h 24765"/>
                  <a:gd name="connsiteX2" fmla="*/ 61913 w 122872"/>
                  <a:gd name="connsiteY2" fmla="*/ 24765 h 24765"/>
                  <a:gd name="connsiteX3" fmla="*/ 122873 w 122872"/>
                  <a:gd name="connsiteY3" fmla="*/ 953 h 24765"/>
                  <a:gd name="connsiteX4" fmla="*/ 61913 w 122872"/>
                  <a:gd name="connsiteY4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72" h="24765">
                    <a:moveTo>
                      <a:pt x="61913" y="15240"/>
                    </a:moveTo>
                    <a:cubicBezTo>
                      <a:pt x="38100" y="15240"/>
                      <a:pt x="13335" y="10478"/>
                      <a:pt x="0" y="0"/>
                    </a:cubicBezTo>
                    <a:cubicBezTo>
                      <a:pt x="3810" y="13335"/>
                      <a:pt x="30480" y="24765"/>
                      <a:pt x="61913" y="24765"/>
                    </a:cubicBezTo>
                    <a:cubicBezTo>
                      <a:pt x="91440" y="24765"/>
                      <a:pt x="118110" y="13335"/>
                      <a:pt x="122873" y="953"/>
                    </a:cubicBezTo>
                    <a:cubicBezTo>
                      <a:pt x="109538" y="10478"/>
                      <a:pt x="85725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7" name="Полилиния: фигура 1093">
                <a:extLst>
                  <a:ext uri="{FF2B5EF4-FFF2-40B4-BE49-F238E27FC236}">
                    <a16:creationId xmlns:a16="http://schemas.microsoft.com/office/drawing/2014/main" xmlns="" id="{1D2CB7C4-01CE-4861-9168-8634DE0D9E88}"/>
                  </a:ext>
                </a:extLst>
              </p:cNvPr>
              <p:cNvSpPr/>
              <p:nvPr/>
            </p:nvSpPr>
            <p:spPr>
              <a:xfrm>
                <a:off x="9267716" y="3566424"/>
                <a:ext cx="123825" cy="47625"/>
              </a:xfrm>
              <a:custGeom>
                <a:avLst/>
                <a:gdLst>
                  <a:gd name="connsiteX0" fmla="*/ 19050 w 123825"/>
                  <a:gd name="connsiteY0" fmla="*/ 5715 h 47625"/>
                  <a:gd name="connsiteX1" fmla="*/ 0 w 123825"/>
                  <a:gd name="connsiteY1" fmla="*/ 23813 h 47625"/>
                  <a:gd name="connsiteX2" fmla="*/ 61913 w 123825"/>
                  <a:gd name="connsiteY2" fmla="*/ 47625 h 47625"/>
                  <a:gd name="connsiteX3" fmla="*/ 123825 w 123825"/>
                  <a:gd name="connsiteY3" fmla="*/ 23813 h 47625"/>
                  <a:gd name="connsiteX4" fmla="*/ 104775 w 123825"/>
                  <a:gd name="connsiteY4" fmla="*/ 5715 h 47625"/>
                  <a:gd name="connsiteX5" fmla="*/ 19050 w 123825"/>
                  <a:gd name="connsiteY5" fmla="*/ 571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47625">
                    <a:moveTo>
                      <a:pt x="19050" y="5715"/>
                    </a:moveTo>
                    <a:cubicBezTo>
                      <a:pt x="7620" y="10478"/>
                      <a:pt x="0" y="16192"/>
                      <a:pt x="0" y="23813"/>
                    </a:cubicBezTo>
                    <a:cubicBezTo>
                      <a:pt x="0" y="39053"/>
                      <a:pt x="31433" y="47625"/>
                      <a:pt x="61913" y="47625"/>
                    </a:cubicBezTo>
                    <a:cubicBezTo>
                      <a:pt x="92393" y="47625"/>
                      <a:pt x="123825" y="39053"/>
                      <a:pt x="123825" y="23813"/>
                    </a:cubicBezTo>
                    <a:cubicBezTo>
                      <a:pt x="123825" y="16192"/>
                      <a:pt x="116205" y="10478"/>
                      <a:pt x="104775" y="5715"/>
                    </a:cubicBezTo>
                    <a:cubicBezTo>
                      <a:pt x="80963" y="-1905"/>
                      <a:pt x="42863" y="-1905"/>
                      <a:pt x="19050" y="57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8" name="Полилиния: фигура 1094">
                <a:extLst>
                  <a:ext uri="{FF2B5EF4-FFF2-40B4-BE49-F238E27FC236}">
                    <a16:creationId xmlns:a16="http://schemas.microsoft.com/office/drawing/2014/main" xmlns="" id="{26BEB8F1-6496-407E-A724-65A1D437039E}"/>
                  </a:ext>
                </a:extLst>
              </p:cNvPr>
              <p:cNvSpPr/>
              <p:nvPr/>
            </p:nvSpPr>
            <p:spPr>
              <a:xfrm>
                <a:off x="9267716" y="37035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9" name="Полилиния: фигура 1095">
                <a:extLst>
                  <a:ext uri="{FF2B5EF4-FFF2-40B4-BE49-F238E27FC236}">
                    <a16:creationId xmlns:a16="http://schemas.microsoft.com/office/drawing/2014/main" xmlns="" id="{F56E1E53-24F9-4FB0-9370-A37079B58C07}"/>
                  </a:ext>
                </a:extLst>
              </p:cNvPr>
              <p:cNvSpPr/>
              <p:nvPr/>
            </p:nvSpPr>
            <p:spPr>
              <a:xfrm>
                <a:off x="9267716" y="36845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5" name="Рисунок 985">
              <a:extLst>
                <a:ext uri="{FF2B5EF4-FFF2-40B4-BE49-F238E27FC236}">
                  <a16:creationId xmlns:a16="http://schemas.microsoft.com/office/drawing/2014/main" xmlns="" id="{D27DC6D4-61B3-4B31-A524-966F76D27C7E}"/>
                </a:ext>
              </a:extLst>
            </p:cNvPr>
            <p:cNvGrpSpPr/>
            <p:nvPr/>
          </p:nvGrpSpPr>
          <p:grpSpPr>
            <a:xfrm>
              <a:off x="9410591" y="3699774"/>
              <a:ext cx="142875" cy="104775"/>
              <a:chOff x="9410591" y="3699774"/>
              <a:chExt cx="142875" cy="104775"/>
            </a:xfrm>
            <a:grpFill/>
          </p:grpSpPr>
          <p:sp>
            <p:nvSpPr>
              <p:cNvPr id="36" name="Полилиния: фигура 1097">
                <a:extLst>
                  <a:ext uri="{FF2B5EF4-FFF2-40B4-BE49-F238E27FC236}">
                    <a16:creationId xmlns:a16="http://schemas.microsoft.com/office/drawing/2014/main" xmlns="" id="{8AD41D4C-D929-471D-A8B0-476675A872AB}"/>
                  </a:ext>
                </a:extLst>
              </p:cNvPr>
              <p:cNvSpPr/>
              <p:nvPr/>
            </p:nvSpPr>
            <p:spPr>
              <a:xfrm>
                <a:off x="9410591" y="3699774"/>
                <a:ext cx="142875" cy="47625"/>
              </a:xfrm>
              <a:custGeom>
                <a:avLst/>
                <a:gdLst>
                  <a:gd name="connsiteX0" fmla="*/ 0 w 142875"/>
                  <a:gd name="connsiteY0" fmla="*/ 19050 h 47625"/>
                  <a:gd name="connsiteX1" fmla="*/ 0 w 142875"/>
                  <a:gd name="connsiteY1" fmla="*/ 21907 h 47625"/>
                  <a:gd name="connsiteX2" fmla="*/ 0 w 142875"/>
                  <a:gd name="connsiteY2" fmla="*/ 21907 h 47625"/>
                  <a:gd name="connsiteX3" fmla="*/ 71438 w 142875"/>
                  <a:gd name="connsiteY3" fmla="*/ 47625 h 47625"/>
                  <a:gd name="connsiteX4" fmla="*/ 142875 w 142875"/>
                  <a:gd name="connsiteY4" fmla="*/ 23813 h 47625"/>
                  <a:gd name="connsiteX5" fmla="*/ 71438 w 142875"/>
                  <a:gd name="connsiteY5" fmla="*/ 0 h 47625"/>
                  <a:gd name="connsiteX6" fmla="*/ 0 w 142875"/>
                  <a:gd name="connsiteY6" fmla="*/ 1905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47625">
                    <a:moveTo>
                      <a:pt x="0" y="19050"/>
                    </a:moveTo>
                    <a:cubicBezTo>
                      <a:pt x="0" y="20003"/>
                      <a:pt x="0" y="20955"/>
                      <a:pt x="0" y="21907"/>
                    </a:cubicBezTo>
                    <a:lnTo>
                      <a:pt x="0" y="21907"/>
                    </a:lnTo>
                    <a:cubicBezTo>
                      <a:pt x="4763" y="36195"/>
                      <a:pt x="41910" y="47625"/>
                      <a:pt x="71438" y="47625"/>
                    </a:cubicBezTo>
                    <a:cubicBezTo>
                      <a:pt x="100013" y="47625"/>
                      <a:pt x="142875" y="40005"/>
                      <a:pt x="142875" y="23813"/>
                    </a:cubicBezTo>
                    <a:cubicBezTo>
                      <a:pt x="142875" y="7620"/>
                      <a:pt x="100013" y="0"/>
                      <a:pt x="71438" y="0"/>
                    </a:cubicBezTo>
                    <a:cubicBezTo>
                      <a:pt x="44768" y="0"/>
                      <a:pt x="0" y="1905"/>
                      <a:pt x="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37" name="Полилиния: фигура 1098">
                <a:extLst>
                  <a:ext uri="{FF2B5EF4-FFF2-40B4-BE49-F238E27FC236}">
                    <a16:creationId xmlns:a16="http://schemas.microsoft.com/office/drawing/2014/main" xmlns="" id="{2A6D83D2-A9F5-43E5-B237-66F01057B642}"/>
                  </a:ext>
                </a:extLst>
              </p:cNvPr>
              <p:cNvSpPr/>
              <p:nvPr/>
            </p:nvSpPr>
            <p:spPr>
              <a:xfrm>
                <a:off x="9410591" y="373596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38" name="Полилиния: фигура 1099">
                <a:extLst>
                  <a:ext uri="{FF2B5EF4-FFF2-40B4-BE49-F238E27FC236}">
                    <a16:creationId xmlns:a16="http://schemas.microsoft.com/office/drawing/2014/main" xmlns="" id="{E13D75DC-AE96-49DD-9B68-76F3FF9C319F}"/>
                  </a:ext>
                </a:extLst>
              </p:cNvPr>
              <p:cNvSpPr/>
              <p:nvPr/>
            </p:nvSpPr>
            <p:spPr>
              <a:xfrm>
                <a:off x="9410591" y="375501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39" name="Полилиния: фигура 1100">
                <a:extLst>
                  <a:ext uri="{FF2B5EF4-FFF2-40B4-BE49-F238E27FC236}">
                    <a16:creationId xmlns:a16="http://schemas.microsoft.com/office/drawing/2014/main" xmlns="" id="{38CBDC34-92C7-405F-A821-B70A8D9BA2DC}"/>
                  </a:ext>
                </a:extLst>
              </p:cNvPr>
              <p:cNvSpPr/>
              <p:nvPr/>
            </p:nvSpPr>
            <p:spPr>
              <a:xfrm>
                <a:off x="9410591" y="3774069"/>
                <a:ext cx="142875" cy="30480"/>
              </a:xfrm>
              <a:custGeom>
                <a:avLst/>
                <a:gdLst>
                  <a:gd name="connsiteX0" fmla="*/ 71438 w 142875"/>
                  <a:gd name="connsiteY0" fmla="*/ 20955 h 30480"/>
                  <a:gd name="connsiteX1" fmla="*/ 0 w 142875"/>
                  <a:gd name="connsiteY1" fmla="*/ 0 h 30480"/>
                  <a:gd name="connsiteX2" fmla="*/ 0 w 142875"/>
                  <a:gd name="connsiteY2" fmla="*/ 6668 h 30480"/>
                  <a:gd name="connsiteX3" fmla="*/ 71438 w 142875"/>
                  <a:gd name="connsiteY3" fmla="*/ 30480 h 30480"/>
                  <a:gd name="connsiteX4" fmla="*/ 142875 w 142875"/>
                  <a:gd name="connsiteY4" fmla="*/ 6668 h 30480"/>
                  <a:gd name="connsiteX5" fmla="*/ 142875 w 142875"/>
                  <a:gd name="connsiteY5" fmla="*/ 4763 h 30480"/>
                  <a:gd name="connsiteX6" fmla="*/ 71438 w 142875"/>
                  <a:gd name="connsiteY6" fmla="*/ 20955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20955"/>
                    </a:move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6668"/>
                    </a:lnTo>
                    <a:cubicBezTo>
                      <a:pt x="0" y="22860"/>
                      <a:pt x="42863" y="30480"/>
                      <a:pt x="71438" y="30480"/>
                    </a:cubicBez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003"/>
                      <a:pt x="74295" y="20955"/>
                      <a:pt x="71438" y="209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6695396" y="5990075"/>
            <a:ext cx="380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Итого ЧПД составит </a:t>
            </a:r>
            <a:r>
              <a:rPr lang="ru-RU" sz="20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208 724 521 руб</a:t>
            </a:r>
            <a:endParaRPr lang="ru-RU" sz="2000" b="1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667966" y="804154"/>
            <a:ext cx="765242" cy="0"/>
          </a:xfrm>
          <a:prstGeom prst="line">
            <a:avLst/>
          </a:prstGeom>
          <a:ln w="38100">
            <a:solidFill>
              <a:srgbClr val="29B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553770" y="258193"/>
            <a:ext cx="9921189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Целевая аудитория – семьи с детьми </a:t>
            </a:r>
            <a:endParaRPr lang="ru-RU" sz="3200" b="1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732545" y="2857436"/>
            <a:ext cx="3685872" cy="646331"/>
            <a:chOff x="5475775" y="3164837"/>
            <a:chExt cx="3685872" cy="646331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="" xmlns:a16="http://schemas.microsoft.com/office/drawing/2014/main" id="{F2603A6C-9AF3-45F3-8054-C238E8849287}"/>
                </a:ext>
              </a:extLst>
            </p:cNvPr>
            <p:cNvSpPr/>
            <p:nvPr/>
          </p:nvSpPr>
          <p:spPr>
            <a:xfrm>
              <a:off x="6101748" y="3164837"/>
              <a:ext cx="3059899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defTabSz="1038977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Calibri" panose="020F0502020204030204" pitchFamily="34" charset="0"/>
                </a:rPr>
                <a:t>получают социальные выплаты на ребенка</a:t>
              </a:r>
              <a:endParaRPr kumimoji="0" lang="ru-RU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5E38538B-1839-4A12-BC43-A471355E7BCA}"/>
                </a:ext>
              </a:extLst>
            </p:cNvPr>
            <p:cNvSpPr txBox="1"/>
            <p:nvPr/>
          </p:nvSpPr>
          <p:spPr>
            <a:xfrm>
              <a:off x="5475775" y="3241781"/>
              <a:ext cx="54341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67</a:t>
              </a:r>
              <a:r>
                <a:rPr kumimoji="0" lang="ru-R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%</a:t>
              </a:r>
              <a:endPara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67966" y="1556896"/>
            <a:ext cx="3815030" cy="769441"/>
            <a:chOff x="5393221" y="1733177"/>
            <a:chExt cx="3815030" cy="769441"/>
          </a:xfrm>
        </p:grpSpPr>
        <p:sp>
          <p:nvSpPr>
            <p:cNvPr id="77" name="Прямоугольник 76">
              <a:extLst>
                <a:ext uri="{FF2B5EF4-FFF2-40B4-BE49-F238E27FC236}">
                  <a16:creationId xmlns="" xmlns:a16="http://schemas.microsoft.com/office/drawing/2014/main" id="{F2603A6C-9AF3-45F3-8054-C238E8849287}"/>
                </a:ext>
              </a:extLst>
            </p:cNvPr>
            <p:cNvSpPr/>
            <p:nvPr/>
          </p:nvSpPr>
          <p:spPr>
            <a:xfrm>
              <a:off x="6148352" y="1933231"/>
              <a:ext cx="3059899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defTabSz="1038977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Calibri" panose="020F0502020204030204" pitchFamily="34" charset="0"/>
                </a:rPr>
                <a:t>семей</a:t>
              </a:r>
              <a:r>
                <a:rPr kumimoji="0" lang="ru-RU" sz="180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Calibri" panose="020F0502020204030204" pitchFamily="34" charset="0"/>
                </a:rPr>
                <a:t> с детьми моложе 18 лет</a:t>
              </a:r>
              <a:endParaRPr kumimoji="0" lang="ru-RU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5E38538B-1839-4A12-BC43-A471355E7BCA}"/>
                </a:ext>
              </a:extLst>
            </p:cNvPr>
            <p:cNvSpPr txBox="1"/>
            <p:nvPr/>
          </p:nvSpPr>
          <p:spPr>
            <a:xfrm>
              <a:off x="5393221" y="1733177"/>
              <a:ext cx="708527" cy="7694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ru-RU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17,9</a:t>
              </a:r>
              <a:r>
                <a:rPr kumimoji="0" lang="ru-R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млн</a:t>
              </a:r>
              <a:endPara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79" name="Рисунок 38">
            <a:extLst>
              <a:ext uri="{FF2B5EF4-FFF2-40B4-BE49-F238E27FC236}">
                <a16:creationId xmlns="" xmlns:a16="http://schemas.microsoft.com/office/drawing/2014/main" id="{58A18A2C-6FD1-4911-BD06-5BFFECE31597}"/>
              </a:ext>
            </a:extLst>
          </p:cNvPr>
          <p:cNvSpPr/>
          <p:nvPr/>
        </p:nvSpPr>
        <p:spPr>
          <a:xfrm>
            <a:off x="4552979" y="3196760"/>
            <a:ext cx="285750" cy="254079"/>
          </a:xfrm>
          <a:custGeom>
            <a:avLst/>
            <a:gdLst>
              <a:gd name="connsiteX0" fmla="*/ 284798 w 285750"/>
              <a:gd name="connsiteY0" fmla="*/ 123587 h 254079"/>
              <a:gd name="connsiteX1" fmla="*/ 170498 w 285750"/>
              <a:gd name="connsiteY1" fmla="*/ 9287 h 254079"/>
              <a:gd name="connsiteX2" fmla="*/ 125730 w 285750"/>
              <a:gd name="connsiteY2" fmla="*/ 9287 h 254079"/>
              <a:gd name="connsiteX3" fmla="*/ 125730 w 285750"/>
              <a:gd name="connsiteY3" fmla="*/ 54054 h 254079"/>
              <a:gd name="connsiteX4" fmla="*/ 164783 w 285750"/>
              <a:gd name="connsiteY4" fmla="*/ 93107 h 254079"/>
              <a:gd name="connsiteX5" fmla="*/ 33338 w 285750"/>
              <a:gd name="connsiteY5" fmla="*/ 93107 h 254079"/>
              <a:gd name="connsiteX6" fmla="*/ 0 w 285750"/>
              <a:gd name="connsiteY6" fmla="*/ 127397 h 254079"/>
              <a:gd name="connsiteX7" fmla="*/ 33338 w 285750"/>
              <a:gd name="connsiteY7" fmla="*/ 160734 h 254079"/>
              <a:gd name="connsiteX8" fmla="*/ 164783 w 285750"/>
              <a:gd name="connsiteY8" fmla="*/ 160734 h 254079"/>
              <a:gd name="connsiteX9" fmla="*/ 125730 w 285750"/>
              <a:gd name="connsiteY9" fmla="*/ 199787 h 254079"/>
              <a:gd name="connsiteX10" fmla="*/ 125730 w 285750"/>
              <a:gd name="connsiteY10" fmla="*/ 244554 h 254079"/>
              <a:gd name="connsiteX11" fmla="*/ 148590 w 285750"/>
              <a:gd name="connsiteY11" fmla="*/ 254079 h 254079"/>
              <a:gd name="connsiteX12" fmla="*/ 171450 w 285750"/>
              <a:gd name="connsiteY12" fmla="*/ 244554 h 254079"/>
              <a:gd name="connsiteX13" fmla="*/ 285750 w 285750"/>
              <a:gd name="connsiteY13" fmla="*/ 130254 h 254079"/>
              <a:gd name="connsiteX14" fmla="*/ 284798 w 285750"/>
              <a:gd name="connsiteY14" fmla="*/ 123587 h 2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750" h="254079">
                <a:moveTo>
                  <a:pt x="284798" y="123587"/>
                </a:moveTo>
                <a:lnTo>
                  <a:pt x="170498" y="9287"/>
                </a:lnTo>
                <a:cubicBezTo>
                  <a:pt x="158115" y="-3096"/>
                  <a:pt x="138113" y="-3096"/>
                  <a:pt x="125730" y="9287"/>
                </a:cubicBezTo>
                <a:cubicBezTo>
                  <a:pt x="113348" y="21669"/>
                  <a:pt x="113348" y="41672"/>
                  <a:pt x="125730" y="54054"/>
                </a:cubicBezTo>
                <a:lnTo>
                  <a:pt x="164783" y="93107"/>
                </a:lnTo>
                <a:lnTo>
                  <a:pt x="33338" y="93107"/>
                </a:lnTo>
                <a:cubicBezTo>
                  <a:pt x="15240" y="94059"/>
                  <a:pt x="0" y="109299"/>
                  <a:pt x="0" y="127397"/>
                </a:cubicBezTo>
                <a:cubicBezTo>
                  <a:pt x="0" y="145494"/>
                  <a:pt x="15240" y="160734"/>
                  <a:pt x="33338" y="160734"/>
                </a:cubicBezTo>
                <a:lnTo>
                  <a:pt x="164783" y="160734"/>
                </a:lnTo>
                <a:lnTo>
                  <a:pt x="125730" y="199787"/>
                </a:lnTo>
                <a:cubicBezTo>
                  <a:pt x="113348" y="212169"/>
                  <a:pt x="113348" y="232172"/>
                  <a:pt x="125730" y="244554"/>
                </a:cubicBezTo>
                <a:cubicBezTo>
                  <a:pt x="131445" y="250269"/>
                  <a:pt x="140018" y="254079"/>
                  <a:pt x="148590" y="254079"/>
                </a:cubicBezTo>
                <a:cubicBezTo>
                  <a:pt x="157163" y="254079"/>
                  <a:pt x="164783" y="251222"/>
                  <a:pt x="171450" y="244554"/>
                </a:cubicBezTo>
                <a:lnTo>
                  <a:pt x="285750" y="130254"/>
                </a:lnTo>
                <a:cubicBezTo>
                  <a:pt x="285750" y="128349"/>
                  <a:pt x="285750" y="125492"/>
                  <a:pt x="284798" y="123587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F2603A6C-9AF3-45F3-8054-C238E8849287}"/>
              </a:ext>
            </a:extLst>
          </p:cNvPr>
          <p:cNvSpPr/>
          <p:nvPr/>
        </p:nvSpPr>
        <p:spPr>
          <a:xfrm>
            <a:off x="5077696" y="2479142"/>
            <a:ext cx="3059899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103897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rPr>
              <a:t>Большая емкость рынка</a:t>
            </a:r>
          </a:p>
        </p:txBody>
      </p:sp>
      <p:sp>
        <p:nvSpPr>
          <p:cNvPr id="81" name="Рисунок 38">
            <a:extLst>
              <a:ext uri="{FF2B5EF4-FFF2-40B4-BE49-F238E27FC236}">
                <a16:creationId xmlns="" xmlns:a16="http://schemas.microsoft.com/office/drawing/2014/main" id="{58A18A2C-6FD1-4911-BD06-5BFFECE31597}"/>
              </a:ext>
            </a:extLst>
          </p:cNvPr>
          <p:cNvSpPr/>
          <p:nvPr/>
        </p:nvSpPr>
        <p:spPr>
          <a:xfrm>
            <a:off x="4552979" y="2536769"/>
            <a:ext cx="285750" cy="254079"/>
          </a:xfrm>
          <a:custGeom>
            <a:avLst/>
            <a:gdLst>
              <a:gd name="connsiteX0" fmla="*/ 284798 w 285750"/>
              <a:gd name="connsiteY0" fmla="*/ 123587 h 254079"/>
              <a:gd name="connsiteX1" fmla="*/ 170498 w 285750"/>
              <a:gd name="connsiteY1" fmla="*/ 9287 h 254079"/>
              <a:gd name="connsiteX2" fmla="*/ 125730 w 285750"/>
              <a:gd name="connsiteY2" fmla="*/ 9287 h 254079"/>
              <a:gd name="connsiteX3" fmla="*/ 125730 w 285750"/>
              <a:gd name="connsiteY3" fmla="*/ 54054 h 254079"/>
              <a:gd name="connsiteX4" fmla="*/ 164783 w 285750"/>
              <a:gd name="connsiteY4" fmla="*/ 93107 h 254079"/>
              <a:gd name="connsiteX5" fmla="*/ 33338 w 285750"/>
              <a:gd name="connsiteY5" fmla="*/ 93107 h 254079"/>
              <a:gd name="connsiteX6" fmla="*/ 0 w 285750"/>
              <a:gd name="connsiteY6" fmla="*/ 127397 h 254079"/>
              <a:gd name="connsiteX7" fmla="*/ 33338 w 285750"/>
              <a:gd name="connsiteY7" fmla="*/ 160734 h 254079"/>
              <a:gd name="connsiteX8" fmla="*/ 164783 w 285750"/>
              <a:gd name="connsiteY8" fmla="*/ 160734 h 254079"/>
              <a:gd name="connsiteX9" fmla="*/ 125730 w 285750"/>
              <a:gd name="connsiteY9" fmla="*/ 199787 h 254079"/>
              <a:gd name="connsiteX10" fmla="*/ 125730 w 285750"/>
              <a:gd name="connsiteY10" fmla="*/ 244554 h 254079"/>
              <a:gd name="connsiteX11" fmla="*/ 148590 w 285750"/>
              <a:gd name="connsiteY11" fmla="*/ 254079 h 254079"/>
              <a:gd name="connsiteX12" fmla="*/ 171450 w 285750"/>
              <a:gd name="connsiteY12" fmla="*/ 244554 h 254079"/>
              <a:gd name="connsiteX13" fmla="*/ 285750 w 285750"/>
              <a:gd name="connsiteY13" fmla="*/ 130254 h 254079"/>
              <a:gd name="connsiteX14" fmla="*/ 284798 w 285750"/>
              <a:gd name="connsiteY14" fmla="*/ 123587 h 2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750" h="254079">
                <a:moveTo>
                  <a:pt x="284798" y="123587"/>
                </a:moveTo>
                <a:lnTo>
                  <a:pt x="170498" y="9287"/>
                </a:lnTo>
                <a:cubicBezTo>
                  <a:pt x="158115" y="-3096"/>
                  <a:pt x="138113" y="-3096"/>
                  <a:pt x="125730" y="9287"/>
                </a:cubicBezTo>
                <a:cubicBezTo>
                  <a:pt x="113348" y="21669"/>
                  <a:pt x="113348" y="41672"/>
                  <a:pt x="125730" y="54054"/>
                </a:cubicBezTo>
                <a:lnTo>
                  <a:pt x="164783" y="93107"/>
                </a:lnTo>
                <a:lnTo>
                  <a:pt x="33338" y="93107"/>
                </a:lnTo>
                <a:cubicBezTo>
                  <a:pt x="15240" y="94059"/>
                  <a:pt x="0" y="109299"/>
                  <a:pt x="0" y="127397"/>
                </a:cubicBezTo>
                <a:cubicBezTo>
                  <a:pt x="0" y="145494"/>
                  <a:pt x="15240" y="160734"/>
                  <a:pt x="33338" y="160734"/>
                </a:cubicBezTo>
                <a:lnTo>
                  <a:pt x="164783" y="160734"/>
                </a:lnTo>
                <a:lnTo>
                  <a:pt x="125730" y="199787"/>
                </a:lnTo>
                <a:cubicBezTo>
                  <a:pt x="113348" y="212169"/>
                  <a:pt x="113348" y="232172"/>
                  <a:pt x="125730" y="244554"/>
                </a:cubicBezTo>
                <a:cubicBezTo>
                  <a:pt x="131445" y="250269"/>
                  <a:pt x="140018" y="254079"/>
                  <a:pt x="148590" y="254079"/>
                </a:cubicBezTo>
                <a:cubicBezTo>
                  <a:pt x="157163" y="254079"/>
                  <a:pt x="164783" y="251222"/>
                  <a:pt x="171450" y="244554"/>
                </a:cubicBezTo>
                <a:lnTo>
                  <a:pt x="285750" y="130254"/>
                </a:lnTo>
                <a:cubicBezTo>
                  <a:pt x="285750" y="128349"/>
                  <a:pt x="285750" y="125492"/>
                  <a:pt x="284798" y="123587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773771" y="4034867"/>
            <a:ext cx="3603420" cy="646331"/>
            <a:chOff x="5558227" y="4211148"/>
            <a:chExt cx="3603420" cy="646331"/>
          </a:xfrm>
        </p:grpSpPr>
        <p:sp>
          <p:nvSpPr>
            <p:cNvPr id="83" name="Рисунок 2713">
              <a:extLst>
                <a:ext uri="{FF2B5EF4-FFF2-40B4-BE49-F238E27FC236}">
                  <a16:creationId xmlns="" xmlns:a16="http://schemas.microsoft.com/office/drawing/2014/main" id="{2985AAD9-ABA9-4862-A64F-4F3F95281ED0}"/>
                </a:ext>
              </a:extLst>
            </p:cNvPr>
            <p:cNvSpPr/>
            <p:nvPr/>
          </p:nvSpPr>
          <p:spPr>
            <a:xfrm>
              <a:off x="5558227" y="4319499"/>
              <a:ext cx="378514" cy="436747"/>
            </a:xfrm>
            <a:custGeom>
              <a:avLst/>
              <a:gdLst>
                <a:gd name="connsiteX0" fmla="*/ 247650 w 247650"/>
                <a:gd name="connsiteY0" fmla="*/ 172888 h 285750"/>
                <a:gd name="connsiteX1" fmla="*/ 221504 w 247650"/>
                <a:gd name="connsiteY1" fmla="*/ 118043 h 285750"/>
                <a:gd name="connsiteX2" fmla="*/ 223838 w 247650"/>
                <a:gd name="connsiteY2" fmla="*/ 88821 h 285750"/>
                <a:gd name="connsiteX3" fmla="*/ 111919 w 247650"/>
                <a:gd name="connsiteY3" fmla="*/ 0 h 285750"/>
                <a:gd name="connsiteX4" fmla="*/ 0 w 247650"/>
                <a:gd name="connsiteY4" fmla="*/ 100832 h 285750"/>
                <a:gd name="connsiteX5" fmla="*/ 31490 w 247650"/>
                <a:gd name="connsiteY5" fmla="*/ 185566 h 285750"/>
                <a:gd name="connsiteX6" fmla="*/ 47625 w 247650"/>
                <a:gd name="connsiteY6" fmla="*/ 220932 h 285750"/>
                <a:gd name="connsiteX7" fmla="*/ 13154 w 247650"/>
                <a:gd name="connsiteY7" fmla="*/ 277768 h 285750"/>
                <a:gd name="connsiteX8" fmla="*/ 12306 w 247650"/>
                <a:gd name="connsiteY8" fmla="*/ 282902 h 285750"/>
                <a:gd name="connsiteX9" fmla="*/ 16669 w 247650"/>
                <a:gd name="connsiteY9" fmla="*/ 285750 h 285750"/>
                <a:gd name="connsiteX10" fmla="*/ 147638 w 247650"/>
                <a:gd name="connsiteY10" fmla="*/ 285750 h 285750"/>
                <a:gd name="connsiteX11" fmla="*/ 152343 w 247650"/>
                <a:gd name="connsiteY11" fmla="*/ 281407 h 285750"/>
                <a:gd name="connsiteX12" fmla="*/ 196034 w 247650"/>
                <a:gd name="connsiteY12" fmla="*/ 261671 h 285750"/>
                <a:gd name="connsiteX13" fmla="*/ 229791 w 247650"/>
                <a:gd name="connsiteY13" fmla="*/ 238954 h 285750"/>
                <a:gd name="connsiteX14" fmla="*/ 225495 w 247650"/>
                <a:gd name="connsiteY14" fmla="*/ 224961 h 285750"/>
                <a:gd name="connsiteX15" fmla="*/ 223838 w 247650"/>
                <a:gd name="connsiteY15" fmla="*/ 220932 h 285750"/>
                <a:gd name="connsiteX16" fmla="*/ 224428 w 247650"/>
                <a:gd name="connsiteY16" fmla="*/ 219656 h 285750"/>
                <a:gd name="connsiteX17" fmla="*/ 229753 w 247650"/>
                <a:gd name="connsiteY17" fmla="*/ 215522 h 285750"/>
                <a:gd name="connsiteX18" fmla="*/ 228743 w 247650"/>
                <a:gd name="connsiteY18" fmla="*/ 211941 h 285750"/>
                <a:gd name="connsiteX19" fmla="*/ 234363 w 247650"/>
                <a:gd name="connsiteY19" fmla="*/ 206273 h 285750"/>
                <a:gd name="connsiteX20" fmla="*/ 235506 w 247650"/>
                <a:gd name="connsiteY20" fmla="*/ 201416 h 285750"/>
                <a:gd name="connsiteX21" fmla="*/ 231134 w 247650"/>
                <a:gd name="connsiteY21" fmla="*/ 188176 h 285750"/>
                <a:gd name="connsiteX22" fmla="*/ 247650 w 247650"/>
                <a:gd name="connsiteY22" fmla="*/ 172888 h 285750"/>
                <a:gd name="connsiteX23" fmla="*/ 133350 w 247650"/>
                <a:gd name="connsiteY23" fmla="*/ 150533 h 285750"/>
                <a:gd name="connsiteX24" fmla="*/ 121444 w 247650"/>
                <a:gd name="connsiteY24" fmla="*/ 161925 h 285750"/>
                <a:gd name="connsiteX25" fmla="*/ 119063 w 247650"/>
                <a:gd name="connsiteY25" fmla="*/ 161925 h 285750"/>
                <a:gd name="connsiteX26" fmla="*/ 114300 w 247650"/>
                <a:gd name="connsiteY26" fmla="*/ 166688 h 285750"/>
                <a:gd name="connsiteX27" fmla="*/ 109538 w 247650"/>
                <a:gd name="connsiteY27" fmla="*/ 161925 h 285750"/>
                <a:gd name="connsiteX28" fmla="*/ 107156 w 247650"/>
                <a:gd name="connsiteY28" fmla="*/ 161925 h 285750"/>
                <a:gd name="connsiteX29" fmla="*/ 95250 w 247650"/>
                <a:gd name="connsiteY29" fmla="*/ 150533 h 285750"/>
                <a:gd name="connsiteX30" fmla="*/ 95250 w 247650"/>
                <a:gd name="connsiteY30" fmla="*/ 138113 h 285750"/>
                <a:gd name="connsiteX31" fmla="*/ 133350 w 247650"/>
                <a:gd name="connsiteY31" fmla="*/ 138113 h 285750"/>
                <a:gd name="connsiteX32" fmla="*/ 133350 w 247650"/>
                <a:gd name="connsiteY32" fmla="*/ 150533 h 285750"/>
                <a:gd name="connsiteX33" fmla="*/ 145752 w 247650"/>
                <a:gd name="connsiteY33" fmla="*/ 116005 h 285750"/>
                <a:gd name="connsiteX34" fmla="*/ 138284 w 247650"/>
                <a:gd name="connsiteY34" fmla="*/ 122625 h 285750"/>
                <a:gd name="connsiteX35" fmla="*/ 133674 w 247650"/>
                <a:gd name="connsiteY35" fmla="*/ 128588 h 285750"/>
                <a:gd name="connsiteX36" fmla="*/ 95012 w 247650"/>
                <a:gd name="connsiteY36" fmla="*/ 128588 h 285750"/>
                <a:gd name="connsiteX37" fmla="*/ 90592 w 247650"/>
                <a:gd name="connsiteY37" fmla="*/ 122768 h 285750"/>
                <a:gd name="connsiteX38" fmla="*/ 84392 w 247650"/>
                <a:gd name="connsiteY38" fmla="*/ 117519 h 285750"/>
                <a:gd name="connsiteX39" fmla="*/ 72285 w 247650"/>
                <a:gd name="connsiteY39" fmla="*/ 79648 h 285750"/>
                <a:gd name="connsiteX40" fmla="*/ 106328 w 247650"/>
                <a:gd name="connsiteY40" fmla="*/ 47139 h 285750"/>
                <a:gd name="connsiteX41" fmla="*/ 114319 w 247650"/>
                <a:gd name="connsiteY41" fmla="*/ 46434 h 285750"/>
                <a:gd name="connsiteX42" fmla="*/ 157172 w 247650"/>
                <a:gd name="connsiteY42" fmla="*/ 87935 h 285750"/>
                <a:gd name="connsiteX43" fmla="*/ 145752 w 247650"/>
                <a:gd name="connsiteY43" fmla="*/ 11600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85750">
                  <a:moveTo>
                    <a:pt x="247650" y="172888"/>
                  </a:moveTo>
                  <a:cubicBezTo>
                    <a:pt x="247650" y="164421"/>
                    <a:pt x="228714" y="130616"/>
                    <a:pt x="221504" y="118043"/>
                  </a:cubicBezTo>
                  <a:cubicBezTo>
                    <a:pt x="222275" y="114071"/>
                    <a:pt x="223838" y="104118"/>
                    <a:pt x="223838" y="88821"/>
                  </a:cubicBezTo>
                  <a:cubicBezTo>
                    <a:pt x="223838" y="63551"/>
                    <a:pt x="190548" y="0"/>
                    <a:pt x="111919" y="0"/>
                  </a:cubicBezTo>
                  <a:cubicBezTo>
                    <a:pt x="34728" y="0"/>
                    <a:pt x="0" y="58960"/>
                    <a:pt x="0" y="100832"/>
                  </a:cubicBezTo>
                  <a:cubicBezTo>
                    <a:pt x="0" y="130473"/>
                    <a:pt x="17459" y="161011"/>
                    <a:pt x="31490" y="185566"/>
                  </a:cubicBezTo>
                  <a:cubicBezTo>
                    <a:pt x="39786" y="200092"/>
                    <a:pt x="47625" y="213789"/>
                    <a:pt x="47625" y="220932"/>
                  </a:cubicBezTo>
                  <a:cubicBezTo>
                    <a:pt x="47625" y="236639"/>
                    <a:pt x="22746" y="267281"/>
                    <a:pt x="13154" y="277768"/>
                  </a:cubicBezTo>
                  <a:cubicBezTo>
                    <a:pt x="11878" y="279159"/>
                    <a:pt x="11554" y="281178"/>
                    <a:pt x="12306" y="282902"/>
                  </a:cubicBezTo>
                  <a:cubicBezTo>
                    <a:pt x="13068" y="284636"/>
                    <a:pt x="14783" y="285750"/>
                    <a:pt x="16669" y="285750"/>
                  </a:cubicBezTo>
                  <a:lnTo>
                    <a:pt x="147638" y="285750"/>
                  </a:lnTo>
                  <a:cubicBezTo>
                    <a:pt x="150266" y="285750"/>
                    <a:pt x="152343" y="284036"/>
                    <a:pt x="152343" y="281407"/>
                  </a:cubicBezTo>
                  <a:cubicBezTo>
                    <a:pt x="153943" y="277130"/>
                    <a:pt x="175641" y="265033"/>
                    <a:pt x="196034" y="261671"/>
                  </a:cubicBezTo>
                  <a:cubicBezTo>
                    <a:pt x="214503" y="258632"/>
                    <a:pt x="229791" y="254813"/>
                    <a:pt x="229791" y="238954"/>
                  </a:cubicBezTo>
                  <a:cubicBezTo>
                    <a:pt x="229791" y="231429"/>
                    <a:pt x="227305" y="227686"/>
                    <a:pt x="225495" y="224961"/>
                  </a:cubicBezTo>
                  <a:cubicBezTo>
                    <a:pt x="224266" y="223114"/>
                    <a:pt x="223838" y="222399"/>
                    <a:pt x="223838" y="220932"/>
                  </a:cubicBezTo>
                  <a:cubicBezTo>
                    <a:pt x="223838" y="220008"/>
                    <a:pt x="224028" y="219704"/>
                    <a:pt x="224428" y="219656"/>
                  </a:cubicBezTo>
                  <a:cubicBezTo>
                    <a:pt x="226971" y="219999"/>
                    <a:pt x="229410" y="218142"/>
                    <a:pt x="229753" y="215522"/>
                  </a:cubicBezTo>
                  <a:cubicBezTo>
                    <a:pt x="229924" y="214189"/>
                    <a:pt x="229524" y="212912"/>
                    <a:pt x="228743" y="211941"/>
                  </a:cubicBezTo>
                  <a:lnTo>
                    <a:pt x="234363" y="206273"/>
                  </a:lnTo>
                  <a:cubicBezTo>
                    <a:pt x="235629" y="204997"/>
                    <a:pt x="236077" y="203121"/>
                    <a:pt x="235506" y="201416"/>
                  </a:cubicBezTo>
                  <a:lnTo>
                    <a:pt x="231134" y="188176"/>
                  </a:lnTo>
                  <a:cubicBezTo>
                    <a:pt x="237725" y="186061"/>
                    <a:pt x="247650" y="181451"/>
                    <a:pt x="247650" y="172888"/>
                  </a:cubicBezTo>
                  <a:close/>
                  <a:moveTo>
                    <a:pt x="133350" y="150533"/>
                  </a:moveTo>
                  <a:cubicBezTo>
                    <a:pt x="133350" y="156810"/>
                    <a:pt x="128006" y="161925"/>
                    <a:pt x="121444" y="161925"/>
                  </a:cubicBezTo>
                  <a:lnTo>
                    <a:pt x="119063" y="161925"/>
                  </a:lnTo>
                  <a:cubicBezTo>
                    <a:pt x="119063" y="164554"/>
                    <a:pt x="116929" y="166688"/>
                    <a:pt x="114300" y="166688"/>
                  </a:cubicBezTo>
                  <a:cubicBezTo>
                    <a:pt x="111671" y="166688"/>
                    <a:pt x="109538" y="164554"/>
                    <a:pt x="109538" y="161925"/>
                  </a:cubicBezTo>
                  <a:lnTo>
                    <a:pt x="107156" y="161925"/>
                  </a:lnTo>
                  <a:cubicBezTo>
                    <a:pt x="100594" y="161925"/>
                    <a:pt x="95250" y="156810"/>
                    <a:pt x="95250" y="150533"/>
                  </a:cubicBezTo>
                  <a:lnTo>
                    <a:pt x="95250" y="138113"/>
                  </a:lnTo>
                  <a:lnTo>
                    <a:pt x="133350" y="138113"/>
                  </a:lnTo>
                  <a:lnTo>
                    <a:pt x="133350" y="150533"/>
                  </a:lnTo>
                  <a:close/>
                  <a:moveTo>
                    <a:pt x="145752" y="116005"/>
                  </a:moveTo>
                  <a:cubicBezTo>
                    <a:pt x="142780" y="119091"/>
                    <a:pt x="140284" y="121044"/>
                    <a:pt x="138284" y="122625"/>
                  </a:cubicBezTo>
                  <a:cubicBezTo>
                    <a:pt x="135446" y="124844"/>
                    <a:pt x="134188" y="125892"/>
                    <a:pt x="133674" y="128588"/>
                  </a:cubicBezTo>
                  <a:lnTo>
                    <a:pt x="95012" y="128588"/>
                  </a:lnTo>
                  <a:cubicBezTo>
                    <a:pt x="94602" y="125968"/>
                    <a:pt x="93516" y="125054"/>
                    <a:pt x="90592" y="122768"/>
                  </a:cubicBezTo>
                  <a:cubicBezTo>
                    <a:pt x="88897" y="121444"/>
                    <a:pt x="86839" y="119834"/>
                    <a:pt x="84392" y="117519"/>
                  </a:cubicBezTo>
                  <a:cubicBezTo>
                    <a:pt x="73990" y="107756"/>
                    <a:pt x="69475" y="93593"/>
                    <a:pt x="72285" y="79648"/>
                  </a:cubicBezTo>
                  <a:cubicBezTo>
                    <a:pt x="75600" y="63179"/>
                    <a:pt x="89278" y="50121"/>
                    <a:pt x="106328" y="47139"/>
                  </a:cubicBezTo>
                  <a:cubicBezTo>
                    <a:pt x="108976" y="46673"/>
                    <a:pt x="111671" y="46434"/>
                    <a:pt x="114319" y="46434"/>
                  </a:cubicBezTo>
                  <a:cubicBezTo>
                    <a:pt x="137941" y="46434"/>
                    <a:pt x="157172" y="65056"/>
                    <a:pt x="157172" y="87935"/>
                  </a:cubicBezTo>
                  <a:cubicBezTo>
                    <a:pt x="157163" y="98374"/>
                    <a:pt x="153105" y="108347"/>
                    <a:pt x="145752" y="116005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="" xmlns:a16="http://schemas.microsoft.com/office/drawing/2014/main" id="{F2603A6C-9AF3-45F3-8054-C238E8849287}"/>
                </a:ext>
              </a:extLst>
            </p:cNvPr>
            <p:cNvSpPr/>
            <p:nvPr/>
          </p:nvSpPr>
          <p:spPr>
            <a:xfrm>
              <a:off x="6101748" y="4211148"/>
              <a:ext cx="3059899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defTabSz="1038977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800" kern="1200" dirty="0" smtClean="0">
                  <a:solidFill>
                    <a:srgbClr val="002060"/>
                  </a:solidFill>
                  <a:latin typeface="Arial Narrow" panose="020B0606020202030204" pitchFamily="34" charset="0"/>
                  <a:ea typeface="+mn-ea"/>
                  <a:cs typeface="Calibri" panose="020F0502020204030204" pitchFamily="34" charset="0"/>
                </a:rPr>
                <a:t>открыты к изменениям и новым продуктам</a:t>
              </a:r>
              <a:endParaRPr kumimoji="0" lang="ru-RU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85" name="Прямая соединительная линия 84"/>
          <p:cNvCxnSpPr/>
          <p:nvPr/>
        </p:nvCxnSpPr>
        <p:spPr>
          <a:xfrm>
            <a:off x="732545" y="2569509"/>
            <a:ext cx="3504286" cy="0"/>
          </a:xfrm>
          <a:prstGeom prst="line">
            <a:avLst/>
          </a:prstGeom>
          <a:ln w="95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732545" y="3768389"/>
            <a:ext cx="3504286" cy="0"/>
          </a:xfrm>
          <a:prstGeom prst="line">
            <a:avLst/>
          </a:prstGeom>
          <a:ln w="95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F2603A6C-9AF3-45F3-8054-C238E8849287}"/>
              </a:ext>
            </a:extLst>
          </p:cNvPr>
          <p:cNvSpPr/>
          <p:nvPr/>
        </p:nvSpPr>
        <p:spPr>
          <a:xfrm>
            <a:off x="5077696" y="3139133"/>
            <a:ext cx="3059899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103897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rPr>
              <a:t>Платежеспособный спрос</a:t>
            </a:r>
          </a:p>
        </p:txBody>
      </p:sp>
      <p:sp>
        <p:nvSpPr>
          <p:cNvPr id="89" name="Рисунок 38">
            <a:extLst>
              <a:ext uri="{FF2B5EF4-FFF2-40B4-BE49-F238E27FC236}">
                <a16:creationId xmlns="" xmlns:a16="http://schemas.microsoft.com/office/drawing/2014/main" id="{58A18A2C-6FD1-4911-BD06-5BFFECE31597}"/>
              </a:ext>
            </a:extLst>
          </p:cNvPr>
          <p:cNvSpPr/>
          <p:nvPr/>
        </p:nvSpPr>
        <p:spPr>
          <a:xfrm>
            <a:off x="4552979" y="3856751"/>
            <a:ext cx="285750" cy="254079"/>
          </a:xfrm>
          <a:custGeom>
            <a:avLst/>
            <a:gdLst>
              <a:gd name="connsiteX0" fmla="*/ 284798 w 285750"/>
              <a:gd name="connsiteY0" fmla="*/ 123587 h 254079"/>
              <a:gd name="connsiteX1" fmla="*/ 170498 w 285750"/>
              <a:gd name="connsiteY1" fmla="*/ 9287 h 254079"/>
              <a:gd name="connsiteX2" fmla="*/ 125730 w 285750"/>
              <a:gd name="connsiteY2" fmla="*/ 9287 h 254079"/>
              <a:gd name="connsiteX3" fmla="*/ 125730 w 285750"/>
              <a:gd name="connsiteY3" fmla="*/ 54054 h 254079"/>
              <a:gd name="connsiteX4" fmla="*/ 164783 w 285750"/>
              <a:gd name="connsiteY4" fmla="*/ 93107 h 254079"/>
              <a:gd name="connsiteX5" fmla="*/ 33338 w 285750"/>
              <a:gd name="connsiteY5" fmla="*/ 93107 h 254079"/>
              <a:gd name="connsiteX6" fmla="*/ 0 w 285750"/>
              <a:gd name="connsiteY6" fmla="*/ 127397 h 254079"/>
              <a:gd name="connsiteX7" fmla="*/ 33338 w 285750"/>
              <a:gd name="connsiteY7" fmla="*/ 160734 h 254079"/>
              <a:gd name="connsiteX8" fmla="*/ 164783 w 285750"/>
              <a:gd name="connsiteY8" fmla="*/ 160734 h 254079"/>
              <a:gd name="connsiteX9" fmla="*/ 125730 w 285750"/>
              <a:gd name="connsiteY9" fmla="*/ 199787 h 254079"/>
              <a:gd name="connsiteX10" fmla="*/ 125730 w 285750"/>
              <a:gd name="connsiteY10" fmla="*/ 244554 h 254079"/>
              <a:gd name="connsiteX11" fmla="*/ 148590 w 285750"/>
              <a:gd name="connsiteY11" fmla="*/ 254079 h 254079"/>
              <a:gd name="connsiteX12" fmla="*/ 171450 w 285750"/>
              <a:gd name="connsiteY12" fmla="*/ 244554 h 254079"/>
              <a:gd name="connsiteX13" fmla="*/ 285750 w 285750"/>
              <a:gd name="connsiteY13" fmla="*/ 130254 h 254079"/>
              <a:gd name="connsiteX14" fmla="*/ 284798 w 285750"/>
              <a:gd name="connsiteY14" fmla="*/ 123587 h 2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750" h="254079">
                <a:moveTo>
                  <a:pt x="284798" y="123587"/>
                </a:moveTo>
                <a:lnTo>
                  <a:pt x="170498" y="9287"/>
                </a:lnTo>
                <a:cubicBezTo>
                  <a:pt x="158115" y="-3096"/>
                  <a:pt x="138113" y="-3096"/>
                  <a:pt x="125730" y="9287"/>
                </a:cubicBezTo>
                <a:cubicBezTo>
                  <a:pt x="113348" y="21669"/>
                  <a:pt x="113348" y="41672"/>
                  <a:pt x="125730" y="54054"/>
                </a:cubicBezTo>
                <a:lnTo>
                  <a:pt x="164783" y="93107"/>
                </a:lnTo>
                <a:lnTo>
                  <a:pt x="33338" y="93107"/>
                </a:lnTo>
                <a:cubicBezTo>
                  <a:pt x="15240" y="94059"/>
                  <a:pt x="0" y="109299"/>
                  <a:pt x="0" y="127397"/>
                </a:cubicBezTo>
                <a:cubicBezTo>
                  <a:pt x="0" y="145494"/>
                  <a:pt x="15240" y="160734"/>
                  <a:pt x="33338" y="160734"/>
                </a:cubicBezTo>
                <a:lnTo>
                  <a:pt x="164783" y="160734"/>
                </a:lnTo>
                <a:lnTo>
                  <a:pt x="125730" y="199787"/>
                </a:lnTo>
                <a:cubicBezTo>
                  <a:pt x="113348" y="212169"/>
                  <a:pt x="113348" y="232172"/>
                  <a:pt x="125730" y="244554"/>
                </a:cubicBezTo>
                <a:cubicBezTo>
                  <a:pt x="131445" y="250269"/>
                  <a:pt x="140018" y="254079"/>
                  <a:pt x="148590" y="254079"/>
                </a:cubicBezTo>
                <a:cubicBezTo>
                  <a:pt x="157163" y="254079"/>
                  <a:pt x="164783" y="251222"/>
                  <a:pt x="171450" y="244554"/>
                </a:cubicBezTo>
                <a:lnTo>
                  <a:pt x="285750" y="130254"/>
                </a:lnTo>
                <a:cubicBezTo>
                  <a:pt x="285750" y="128349"/>
                  <a:pt x="285750" y="125492"/>
                  <a:pt x="284798" y="123587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F2603A6C-9AF3-45F3-8054-C238E8849287}"/>
              </a:ext>
            </a:extLst>
          </p:cNvPr>
          <p:cNvSpPr/>
          <p:nvPr/>
        </p:nvSpPr>
        <p:spPr>
          <a:xfrm>
            <a:off x="5077696" y="3799124"/>
            <a:ext cx="3059899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103897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rPr>
              <a:t>Понятная модель поведения</a:t>
            </a: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732545" y="4845349"/>
            <a:ext cx="3504286" cy="0"/>
          </a:xfrm>
          <a:prstGeom prst="line">
            <a:avLst/>
          </a:prstGeom>
          <a:ln w="95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707125" y="5090414"/>
            <a:ext cx="3670066" cy="646331"/>
            <a:chOff x="4406220" y="5175255"/>
            <a:chExt cx="3670066" cy="646331"/>
          </a:xfrm>
        </p:grpSpPr>
        <p:sp>
          <p:nvSpPr>
            <p:cNvPr id="94" name="Прямоугольник 93">
              <a:extLst>
                <a:ext uri="{FF2B5EF4-FFF2-40B4-BE49-F238E27FC236}">
                  <a16:creationId xmlns="" xmlns:a16="http://schemas.microsoft.com/office/drawing/2014/main" id="{F2603A6C-9AF3-45F3-8054-C238E8849287}"/>
                </a:ext>
              </a:extLst>
            </p:cNvPr>
            <p:cNvSpPr/>
            <p:nvPr/>
          </p:nvSpPr>
          <p:spPr>
            <a:xfrm>
              <a:off x="5016387" y="5175255"/>
              <a:ext cx="3059899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defTabSz="1038977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Calibri" panose="020F0502020204030204" pitchFamily="34" charset="0"/>
                </a:rPr>
                <a:t>семейные</a:t>
              </a:r>
              <a:r>
                <a:rPr kumimoji="0" lang="ru-RU" sz="1800" i="0" u="none" strike="noStrike" kern="1200" cap="none" spc="0" normalizeH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Calibri" panose="020F0502020204030204" pitchFamily="34" charset="0"/>
                </a:rPr>
                <a:t> пары – типичные представители среднего класса</a:t>
              </a:r>
              <a:endParaRPr kumimoji="0" lang="ru-RU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95" name="Рисунок 37">
              <a:extLst>
                <a:ext uri="{FF2B5EF4-FFF2-40B4-BE49-F238E27FC236}">
                  <a16:creationId xmlns="" xmlns:a16="http://schemas.microsoft.com/office/drawing/2014/main" id="{5C5C468D-846F-4B55-934B-A3B7442DF52A}"/>
                </a:ext>
              </a:extLst>
            </p:cNvPr>
            <p:cNvSpPr/>
            <p:nvPr/>
          </p:nvSpPr>
          <p:spPr>
            <a:xfrm>
              <a:off x="4406220" y="5317035"/>
              <a:ext cx="499176" cy="366051"/>
            </a:xfrm>
            <a:custGeom>
              <a:avLst/>
              <a:gdLst>
                <a:gd name="connsiteX0" fmla="*/ 175631 w 285759"/>
                <a:gd name="connsiteY0" fmla="*/ 156943 h 209550"/>
                <a:gd name="connsiteX1" fmla="*/ 141818 w 285759"/>
                <a:gd name="connsiteY1" fmla="*/ 148666 h 209550"/>
                <a:gd name="connsiteX2" fmla="*/ 140027 w 285759"/>
                <a:gd name="connsiteY2" fmla="*/ 141675 h 209550"/>
                <a:gd name="connsiteX3" fmla="*/ 175803 w 285759"/>
                <a:gd name="connsiteY3" fmla="*/ 130645 h 209550"/>
                <a:gd name="connsiteX4" fmla="*/ 178137 w 285759"/>
                <a:gd name="connsiteY4" fmla="*/ 126835 h 209550"/>
                <a:gd name="connsiteX5" fmla="*/ 176289 w 285759"/>
                <a:gd name="connsiteY5" fmla="*/ 122730 h 209550"/>
                <a:gd name="connsiteX6" fmla="*/ 160420 w 285759"/>
                <a:gd name="connsiteY6" fmla="*/ 65646 h 209550"/>
                <a:gd name="connsiteX7" fmla="*/ 133474 w 285759"/>
                <a:gd name="connsiteY7" fmla="*/ 8706 h 209550"/>
                <a:gd name="connsiteX8" fmla="*/ 130950 w 285759"/>
                <a:gd name="connsiteY8" fmla="*/ 8706 h 209550"/>
                <a:gd name="connsiteX9" fmla="*/ 106842 w 285759"/>
                <a:gd name="connsiteY9" fmla="*/ 10 h 209550"/>
                <a:gd name="connsiteX10" fmla="*/ 53254 w 285759"/>
                <a:gd name="connsiteY10" fmla="*/ 65646 h 209550"/>
                <a:gd name="connsiteX11" fmla="*/ 37443 w 285759"/>
                <a:gd name="connsiteY11" fmla="*/ 122692 h 209550"/>
                <a:gd name="connsiteX12" fmla="*/ 35509 w 285759"/>
                <a:gd name="connsiteY12" fmla="*/ 126768 h 209550"/>
                <a:gd name="connsiteX13" fmla="*/ 37843 w 285759"/>
                <a:gd name="connsiteY13" fmla="*/ 130626 h 209550"/>
                <a:gd name="connsiteX14" fmla="*/ 73647 w 285759"/>
                <a:gd name="connsiteY14" fmla="*/ 141703 h 209550"/>
                <a:gd name="connsiteX15" fmla="*/ 71866 w 285759"/>
                <a:gd name="connsiteY15" fmla="*/ 148666 h 209550"/>
                <a:gd name="connsiteX16" fmla="*/ 38043 w 285759"/>
                <a:gd name="connsiteY16" fmla="*/ 156943 h 209550"/>
                <a:gd name="connsiteX17" fmla="*/ 0 w 285759"/>
                <a:gd name="connsiteY17" fmla="*/ 204788 h 209550"/>
                <a:gd name="connsiteX18" fmla="*/ 4763 w 285759"/>
                <a:gd name="connsiteY18" fmla="*/ 209550 h 209550"/>
                <a:gd name="connsiteX19" fmla="*/ 208931 w 285759"/>
                <a:gd name="connsiteY19" fmla="*/ 209550 h 209550"/>
                <a:gd name="connsiteX20" fmla="*/ 213693 w 285759"/>
                <a:gd name="connsiteY20" fmla="*/ 204768 h 209550"/>
                <a:gd name="connsiteX21" fmla="*/ 175631 w 285759"/>
                <a:gd name="connsiteY21" fmla="*/ 156943 h 209550"/>
                <a:gd name="connsiteX22" fmla="*/ 247698 w 285759"/>
                <a:gd name="connsiteY22" fmla="*/ 156943 h 209550"/>
                <a:gd name="connsiteX23" fmla="*/ 213884 w 285759"/>
                <a:gd name="connsiteY23" fmla="*/ 148666 h 209550"/>
                <a:gd name="connsiteX24" fmla="*/ 211112 w 285759"/>
                <a:gd name="connsiteY24" fmla="*/ 137836 h 209550"/>
                <a:gd name="connsiteX25" fmla="*/ 228190 w 285759"/>
                <a:gd name="connsiteY25" fmla="*/ 104642 h 209550"/>
                <a:gd name="connsiteX26" fmla="*/ 237868 w 285759"/>
                <a:gd name="connsiteY26" fmla="*/ 93412 h 209550"/>
                <a:gd name="connsiteX27" fmla="*/ 240078 w 285759"/>
                <a:gd name="connsiteY27" fmla="*/ 76019 h 209550"/>
                <a:gd name="connsiteX28" fmla="*/ 236906 w 285759"/>
                <a:gd name="connsiteY28" fmla="*/ 65589 h 209550"/>
                <a:gd name="connsiteX29" fmla="*/ 231600 w 285759"/>
                <a:gd name="connsiteY29" fmla="*/ 61855 h 209550"/>
                <a:gd name="connsiteX30" fmla="*/ 232381 w 285759"/>
                <a:gd name="connsiteY30" fmla="*/ 45987 h 209550"/>
                <a:gd name="connsiteX31" fmla="*/ 235591 w 285759"/>
                <a:gd name="connsiteY31" fmla="*/ 42843 h 209550"/>
                <a:gd name="connsiteX32" fmla="*/ 236125 w 285759"/>
                <a:gd name="connsiteY32" fmla="*/ 15154 h 209550"/>
                <a:gd name="connsiteX33" fmla="*/ 202254 w 285759"/>
                <a:gd name="connsiteY33" fmla="*/ 0 h 209550"/>
                <a:gd name="connsiteX34" fmla="*/ 161554 w 285759"/>
                <a:gd name="connsiteY34" fmla="*/ 8115 h 209550"/>
                <a:gd name="connsiteX35" fmla="*/ 159344 w 285759"/>
                <a:gd name="connsiteY35" fmla="*/ 11039 h 209550"/>
                <a:gd name="connsiteX36" fmla="*/ 159868 w 285759"/>
                <a:gd name="connsiteY36" fmla="*/ 14669 h 209550"/>
                <a:gd name="connsiteX37" fmla="*/ 169964 w 285759"/>
                <a:gd name="connsiteY37" fmla="*/ 65646 h 209550"/>
                <a:gd name="connsiteX38" fmla="*/ 181604 w 285759"/>
                <a:gd name="connsiteY38" fmla="*/ 114548 h 209550"/>
                <a:gd name="connsiteX39" fmla="*/ 182804 w 285759"/>
                <a:gd name="connsiteY39" fmla="*/ 115567 h 209550"/>
                <a:gd name="connsiteX40" fmla="*/ 188728 w 285759"/>
                <a:gd name="connsiteY40" fmla="*/ 127044 h 209550"/>
                <a:gd name="connsiteX41" fmla="*/ 180575 w 285759"/>
                <a:gd name="connsiteY41" fmla="*/ 138903 h 209550"/>
                <a:gd name="connsiteX42" fmla="*/ 179403 w 285759"/>
                <a:gd name="connsiteY42" fmla="*/ 139541 h 209550"/>
                <a:gd name="connsiteX43" fmla="*/ 176889 w 285759"/>
                <a:gd name="connsiteY43" fmla="*/ 144247 h 209550"/>
                <a:gd name="connsiteX44" fmla="*/ 180299 w 285759"/>
                <a:gd name="connsiteY44" fmla="*/ 148333 h 209550"/>
                <a:gd name="connsiteX45" fmla="*/ 223228 w 285759"/>
                <a:gd name="connsiteY45" fmla="*/ 204788 h 209550"/>
                <a:gd name="connsiteX46" fmla="*/ 224619 w 285759"/>
                <a:gd name="connsiteY46" fmla="*/ 208159 h 209550"/>
                <a:gd name="connsiteX47" fmla="*/ 227990 w 285759"/>
                <a:gd name="connsiteY47" fmla="*/ 209550 h 209550"/>
                <a:gd name="connsiteX48" fmla="*/ 280997 w 285759"/>
                <a:gd name="connsiteY48" fmla="*/ 209540 h 209550"/>
                <a:gd name="connsiteX49" fmla="*/ 285760 w 285759"/>
                <a:gd name="connsiteY49" fmla="*/ 204778 h 209550"/>
                <a:gd name="connsiteX50" fmla="*/ 247698 w 285759"/>
                <a:gd name="connsiteY50" fmla="*/ 15694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5759" h="209550">
                  <a:moveTo>
                    <a:pt x="175631" y="156943"/>
                  </a:moveTo>
                  <a:lnTo>
                    <a:pt x="141818" y="148666"/>
                  </a:lnTo>
                  <a:lnTo>
                    <a:pt x="140027" y="141675"/>
                  </a:lnTo>
                  <a:cubicBezTo>
                    <a:pt x="163268" y="137789"/>
                    <a:pt x="175260" y="130959"/>
                    <a:pt x="175803" y="130645"/>
                  </a:cubicBezTo>
                  <a:cubicBezTo>
                    <a:pt x="177175" y="129854"/>
                    <a:pt x="178022" y="128407"/>
                    <a:pt x="178137" y="126835"/>
                  </a:cubicBezTo>
                  <a:cubicBezTo>
                    <a:pt x="178241" y="125254"/>
                    <a:pt x="177536" y="123701"/>
                    <a:pt x="176289" y="122730"/>
                  </a:cubicBezTo>
                  <a:cubicBezTo>
                    <a:pt x="176127" y="122606"/>
                    <a:pt x="160420" y="109842"/>
                    <a:pt x="160420" y="65646"/>
                  </a:cubicBezTo>
                  <a:cubicBezTo>
                    <a:pt x="160420" y="27861"/>
                    <a:pt x="151352" y="8706"/>
                    <a:pt x="133474" y="8706"/>
                  </a:cubicBezTo>
                  <a:lnTo>
                    <a:pt x="130950" y="8706"/>
                  </a:lnTo>
                  <a:cubicBezTo>
                    <a:pt x="124568" y="2677"/>
                    <a:pt x="119729" y="10"/>
                    <a:pt x="106842" y="10"/>
                  </a:cubicBezTo>
                  <a:cubicBezTo>
                    <a:pt x="90049" y="10"/>
                    <a:pt x="53254" y="16535"/>
                    <a:pt x="53254" y="65646"/>
                  </a:cubicBezTo>
                  <a:cubicBezTo>
                    <a:pt x="53254" y="109842"/>
                    <a:pt x="37548" y="122606"/>
                    <a:pt x="37443" y="122692"/>
                  </a:cubicBezTo>
                  <a:cubicBezTo>
                    <a:pt x="36147" y="123644"/>
                    <a:pt x="35423" y="125168"/>
                    <a:pt x="35509" y="126768"/>
                  </a:cubicBezTo>
                  <a:cubicBezTo>
                    <a:pt x="35585" y="128368"/>
                    <a:pt x="36471" y="129816"/>
                    <a:pt x="37843" y="130626"/>
                  </a:cubicBezTo>
                  <a:cubicBezTo>
                    <a:pt x="38376" y="130940"/>
                    <a:pt x="50254" y="137808"/>
                    <a:pt x="73647" y="141703"/>
                  </a:cubicBezTo>
                  <a:lnTo>
                    <a:pt x="71866" y="148666"/>
                  </a:lnTo>
                  <a:lnTo>
                    <a:pt x="38043" y="156943"/>
                  </a:lnTo>
                  <a:cubicBezTo>
                    <a:pt x="15650" y="162430"/>
                    <a:pt x="0" y="182099"/>
                    <a:pt x="0" y="204788"/>
                  </a:cubicBezTo>
                  <a:cubicBezTo>
                    <a:pt x="0" y="207416"/>
                    <a:pt x="2134" y="209550"/>
                    <a:pt x="4763" y="209550"/>
                  </a:cubicBezTo>
                  <a:lnTo>
                    <a:pt x="208931" y="209550"/>
                  </a:lnTo>
                  <a:cubicBezTo>
                    <a:pt x="211560" y="209550"/>
                    <a:pt x="213693" y="207397"/>
                    <a:pt x="213693" y="204768"/>
                  </a:cubicBezTo>
                  <a:cubicBezTo>
                    <a:pt x="213693" y="182099"/>
                    <a:pt x="198044" y="162430"/>
                    <a:pt x="175631" y="156943"/>
                  </a:cubicBezTo>
                  <a:close/>
                  <a:moveTo>
                    <a:pt x="247698" y="156943"/>
                  </a:moveTo>
                  <a:lnTo>
                    <a:pt x="213884" y="148666"/>
                  </a:lnTo>
                  <a:lnTo>
                    <a:pt x="211112" y="137836"/>
                  </a:lnTo>
                  <a:cubicBezTo>
                    <a:pt x="220123" y="129026"/>
                    <a:pt x="226295" y="116996"/>
                    <a:pt x="228190" y="104642"/>
                  </a:cubicBezTo>
                  <a:cubicBezTo>
                    <a:pt x="233267" y="103156"/>
                    <a:pt x="237163" y="98822"/>
                    <a:pt x="237868" y="93412"/>
                  </a:cubicBezTo>
                  <a:lnTo>
                    <a:pt x="240078" y="76019"/>
                  </a:lnTo>
                  <a:cubicBezTo>
                    <a:pt x="240563" y="72266"/>
                    <a:pt x="239401" y="68466"/>
                    <a:pt x="236906" y="65589"/>
                  </a:cubicBezTo>
                  <a:cubicBezTo>
                    <a:pt x="235458" y="63922"/>
                    <a:pt x="233629" y="62646"/>
                    <a:pt x="231600" y="61855"/>
                  </a:cubicBezTo>
                  <a:lnTo>
                    <a:pt x="232381" y="45987"/>
                  </a:lnTo>
                  <a:lnTo>
                    <a:pt x="235591" y="42843"/>
                  </a:lnTo>
                  <a:cubicBezTo>
                    <a:pt x="240716" y="37509"/>
                    <a:pt x="244954" y="28375"/>
                    <a:pt x="236125" y="15154"/>
                  </a:cubicBezTo>
                  <a:cubicBezTo>
                    <a:pt x="229391" y="5105"/>
                    <a:pt x="218008" y="0"/>
                    <a:pt x="202254" y="0"/>
                  </a:cubicBezTo>
                  <a:cubicBezTo>
                    <a:pt x="190043" y="0"/>
                    <a:pt x="173069" y="1410"/>
                    <a:pt x="161554" y="8115"/>
                  </a:cubicBezTo>
                  <a:cubicBezTo>
                    <a:pt x="160458" y="8753"/>
                    <a:pt x="159668" y="9811"/>
                    <a:pt x="159344" y="11039"/>
                  </a:cubicBezTo>
                  <a:cubicBezTo>
                    <a:pt x="159029" y="12268"/>
                    <a:pt x="159210" y="13583"/>
                    <a:pt x="159868" y="14669"/>
                  </a:cubicBezTo>
                  <a:cubicBezTo>
                    <a:pt x="166564" y="25937"/>
                    <a:pt x="169964" y="43082"/>
                    <a:pt x="169964" y="65646"/>
                  </a:cubicBezTo>
                  <a:cubicBezTo>
                    <a:pt x="169964" y="98165"/>
                    <a:pt x="178870" y="111290"/>
                    <a:pt x="181604" y="114548"/>
                  </a:cubicBezTo>
                  <a:cubicBezTo>
                    <a:pt x="181937" y="114948"/>
                    <a:pt x="182347" y="115300"/>
                    <a:pt x="182804" y="115567"/>
                  </a:cubicBezTo>
                  <a:cubicBezTo>
                    <a:pt x="186747" y="117939"/>
                    <a:pt x="188681" y="121691"/>
                    <a:pt x="188728" y="127044"/>
                  </a:cubicBezTo>
                  <a:cubicBezTo>
                    <a:pt x="188766" y="131483"/>
                    <a:pt x="185728" y="135912"/>
                    <a:pt x="180575" y="138903"/>
                  </a:cubicBezTo>
                  <a:lnTo>
                    <a:pt x="179403" y="139541"/>
                  </a:lnTo>
                  <a:cubicBezTo>
                    <a:pt x="177679" y="140446"/>
                    <a:pt x="176689" y="142313"/>
                    <a:pt x="176889" y="144247"/>
                  </a:cubicBezTo>
                  <a:cubicBezTo>
                    <a:pt x="177089" y="146180"/>
                    <a:pt x="178441" y="147799"/>
                    <a:pt x="180299" y="148333"/>
                  </a:cubicBezTo>
                  <a:cubicBezTo>
                    <a:pt x="205969" y="155724"/>
                    <a:pt x="223228" y="178413"/>
                    <a:pt x="223228" y="204788"/>
                  </a:cubicBezTo>
                  <a:cubicBezTo>
                    <a:pt x="223228" y="206054"/>
                    <a:pt x="223733" y="207264"/>
                    <a:pt x="224619" y="208159"/>
                  </a:cubicBezTo>
                  <a:cubicBezTo>
                    <a:pt x="225504" y="209055"/>
                    <a:pt x="226724" y="209550"/>
                    <a:pt x="227990" y="209550"/>
                  </a:cubicBezTo>
                  <a:lnTo>
                    <a:pt x="280997" y="209540"/>
                  </a:lnTo>
                  <a:cubicBezTo>
                    <a:pt x="283626" y="209540"/>
                    <a:pt x="285760" y="207407"/>
                    <a:pt x="285760" y="204778"/>
                  </a:cubicBezTo>
                  <a:cubicBezTo>
                    <a:pt x="285750" y="182099"/>
                    <a:pt x="270100" y="162430"/>
                    <a:pt x="247698" y="156943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Arial Narrow" panose="020B0606020202030204" pitchFamily="34" charset="0"/>
              </a:endParaRPr>
            </a:p>
          </p:txBody>
        </p:sp>
      </p:grpSp>
      <p:sp>
        <p:nvSpPr>
          <p:cNvPr id="26" name="Рисунок 38">
            <a:extLst>
              <a:ext uri="{FF2B5EF4-FFF2-40B4-BE49-F238E27FC236}">
                <a16:creationId xmlns="" xmlns:a16="http://schemas.microsoft.com/office/drawing/2014/main" id="{58A18A2C-6FD1-4911-BD06-5BFFECE31597}"/>
              </a:ext>
            </a:extLst>
          </p:cNvPr>
          <p:cNvSpPr/>
          <p:nvPr/>
        </p:nvSpPr>
        <p:spPr>
          <a:xfrm>
            <a:off x="4552979" y="4574369"/>
            <a:ext cx="285750" cy="254079"/>
          </a:xfrm>
          <a:custGeom>
            <a:avLst/>
            <a:gdLst>
              <a:gd name="connsiteX0" fmla="*/ 284798 w 285750"/>
              <a:gd name="connsiteY0" fmla="*/ 123587 h 254079"/>
              <a:gd name="connsiteX1" fmla="*/ 170498 w 285750"/>
              <a:gd name="connsiteY1" fmla="*/ 9287 h 254079"/>
              <a:gd name="connsiteX2" fmla="*/ 125730 w 285750"/>
              <a:gd name="connsiteY2" fmla="*/ 9287 h 254079"/>
              <a:gd name="connsiteX3" fmla="*/ 125730 w 285750"/>
              <a:gd name="connsiteY3" fmla="*/ 54054 h 254079"/>
              <a:gd name="connsiteX4" fmla="*/ 164783 w 285750"/>
              <a:gd name="connsiteY4" fmla="*/ 93107 h 254079"/>
              <a:gd name="connsiteX5" fmla="*/ 33338 w 285750"/>
              <a:gd name="connsiteY5" fmla="*/ 93107 h 254079"/>
              <a:gd name="connsiteX6" fmla="*/ 0 w 285750"/>
              <a:gd name="connsiteY6" fmla="*/ 127397 h 254079"/>
              <a:gd name="connsiteX7" fmla="*/ 33338 w 285750"/>
              <a:gd name="connsiteY7" fmla="*/ 160734 h 254079"/>
              <a:gd name="connsiteX8" fmla="*/ 164783 w 285750"/>
              <a:gd name="connsiteY8" fmla="*/ 160734 h 254079"/>
              <a:gd name="connsiteX9" fmla="*/ 125730 w 285750"/>
              <a:gd name="connsiteY9" fmla="*/ 199787 h 254079"/>
              <a:gd name="connsiteX10" fmla="*/ 125730 w 285750"/>
              <a:gd name="connsiteY10" fmla="*/ 244554 h 254079"/>
              <a:gd name="connsiteX11" fmla="*/ 148590 w 285750"/>
              <a:gd name="connsiteY11" fmla="*/ 254079 h 254079"/>
              <a:gd name="connsiteX12" fmla="*/ 171450 w 285750"/>
              <a:gd name="connsiteY12" fmla="*/ 244554 h 254079"/>
              <a:gd name="connsiteX13" fmla="*/ 285750 w 285750"/>
              <a:gd name="connsiteY13" fmla="*/ 130254 h 254079"/>
              <a:gd name="connsiteX14" fmla="*/ 284798 w 285750"/>
              <a:gd name="connsiteY14" fmla="*/ 123587 h 2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750" h="254079">
                <a:moveTo>
                  <a:pt x="284798" y="123587"/>
                </a:moveTo>
                <a:lnTo>
                  <a:pt x="170498" y="9287"/>
                </a:lnTo>
                <a:cubicBezTo>
                  <a:pt x="158115" y="-3096"/>
                  <a:pt x="138113" y="-3096"/>
                  <a:pt x="125730" y="9287"/>
                </a:cubicBezTo>
                <a:cubicBezTo>
                  <a:pt x="113348" y="21669"/>
                  <a:pt x="113348" y="41672"/>
                  <a:pt x="125730" y="54054"/>
                </a:cubicBezTo>
                <a:lnTo>
                  <a:pt x="164783" y="93107"/>
                </a:lnTo>
                <a:lnTo>
                  <a:pt x="33338" y="93107"/>
                </a:lnTo>
                <a:cubicBezTo>
                  <a:pt x="15240" y="94059"/>
                  <a:pt x="0" y="109299"/>
                  <a:pt x="0" y="127397"/>
                </a:cubicBezTo>
                <a:cubicBezTo>
                  <a:pt x="0" y="145494"/>
                  <a:pt x="15240" y="160734"/>
                  <a:pt x="33338" y="160734"/>
                </a:cubicBezTo>
                <a:lnTo>
                  <a:pt x="164783" y="160734"/>
                </a:lnTo>
                <a:lnTo>
                  <a:pt x="125730" y="199787"/>
                </a:lnTo>
                <a:cubicBezTo>
                  <a:pt x="113348" y="212169"/>
                  <a:pt x="113348" y="232172"/>
                  <a:pt x="125730" y="244554"/>
                </a:cubicBezTo>
                <a:cubicBezTo>
                  <a:pt x="131445" y="250269"/>
                  <a:pt x="140018" y="254079"/>
                  <a:pt x="148590" y="254079"/>
                </a:cubicBezTo>
                <a:cubicBezTo>
                  <a:pt x="157163" y="254079"/>
                  <a:pt x="164783" y="251222"/>
                  <a:pt x="171450" y="244554"/>
                </a:cubicBezTo>
                <a:lnTo>
                  <a:pt x="285750" y="130254"/>
                </a:lnTo>
                <a:cubicBezTo>
                  <a:pt x="285750" y="128349"/>
                  <a:pt x="285750" y="125492"/>
                  <a:pt x="284798" y="123587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F2603A6C-9AF3-45F3-8054-C238E8849287}"/>
              </a:ext>
            </a:extLst>
          </p:cNvPr>
          <p:cNvSpPr/>
          <p:nvPr/>
        </p:nvSpPr>
        <p:spPr>
          <a:xfrm>
            <a:off x="5077696" y="4516742"/>
            <a:ext cx="3059899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103897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rPr>
              <a:t>Имеют социальные</a:t>
            </a:r>
            <a:r>
              <a:rPr kumimoji="0" lang="ru-RU" sz="18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alibri" panose="020F0502020204030204" pitchFamily="34" charset="0"/>
              </a:rPr>
              <a:t> выплаты</a:t>
            </a: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011239" y="2213213"/>
            <a:ext cx="2927439" cy="2974432"/>
            <a:chOff x="9011239" y="2326337"/>
            <a:chExt cx="2927439" cy="2974432"/>
          </a:xfrm>
        </p:grpSpPr>
        <p:sp>
          <p:nvSpPr>
            <p:cNvPr id="57" name="Параллелограмм 56">
              <a:extLst>
                <a:ext uri="{FF2B5EF4-FFF2-40B4-BE49-F238E27FC236}">
                  <a16:creationId xmlns:a16="http://schemas.microsoft.com/office/drawing/2014/main" xmlns="" id="{0E39CF75-30B5-494B-9E47-845AE6C31DBC}"/>
                </a:ext>
              </a:extLst>
            </p:cNvPr>
            <p:cNvSpPr/>
            <p:nvPr/>
          </p:nvSpPr>
          <p:spPr>
            <a:xfrm rot="5400000" flipH="1">
              <a:off x="9001845" y="2335731"/>
              <a:ext cx="1273181" cy="1254393"/>
            </a:xfrm>
            <a:prstGeom prst="parallelogram">
              <a:avLst>
                <a:gd name="adj" fmla="val 35256"/>
              </a:avLst>
            </a:prstGeom>
            <a:solidFill>
              <a:srgbClr val="00AAFF">
                <a:lumMod val="40000"/>
                <a:lumOff val="60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lIns="54000" tIns="0" rIns="0" bIns="0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Параллелограмм 57">
              <a:extLst>
                <a:ext uri="{FF2B5EF4-FFF2-40B4-BE49-F238E27FC236}">
                  <a16:creationId xmlns:a16="http://schemas.microsoft.com/office/drawing/2014/main" xmlns="" id="{D8CFE3FA-E062-4B0E-A032-E030D78F0AB0}"/>
                </a:ext>
              </a:extLst>
            </p:cNvPr>
            <p:cNvSpPr/>
            <p:nvPr/>
          </p:nvSpPr>
          <p:spPr>
            <a:xfrm rot="5400000" flipH="1">
              <a:off x="10674891" y="4036982"/>
              <a:ext cx="1273181" cy="1254393"/>
            </a:xfrm>
            <a:prstGeom prst="parallelogram">
              <a:avLst>
                <a:gd name="adj" fmla="val 35256"/>
              </a:avLst>
            </a:prstGeom>
            <a:solidFill>
              <a:srgbClr val="00AAFF">
                <a:lumMod val="40000"/>
                <a:lumOff val="60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lIns="54000" tIns="0" rIns="0" bIns="0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xmlns="" id="{4A7C3E82-B058-4D00-A91B-30488F7DE529}"/>
                </a:ext>
              </a:extLst>
            </p:cNvPr>
            <p:cNvSpPr/>
            <p:nvPr/>
          </p:nvSpPr>
          <p:spPr>
            <a:xfrm>
              <a:off x="9011242" y="2768942"/>
              <a:ext cx="2925761" cy="2084460"/>
            </a:xfrm>
            <a:prstGeom prst="rect">
              <a:avLst/>
            </a:prstGeom>
            <a:gradFill>
              <a:gsLst>
                <a:gs pos="0">
                  <a:srgbClr val="00AAFF"/>
                </a:gs>
                <a:gs pos="100000">
                  <a:srgbClr val="00AAFF">
                    <a:lumMod val="75000"/>
                  </a:srgbClr>
                </a:gs>
              </a:gsLst>
              <a:lin ang="2700000" scaled="0"/>
            </a:gradFill>
            <a:ln w="6350" cap="flat" cmpd="sng" algn="ctr">
              <a:solidFill>
                <a:srgbClr val="00AAFF"/>
              </a:solidFill>
              <a:prstDash val="solid"/>
            </a:ln>
            <a:effectLst/>
          </p:spPr>
          <p:txBody>
            <a:bodyPr lIns="288000" tIns="108000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6E674CE2-BAD6-49B3-ADC9-50B816C4E8EF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9207799" y="3549361"/>
              <a:ext cx="2004117" cy="837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Целевая</a:t>
              </a: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 аудитория для продукта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800" baseline="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«</a:t>
              </a:r>
              <a:r>
                <a:rPr lang="ru-RU" sz="1800" dirty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С</a:t>
              </a:r>
              <a:r>
                <a:rPr lang="ru-RU" sz="1800" baseline="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оциальный счет»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5" name="Рисунок 23">
              <a:extLst>
                <a:ext uri="{FF2B5EF4-FFF2-40B4-BE49-F238E27FC236}">
                  <a16:creationId xmlns:a16="http://schemas.microsoft.com/office/drawing/2014/main" xmlns="" id="{81FF7681-F54C-4E17-80A8-A3C2FF56319A}"/>
                </a:ext>
              </a:extLst>
            </p:cNvPr>
            <p:cNvGrpSpPr/>
            <p:nvPr/>
          </p:nvGrpSpPr>
          <p:grpSpPr>
            <a:xfrm>
              <a:off x="9261047" y="2932496"/>
              <a:ext cx="377388" cy="377388"/>
              <a:chOff x="9887874" y="1988688"/>
              <a:chExt cx="540000" cy="540000"/>
            </a:xfrm>
            <a:solidFill>
              <a:schemeClr val="bg1"/>
            </a:solidFill>
          </p:grpSpPr>
          <p:sp>
            <p:nvSpPr>
              <p:cNvPr id="66" name="Полилиния: фигура 76">
                <a:extLst>
                  <a:ext uri="{FF2B5EF4-FFF2-40B4-BE49-F238E27FC236}">
                    <a16:creationId xmlns:a16="http://schemas.microsoft.com/office/drawing/2014/main" xmlns="" id="{DF04F83D-C243-4523-A9CF-C83FB0600150}"/>
                  </a:ext>
                </a:extLst>
              </p:cNvPr>
              <p:cNvSpPr/>
              <p:nvPr/>
            </p:nvSpPr>
            <p:spPr>
              <a:xfrm>
                <a:off x="10063292" y="2002187"/>
                <a:ext cx="221400" cy="210600"/>
              </a:xfrm>
              <a:custGeom>
                <a:avLst/>
                <a:gdLst>
                  <a:gd name="connsiteX0" fmla="*/ 46899 w 221400"/>
                  <a:gd name="connsiteY0" fmla="*/ 135325 h 210600"/>
                  <a:gd name="connsiteX1" fmla="*/ 36910 w 221400"/>
                  <a:gd name="connsiteY1" fmla="*/ 193321 h 210600"/>
                  <a:gd name="connsiteX2" fmla="*/ 42634 w 221400"/>
                  <a:gd name="connsiteY2" fmla="*/ 207901 h 210600"/>
                  <a:gd name="connsiteX3" fmla="*/ 58132 w 221400"/>
                  <a:gd name="connsiteY3" fmla="*/ 209251 h 210600"/>
                  <a:gd name="connsiteX4" fmla="*/ 112132 w 221400"/>
                  <a:gd name="connsiteY4" fmla="*/ 182251 h 210600"/>
                  <a:gd name="connsiteX5" fmla="*/ 163324 w 221400"/>
                  <a:gd name="connsiteY5" fmla="*/ 208927 h 210600"/>
                  <a:gd name="connsiteX6" fmla="*/ 183369 w 221400"/>
                  <a:gd name="connsiteY6" fmla="*/ 202924 h 210600"/>
                  <a:gd name="connsiteX7" fmla="*/ 184924 w 221400"/>
                  <a:gd name="connsiteY7" fmla="*/ 193375 h 210600"/>
                  <a:gd name="connsiteX8" fmla="*/ 174933 w 221400"/>
                  <a:gd name="connsiteY8" fmla="*/ 135595 h 210600"/>
                  <a:gd name="connsiteX9" fmla="*/ 216946 w 221400"/>
                  <a:gd name="connsiteY9" fmla="*/ 94501 h 210600"/>
                  <a:gd name="connsiteX10" fmla="*/ 217249 w 221400"/>
                  <a:gd name="connsiteY10" fmla="*/ 73654 h 210600"/>
                  <a:gd name="connsiteX11" fmla="*/ 208792 w 221400"/>
                  <a:gd name="connsiteY11" fmla="*/ 69337 h 210600"/>
                  <a:gd name="connsiteX12" fmla="*/ 150202 w 221400"/>
                  <a:gd name="connsiteY12" fmla="*/ 60805 h 210600"/>
                  <a:gd name="connsiteX13" fmla="*/ 124065 w 221400"/>
                  <a:gd name="connsiteY13" fmla="*/ 8101 h 210600"/>
                  <a:gd name="connsiteX14" fmla="*/ 110782 w 221400"/>
                  <a:gd name="connsiteY14" fmla="*/ 1 h 210600"/>
                  <a:gd name="connsiteX15" fmla="*/ 110782 w 221400"/>
                  <a:gd name="connsiteY15" fmla="*/ 1 h 210600"/>
                  <a:gd name="connsiteX16" fmla="*/ 97552 w 221400"/>
                  <a:gd name="connsiteY16" fmla="*/ 8101 h 210600"/>
                  <a:gd name="connsiteX17" fmla="*/ 97552 w 221400"/>
                  <a:gd name="connsiteY17" fmla="*/ 8101 h 210600"/>
                  <a:gd name="connsiteX18" fmla="*/ 71362 w 221400"/>
                  <a:gd name="connsiteY18" fmla="*/ 60805 h 210600"/>
                  <a:gd name="connsiteX19" fmla="*/ 12771 w 221400"/>
                  <a:gd name="connsiteY19" fmla="*/ 69229 h 210600"/>
                  <a:gd name="connsiteX20" fmla="*/ 134 w 221400"/>
                  <a:gd name="connsiteY20" fmla="*/ 85810 h 210600"/>
                  <a:gd name="connsiteX21" fmla="*/ 4563 w 221400"/>
                  <a:gd name="connsiteY21" fmla="*/ 94501 h 210600"/>
                  <a:gd name="connsiteX22" fmla="*/ 77842 w 221400"/>
                  <a:gd name="connsiteY22" fmla="*/ 76249 h 210600"/>
                  <a:gd name="connsiteX23" fmla="*/ 83782 w 221400"/>
                  <a:gd name="connsiteY23" fmla="*/ 71821 h 210600"/>
                  <a:gd name="connsiteX24" fmla="*/ 110782 w 221400"/>
                  <a:gd name="connsiteY24" fmla="*/ 17821 h 210600"/>
                  <a:gd name="connsiteX25" fmla="*/ 137782 w 221400"/>
                  <a:gd name="connsiteY25" fmla="*/ 71821 h 210600"/>
                  <a:gd name="connsiteX26" fmla="*/ 143884 w 221400"/>
                  <a:gd name="connsiteY26" fmla="*/ 76249 h 210600"/>
                  <a:gd name="connsiteX27" fmla="*/ 203716 w 221400"/>
                  <a:gd name="connsiteY27" fmla="*/ 84889 h 210600"/>
                  <a:gd name="connsiteX28" fmla="*/ 160516 w 221400"/>
                  <a:gd name="connsiteY28" fmla="*/ 126685 h 210600"/>
                  <a:gd name="connsiteX29" fmla="*/ 158140 w 221400"/>
                  <a:gd name="connsiteY29" fmla="*/ 133867 h 210600"/>
                  <a:gd name="connsiteX30" fmla="*/ 168346 w 221400"/>
                  <a:gd name="connsiteY30" fmla="*/ 192997 h 210600"/>
                  <a:gd name="connsiteX31" fmla="*/ 116020 w 221400"/>
                  <a:gd name="connsiteY31" fmla="*/ 165727 h 210600"/>
                  <a:gd name="connsiteX32" fmla="*/ 108622 w 221400"/>
                  <a:gd name="connsiteY32" fmla="*/ 165727 h 210600"/>
                  <a:gd name="connsiteX33" fmla="*/ 53542 w 221400"/>
                  <a:gd name="connsiteY33" fmla="*/ 193375 h 210600"/>
                  <a:gd name="connsiteX34" fmla="*/ 63801 w 221400"/>
                  <a:gd name="connsiteY34" fmla="*/ 133975 h 210600"/>
                  <a:gd name="connsiteX35" fmla="*/ 61263 w 221400"/>
                  <a:gd name="connsiteY35" fmla="*/ 126901 h 210600"/>
                  <a:gd name="connsiteX36" fmla="*/ 18064 w 221400"/>
                  <a:gd name="connsiteY36" fmla="*/ 85105 h 21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1400" h="210600">
                    <a:moveTo>
                      <a:pt x="46899" y="135325"/>
                    </a:moveTo>
                    <a:lnTo>
                      <a:pt x="36910" y="193321"/>
                    </a:lnTo>
                    <a:cubicBezTo>
                      <a:pt x="35837" y="198879"/>
                      <a:pt x="38066" y="204557"/>
                      <a:pt x="42634" y="207901"/>
                    </a:cubicBezTo>
                    <a:cubicBezTo>
                      <a:pt x="47122" y="211261"/>
                      <a:pt x="53129" y="211785"/>
                      <a:pt x="58132" y="209251"/>
                    </a:cubicBezTo>
                    <a:lnTo>
                      <a:pt x="112132" y="182251"/>
                    </a:lnTo>
                    <a:lnTo>
                      <a:pt x="163324" y="208927"/>
                    </a:lnTo>
                    <a:cubicBezTo>
                      <a:pt x="170516" y="212804"/>
                      <a:pt x="179491" y="210117"/>
                      <a:pt x="183369" y="202924"/>
                    </a:cubicBezTo>
                    <a:cubicBezTo>
                      <a:pt x="184943" y="200005"/>
                      <a:pt x="185490" y="196642"/>
                      <a:pt x="184924" y="193375"/>
                    </a:cubicBezTo>
                    <a:lnTo>
                      <a:pt x="174933" y="135595"/>
                    </a:lnTo>
                    <a:lnTo>
                      <a:pt x="216946" y="94501"/>
                    </a:lnTo>
                    <a:cubicBezTo>
                      <a:pt x="222786" y="88828"/>
                      <a:pt x="222922" y="79495"/>
                      <a:pt x="217249" y="73654"/>
                    </a:cubicBezTo>
                    <a:cubicBezTo>
                      <a:pt x="214983" y="71322"/>
                      <a:pt x="212010" y="69804"/>
                      <a:pt x="208792" y="69337"/>
                    </a:cubicBezTo>
                    <a:lnTo>
                      <a:pt x="150202" y="60805"/>
                    </a:lnTo>
                    <a:lnTo>
                      <a:pt x="124065" y="8101"/>
                    </a:lnTo>
                    <a:cubicBezTo>
                      <a:pt x="121539" y="3093"/>
                      <a:pt x="116390" y="-46"/>
                      <a:pt x="110782" y="1"/>
                    </a:cubicBezTo>
                    <a:lnTo>
                      <a:pt x="110782" y="1"/>
                    </a:lnTo>
                    <a:cubicBezTo>
                      <a:pt x="105193" y="-26"/>
                      <a:pt x="100070" y="3111"/>
                      <a:pt x="97552" y="8101"/>
                    </a:cubicBezTo>
                    <a:lnTo>
                      <a:pt x="97552" y="8101"/>
                    </a:lnTo>
                    <a:lnTo>
                      <a:pt x="71362" y="60805"/>
                    </a:lnTo>
                    <a:lnTo>
                      <a:pt x="12771" y="69229"/>
                    </a:lnTo>
                    <a:cubicBezTo>
                      <a:pt x="4703" y="70318"/>
                      <a:pt x="-955" y="77742"/>
                      <a:pt x="134" y="85810"/>
                    </a:cubicBezTo>
                    <a:cubicBezTo>
                      <a:pt x="582" y="89126"/>
                      <a:pt x="2144" y="92190"/>
                      <a:pt x="4563" y="94501"/>
                    </a:cubicBezTo>
                    <a:close/>
                    <a:moveTo>
                      <a:pt x="77842" y="76249"/>
                    </a:moveTo>
                    <a:cubicBezTo>
                      <a:pt x="80420" y="75818"/>
                      <a:pt x="82632" y="74169"/>
                      <a:pt x="83782" y="71821"/>
                    </a:cubicBezTo>
                    <a:lnTo>
                      <a:pt x="110782" y="17821"/>
                    </a:lnTo>
                    <a:lnTo>
                      <a:pt x="137782" y="71821"/>
                    </a:lnTo>
                    <a:cubicBezTo>
                      <a:pt x="138963" y="74211"/>
                      <a:pt x="141245" y="75867"/>
                      <a:pt x="143884" y="76249"/>
                    </a:cubicBezTo>
                    <a:lnTo>
                      <a:pt x="203716" y="84889"/>
                    </a:lnTo>
                    <a:lnTo>
                      <a:pt x="160516" y="126685"/>
                    </a:lnTo>
                    <a:cubicBezTo>
                      <a:pt x="158586" y="128539"/>
                      <a:pt x="157696" y="131227"/>
                      <a:pt x="158140" y="133867"/>
                    </a:cubicBezTo>
                    <a:lnTo>
                      <a:pt x="168346" y="192997"/>
                    </a:lnTo>
                    <a:lnTo>
                      <a:pt x="116020" y="165727"/>
                    </a:lnTo>
                    <a:cubicBezTo>
                      <a:pt x="113698" y="164535"/>
                      <a:pt x="110943" y="164535"/>
                      <a:pt x="108622" y="165727"/>
                    </a:cubicBezTo>
                    <a:lnTo>
                      <a:pt x="53542" y="193375"/>
                    </a:lnTo>
                    <a:lnTo>
                      <a:pt x="63801" y="133975"/>
                    </a:lnTo>
                    <a:cubicBezTo>
                      <a:pt x="64167" y="131343"/>
                      <a:pt x="63218" y="128700"/>
                      <a:pt x="61263" y="126901"/>
                    </a:cubicBezTo>
                    <a:lnTo>
                      <a:pt x="18064" y="85105"/>
                    </a:lnTo>
                    <a:close/>
                  </a:path>
                </a:pathLst>
              </a:custGeom>
              <a:grpFill/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7" name="Полилиния: фигура 77">
                <a:extLst>
                  <a:ext uri="{FF2B5EF4-FFF2-40B4-BE49-F238E27FC236}">
                    <a16:creationId xmlns:a16="http://schemas.microsoft.com/office/drawing/2014/main" xmlns="" id="{3CB4492E-4260-4775-98ED-6E29FD379AC1}"/>
                  </a:ext>
                </a:extLst>
              </p:cNvPr>
              <p:cNvSpPr/>
              <p:nvPr/>
            </p:nvSpPr>
            <p:spPr>
              <a:xfrm>
                <a:off x="9958074" y="2231615"/>
                <a:ext cx="448200" cy="210600"/>
              </a:xfrm>
              <a:custGeom>
                <a:avLst/>
                <a:gdLst>
                  <a:gd name="connsiteX0" fmla="*/ 442800 w 448200"/>
                  <a:gd name="connsiteY0" fmla="*/ 10873 h 210600"/>
                  <a:gd name="connsiteX1" fmla="*/ 421200 w 448200"/>
                  <a:gd name="connsiteY1" fmla="*/ 73 h 210600"/>
                  <a:gd name="connsiteX2" fmla="*/ 398412 w 448200"/>
                  <a:gd name="connsiteY2" fmla="*/ 7957 h 210600"/>
                  <a:gd name="connsiteX3" fmla="*/ 323622 w 448200"/>
                  <a:gd name="connsiteY3" fmla="*/ 75133 h 210600"/>
                  <a:gd name="connsiteX4" fmla="*/ 322758 w 448200"/>
                  <a:gd name="connsiteY4" fmla="*/ 70705 h 210600"/>
                  <a:gd name="connsiteX5" fmla="*/ 304830 w 448200"/>
                  <a:gd name="connsiteY5" fmla="*/ 49105 h 210600"/>
                  <a:gd name="connsiteX6" fmla="*/ 253044 w 448200"/>
                  <a:gd name="connsiteY6" fmla="*/ 48673 h 210600"/>
                  <a:gd name="connsiteX7" fmla="*/ 219942 w 448200"/>
                  <a:gd name="connsiteY7" fmla="*/ 50725 h 210600"/>
                  <a:gd name="connsiteX8" fmla="*/ 205740 w 448200"/>
                  <a:gd name="connsiteY8" fmla="*/ 45325 h 210600"/>
                  <a:gd name="connsiteX9" fmla="*/ 136134 w 448200"/>
                  <a:gd name="connsiteY9" fmla="*/ 38305 h 210600"/>
                  <a:gd name="connsiteX10" fmla="*/ 86400 w 448200"/>
                  <a:gd name="connsiteY10" fmla="*/ 65737 h 210600"/>
                  <a:gd name="connsiteX11" fmla="*/ 86400 w 448200"/>
                  <a:gd name="connsiteY11" fmla="*/ 45973 h 210600"/>
                  <a:gd name="connsiteX12" fmla="*/ 78300 w 448200"/>
                  <a:gd name="connsiteY12" fmla="*/ 37873 h 210600"/>
                  <a:gd name="connsiteX13" fmla="*/ 8100 w 448200"/>
                  <a:gd name="connsiteY13" fmla="*/ 37873 h 210600"/>
                  <a:gd name="connsiteX14" fmla="*/ 0 w 448200"/>
                  <a:gd name="connsiteY14" fmla="*/ 45973 h 210600"/>
                  <a:gd name="connsiteX15" fmla="*/ 0 w 448200"/>
                  <a:gd name="connsiteY15" fmla="*/ 202573 h 210600"/>
                  <a:gd name="connsiteX16" fmla="*/ 8100 w 448200"/>
                  <a:gd name="connsiteY16" fmla="*/ 210673 h 210600"/>
                  <a:gd name="connsiteX17" fmla="*/ 78300 w 448200"/>
                  <a:gd name="connsiteY17" fmla="*/ 210673 h 210600"/>
                  <a:gd name="connsiteX18" fmla="*/ 86400 w 448200"/>
                  <a:gd name="connsiteY18" fmla="*/ 202573 h 210600"/>
                  <a:gd name="connsiteX19" fmla="*/ 86400 w 448200"/>
                  <a:gd name="connsiteY19" fmla="*/ 191341 h 210600"/>
                  <a:gd name="connsiteX20" fmla="*/ 182466 w 448200"/>
                  <a:gd name="connsiteY20" fmla="*/ 205273 h 210600"/>
                  <a:gd name="connsiteX21" fmla="*/ 294948 w 448200"/>
                  <a:gd name="connsiteY21" fmla="*/ 184267 h 210600"/>
                  <a:gd name="connsiteX22" fmla="*/ 440748 w 448200"/>
                  <a:gd name="connsiteY22" fmla="*/ 55477 h 210600"/>
                  <a:gd name="connsiteX23" fmla="*/ 442800 w 448200"/>
                  <a:gd name="connsiteY23" fmla="*/ 10873 h 210600"/>
                  <a:gd name="connsiteX24" fmla="*/ 70200 w 448200"/>
                  <a:gd name="connsiteY24" fmla="*/ 194473 h 210600"/>
                  <a:gd name="connsiteX25" fmla="*/ 16200 w 448200"/>
                  <a:gd name="connsiteY25" fmla="*/ 194473 h 210600"/>
                  <a:gd name="connsiteX26" fmla="*/ 16200 w 448200"/>
                  <a:gd name="connsiteY26" fmla="*/ 54073 h 210600"/>
                  <a:gd name="connsiteX27" fmla="*/ 70200 w 448200"/>
                  <a:gd name="connsiteY27" fmla="*/ 54073 h 210600"/>
                  <a:gd name="connsiteX28" fmla="*/ 429516 w 448200"/>
                  <a:gd name="connsiteY28" fmla="*/ 43759 h 210600"/>
                  <a:gd name="connsiteX29" fmla="*/ 428760 w 448200"/>
                  <a:gd name="connsiteY29" fmla="*/ 44515 h 210600"/>
                  <a:gd name="connsiteX30" fmla="*/ 288360 w 448200"/>
                  <a:gd name="connsiteY30" fmla="*/ 169471 h 210600"/>
                  <a:gd name="connsiteX31" fmla="*/ 182466 w 448200"/>
                  <a:gd name="connsiteY31" fmla="*/ 189073 h 210600"/>
                  <a:gd name="connsiteX32" fmla="*/ 88344 w 448200"/>
                  <a:gd name="connsiteY32" fmla="*/ 175141 h 210600"/>
                  <a:gd name="connsiteX33" fmla="*/ 86400 w 448200"/>
                  <a:gd name="connsiteY33" fmla="*/ 175141 h 210600"/>
                  <a:gd name="connsiteX34" fmla="*/ 86400 w 448200"/>
                  <a:gd name="connsiteY34" fmla="*/ 88741 h 210600"/>
                  <a:gd name="connsiteX35" fmla="*/ 139644 w 448200"/>
                  <a:gd name="connsiteY35" fmla="*/ 54235 h 210600"/>
                  <a:gd name="connsiteX36" fmla="*/ 199044 w 448200"/>
                  <a:gd name="connsiteY36" fmla="*/ 60229 h 210600"/>
                  <a:gd name="connsiteX37" fmla="*/ 217080 w 448200"/>
                  <a:gd name="connsiteY37" fmla="*/ 66493 h 210600"/>
                  <a:gd name="connsiteX38" fmla="*/ 255258 w 448200"/>
                  <a:gd name="connsiteY38" fmla="*/ 64549 h 210600"/>
                  <a:gd name="connsiteX39" fmla="*/ 298458 w 448200"/>
                  <a:gd name="connsiteY39" fmla="*/ 63955 h 210600"/>
                  <a:gd name="connsiteX40" fmla="*/ 306882 w 448200"/>
                  <a:gd name="connsiteY40" fmla="*/ 75079 h 210600"/>
                  <a:gd name="connsiteX41" fmla="*/ 302508 w 448200"/>
                  <a:gd name="connsiteY41" fmla="*/ 93439 h 210600"/>
                  <a:gd name="connsiteX42" fmla="*/ 184572 w 448200"/>
                  <a:gd name="connsiteY42" fmla="*/ 132265 h 210600"/>
                  <a:gd name="connsiteX43" fmla="*/ 175851 w 448200"/>
                  <a:gd name="connsiteY43" fmla="*/ 139744 h 210600"/>
                  <a:gd name="connsiteX44" fmla="*/ 183330 w 448200"/>
                  <a:gd name="connsiteY44" fmla="*/ 148465 h 210600"/>
                  <a:gd name="connsiteX45" fmla="*/ 188730 w 448200"/>
                  <a:gd name="connsiteY45" fmla="*/ 148465 h 210600"/>
                  <a:gd name="connsiteX46" fmla="*/ 309744 w 448200"/>
                  <a:gd name="connsiteY46" fmla="*/ 108937 h 210600"/>
                  <a:gd name="connsiteX47" fmla="*/ 310338 w 448200"/>
                  <a:gd name="connsiteY47" fmla="*/ 108613 h 210600"/>
                  <a:gd name="connsiteX48" fmla="*/ 408834 w 448200"/>
                  <a:gd name="connsiteY48" fmla="*/ 20053 h 210600"/>
                  <a:gd name="connsiteX49" fmla="*/ 419634 w 448200"/>
                  <a:gd name="connsiteY49" fmla="*/ 16273 h 210600"/>
                  <a:gd name="connsiteX50" fmla="*/ 430434 w 448200"/>
                  <a:gd name="connsiteY50" fmla="*/ 21673 h 210600"/>
                  <a:gd name="connsiteX51" fmla="*/ 429516 w 448200"/>
                  <a:gd name="connsiteY51" fmla="*/ 43759 h 21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448200" h="210600">
                    <a:moveTo>
                      <a:pt x="442800" y="10873"/>
                    </a:moveTo>
                    <a:cubicBezTo>
                      <a:pt x="437322" y="4545"/>
                      <a:pt x="429549" y="658"/>
                      <a:pt x="421200" y="73"/>
                    </a:cubicBezTo>
                    <a:cubicBezTo>
                      <a:pt x="412849" y="-502"/>
                      <a:pt x="404623" y="2344"/>
                      <a:pt x="398412" y="7957"/>
                    </a:cubicBezTo>
                    <a:lnTo>
                      <a:pt x="323622" y="75133"/>
                    </a:lnTo>
                    <a:cubicBezTo>
                      <a:pt x="323427" y="73640"/>
                      <a:pt x="323139" y="72161"/>
                      <a:pt x="322758" y="70705"/>
                    </a:cubicBezTo>
                    <a:cubicBezTo>
                      <a:pt x="320215" y="61236"/>
                      <a:pt x="313668" y="53348"/>
                      <a:pt x="304830" y="49105"/>
                    </a:cubicBezTo>
                    <a:cubicBezTo>
                      <a:pt x="290952" y="43273"/>
                      <a:pt x="271674" y="45973"/>
                      <a:pt x="253044" y="48673"/>
                    </a:cubicBezTo>
                    <a:cubicBezTo>
                      <a:pt x="242148" y="50806"/>
                      <a:pt x="231018" y="51496"/>
                      <a:pt x="219942" y="50725"/>
                    </a:cubicBezTo>
                    <a:cubicBezTo>
                      <a:pt x="215013" y="49488"/>
                      <a:pt x="210246" y="47675"/>
                      <a:pt x="205740" y="45325"/>
                    </a:cubicBezTo>
                    <a:cubicBezTo>
                      <a:pt x="191592" y="39007"/>
                      <a:pt x="172206" y="30367"/>
                      <a:pt x="136134" y="38305"/>
                    </a:cubicBezTo>
                    <a:cubicBezTo>
                      <a:pt x="117511" y="43115"/>
                      <a:pt x="100404" y="52551"/>
                      <a:pt x="86400" y="65737"/>
                    </a:cubicBezTo>
                    <a:lnTo>
                      <a:pt x="86400" y="45973"/>
                    </a:lnTo>
                    <a:cubicBezTo>
                      <a:pt x="86400" y="41499"/>
                      <a:pt x="82774" y="37873"/>
                      <a:pt x="78300" y="37873"/>
                    </a:cubicBezTo>
                    <a:lnTo>
                      <a:pt x="8100" y="37873"/>
                    </a:lnTo>
                    <a:cubicBezTo>
                      <a:pt x="3626" y="37873"/>
                      <a:pt x="0" y="41499"/>
                      <a:pt x="0" y="45973"/>
                    </a:cubicBezTo>
                    <a:lnTo>
                      <a:pt x="0" y="202573"/>
                    </a:lnTo>
                    <a:cubicBezTo>
                      <a:pt x="0" y="207046"/>
                      <a:pt x="3626" y="210673"/>
                      <a:pt x="8100" y="210673"/>
                    </a:cubicBezTo>
                    <a:lnTo>
                      <a:pt x="78300" y="210673"/>
                    </a:lnTo>
                    <a:cubicBezTo>
                      <a:pt x="82774" y="210673"/>
                      <a:pt x="86400" y="207046"/>
                      <a:pt x="86400" y="202573"/>
                    </a:cubicBezTo>
                    <a:lnTo>
                      <a:pt x="86400" y="191341"/>
                    </a:lnTo>
                    <a:cubicBezTo>
                      <a:pt x="97200" y="193879"/>
                      <a:pt x="146232" y="205273"/>
                      <a:pt x="182466" y="205273"/>
                    </a:cubicBezTo>
                    <a:cubicBezTo>
                      <a:pt x="220266" y="205273"/>
                      <a:pt x="266490" y="196633"/>
                      <a:pt x="294948" y="184267"/>
                    </a:cubicBezTo>
                    <a:cubicBezTo>
                      <a:pt x="347382" y="161533"/>
                      <a:pt x="433728" y="63415"/>
                      <a:pt x="440748" y="55477"/>
                    </a:cubicBezTo>
                    <a:cubicBezTo>
                      <a:pt x="453395" y="43616"/>
                      <a:pt x="454304" y="23844"/>
                      <a:pt x="442800" y="10873"/>
                    </a:cubicBezTo>
                    <a:close/>
                    <a:moveTo>
                      <a:pt x="70200" y="194473"/>
                    </a:moveTo>
                    <a:lnTo>
                      <a:pt x="16200" y="194473"/>
                    </a:lnTo>
                    <a:lnTo>
                      <a:pt x="16200" y="54073"/>
                    </a:lnTo>
                    <a:lnTo>
                      <a:pt x="70200" y="54073"/>
                    </a:lnTo>
                    <a:close/>
                    <a:moveTo>
                      <a:pt x="429516" y="43759"/>
                    </a:moveTo>
                    <a:lnTo>
                      <a:pt x="428760" y="44515"/>
                    </a:lnTo>
                    <a:cubicBezTo>
                      <a:pt x="427842" y="45541"/>
                      <a:pt x="338634" y="147709"/>
                      <a:pt x="288360" y="169471"/>
                    </a:cubicBezTo>
                    <a:cubicBezTo>
                      <a:pt x="261900" y="180973"/>
                      <a:pt x="218268" y="189073"/>
                      <a:pt x="182466" y="189073"/>
                    </a:cubicBezTo>
                    <a:cubicBezTo>
                      <a:pt x="144666" y="189073"/>
                      <a:pt x="88884" y="175249"/>
                      <a:pt x="88344" y="175141"/>
                    </a:cubicBezTo>
                    <a:cubicBezTo>
                      <a:pt x="87698" y="175062"/>
                      <a:pt x="87046" y="175062"/>
                      <a:pt x="86400" y="175141"/>
                    </a:cubicBezTo>
                    <a:lnTo>
                      <a:pt x="86400" y="88741"/>
                    </a:lnTo>
                    <a:cubicBezTo>
                      <a:pt x="92286" y="81991"/>
                      <a:pt x="113076" y="60067"/>
                      <a:pt x="139644" y="54235"/>
                    </a:cubicBezTo>
                    <a:cubicBezTo>
                      <a:pt x="170532" y="47485"/>
                      <a:pt x="185760" y="54235"/>
                      <a:pt x="199044" y="60229"/>
                    </a:cubicBezTo>
                    <a:cubicBezTo>
                      <a:pt x="204775" y="63052"/>
                      <a:pt x="210833" y="65156"/>
                      <a:pt x="217080" y="66493"/>
                    </a:cubicBezTo>
                    <a:cubicBezTo>
                      <a:pt x="229833" y="67696"/>
                      <a:pt x="242693" y="67041"/>
                      <a:pt x="255258" y="64549"/>
                    </a:cubicBezTo>
                    <a:cubicBezTo>
                      <a:pt x="270972" y="62389"/>
                      <a:pt x="288792" y="59905"/>
                      <a:pt x="298458" y="63955"/>
                    </a:cubicBezTo>
                    <a:cubicBezTo>
                      <a:pt x="302657" y="66368"/>
                      <a:pt x="305697" y="70383"/>
                      <a:pt x="306882" y="75079"/>
                    </a:cubicBezTo>
                    <a:cubicBezTo>
                      <a:pt x="308473" y="81546"/>
                      <a:pt x="306844" y="88384"/>
                      <a:pt x="302508" y="93439"/>
                    </a:cubicBezTo>
                    <a:cubicBezTo>
                      <a:pt x="290196" y="109963"/>
                      <a:pt x="215298" y="134695"/>
                      <a:pt x="184572" y="132265"/>
                    </a:cubicBezTo>
                    <a:cubicBezTo>
                      <a:pt x="180099" y="131922"/>
                      <a:pt x="176194" y="135270"/>
                      <a:pt x="175851" y="139744"/>
                    </a:cubicBezTo>
                    <a:cubicBezTo>
                      <a:pt x="175508" y="144217"/>
                      <a:pt x="178856" y="148122"/>
                      <a:pt x="183330" y="148465"/>
                    </a:cubicBezTo>
                    <a:cubicBezTo>
                      <a:pt x="185004" y="148465"/>
                      <a:pt x="186840" y="148465"/>
                      <a:pt x="188730" y="148465"/>
                    </a:cubicBezTo>
                    <a:cubicBezTo>
                      <a:pt x="222264" y="148465"/>
                      <a:pt x="286308" y="128701"/>
                      <a:pt x="309744" y="108937"/>
                    </a:cubicBezTo>
                    <a:lnTo>
                      <a:pt x="310338" y="108613"/>
                    </a:lnTo>
                    <a:lnTo>
                      <a:pt x="408834" y="20053"/>
                    </a:lnTo>
                    <a:cubicBezTo>
                      <a:pt x="411794" y="17416"/>
                      <a:pt x="415676" y="16058"/>
                      <a:pt x="419634" y="16273"/>
                    </a:cubicBezTo>
                    <a:cubicBezTo>
                      <a:pt x="423819" y="16526"/>
                      <a:pt x="427720" y="18477"/>
                      <a:pt x="430434" y="21673"/>
                    </a:cubicBezTo>
                    <a:cubicBezTo>
                      <a:pt x="436203" y="28053"/>
                      <a:pt x="435795" y="37879"/>
                      <a:pt x="429516" y="43759"/>
                    </a:cubicBezTo>
                    <a:close/>
                  </a:path>
                </a:pathLst>
              </a:custGeom>
              <a:grpFill/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8" name="Рисунок 38">
            <a:extLst>
              <a:ext uri="{FF2B5EF4-FFF2-40B4-BE49-F238E27FC236}">
                <a16:creationId xmlns="" xmlns:a16="http://schemas.microsoft.com/office/drawing/2014/main" id="{58A18A2C-6FD1-4911-BD06-5BFFECE31597}"/>
              </a:ext>
            </a:extLst>
          </p:cNvPr>
          <p:cNvSpPr/>
          <p:nvPr/>
        </p:nvSpPr>
        <p:spPr>
          <a:xfrm>
            <a:off x="8377759" y="3571008"/>
            <a:ext cx="285750" cy="254079"/>
          </a:xfrm>
          <a:custGeom>
            <a:avLst/>
            <a:gdLst>
              <a:gd name="connsiteX0" fmla="*/ 284798 w 285750"/>
              <a:gd name="connsiteY0" fmla="*/ 123587 h 254079"/>
              <a:gd name="connsiteX1" fmla="*/ 170498 w 285750"/>
              <a:gd name="connsiteY1" fmla="*/ 9287 h 254079"/>
              <a:gd name="connsiteX2" fmla="*/ 125730 w 285750"/>
              <a:gd name="connsiteY2" fmla="*/ 9287 h 254079"/>
              <a:gd name="connsiteX3" fmla="*/ 125730 w 285750"/>
              <a:gd name="connsiteY3" fmla="*/ 54054 h 254079"/>
              <a:gd name="connsiteX4" fmla="*/ 164783 w 285750"/>
              <a:gd name="connsiteY4" fmla="*/ 93107 h 254079"/>
              <a:gd name="connsiteX5" fmla="*/ 33338 w 285750"/>
              <a:gd name="connsiteY5" fmla="*/ 93107 h 254079"/>
              <a:gd name="connsiteX6" fmla="*/ 0 w 285750"/>
              <a:gd name="connsiteY6" fmla="*/ 127397 h 254079"/>
              <a:gd name="connsiteX7" fmla="*/ 33338 w 285750"/>
              <a:gd name="connsiteY7" fmla="*/ 160734 h 254079"/>
              <a:gd name="connsiteX8" fmla="*/ 164783 w 285750"/>
              <a:gd name="connsiteY8" fmla="*/ 160734 h 254079"/>
              <a:gd name="connsiteX9" fmla="*/ 125730 w 285750"/>
              <a:gd name="connsiteY9" fmla="*/ 199787 h 254079"/>
              <a:gd name="connsiteX10" fmla="*/ 125730 w 285750"/>
              <a:gd name="connsiteY10" fmla="*/ 244554 h 254079"/>
              <a:gd name="connsiteX11" fmla="*/ 148590 w 285750"/>
              <a:gd name="connsiteY11" fmla="*/ 254079 h 254079"/>
              <a:gd name="connsiteX12" fmla="*/ 171450 w 285750"/>
              <a:gd name="connsiteY12" fmla="*/ 244554 h 254079"/>
              <a:gd name="connsiteX13" fmla="*/ 285750 w 285750"/>
              <a:gd name="connsiteY13" fmla="*/ 130254 h 254079"/>
              <a:gd name="connsiteX14" fmla="*/ 284798 w 285750"/>
              <a:gd name="connsiteY14" fmla="*/ 123587 h 2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750" h="254079">
                <a:moveTo>
                  <a:pt x="284798" y="123587"/>
                </a:moveTo>
                <a:lnTo>
                  <a:pt x="170498" y="9287"/>
                </a:lnTo>
                <a:cubicBezTo>
                  <a:pt x="158115" y="-3096"/>
                  <a:pt x="138113" y="-3096"/>
                  <a:pt x="125730" y="9287"/>
                </a:cubicBezTo>
                <a:cubicBezTo>
                  <a:pt x="113348" y="21669"/>
                  <a:pt x="113348" y="41672"/>
                  <a:pt x="125730" y="54054"/>
                </a:cubicBezTo>
                <a:lnTo>
                  <a:pt x="164783" y="93107"/>
                </a:lnTo>
                <a:lnTo>
                  <a:pt x="33338" y="93107"/>
                </a:lnTo>
                <a:cubicBezTo>
                  <a:pt x="15240" y="94059"/>
                  <a:pt x="0" y="109299"/>
                  <a:pt x="0" y="127397"/>
                </a:cubicBezTo>
                <a:cubicBezTo>
                  <a:pt x="0" y="145494"/>
                  <a:pt x="15240" y="160734"/>
                  <a:pt x="33338" y="160734"/>
                </a:cubicBezTo>
                <a:lnTo>
                  <a:pt x="164783" y="160734"/>
                </a:lnTo>
                <a:lnTo>
                  <a:pt x="125730" y="199787"/>
                </a:lnTo>
                <a:cubicBezTo>
                  <a:pt x="113348" y="212169"/>
                  <a:pt x="113348" y="232172"/>
                  <a:pt x="125730" y="244554"/>
                </a:cubicBezTo>
                <a:cubicBezTo>
                  <a:pt x="131445" y="250269"/>
                  <a:pt x="140018" y="254079"/>
                  <a:pt x="148590" y="254079"/>
                </a:cubicBezTo>
                <a:cubicBezTo>
                  <a:pt x="157163" y="254079"/>
                  <a:pt x="164783" y="251222"/>
                  <a:pt x="171450" y="244554"/>
                </a:cubicBezTo>
                <a:lnTo>
                  <a:pt x="285750" y="130254"/>
                </a:lnTo>
                <a:cubicBezTo>
                  <a:pt x="285750" y="128349"/>
                  <a:pt x="285750" y="125492"/>
                  <a:pt x="284798" y="123587"/>
                </a:cubicBezTo>
                <a:close/>
              </a:path>
            </a:pathLst>
          </a:custGeom>
          <a:solidFill>
            <a:srgbClr val="43C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Прямоугольник 135"/>
          <p:cNvSpPr/>
          <p:nvPr/>
        </p:nvSpPr>
        <p:spPr>
          <a:xfrm>
            <a:off x="6429585" y="0"/>
            <a:ext cx="5762415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FF7778BE-B401-419A-9960-53CF5F0E42EF}"/>
              </a:ext>
            </a:extLst>
          </p:cNvPr>
          <p:cNvGrpSpPr/>
          <p:nvPr/>
        </p:nvGrpSpPr>
        <p:grpSpPr>
          <a:xfrm>
            <a:off x="1315727" y="1976937"/>
            <a:ext cx="4001353" cy="4001349"/>
            <a:chOff x="4090305" y="1615251"/>
            <a:chExt cx="4001353" cy="4001349"/>
          </a:xfrm>
        </p:grpSpPr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xmlns="" id="{7DD48CEF-22BC-F240-B722-DD583F690EC8}"/>
                </a:ext>
              </a:extLst>
            </p:cNvPr>
            <p:cNvSpPr/>
            <p:nvPr/>
          </p:nvSpPr>
          <p:spPr>
            <a:xfrm>
              <a:off x="4932169" y="2556588"/>
              <a:ext cx="2182560" cy="2182557"/>
            </a:xfrm>
            <a:prstGeom prst="ellipse">
              <a:avLst/>
            </a:prstGeom>
            <a:noFill/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  <a:defRPr/>
              </a:pPr>
              <a:endParaRPr lang="ru-RU" sz="1100" kern="1200" dirty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27966332-1685-1242-977B-F1C91CC9CED5}"/>
                </a:ext>
              </a:extLst>
            </p:cNvPr>
            <p:cNvSpPr/>
            <p:nvPr/>
          </p:nvSpPr>
          <p:spPr>
            <a:xfrm>
              <a:off x="4090305" y="1615251"/>
              <a:ext cx="4001353" cy="400134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1">
                      <a:lumMod val="75000"/>
                      <a:alpha val="20000"/>
                    </a:schemeClr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buClrTx/>
                <a:buFontTx/>
                <a:buNone/>
                <a:defRPr/>
              </a:pPr>
              <a:endParaRPr lang="ru-RU" sz="1200" kern="1200" dirty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xmlns="" id="{472788C3-B409-7944-87A8-8095C848E3A7}"/>
                </a:ext>
              </a:extLst>
            </p:cNvPr>
            <p:cNvSpPr/>
            <p:nvPr/>
          </p:nvSpPr>
          <p:spPr>
            <a:xfrm>
              <a:off x="4516191" y="2061293"/>
              <a:ext cx="3167403" cy="3167401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4">
                      <a:alpha val="50000"/>
                    </a:schemeClr>
                  </a:gs>
                  <a:gs pos="100000">
                    <a:schemeClr val="accent4">
                      <a:lumMod val="75000"/>
                      <a:alpha val="50000"/>
                    </a:schemeClr>
                  </a:gs>
                </a:gsLst>
                <a:lin ang="2700000" scaled="0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xmlns="" id="{44CDF4E7-F2B9-4752-8540-C03C58BF730F}"/>
                </a:ext>
              </a:extLst>
            </p:cNvPr>
            <p:cNvGrpSpPr/>
            <p:nvPr/>
          </p:nvGrpSpPr>
          <p:grpSpPr>
            <a:xfrm>
              <a:off x="4842978" y="2384404"/>
              <a:ext cx="2506046" cy="2506047"/>
              <a:chOff x="3587156" y="2822183"/>
              <a:chExt cx="1969689" cy="1969690"/>
            </a:xfrm>
          </p:grpSpPr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xmlns="" id="{A901A099-585C-44F5-93F0-FC0795439E72}"/>
                  </a:ext>
                </a:extLst>
              </p:cNvPr>
              <p:cNvSpPr/>
              <p:nvPr/>
            </p:nvSpPr>
            <p:spPr>
              <a:xfrm flipH="1">
                <a:off x="3587156" y="2822183"/>
                <a:ext cx="1969689" cy="1969690"/>
              </a:xfrm>
              <a:prstGeom prst="ellips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 defTabSz="514363">
                  <a:buClrTx/>
                  <a:buFontTx/>
                  <a:buNone/>
                  <a:defRPr/>
                </a:pPr>
                <a:endParaRPr lang="ru-RU" kern="1200" dirty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xmlns="" id="{44255683-28DD-435C-9881-D9600AFFA3AA}"/>
                  </a:ext>
                </a:extLst>
              </p:cNvPr>
              <p:cNvSpPr/>
              <p:nvPr/>
            </p:nvSpPr>
            <p:spPr>
              <a:xfrm>
                <a:off x="3705755" y="2949310"/>
                <a:ext cx="1715437" cy="1715435"/>
              </a:xfrm>
              <a:prstGeom prst="ellipse">
                <a:avLst/>
              </a:prstGeom>
              <a:noFill/>
              <a:ln w="6350">
                <a:solidFill>
                  <a:srgbClr val="173E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buClr>
                    <a:srgbClr val="1C1C1C"/>
                  </a:buClr>
                  <a:buSzPts val="1800"/>
                  <a:buFont typeface="Calibri"/>
                  <a:buNone/>
                </a:pPr>
                <a:endParaRPr lang="ru-RU" sz="2000" b="1" dirty="0">
                  <a:solidFill>
                    <a:srgbClr val="FFFFFF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852E7CE-1996-4994-9624-365FAD1DF3F4}"/>
              </a:ext>
            </a:extLst>
          </p:cNvPr>
          <p:cNvGrpSpPr/>
          <p:nvPr/>
        </p:nvGrpSpPr>
        <p:grpSpPr>
          <a:xfrm>
            <a:off x="2253017" y="1124176"/>
            <a:ext cx="2066271" cy="1095692"/>
            <a:chOff x="6809416" y="1938555"/>
            <a:chExt cx="2066271" cy="1095692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xmlns="" id="{576A9501-7AFE-0443-AFB5-FFEF8AC49D71}"/>
                </a:ext>
              </a:extLst>
            </p:cNvPr>
            <p:cNvSpPr/>
            <p:nvPr/>
          </p:nvSpPr>
          <p:spPr>
            <a:xfrm>
              <a:off x="6809416" y="1938555"/>
              <a:ext cx="20662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>
                <a:buClr>
                  <a:srgbClr val="002882"/>
                </a:buClr>
                <a:buSzPts val="1800"/>
              </a:pPr>
              <a:r>
                <a:rPr lang="ru-RU" sz="2000" b="1" dirty="0">
                  <a:solidFill>
                    <a:schemeClr val="accent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Счет возможностей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xmlns="" id="{75975F38-9853-E047-B269-7CBDACB0195B}"/>
                </a:ext>
              </a:extLst>
            </p:cNvPr>
            <p:cNvSpPr/>
            <p:nvPr/>
          </p:nvSpPr>
          <p:spPr>
            <a:xfrm>
              <a:off x="7451831" y="2252806"/>
              <a:ext cx="781444" cy="781441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accent4">
                      <a:lumMod val="75000"/>
                      <a:alpha val="20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xmlns="" id="{2487EE59-73B7-D643-BDCF-7FBBFF1DD2DB}"/>
                </a:ext>
              </a:extLst>
            </p:cNvPr>
            <p:cNvSpPr/>
            <p:nvPr/>
          </p:nvSpPr>
          <p:spPr>
            <a:xfrm>
              <a:off x="7515520" y="2316495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73EFF"/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AFDF014-DA62-4B6C-A5F2-50654F4C57FB}"/>
              </a:ext>
            </a:extLst>
          </p:cNvPr>
          <p:cNvGrpSpPr/>
          <p:nvPr/>
        </p:nvGrpSpPr>
        <p:grpSpPr>
          <a:xfrm>
            <a:off x="953401" y="4612172"/>
            <a:ext cx="969817" cy="1194875"/>
            <a:chOff x="3744809" y="4197604"/>
            <a:chExt cx="969817" cy="1194875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xmlns="" id="{8785E341-4759-3147-BA8D-6C03DC8B3219}"/>
                </a:ext>
              </a:extLst>
            </p:cNvPr>
            <p:cNvSpPr/>
            <p:nvPr/>
          </p:nvSpPr>
          <p:spPr>
            <a:xfrm>
              <a:off x="3744809" y="5084702"/>
              <a:ext cx="96981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r" defTabSz="685817">
                <a:buClrTx/>
                <a:defRPr/>
              </a:pPr>
              <a:r>
                <a:rPr lang="ru-RU" sz="2000" b="1" dirty="0" smtClean="0">
                  <a:solidFill>
                    <a:schemeClr val="accent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Метасчет</a:t>
              </a:r>
              <a:endParaRPr lang="ru-RU" sz="2000" b="1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xmlns="" id="{1A568AB6-B3AF-8C4D-AC97-6F3D5048B899}"/>
                </a:ext>
              </a:extLst>
            </p:cNvPr>
            <p:cNvGrpSpPr/>
            <p:nvPr/>
          </p:nvGrpSpPr>
          <p:grpSpPr>
            <a:xfrm>
              <a:off x="3925208" y="4197604"/>
              <a:ext cx="781444" cy="781441"/>
              <a:chOff x="6789159" y="1965908"/>
              <a:chExt cx="614195" cy="614193"/>
            </a:xfrm>
          </p:grpSpPr>
          <p:sp>
            <p:nvSpPr>
              <p:cNvPr id="94" name="Овал 93">
                <a:extLst>
                  <a:ext uri="{FF2B5EF4-FFF2-40B4-BE49-F238E27FC236}">
                    <a16:creationId xmlns:a16="http://schemas.microsoft.com/office/drawing/2014/main" xmlns="" id="{1CB5FD84-7EA1-A945-9189-4471E9308B3F}"/>
                  </a:ext>
                </a:extLst>
              </p:cNvPr>
              <p:cNvSpPr/>
              <p:nvPr/>
            </p:nvSpPr>
            <p:spPr>
              <a:xfrm>
                <a:off x="6789159" y="1965908"/>
                <a:ext cx="614195" cy="614193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accent4">
                        <a:alpha val="20000"/>
                      </a:schemeClr>
                    </a:gs>
                    <a:gs pos="100000">
                      <a:schemeClr val="accent4">
                        <a:lumMod val="75000"/>
                        <a:alpha val="20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002882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5" name="Овал 94">
                <a:extLst>
                  <a:ext uri="{FF2B5EF4-FFF2-40B4-BE49-F238E27FC236}">
                    <a16:creationId xmlns:a16="http://schemas.microsoft.com/office/drawing/2014/main" xmlns="" id="{91A58989-B5B0-B745-8172-F358EA91C1AC}"/>
                  </a:ext>
                </a:extLst>
              </p:cNvPr>
              <p:cNvSpPr/>
              <p:nvPr/>
            </p:nvSpPr>
            <p:spPr>
              <a:xfrm>
                <a:off x="6839217" y="2015966"/>
                <a:ext cx="514078" cy="5140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73EFF"/>
                </a:solidFill>
              </a:ln>
              <a:effectLst>
                <a:outerShdw blurRad="381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002882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677AA61-96A2-42EB-AF7B-CE0744FBAD36}"/>
              </a:ext>
            </a:extLst>
          </p:cNvPr>
          <p:cNvGrpSpPr/>
          <p:nvPr/>
        </p:nvGrpSpPr>
        <p:grpSpPr>
          <a:xfrm>
            <a:off x="4218299" y="4620298"/>
            <a:ext cx="1711162" cy="1565718"/>
            <a:chOff x="7001602" y="4197604"/>
            <a:chExt cx="1711162" cy="1565718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xmlns="" id="{29C0BCDD-9160-6742-A834-6A48A5403CB9}"/>
                </a:ext>
              </a:extLst>
            </p:cNvPr>
            <p:cNvSpPr/>
            <p:nvPr/>
          </p:nvSpPr>
          <p:spPr>
            <a:xfrm>
              <a:off x="7001602" y="4932325"/>
              <a:ext cx="1711162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rgbClr val="002882"/>
                </a:buClr>
                <a:buSzPts val="1800"/>
              </a:pPr>
              <a:r>
                <a:rPr lang="ru-RU" sz="1800" b="1" dirty="0">
                  <a:solidFill>
                    <a:schemeClr val="accent1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Единое информационное окно </a:t>
              </a:r>
            </a:p>
          </p:txBody>
        </p:sp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xmlns="" id="{B3376AAE-6430-2E46-9A42-DE7CDEFA7812}"/>
                </a:ext>
              </a:extLst>
            </p:cNvPr>
            <p:cNvGrpSpPr/>
            <p:nvPr/>
          </p:nvGrpSpPr>
          <p:grpSpPr>
            <a:xfrm>
              <a:off x="7451831" y="4197604"/>
              <a:ext cx="781444" cy="781441"/>
              <a:chOff x="6789159" y="1965908"/>
              <a:chExt cx="614195" cy="614193"/>
            </a:xfrm>
          </p:grpSpPr>
          <p:sp>
            <p:nvSpPr>
              <p:cNvPr id="83" name="Овал 82">
                <a:extLst>
                  <a:ext uri="{FF2B5EF4-FFF2-40B4-BE49-F238E27FC236}">
                    <a16:creationId xmlns:a16="http://schemas.microsoft.com/office/drawing/2014/main" xmlns="" id="{78287A66-5DA0-DB4C-A3FE-EDAC9957125B}"/>
                  </a:ext>
                </a:extLst>
              </p:cNvPr>
              <p:cNvSpPr/>
              <p:nvPr/>
            </p:nvSpPr>
            <p:spPr>
              <a:xfrm>
                <a:off x="6789159" y="1965908"/>
                <a:ext cx="614195" cy="614193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accent4">
                        <a:alpha val="20000"/>
                      </a:schemeClr>
                    </a:gs>
                    <a:gs pos="100000">
                      <a:schemeClr val="accent4">
                        <a:lumMod val="75000"/>
                        <a:alpha val="20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002882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xmlns="" id="{879B108F-AF41-E546-93A3-AB09A1342922}"/>
                  </a:ext>
                </a:extLst>
              </p:cNvPr>
              <p:cNvSpPr/>
              <p:nvPr/>
            </p:nvSpPr>
            <p:spPr>
              <a:xfrm>
                <a:off x="6839217" y="2015966"/>
                <a:ext cx="514078" cy="5140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73EFF"/>
                </a:solidFill>
              </a:ln>
              <a:effectLst>
                <a:outerShdw blurRad="381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002882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200115" y="3591180"/>
            <a:ext cx="225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Социальный </a:t>
            </a:r>
          </a:p>
          <a:p>
            <a:pPr algn="ctr"/>
            <a:r>
              <a:rPr lang="ru-RU" sz="24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счет</a:t>
            </a:r>
            <a:endParaRPr lang="ru-RU" sz="24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Рисунок 952">
            <a:extLst>
              <a:ext uri="{FF2B5EF4-FFF2-40B4-BE49-F238E27FC236}">
                <a16:creationId xmlns:a16="http://schemas.microsoft.com/office/drawing/2014/main" xmlns="" id="{4DE8EE24-B47E-4B69-BC97-1DFB69081D25}"/>
              </a:ext>
            </a:extLst>
          </p:cNvPr>
          <p:cNvSpPr/>
          <p:nvPr/>
        </p:nvSpPr>
        <p:spPr>
          <a:xfrm>
            <a:off x="4896892" y="4830579"/>
            <a:ext cx="366845" cy="354617"/>
          </a:xfrm>
          <a:custGeom>
            <a:avLst/>
            <a:gdLst>
              <a:gd name="connsiteX0" fmla="*/ 162439 w 285750"/>
              <a:gd name="connsiteY0" fmla="*/ 240878 h 276225"/>
              <a:gd name="connsiteX1" fmla="*/ 161925 w 285750"/>
              <a:gd name="connsiteY1" fmla="*/ 240297 h 276225"/>
              <a:gd name="connsiteX2" fmla="*/ 161925 w 285750"/>
              <a:gd name="connsiteY2" fmla="*/ 228600 h 276225"/>
              <a:gd name="connsiteX3" fmla="*/ 181623 w 285750"/>
              <a:gd name="connsiteY3" fmla="*/ 228600 h 276225"/>
              <a:gd name="connsiteX4" fmla="*/ 186033 w 285750"/>
              <a:gd name="connsiteY4" fmla="*/ 225628 h 276225"/>
              <a:gd name="connsiteX5" fmla="*/ 184947 w 285750"/>
              <a:gd name="connsiteY5" fmla="*/ 220418 h 276225"/>
              <a:gd name="connsiteX6" fmla="*/ 179289 w 285750"/>
              <a:gd name="connsiteY6" fmla="*/ 209217 h 276225"/>
              <a:gd name="connsiteX7" fmla="*/ 178051 w 285750"/>
              <a:gd name="connsiteY7" fmla="*/ 199320 h 276225"/>
              <a:gd name="connsiteX8" fmla="*/ 180223 w 285750"/>
              <a:gd name="connsiteY8" fmla="*/ 187957 h 276225"/>
              <a:gd name="connsiteX9" fmla="*/ 180089 w 285750"/>
              <a:gd name="connsiteY9" fmla="*/ 183280 h 276225"/>
              <a:gd name="connsiteX10" fmla="*/ 176003 w 285750"/>
              <a:gd name="connsiteY10" fmla="*/ 180975 h 276225"/>
              <a:gd name="connsiteX11" fmla="*/ 9525 w 285750"/>
              <a:gd name="connsiteY11" fmla="*/ 180975 h 276225"/>
              <a:gd name="connsiteX12" fmla="*/ 9525 w 285750"/>
              <a:gd name="connsiteY12" fmla="*/ 29108 h 276225"/>
              <a:gd name="connsiteX13" fmla="*/ 29013 w 285750"/>
              <a:gd name="connsiteY13" fmla="*/ 9525 h 276225"/>
              <a:gd name="connsiteX14" fmla="*/ 247212 w 285750"/>
              <a:gd name="connsiteY14" fmla="*/ 9525 h 276225"/>
              <a:gd name="connsiteX15" fmla="*/ 266700 w 285750"/>
              <a:gd name="connsiteY15" fmla="*/ 29108 h 276225"/>
              <a:gd name="connsiteX16" fmla="*/ 266700 w 285750"/>
              <a:gd name="connsiteY16" fmla="*/ 152400 h 276225"/>
              <a:gd name="connsiteX17" fmla="*/ 271463 w 285750"/>
              <a:gd name="connsiteY17" fmla="*/ 157163 h 276225"/>
              <a:gd name="connsiteX18" fmla="*/ 276225 w 285750"/>
              <a:gd name="connsiteY18" fmla="*/ 152400 h 276225"/>
              <a:gd name="connsiteX19" fmla="*/ 276225 w 285750"/>
              <a:gd name="connsiteY19" fmla="*/ 29108 h 276225"/>
              <a:gd name="connsiteX20" fmla="*/ 247212 w 285750"/>
              <a:gd name="connsiteY20" fmla="*/ 0 h 276225"/>
              <a:gd name="connsiteX21" fmla="*/ 29013 w 285750"/>
              <a:gd name="connsiteY21" fmla="*/ 0 h 276225"/>
              <a:gd name="connsiteX22" fmla="*/ 0 w 285750"/>
              <a:gd name="connsiteY22" fmla="*/ 29108 h 276225"/>
              <a:gd name="connsiteX23" fmla="*/ 0 w 285750"/>
              <a:gd name="connsiteY23" fmla="*/ 199492 h 276225"/>
              <a:gd name="connsiteX24" fmla="*/ 657 w 285750"/>
              <a:gd name="connsiteY24" fmla="*/ 201768 h 276225"/>
              <a:gd name="connsiteX25" fmla="*/ 33338 w 285750"/>
              <a:gd name="connsiteY25" fmla="*/ 228600 h 276225"/>
              <a:gd name="connsiteX26" fmla="*/ 114300 w 285750"/>
              <a:gd name="connsiteY26" fmla="*/ 228600 h 276225"/>
              <a:gd name="connsiteX27" fmla="*/ 114300 w 285750"/>
              <a:gd name="connsiteY27" fmla="*/ 238125 h 276225"/>
              <a:gd name="connsiteX28" fmla="*/ 76200 w 285750"/>
              <a:gd name="connsiteY28" fmla="*/ 238125 h 276225"/>
              <a:gd name="connsiteX29" fmla="*/ 38100 w 285750"/>
              <a:gd name="connsiteY29" fmla="*/ 271463 h 276225"/>
              <a:gd name="connsiteX30" fmla="*/ 42863 w 285750"/>
              <a:gd name="connsiteY30" fmla="*/ 276225 h 276225"/>
              <a:gd name="connsiteX31" fmla="*/ 147638 w 285750"/>
              <a:gd name="connsiteY31" fmla="*/ 276225 h 276225"/>
              <a:gd name="connsiteX32" fmla="*/ 152400 w 285750"/>
              <a:gd name="connsiteY32" fmla="*/ 271463 h 276225"/>
              <a:gd name="connsiteX33" fmla="*/ 161763 w 285750"/>
              <a:gd name="connsiteY33" fmla="*/ 245945 h 276225"/>
              <a:gd name="connsiteX34" fmla="*/ 162439 w 285750"/>
              <a:gd name="connsiteY34" fmla="*/ 240878 h 276225"/>
              <a:gd name="connsiteX35" fmla="*/ 262871 w 285750"/>
              <a:gd name="connsiteY35" fmla="*/ 242145 h 276225"/>
              <a:gd name="connsiteX36" fmla="*/ 245164 w 285750"/>
              <a:gd name="connsiteY36" fmla="*/ 237715 h 276225"/>
              <a:gd name="connsiteX37" fmla="*/ 244183 w 285750"/>
              <a:gd name="connsiteY37" fmla="*/ 233791 h 276225"/>
              <a:gd name="connsiteX38" fmla="*/ 253308 w 285750"/>
              <a:gd name="connsiteY38" fmla="*/ 215722 h 276225"/>
              <a:gd name="connsiteX39" fmla="*/ 258928 w 285750"/>
              <a:gd name="connsiteY39" fmla="*/ 208074 h 276225"/>
              <a:gd name="connsiteX40" fmla="*/ 260175 w 285750"/>
              <a:gd name="connsiteY40" fmla="*/ 198120 h 276225"/>
              <a:gd name="connsiteX41" fmla="*/ 257851 w 285750"/>
              <a:gd name="connsiteY41" fmla="*/ 190538 h 276225"/>
              <a:gd name="connsiteX42" fmla="*/ 255499 w 285750"/>
              <a:gd name="connsiteY42" fmla="*/ 188576 h 276225"/>
              <a:gd name="connsiteX43" fmla="*/ 255842 w 285750"/>
              <a:gd name="connsiteY43" fmla="*/ 181604 h 276225"/>
              <a:gd name="connsiteX44" fmla="*/ 257146 w 285750"/>
              <a:gd name="connsiteY44" fmla="*/ 180299 h 276225"/>
              <a:gd name="connsiteX45" fmla="*/ 257651 w 285750"/>
              <a:gd name="connsiteY45" fmla="*/ 162001 h 276225"/>
              <a:gd name="connsiteX46" fmla="*/ 236915 w 285750"/>
              <a:gd name="connsiteY46" fmla="*/ 152400 h 276225"/>
              <a:gd name="connsiteX47" fmla="*/ 217380 w 285750"/>
              <a:gd name="connsiteY47" fmla="*/ 157391 h 276225"/>
              <a:gd name="connsiteX48" fmla="*/ 191757 w 285750"/>
              <a:gd name="connsiteY48" fmla="*/ 179518 h 276225"/>
              <a:gd name="connsiteX49" fmla="*/ 192472 w 285750"/>
              <a:gd name="connsiteY49" fmla="*/ 188395 h 276225"/>
              <a:gd name="connsiteX50" fmla="*/ 189890 w 285750"/>
              <a:gd name="connsiteY50" fmla="*/ 190471 h 276225"/>
              <a:gd name="connsiteX51" fmla="*/ 187519 w 285750"/>
              <a:gd name="connsiteY51" fmla="*/ 198130 h 276225"/>
              <a:gd name="connsiteX52" fmla="*/ 188766 w 285750"/>
              <a:gd name="connsiteY52" fmla="*/ 208064 h 276225"/>
              <a:gd name="connsiteX53" fmla="*/ 194977 w 285750"/>
              <a:gd name="connsiteY53" fmla="*/ 215837 h 276225"/>
              <a:gd name="connsiteX54" fmla="*/ 203625 w 285750"/>
              <a:gd name="connsiteY54" fmla="*/ 233324 h 276225"/>
              <a:gd name="connsiteX55" fmla="*/ 202530 w 285750"/>
              <a:gd name="connsiteY55" fmla="*/ 237715 h 276225"/>
              <a:gd name="connsiteX56" fmla="*/ 184823 w 285750"/>
              <a:gd name="connsiteY56" fmla="*/ 242145 h 276225"/>
              <a:gd name="connsiteX57" fmla="*/ 161925 w 285750"/>
              <a:gd name="connsiteY57" fmla="*/ 271463 h 276225"/>
              <a:gd name="connsiteX58" fmla="*/ 166688 w 285750"/>
              <a:gd name="connsiteY58" fmla="*/ 276225 h 276225"/>
              <a:gd name="connsiteX59" fmla="*/ 280988 w 285750"/>
              <a:gd name="connsiteY59" fmla="*/ 276225 h 276225"/>
              <a:gd name="connsiteX60" fmla="*/ 285750 w 285750"/>
              <a:gd name="connsiteY60" fmla="*/ 271453 h 276225"/>
              <a:gd name="connsiteX61" fmla="*/ 262871 w 285750"/>
              <a:gd name="connsiteY61" fmla="*/ 2421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85750" h="276225">
                <a:moveTo>
                  <a:pt x="162439" y="240878"/>
                </a:moveTo>
                <a:cubicBezTo>
                  <a:pt x="162325" y="240630"/>
                  <a:pt x="162077" y="240506"/>
                  <a:pt x="161925" y="240297"/>
                </a:cubicBezTo>
                <a:lnTo>
                  <a:pt x="161925" y="228600"/>
                </a:lnTo>
                <a:lnTo>
                  <a:pt x="181623" y="228600"/>
                </a:lnTo>
                <a:cubicBezTo>
                  <a:pt x="183556" y="228600"/>
                  <a:pt x="185309" y="227428"/>
                  <a:pt x="186033" y="225628"/>
                </a:cubicBezTo>
                <a:cubicBezTo>
                  <a:pt x="186766" y="223838"/>
                  <a:pt x="186328" y="221771"/>
                  <a:pt x="184947" y="220418"/>
                </a:cubicBezTo>
                <a:cubicBezTo>
                  <a:pt x="181775" y="217332"/>
                  <a:pt x="179822" y="213465"/>
                  <a:pt x="179289" y="209217"/>
                </a:cubicBezTo>
                <a:lnTo>
                  <a:pt x="178051" y="199320"/>
                </a:lnTo>
                <a:cubicBezTo>
                  <a:pt x="177584" y="195463"/>
                  <a:pt x="178327" y="191529"/>
                  <a:pt x="180223" y="187957"/>
                </a:cubicBezTo>
                <a:cubicBezTo>
                  <a:pt x="181004" y="186480"/>
                  <a:pt x="180946" y="184699"/>
                  <a:pt x="180089" y="183280"/>
                </a:cubicBezTo>
                <a:cubicBezTo>
                  <a:pt x="179222" y="181851"/>
                  <a:pt x="177670" y="180975"/>
                  <a:pt x="176003" y="180975"/>
                </a:cubicBezTo>
                <a:lnTo>
                  <a:pt x="9525" y="180975"/>
                </a:lnTo>
                <a:lnTo>
                  <a:pt x="9525" y="29108"/>
                </a:lnTo>
                <a:cubicBezTo>
                  <a:pt x="9525" y="18307"/>
                  <a:pt x="18269" y="9525"/>
                  <a:pt x="29013" y="9525"/>
                </a:cubicBezTo>
                <a:lnTo>
                  <a:pt x="247212" y="9525"/>
                </a:lnTo>
                <a:cubicBezTo>
                  <a:pt x="257956" y="9525"/>
                  <a:pt x="266700" y="18307"/>
                  <a:pt x="266700" y="29108"/>
                </a:cubicBezTo>
                <a:lnTo>
                  <a:pt x="266700" y="152400"/>
                </a:lnTo>
                <a:cubicBezTo>
                  <a:pt x="266700" y="155029"/>
                  <a:pt x="268834" y="157163"/>
                  <a:pt x="271463" y="157163"/>
                </a:cubicBezTo>
                <a:cubicBezTo>
                  <a:pt x="274091" y="157163"/>
                  <a:pt x="276225" y="155029"/>
                  <a:pt x="276225" y="152400"/>
                </a:cubicBezTo>
                <a:lnTo>
                  <a:pt x="276225" y="29108"/>
                </a:lnTo>
                <a:cubicBezTo>
                  <a:pt x="276225" y="13059"/>
                  <a:pt x="263214" y="0"/>
                  <a:pt x="247212" y="0"/>
                </a:cubicBezTo>
                <a:lnTo>
                  <a:pt x="29013" y="0"/>
                </a:lnTo>
                <a:cubicBezTo>
                  <a:pt x="13011" y="0"/>
                  <a:pt x="0" y="13059"/>
                  <a:pt x="0" y="29108"/>
                </a:cubicBezTo>
                <a:lnTo>
                  <a:pt x="0" y="199492"/>
                </a:lnTo>
                <a:cubicBezTo>
                  <a:pt x="0" y="200330"/>
                  <a:pt x="276" y="201082"/>
                  <a:pt x="657" y="201768"/>
                </a:cubicBezTo>
                <a:cubicBezTo>
                  <a:pt x="3696" y="217046"/>
                  <a:pt x="17183" y="228600"/>
                  <a:pt x="33338" y="228600"/>
                </a:cubicBezTo>
                <a:lnTo>
                  <a:pt x="114300" y="228600"/>
                </a:lnTo>
                <a:lnTo>
                  <a:pt x="114300" y="238125"/>
                </a:lnTo>
                <a:lnTo>
                  <a:pt x="76200" y="238125"/>
                </a:lnTo>
                <a:cubicBezTo>
                  <a:pt x="57683" y="238125"/>
                  <a:pt x="38100" y="255260"/>
                  <a:pt x="38100" y="271463"/>
                </a:cubicBezTo>
                <a:cubicBezTo>
                  <a:pt x="38100" y="274091"/>
                  <a:pt x="40234" y="276225"/>
                  <a:pt x="42863" y="276225"/>
                </a:cubicBezTo>
                <a:lnTo>
                  <a:pt x="147638" y="276225"/>
                </a:lnTo>
                <a:cubicBezTo>
                  <a:pt x="150266" y="276225"/>
                  <a:pt x="152400" y="274091"/>
                  <a:pt x="152400" y="271463"/>
                </a:cubicBezTo>
                <a:cubicBezTo>
                  <a:pt x="152400" y="262204"/>
                  <a:pt x="155734" y="253146"/>
                  <a:pt x="161763" y="245945"/>
                </a:cubicBezTo>
                <a:cubicBezTo>
                  <a:pt x="162954" y="244535"/>
                  <a:pt x="163220" y="242554"/>
                  <a:pt x="162439" y="240878"/>
                </a:cubicBezTo>
                <a:close/>
                <a:moveTo>
                  <a:pt x="262871" y="242145"/>
                </a:moveTo>
                <a:lnTo>
                  <a:pt x="245164" y="237715"/>
                </a:lnTo>
                <a:lnTo>
                  <a:pt x="244183" y="233791"/>
                </a:lnTo>
                <a:cubicBezTo>
                  <a:pt x="248812" y="228829"/>
                  <a:pt x="252060" y="222390"/>
                  <a:pt x="253308" y="215722"/>
                </a:cubicBezTo>
                <a:cubicBezTo>
                  <a:pt x="256299" y="214341"/>
                  <a:pt x="258499" y="211512"/>
                  <a:pt x="258928" y="208074"/>
                </a:cubicBezTo>
                <a:lnTo>
                  <a:pt x="260175" y="198120"/>
                </a:lnTo>
                <a:cubicBezTo>
                  <a:pt x="260509" y="195377"/>
                  <a:pt x="259661" y="192615"/>
                  <a:pt x="257851" y="190538"/>
                </a:cubicBezTo>
                <a:cubicBezTo>
                  <a:pt x="257175" y="189757"/>
                  <a:pt x="256375" y="189100"/>
                  <a:pt x="255499" y="188576"/>
                </a:cubicBezTo>
                <a:lnTo>
                  <a:pt x="255842" y="181604"/>
                </a:lnTo>
                <a:lnTo>
                  <a:pt x="257146" y="180299"/>
                </a:lnTo>
                <a:cubicBezTo>
                  <a:pt x="259880" y="177375"/>
                  <a:pt x="263604" y="171107"/>
                  <a:pt x="257651" y="162001"/>
                </a:cubicBezTo>
                <a:cubicBezTo>
                  <a:pt x="254775" y="157620"/>
                  <a:pt x="248841" y="152400"/>
                  <a:pt x="236915" y="152400"/>
                </a:cubicBezTo>
                <a:cubicBezTo>
                  <a:pt x="233334" y="152400"/>
                  <a:pt x="225200" y="152400"/>
                  <a:pt x="217380" y="157391"/>
                </a:cubicBezTo>
                <a:cubicBezTo>
                  <a:pt x="194710" y="158086"/>
                  <a:pt x="191757" y="169535"/>
                  <a:pt x="191757" y="179518"/>
                </a:cubicBezTo>
                <a:cubicBezTo>
                  <a:pt x="191757" y="181489"/>
                  <a:pt x="192138" y="185366"/>
                  <a:pt x="192472" y="188395"/>
                </a:cubicBezTo>
                <a:cubicBezTo>
                  <a:pt x="191510" y="188928"/>
                  <a:pt x="190633" y="189624"/>
                  <a:pt x="189890" y="190471"/>
                </a:cubicBezTo>
                <a:cubicBezTo>
                  <a:pt x="188043" y="192557"/>
                  <a:pt x="187176" y="195339"/>
                  <a:pt x="187519" y="198130"/>
                </a:cubicBezTo>
                <a:lnTo>
                  <a:pt x="188766" y="208064"/>
                </a:lnTo>
                <a:cubicBezTo>
                  <a:pt x="189205" y="211607"/>
                  <a:pt x="191529" y="214522"/>
                  <a:pt x="194977" y="215837"/>
                </a:cubicBezTo>
                <a:cubicBezTo>
                  <a:pt x="196205" y="222247"/>
                  <a:pt x="199273" y="228467"/>
                  <a:pt x="203625" y="233324"/>
                </a:cubicBezTo>
                <a:lnTo>
                  <a:pt x="202530" y="237715"/>
                </a:lnTo>
                <a:lnTo>
                  <a:pt x="184823" y="242145"/>
                </a:lnTo>
                <a:cubicBezTo>
                  <a:pt x="171336" y="245507"/>
                  <a:pt x="161925" y="257566"/>
                  <a:pt x="161925" y="271463"/>
                </a:cubicBezTo>
                <a:cubicBezTo>
                  <a:pt x="161925" y="274091"/>
                  <a:pt x="164059" y="276225"/>
                  <a:pt x="166688" y="276225"/>
                </a:cubicBezTo>
                <a:lnTo>
                  <a:pt x="280988" y="276225"/>
                </a:lnTo>
                <a:cubicBezTo>
                  <a:pt x="283616" y="276225"/>
                  <a:pt x="285750" y="274082"/>
                  <a:pt x="285750" y="271453"/>
                </a:cubicBezTo>
                <a:cubicBezTo>
                  <a:pt x="285750" y="257556"/>
                  <a:pt x="276339" y="245507"/>
                  <a:pt x="262871" y="242145"/>
                </a:cubicBezTo>
                <a:close/>
              </a:path>
            </a:pathLst>
          </a:custGeom>
          <a:solidFill>
            <a:srgbClr val="173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44" name="Рисунок 2695">
            <a:extLst>
              <a:ext uri="{FF2B5EF4-FFF2-40B4-BE49-F238E27FC236}">
                <a16:creationId xmlns:a16="http://schemas.microsoft.com/office/drawing/2014/main" xmlns="" id="{394B6EC4-6704-4BF8-97A3-49B88CB673AF}"/>
              </a:ext>
            </a:extLst>
          </p:cNvPr>
          <p:cNvSpPr/>
          <p:nvPr/>
        </p:nvSpPr>
        <p:spPr>
          <a:xfrm>
            <a:off x="3120721" y="1637291"/>
            <a:ext cx="379706" cy="379714"/>
          </a:xfrm>
          <a:custGeom>
            <a:avLst/>
            <a:gdLst>
              <a:gd name="connsiteX0" fmla="*/ 96749 w 285744"/>
              <a:gd name="connsiteY0" fmla="*/ 103784 h 285750"/>
              <a:gd name="connsiteX1" fmla="*/ 66670 w 285744"/>
              <a:gd name="connsiteY1" fmla="*/ 76200 h 285750"/>
              <a:gd name="connsiteX2" fmla="*/ 38095 w 285744"/>
              <a:gd name="connsiteY2" fmla="*/ 76200 h 285750"/>
              <a:gd name="connsiteX3" fmla="*/ 8015 w 285744"/>
              <a:gd name="connsiteY3" fmla="*/ 103784 h 285750"/>
              <a:gd name="connsiteX4" fmla="*/ 128 w 285744"/>
              <a:gd name="connsiteY4" fmla="*/ 172107 h 285750"/>
              <a:gd name="connsiteX5" fmla="*/ 4662 w 285744"/>
              <a:gd name="connsiteY5" fmla="*/ 186738 h 285750"/>
              <a:gd name="connsiteX6" fmla="*/ 17073 w 285744"/>
              <a:gd name="connsiteY6" fmla="*/ 192405 h 285750"/>
              <a:gd name="connsiteX7" fmla="*/ 23817 w 285744"/>
              <a:gd name="connsiteY7" fmla="*/ 281340 h 285750"/>
              <a:gd name="connsiteX8" fmla="*/ 28570 w 285744"/>
              <a:gd name="connsiteY8" fmla="*/ 285750 h 285750"/>
              <a:gd name="connsiteX9" fmla="*/ 76195 w 285744"/>
              <a:gd name="connsiteY9" fmla="*/ 285750 h 285750"/>
              <a:gd name="connsiteX10" fmla="*/ 80948 w 285744"/>
              <a:gd name="connsiteY10" fmla="*/ 281340 h 285750"/>
              <a:gd name="connsiteX11" fmla="*/ 87586 w 285744"/>
              <a:gd name="connsiteY11" fmla="*/ 192405 h 285750"/>
              <a:gd name="connsiteX12" fmla="*/ 87691 w 285744"/>
              <a:gd name="connsiteY12" fmla="*/ 192405 h 285750"/>
              <a:gd name="connsiteX13" fmla="*/ 100102 w 285744"/>
              <a:gd name="connsiteY13" fmla="*/ 186738 h 285750"/>
              <a:gd name="connsiteX14" fmla="*/ 104636 w 285744"/>
              <a:gd name="connsiteY14" fmla="*/ 172107 h 285750"/>
              <a:gd name="connsiteX15" fmla="*/ 96749 w 285744"/>
              <a:gd name="connsiteY15" fmla="*/ 103784 h 285750"/>
              <a:gd name="connsiteX16" fmla="*/ 52382 w 285744"/>
              <a:gd name="connsiteY16" fmla="*/ 57150 h 285750"/>
              <a:gd name="connsiteX17" fmla="*/ 80957 w 285744"/>
              <a:gd name="connsiteY17" fmla="*/ 28575 h 285750"/>
              <a:gd name="connsiteX18" fmla="*/ 52382 w 285744"/>
              <a:gd name="connsiteY18" fmla="*/ 0 h 285750"/>
              <a:gd name="connsiteX19" fmla="*/ 23807 w 285744"/>
              <a:gd name="connsiteY19" fmla="*/ 28575 h 285750"/>
              <a:gd name="connsiteX20" fmla="*/ 52382 w 285744"/>
              <a:gd name="connsiteY20" fmla="*/ 57150 h 285750"/>
              <a:gd name="connsiteX21" fmla="*/ 280982 w 285744"/>
              <a:gd name="connsiteY21" fmla="*/ 0 h 285750"/>
              <a:gd name="connsiteX22" fmla="*/ 100007 w 285744"/>
              <a:gd name="connsiteY22" fmla="*/ 0 h 285750"/>
              <a:gd name="connsiteX23" fmla="*/ 95245 w 285744"/>
              <a:gd name="connsiteY23" fmla="*/ 4763 h 285750"/>
              <a:gd name="connsiteX24" fmla="*/ 100007 w 285744"/>
              <a:gd name="connsiteY24" fmla="*/ 9525 h 285750"/>
              <a:gd name="connsiteX25" fmla="*/ 276220 w 285744"/>
              <a:gd name="connsiteY25" fmla="*/ 9525 h 285750"/>
              <a:gd name="connsiteX26" fmla="*/ 276220 w 285744"/>
              <a:gd name="connsiteY26" fmla="*/ 171450 h 285750"/>
              <a:gd name="connsiteX27" fmla="*/ 128582 w 285744"/>
              <a:gd name="connsiteY27" fmla="*/ 171450 h 285750"/>
              <a:gd name="connsiteX28" fmla="*/ 123820 w 285744"/>
              <a:gd name="connsiteY28" fmla="*/ 176213 h 285750"/>
              <a:gd name="connsiteX29" fmla="*/ 128582 w 285744"/>
              <a:gd name="connsiteY29" fmla="*/ 180975 h 285750"/>
              <a:gd name="connsiteX30" fmla="*/ 280982 w 285744"/>
              <a:gd name="connsiteY30" fmla="*/ 180975 h 285750"/>
              <a:gd name="connsiteX31" fmla="*/ 285745 w 285744"/>
              <a:gd name="connsiteY31" fmla="*/ 176213 h 285750"/>
              <a:gd name="connsiteX32" fmla="*/ 285745 w 285744"/>
              <a:gd name="connsiteY32" fmla="*/ 4763 h 285750"/>
              <a:gd name="connsiteX33" fmla="*/ 280982 w 285744"/>
              <a:gd name="connsiteY33" fmla="*/ 0 h 285750"/>
              <a:gd name="connsiteX34" fmla="*/ 167901 w 285744"/>
              <a:gd name="connsiteY34" fmla="*/ 117481 h 285750"/>
              <a:gd name="connsiteX35" fmla="*/ 171711 w 285744"/>
              <a:gd name="connsiteY35" fmla="*/ 119053 h 285750"/>
              <a:gd name="connsiteX36" fmla="*/ 175321 w 285744"/>
              <a:gd name="connsiteY36" fmla="*/ 117072 h 285750"/>
              <a:gd name="connsiteX37" fmla="*/ 195867 w 285744"/>
              <a:gd name="connsiteY37" fmla="*/ 88306 h 285750"/>
              <a:gd name="connsiteX38" fmla="*/ 201420 w 285744"/>
              <a:gd name="connsiteY38" fmla="*/ 93859 h 285750"/>
              <a:gd name="connsiteX39" fmla="*/ 205049 w 285744"/>
              <a:gd name="connsiteY39" fmla="*/ 95250 h 285750"/>
              <a:gd name="connsiteX40" fmla="*/ 208506 w 285744"/>
              <a:gd name="connsiteY40" fmla="*/ 93469 h 285750"/>
              <a:gd name="connsiteX41" fmla="*/ 246606 w 285744"/>
              <a:gd name="connsiteY41" fmla="*/ 45844 h 285750"/>
              <a:gd name="connsiteX42" fmla="*/ 245863 w 285744"/>
              <a:gd name="connsiteY42" fmla="*/ 39148 h 285750"/>
              <a:gd name="connsiteX43" fmla="*/ 239167 w 285744"/>
              <a:gd name="connsiteY43" fmla="*/ 39891 h 285750"/>
              <a:gd name="connsiteX44" fmla="*/ 204392 w 285744"/>
              <a:gd name="connsiteY44" fmla="*/ 83363 h 285750"/>
              <a:gd name="connsiteX45" fmla="*/ 198629 w 285744"/>
              <a:gd name="connsiteY45" fmla="*/ 77600 h 285750"/>
              <a:gd name="connsiteX46" fmla="*/ 194867 w 285744"/>
              <a:gd name="connsiteY46" fmla="*/ 76219 h 285750"/>
              <a:gd name="connsiteX47" fmla="*/ 191380 w 285744"/>
              <a:gd name="connsiteY47" fmla="*/ 78200 h 285750"/>
              <a:gd name="connsiteX48" fmla="*/ 171016 w 285744"/>
              <a:gd name="connsiteY48" fmla="*/ 106699 h 285750"/>
              <a:gd name="connsiteX49" fmla="*/ 151480 w 285744"/>
              <a:gd name="connsiteY49" fmla="*/ 84925 h 285750"/>
              <a:gd name="connsiteX50" fmla="*/ 147546 w 285744"/>
              <a:gd name="connsiteY50" fmla="*/ 83353 h 285750"/>
              <a:gd name="connsiteX51" fmla="*/ 143917 w 285744"/>
              <a:gd name="connsiteY51" fmla="*/ 85534 h 285750"/>
              <a:gd name="connsiteX52" fmla="*/ 115028 w 285744"/>
              <a:gd name="connsiteY52" fmla="*/ 130778 h 285750"/>
              <a:gd name="connsiteX53" fmla="*/ 116476 w 285744"/>
              <a:gd name="connsiteY53" fmla="*/ 137351 h 285750"/>
              <a:gd name="connsiteX54" fmla="*/ 119038 w 285744"/>
              <a:gd name="connsiteY54" fmla="*/ 138103 h 285750"/>
              <a:gd name="connsiteX55" fmla="*/ 123058 w 285744"/>
              <a:gd name="connsiteY55" fmla="*/ 135903 h 285750"/>
              <a:gd name="connsiteX56" fmla="*/ 148575 w 285744"/>
              <a:gd name="connsiteY56" fmla="*/ 95945 h 285750"/>
              <a:gd name="connsiteX57" fmla="*/ 167901 w 285744"/>
              <a:gd name="connsiteY57" fmla="*/ 11748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5744" h="285750">
                <a:moveTo>
                  <a:pt x="96749" y="103784"/>
                </a:moveTo>
                <a:cubicBezTo>
                  <a:pt x="94968" y="88316"/>
                  <a:pt x="81748" y="76200"/>
                  <a:pt x="66670" y="76200"/>
                </a:cubicBezTo>
                <a:lnTo>
                  <a:pt x="38095" y="76200"/>
                </a:lnTo>
                <a:cubicBezTo>
                  <a:pt x="23016" y="76200"/>
                  <a:pt x="9796" y="88316"/>
                  <a:pt x="8015" y="103784"/>
                </a:cubicBezTo>
                <a:lnTo>
                  <a:pt x="128" y="172107"/>
                </a:lnTo>
                <a:cubicBezTo>
                  <a:pt x="-491" y="177470"/>
                  <a:pt x="1157" y="182813"/>
                  <a:pt x="4662" y="186738"/>
                </a:cubicBezTo>
                <a:cubicBezTo>
                  <a:pt x="7919" y="190395"/>
                  <a:pt x="12329" y="192405"/>
                  <a:pt x="17073" y="192405"/>
                </a:cubicBezTo>
                <a:lnTo>
                  <a:pt x="23817" y="281340"/>
                </a:lnTo>
                <a:cubicBezTo>
                  <a:pt x="24007" y="283826"/>
                  <a:pt x="26074" y="285750"/>
                  <a:pt x="28570" y="285750"/>
                </a:cubicBezTo>
                <a:lnTo>
                  <a:pt x="76195" y="285750"/>
                </a:lnTo>
                <a:cubicBezTo>
                  <a:pt x="78690" y="285750"/>
                  <a:pt x="80757" y="283826"/>
                  <a:pt x="80948" y="281340"/>
                </a:cubicBezTo>
                <a:lnTo>
                  <a:pt x="87586" y="192405"/>
                </a:lnTo>
                <a:lnTo>
                  <a:pt x="87691" y="192405"/>
                </a:lnTo>
                <a:cubicBezTo>
                  <a:pt x="92444" y="192405"/>
                  <a:pt x="96845" y="190395"/>
                  <a:pt x="100102" y="186738"/>
                </a:cubicBezTo>
                <a:cubicBezTo>
                  <a:pt x="103607" y="182804"/>
                  <a:pt x="105265" y="177470"/>
                  <a:pt x="104636" y="172107"/>
                </a:cubicBezTo>
                <a:lnTo>
                  <a:pt x="96749" y="103784"/>
                </a:lnTo>
                <a:close/>
                <a:moveTo>
                  <a:pt x="52382" y="57150"/>
                </a:moveTo>
                <a:cubicBezTo>
                  <a:pt x="68165" y="57150"/>
                  <a:pt x="80957" y="44358"/>
                  <a:pt x="80957" y="28575"/>
                </a:cubicBezTo>
                <a:cubicBezTo>
                  <a:pt x="80957" y="12792"/>
                  <a:pt x="68165" y="0"/>
                  <a:pt x="52382" y="0"/>
                </a:cubicBezTo>
                <a:cubicBezTo>
                  <a:pt x="36599" y="0"/>
                  <a:pt x="23807" y="12792"/>
                  <a:pt x="23807" y="28575"/>
                </a:cubicBezTo>
                <a:cubicBezTo>
                  <a:pt x="23807" y="44358"/>
                  <a:pt x="36599" y="57150"/>
                  <a:pt x="52382" y="57150"/>
                </a:cubicBezTo>
                <a:close/>
                <a:moveTo>
                  <a:pt x="280982" y="0"/>
                </a:moveTo>
                <a:lnTo>
                  <a:pt x="100007" y="0"/>
                </a:lnTo>
                <a:cubicBezTo>
                  <a:pt x="97378" y="0"/>
                  <a:pt x="95245" y="2134"/>
                  <a:pt x="95245" y="4763"/>
                </a:cubicBezTo>
                <a:cubicBezTo>
                  <a:pt x="95245" y="7391"/>
                  <a:pt x="97378" y="9525"/>
                  <a:pt x="100007" y="9525"/>
                </a:cubicBezTo>
                <a:lnTo>
                  <a:pt x="276220" y="9525"/>
                </a:lnTo>
                <a:lnTo>
                  <a:pt x="276220" y="171450"/>
                </a:lnTo>
                <a:lnTo>
                  <a:pt x="128582" y="171450"/>
                </a:lnTo>
                <a:cubicBezTo>
                  <a:pt x="125953" y="171450"/>
                  <a:pt x="123820" y="173584"/>
                  <a:pt x="123820" y="176213"/>
                </a:cubicBezTo>
                <a:cubicBezTo>
                  <a:pt x="123820" y="178841"/>
                  <a:pt x="125953" y="180975"/>
                  <a:pt x="128582" y="180975"/>
                </a:cubicBezTo>
                <a:lnTo>
                  <a:pt x="280982" y="180975"/>
                </a:lnTo>
                <a:cubicBezTo>
                  <a:pt x="283611" y="180975"/>
                  <a:pt x="285745" y="178841"/>
                  <a:pt x="285745" y="176213"/>
                </a:cubicBezTo>
                <a:lnTo>
                  <a:pt x="285745" y="4763"/>
                </a:lnTo>
                <a:cubicBezTo>
                  <a:pt x="285745" y="2134"/>
                  <a:pt x="283611" y="0"/>
                  <a:pt x="280982" y="0"/>
                </a:cubicBezTo>
                <a:close/>
                <a:moveTo>
                  <a:pt x="167901" y="117481"/>
                </a:moveTo>
                <a:cubicBezTo>
                  <a:pt x="168873" y="118558"/>
                  <a:pt x="170282" y="119148"/>
                  <a:pt x="171711" y="119053"/>
                </a:cubicBezTo>
                <a:cubicBezTo>
                  <a:pt x="173150" y="118977"/>
                  <a:pt x="174483" y="118243"/>
                  <a:pt x="175321" y="117072"/>
                </a:cubicBezTo>
                <a:lnTo>
                  <a:pt x="195867" y="88306"/>
                </a:lnTo>
                <a:lnTo>
                  <a:pt x="201420" y="93859"/>
                </a:lnTo>
                <a:cubicBezTo>
                  <a:pt x="202372" y="94821"/>
                  <a:pt x="203696" y="95307"/>
                  <a:pt x="205049" y="95250"/>
                </a:cubicBezTo>
                <a:cubicBezTo>
                  <a:pt x="206401" y="95174"/>
                  <a:pt x="207659" y="94526"/>
                  <a:pt x="208506" y="93469"/>
                </a:cubicBezTo>
                <a:lnTo>
                  <a:pt x="246606" y="45844"/>
                </a:lnTo>
                <a:cubicBezTo>
                  <a:pt x="248245" y="43786"/>
                  <a:pt x="247911" y="40796"/>
                  <a:pt x="245863" y="39148"/>
                </a:cubicBezTo>
                <a:cubicBezTo>
                  <a:pt x="243806" y="37509"/>
                  <a:pt x="240825" y="37852"/>
                  <a:pt x="239167" y="39891"/>
                </a:cubicBezTo>
                <a:lnTo>
                  <a:pt x="204392" y="83363"/>
                </a:lnTo>
                <a:lnTo>
                  <a:pt x="198629" y="77600"/>
                </a:lnTo>
                <a:cubicBezTo>
                  <a:pt x="197638" y="76610"/>
                  <a:pt x="196257" y="76133"/>
                  <a:pt x="194867" y="76219"/>
                </a:cubicBezTo>
                <a:cubicBezTo>
                  <a:pt x="193476" y="76333"/>
                  <a:pt x="192200" y="77057"/>
                  <a:pt x="191380" y="78200"/>
                </a:cubicBezTo>
                <a:lnTo>
                  <a:pt x="171016" y="106699"/>
                </a:lnTo>
                <a:lnTo>
                  <a:pt x="151480" y="84925"/>
                </a:lnTo>
                <a:cubicBezTo>
                  <a:pt x="150480" y="83820"/>
                  <a:pt x="148975" y="83229"/>
                  <a:pt x="147546" y="83353"/>
                </a:cubicBezTo>
                <a:cubicBezTo>
                  <a:pt x="146060" y="83477"/>
                  <a:pt x="144717" y="84287"/>
                  <a:pt x="143917" y="85534"/>
                </a:cubicBezTo>
                <a:lnTo>
                  <a:pt x="115028" y="130778"/>
                </a:lnTo>
                <a:cubicBezTo>
                  <a:pt x="113618" y="132998"/>
                  <a:pt x="114256" y="135941"/>
                  <a:pt x="116476" y="137351"/>
                </a:cubicBezTo>
                <a:cubicBezTo>
                  <a:pt x="117266" y="137855"/>
                  <a:pt x="118152" y="138103"/>
                  <a:pt x="119038" y="138103"/>
                </a:cubicBezTo>
                <a:cubicBezTo>
                  <a:pt x="120610" y="138103"/>
                  <a:pt x="122153" y="137322"/>
                  <a:pt x="123058" y="135903"/>
                </a:cubicBezTo>
                <a:lnTo>
                  <a:pt x="148575" y="95945"/>
                </a:lnTo>
                <a:lnTo>
                  <a:pt x="167901" y="117481"/>
                </a:lnTo>
                <a:close/>
              </a:path>
            </a:pathLst>
          </a:custGeom>
          <a:solidFill>
            <a:srgbClr val="173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45" name="Рисунок 795">
            <a:extLst>
              <a:ext uri="{FF2B5EF4-FFF2-40B4-BE49-F238E27FC236}">
                <a16:creationId xmlns:a16="http://schemas.microsoft.com/office/drawing/2014/main" xmlns="" id="{1852390C-CBF4-418C-B5E9-747CA575826A}"/>
              </a:ext>
            </a:extLst>
          </p:cNvPr>
          <p:cNvGrpSpPr/>
          <p:nvPr/>
        </p:nvGrpSpPr>
        <p:grpSpPr>
          <a:xfrm>
            <a:off x="1351000" y="4824843"/>
            <a:ext cx="360121" cy="300101"/>
            <a:chOff x="9269818" y="3566424"/>
            <a:chExt cx="285750" cy="238125"/>
          </a:xfrm>
          <a:solidFill>
            <a:srgbClr val="173EFF"/>
          </a:solidFill>
        </p:grpSpPr>
        <p:grpSp>
          <p:nvGrpSpPr>
            <p:cNvPr id="46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269818" y="3566424"/>
              <a:ext cx="123825" cy="219075"/>
              <a:chOff x="9269818" y="3566424"/>
              <a:chExt cx="123825" cy="219075"/>
            </a:xfrm>
            <a:grpFill/>
          </p:grpSpPr>
          <p:sp>
            <p:nvSpPr>
              <p:cNvPr id="52" name="Полилиния: фигура 1222">
                <a:extLst>
                  <a:ext uri="{FF2B5EF4-FFF2-40B4-BE49-F238E27FC236}">
                    <a16:creationId xmlns:a16="http://schemas.microsoft.com/office/drawing/2014/main" xmlns="" id="{ED50138E-959B-48E7-9A0D-7460AB9B6D35}"/>
                  </a:ext>
                </a:extLst>
              </p:cNvPr>
              <p:cNvSpPr/>
              <p:nvPr/>
            </p:nvSpPr>
            <p:spPr>
              <a:xfrm>
                <a:off x="9269818" y="36464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3" name="Полилиния: фигура 1223">
                <a:extLst>
                  <a:ext uri="{FF2B5EF4-FFF2-40B4-BE49-F238E27FC236}">
                    <a16:creationId xmlns:a16="http://schemas.microsoft.com/office/drawing/2014/main" xmlns="" id="{1EA122FA-86EB-459D-BCC5-8672A52A064D}"/>
                  </a:ext>
                </a:extLst>
              </p:cNvPr>
              <p:cNvSpPr/>
              <p:nvPr/>
            </p:nvSpPr>
            <p:spPr>
              <a:xfrm>
                <a:off x="9269818" y="36273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4" name="Полилиния: фигура 1224">
                <a:extLst>
                  <a:ext uri="{FF2B5EF4-FFF2-40B4-BE49-F238E27FC236}">
                    <a16:creationId xmlns:a16="http://schemas.microsoft.com/office/drawing/2014/main" xmlns="" id="{CB6E3D60-E636-49BA-BDA1-62A3A5A0FBAF}"/>
                  </a:ext>
                </a:extLst>
              </p:cNvPr>
              <p:cNvSpPr/>
              <p:nvPr/>
            </p:nvSpPr>
            <p:spPr>
              <a:xfrm>
                <a:off x="9269818" y="3608334"/>
                <a:ext cx="123825" cy="24764"/>
              </a:xfrm>
              <a:custGeom>
                <a:avLst/>
                <a:gdLst>
                  <a:gd name="connsiteX0" fmla="*/ 0 w 123825"/>
                  <a:gd name="connsiteY0" fmla="*/ 0 h 24764"/>
                  <a:gd name="connsiteX1" fmla="*/ 0 w 123825"/>
                  <a:gd name="connsiteY1" fmla="*/ 952 h 24764"/>
                  <a:gd name="connsiteX2" fmla="*/ 61913 w 123825"/>
                  <a:gd name="connsiteY2" fmla="*/ 24765 h 24764"/>
                  <a:gd name="connsiteX3" fmla="*/ 123825 w 123825"/>
                  <a:gd name="connsiteY3" fmla="*/ 952 h 24764"/>
                  <a:gd name="connsiteX4" fmla="*/ 123825 w 123825"/>
                  <a:gd name="connsiteY4" fmla="*/ 0 h 24764"/>
                  <a:gd name="connsiteX5" fmla="*/ 61913 w 123825"/>
                  <a:gd name="connsiteY5" fmla="*/ 15240 h 24764"/>
                  <a:gd name="connsiteX6" fmla="*/ 0 w 123825"/>
                  <a:gd name="connsiteY6" fmla="*/ 0 h 2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4">
                    <a:moveTo>
                      <a:pt x="0" y="0"/>
                    </a:moveTo>
                    <a:lnTo>
                      <a:pt x="0" y="952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2"/>
                    </a:cubicBezTo>
                    <a:lnTo>
                      <a:pt x="123825" y="0"/>
                    </a:lnTo>
                    <a:cubicBezTo>
                      <a:pt x="110490" y="10477"/>
                      <a:pt x="86678" y="15240"/>
                      <a:pt x="61913" y="15240"/>
                    </a:cubicBezTo>
                    <a:cubicBezTo>
                      <a:pt x="37148" y="15240"/>
                      <a:pt x="13335" y="1047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Полилиния: фигура 1225">
                <a:extLst>
                  <a:ext uri="{FF2B5EF4-FFF2-40B4-BE49-F238E27FC236}">
                    <a16:creationId xmlns:a16="http://schemas.microsoft.com/office/drawing/2014/main" xmlns="" id="{2C477CA6-6621-4A4A-9E91-B2F56D94AC0B}"/>
                  </a:ext>
                </a:extLst>
              </p:cNvPr>
              <p:cNvSpPr/>
              <p:nvPr/>
            </p:nvSpPr>
            <p:spPr>
              <a:xfrm>
                <a:off x="9269818" y="3741684"/>
                <a:ext cx="123825" cy="24765"/>
              </a:xfrm>
              <a:custGeom>
                <a:avLst/>
                <a:gdLst>
                  <a:gd name="connsiteX0" fmla="*/ 61913 w 123825"/>
                  <a:gd name="connsiteY0" fmla="*/ 15240 h 24765"/>
                  <a:gd name="connsiteX1" fmla="*/ 0 w 123825"/>
                  <a:gd name="connsiteY1" fmla="*/ 0 h 24765"/>
                  <a:gd name="connsiteX2" fmla="*/ 0 w 123825"/>
                  <a:gd name="connsiteY2" fmla="*/ 953 h 24765"/>
                  <a:gd name="connsiteX3" fmla="*/ 61913 w 123825"/>
                  <a:gd name="connsiteY3" fmla="*/ 24765 h 24765"/>
                  <a:gd name="connsiteX4" fmla="*/ 123825 w 123825"/>
                  <a:gd name="connsiteY4" fmla="*/ 953 h 24765"/>
                  <a:gd name="connsiteX5" fmla="*/ 123825 w 123825"/>
                  <a:gd name="connsiteY5" fmla="*/ 0 h 24765"/>
                  <a:gd name="connsiteX6" fmla="*/ 61913 w 123825"/>
                  <a:gd name="connsiteY6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15240"/>
                    </a:move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Полилиния: фигура 1226">
                <a:extLst>
                  <a:ext uri="{FF2B5EF4-FFF2-40B4-BE49-F238E27FC236}">
                    <a16:creationId xmlns:a16="http://schemas.microsoft.com/office/drawing/2014/main" xmlns="" id="{B158CA46-7983-4FD3-8178-6F406BD52577}"/>
                  </a:ext>
                </a:extLst>
              </p:cNvPr>
              <p:cNvSpPr/>
              <p:nvPr/>
            </p:nvSpPr>
            <p:spPr>
              <a:xfrm>
                <a:off x="9269818" y="36654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Полилиния: фигура 1227">
                <a:extLst>
                  <a:ext uri="{FF2B5EF4-FFF2-40B4-BE49-F238E27FC236}">
                    <a16:creationId xmlns:a16="http://schemas.microsoft.com/office/drawing/2014/main" xmlns="" id="{4AF6ACB3-E973-4576-9A93-1A80DB90DBCF}"/>
                  </a:ext>
                </a:extLst>
              </p:cNvPr>
              <p:cNvSpPr/>
              <p:nvPr/>
            </p:nvSpPr>
            <p:spPr>
              <a:xfrm>
                <a:off x="9269818" y="3722634"/>
                <a:ext cx="123825" cy="24765"/>
              </a:xfrm>
              <a:custGeom>
                <a:avLst/>
                <a:gdLst>
                  <a:gd name="connsiteX0" fmla="*/ 61913 w 123825"/>
                  <a:gd name="connsiteY0" fmla="*/ 24765 h 24765"/>
                  <a:gd name="connsiteX1" fmla="*/ 123825 w 123825"/>
                  <a:gd name="connsiteY1" fmla="*/ 953 h 24765"/>
                  <a:gd name="connsiteX2" fmla="*/ 123825 w 123825"/>
                  <a:gd name="connsiteY2" fmla="*/ 0 h 24765"/>
                  <a:gd name="connsiteX3" fmla="*/ 61913 w 123825"/>
                  <a:gd name="connsiteY3" fmla="*/ 15240 h 24765"/>
                  <a:gd name="connsiteX4" fmla="*/ 0 w 123825"/>
                  <a:gd name="connsiteY4" fmla="*/ 0 h 24765"/>
                  <a:gd name="connsiteX5" fmla="*/ 0 w 123825"/>
                  <a:gd name="connsiteY5" fmla="*/ 953 h 24765"/>
                  <a:gd name="connsiteX6" fmla="*/ 61913 w 123825"/>
                  <a:gd name="connsiteY6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24765"/>
                    </a:move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Полилиния: фигура 1228">
                <a:extLst>
                  <a:ext uri="{FF2B5EF4-FFF2-40B4-BE49-F238E27FC236}">
                    <a16:creationId xmlns:a16="http://schemas.microsoft.com/office/drawing/2014/main" xmlns="" id="{FB0A3054-A66D-41A9-AFE1-B11ED224E3F9}"/>
                  </a:ext>
                </a:extLst>
              </p:cNvPr>
              <p:cNvSpPr/>
              <p:nvPr/>
            </p:nvSpPr>
            <p:spPr>
              <a:xfrm>
                <a:off x="9269818" y="3760734"/>
                <a:ext cx="122872" cy="24765"/>
              </a:xfrm>
              <a:custGeom>
                <a:avLst/>
                <a:gdLst>
                  <a:gd name="connsiteX0" fmla="*/ 61913 w 122872"/>
                  <a:gd name="connsiteY0" fmla="*/ 15240 h 24765"/>
                  <a:gd name="connsiteX1" fmla="*/ 0 w 122872"/>
                  <a:gd name="connsiteY1" fmla="*/ 0 h 24765"/>
                  <a:gd name="connsiteX2" fmla="*/ 61913 w 122872"/>
                  <a:gd name="connsiteY2" fmla="*/ 24765 h 24765"/>
                  <a:gd name="connsiteX3" fmla="*/ 122873 w 122872"/>
                  <a:gd name="connsiteY3" fmla="*/ 953 h 24765"/>
                  <a:gd name="connsiteX4" fmla="*/ 61913 w 122872"/>
                  <a:gd name="connsiteY4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72" h="24765">
                    <a:moveTo>
                      <a:pt x="61913" y="15240"/>
                    </a:moveTo>
                    <a:cubicBezTo>
                      <a:pt x="38100" y="15240"/>
                      <a:pt x="13335" y="10478"/>
                      <a:pt x="0" y="0"/>
                    </a:cubicBezTo>
                    <a:cubicBezTo>
                      <a:pt x="3810" y="13335"/>
                      <a:pt x="30480" y="24765"/>
                      <a:pt x="61913" y="24765"/>
                    </a:cubicBezTo>
                    <a:cubicBezTo>
                      <a:pt x="91440" y="24765"/>
                      <a:pt x="118110" y="13335"/>
                      <a:pt x="122873" y="953"/>
                    </a:cubicBezTo>
                    <a:cubicBezTo>
                      <a:pt x="109538" y="10478"/>
                      <a:pt x="85725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1" name="Полилиния: фигура 1229">
                <a:extLst>
                  <a:ext uri="{FF2B5EF4-FFF2-40B4-BE49-F238E27FC236}">
                    <a16:creationId xmlns:a16="http://schemas.microsoft.com/office/drawing/2014/main" xmlns="" id="{2B85A64F-4F8B-4AF8-B9E0-6F27C63CE9D5}"/>
                  </a:ext>
                </a:extLst>
              </p:cNvPr>
              <p:cNvSpPr/>
              <p:nvPr/>
            </p:nvSpPr>
            <p:spPr>
              <a:xfrm>
                <a:off x="9269818" y="3566424"/>
                <a:ext cx="123825" cy="47625"/>
              </a:xfrm>
              <a:custGeom>
                <a:avLst/>
                <a:gdLst>
                  <a:gd name="connsiteX0" fmla="*/ 19050 w 123825"/>
                  <a:gd name="connsiteY0" fmla="*/ 5715 h 47625"/>
                  <a:gd name="connsiteX1" fmla="*/ 0 w 123825"/>
                  <a:gd name="connsiteY1" fmla="*/ 23813 h 47625"/>
                  <a:gd name="connsiteX2" fmla="*/ 61913 w 123825"/>
                  <a:gd name="connsiteY2" fmla="*/ 47625 h 47625"/>
                  <a:gd name="connsiteX3" fmla="*/ 123825 w 123825"/>
                  <a:gd name="connsiteY3" fmla="*/ 23813 h 47625"/>
                  <a:gd name="connsiteX4" fmla="*/ 104775 w 123825"/>
                  <a:gd name="connsiteY4" fmla="*/ 5715 h 47625"/>
                  <a:gd name="connsiteX5" fmla="*/ 19050 w 123825"/>
                  <a:gd name="connsiteY5" fmla="*/ 571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47625">
                    <a:moveTo>
                      <a:pt x="19050" y="5715"/>
                    </a:moveTo>
                    <a:cubicBezTo>
                      <a:pt x="7620" y="10478"/>
                      <a:pt x="0" y="16192"/>
                      <a:pt x="0" y="23813"/>
                    </a:cubicBezTo>
                    <a:cubicBezTo>
                      <a:pt x="0" y="39053"/>
                      <a:pt x="31433" y="47625"/>
                      <a:pt x="61913" y="47625"/>
                    </a:cubicBezTo>
                    <a:cubicBezTo>
                      <a:pt x="92393" y="47625"/>
                      <a:pt x="123825" y="39053"/>
                      <a:pt x="123825" y="23813"/>
                    </a:cubicBezTo>
                    <a:cubicBezTo>
                      <a:pt x="123825" y="16192"/>
                      <a:pt x="116205" y="10478"/>
                      <a:pt x="104775" y="5715"/>
                    </a:cubicBezTo>
                    <a:cubicBezTo>
                      <a:pt x="80963" y="-1905"/>
                      <a:pt x="42863" y="-1905"/>
                      <a:pt x="19050" y="57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Полилиния: фигура 1230">
                <a:extLst>
                  <a:ext uri="{FF2B5EF4-FFF2-40B4-BE49-F238E27FC236}">
                    <a16:creationId xmlns:a16="http://schemas.microsoft.com/office/drawing/2014/main" xmlns="" id="{47A9E5D5-04A5-4B32-9496-2E7C542A0C5A}"/>
                  </a:ext>
                </a:extLst>
              </p:cNvPr>
              <p:cNvSpPr/>
              <p:nvPr/>
            </p:nvSpPr>
            <p:spPr>
              <a:xfrm>
                <a:off x="9269818" y="37035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4" name="Полилиния: фигура 1231">
                <a:extLst>
                  <a:ext uri="{FF2B5EF4-FFF2-40B4-BE49-F238E27FC236}">
                    <a16:creationId xmlns:a16="http://schemas.microsoft.com/office/drawing/2014/main" xmlns="" id="{0C3293AB-773B-4323-BE58-410E1A2E5ADE}"/>
                  </a:ext>
                </a:extLst>
              </p:cNvPr>
              <p:cNvSpPr/>
              <p:nvPr/>
            </p:nvSpPr>
            <p:spPr>
              <a:xfrm>
                <a:off x="9269818" y="36845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412693" y="3699774"/>
              <a:ext cx="142875" cy="104775"/>
              <a:chOff x="9412693" y="3699774"/>
              <a:chExt cx="142875" cy="104775"/>
            </a:xfrm>
            <a:grpFill/>
          </p:grpSpPr>
          <p:sp>
            <p:nvSpPr>
              <p:cNvPr id="48" name="Полилиния: фигура 1233">
                <a:extLst>
                  <a:ext uri="{FF2B5EF4-FFF2-40B4-BE49-F238E27FC236}">
                    <a16:creationId xmlns:a16="http://schemas.microsoft.com/office/drawing/2014/main" xmlns="" id="{4317E8B9-D162-4299-BA7A-2FC56944ADA9}"/>
                  </a:ext>
                </a:extLst>
              </p:cNvPr>
              <p:cNvSpPr/>
              <p:nvPr/>
            </p:nvSpPr>
            <p:spPr>
              <a:xfrm>
                <a:off x="9412693" y="3699774"/>
                <a:ext cx="142875" cy="47625"/>
              </a:xfrm>
              <a:custGeom>
                <a:avLst/>
                <a:gdLst>
                  <a:gd name="connsiteX0" fmla="*/ 0 w 142875"/>
                  <a:gd name="connsiteY0" fmla="*/ 19050 h 47625"/>
                  <a:gd name="connsiteX1" fmla="*/ 0 w 142875"/>
                  <a:gd name="connsiteY1" fmla="*/ 21907 h 47625"/>
                  <a:gd name="connsiteX2" fmla="*/ 0 w 142875"/>
                  <a:gd name="connsiteY2" fmla="*/ 21907 h 47625"/>
                  <a:gd name="connsiteX3" fmla="*/ 71438 w 142875"/>
                  <a:gd name="connsiteY3" fmla="*/ 47625 h 47625"/>
                  <a:gd name="connsiteX4" fmla="*/ 142875 w 142875"/>
                  <a:gd name="connsiteY4" fmla="*/ 23813 h 47625"/>
                  <a:gd name="connsiteX5" fmla="*/ 71438 w 142875"/>
                  <a:gd name="connsiteY5" fmla="*/ 0 h 47625"/>
                  <a:gd name="connsiteX6" fmla="*/ 0 w 142875"/>
                  <a:gd name="connsiteY6" fmla="*/ 1905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47625">
                    <a:moveTo>
                      <a:pt x="0" y="19050"/>
                    </a:moveTo>
                    <a:cubicBezTo>
                      <a:pt x="0" y="20003"/>
                      <a:pt x="0" y="20955"/>
                      <a:pt x="0" y="21907"/>
                    </a:cubicBezTo>
                    <a:lnTo>
                      <a:pt x="0" y="21907"/>
                    </a:lnTo>
                    <a:cubicBezTo>
                      <a:pt x="4763" y="36195"/>
                      <a:pt x="41910" y="47625"/>
                      <a:pt x="71438" y="47625"/>
                    </a:cubicBezTo>
                    <a:cubicBezTo>
                      <a:pt x="100013" y="47625"/>
                      <a:pt x="142875" y="40005"/>
                      <a:pt x="142875" y="23813"/>
                    </a:cubicBezTo>
                    <a:cubicBezTo>
                      <a:pt x="142875" y="7620"/>
                      <a:pt x="100013" y="0"/>
                      <a:pt x="71438" y="0"/>
                    </a:cubicBezTo>
                    <a:cubicBezTo>
                      <a:pt x="44768" y="0"/>
                      <a:pt x="0" y="1905"/>
                      <a:pt x="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9" name="Полилиния: фигура 1234">
                <a:extLst>
                  <a:ext uri="{FF2B5EF4-FFF2-40B4-BE49-F238E27FC236}">
                    <a16:creationId xmlns:a16="http://schemas.microsoft.com/office/drawing/2014/main" xmlns="" id="{F7EA42E3-3967-4156-854E-0D68EBC06DC4}"/>
                  </a:ext>
                </a:extLst>
              </p:cNvPr>
              <p:cNvSpPr/>
              <p:nvPr/>
            </p:nvSpPr>
            <p:spPr>
              <a:xfrm>
                <a:off x="9412693" y="373596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Полилиния: фигура 1235">
                <a:extLst>
                  <a:ext uri="{FF2B5EF4-FFF2-40B4-BE49-F238E27FC236}">
                    <a16:creationId xmlns:a16="http://schemas.microsoft.com/office/drawing/2014/main" xmlns="" id="{F4274B2C-7E77-412A-BB09-BBF43DA6BB41}"/>
                  </a:ext>
                </a:extLst>
              </p:cNvPr>
              <p:cNvSpPr/>
              <p:nvPr/>
            </p:nvSpPr>
            <p:spPr>
              <a:xfrm>
                <a:off x="9412693" y="375501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Полилиния: фигура 1236">
                <a:extLst>
                  <a:ext uri="{FF2B5EF4-FFF2-40B4-BE49-F238E27FC236}">
                    <a16:creationId xmlns:a16="http://schemas.microsoft.com/office/drawing/2014/main" xmlns="" id="{B5C5355A-729A-4ABC-A5E5-55900C8D82F1}"/>
                  </a:ext>
                </a:extLst>
              </p:cNvPr>
              <p:cNvSpPr/>
              <p:nvPr/>
            </p:nvSpPr>
            <p:spPr>
              <a:xfrm>
                <a:off x="9412693" y="3774069"/>
                <a:ext cx="142875" cy="30480"/>
              </a:xfrm>
              <a:custGeom>
                <a:avLst/>
                <a:gdLst>
                  <a:gd name="connsiteX0" fmla="*/ 71438 w 142875"/>
                  <a:gd name="connsiteY0" fmla="*/ 20955 h 30480"/>
                  <a:gd name="connsiteX1" fmla="*/ 0 w 142875"/>
                  <a:gd name="connsiteY1" fmla="*/ 0 h 30480"/>
                  <a:gd name="connsiteX2" fmla="*/ 0 w 142875"/>
                  <a:gd name="connsiteY2" fmla="*/ 6668 h 30480"/>
                  <a:gd name="connsiteX3" fmla="*/ 71438 w 142875"/>
                  <a:gd name="connsiteY3" fmla="*/ 30480 h 30480"/>
                  <a:gd name="connsiteX4" fmla="*/ 142875 w 142875"/>
                  <a:gd name="connsiteY4" fmla="*/ 6668 h 30480"/>
                  <a:gd name="connsiteX5" fmla="*/ 142875 w 142875"/>
                  <a:gd name="connsiteY5" fmla="*/ 4763 h 30480"/>
                  <a:gd name="connsiteX6" fmla="*/ 71438 w 142875"/>
                  <a:gd name="connsiteY6" fmla="*/ 20955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20955"/>
                    </a:move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6668"/>
                    </a:lnTo>
                    <a:cubicBezTo>
                      <a:pt x="0" y="22860"/>
                      <a:pt x="42863" y="30480"/>
                      <a:pt x="71438" y="30480"/>
                    </a:cubicBez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003"/>
                      <a:pt x="74295" y="20955"/>
                      <a:pt x="71438" y="209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</p:grpSp>
      <p:cxnSp>
        <p:nvCxnSpPr>
          <p:cNvPr id="6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Прямоугольник 68"/>
          <p:cNvSpPr/>
          <p:nvPr/>
        </p:nvSpPr>
        <p:spPr>
          <a:xfrm>
            <a:off x="553771" y="258193"/>
            <a:ext cx="4630971" cy="49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Концепция продукта</a:t>
            </a:r>
            <a:endParaRPr lang="ru-RU" sz="3200" b="1" kern="1200" dirty="0">
              <a:solidFill>
                <a:schemeClr val="accent4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6578906" y="317835"/>
            <a:ext cx="5859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Социальный счет ВТБ – больше чем счет</a:t>
            </a: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0776D64-A460-421A-BDCF-AD75C71405B7}"/>
              </a:ext>
            </a:extLst>
          </p:cNvPr>
          <p:cNvSpPr/>
          <p:nvPr/>
        </p:nvSpPr>
        <p:spPr>
          <a:xfrm>
            <a:off x="6689052" y="792142"/>
            <a:ext cx="6341369" cy="400110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ru-RU" sz="2000" dirty="0" smtClean="0">
                <a:solidFill>
                  <a:srgbClr val="1C1C1C"/>
                </a:solidFill>
                <a:latin typeface="Arial Narrow" panose="020B0606020202030204" pitchFamily="34" charset="0"/>
              </a:rPr>
              <a:t>Это финансовый инструмент представляющий:</a:t>
            </a:r>
            <a:endParaRPr lang="ru-RU" sz="2000" dirty="0">
              <a:solidFill>
                <a:srgbClr val="1C1C1C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7" name="Группа 116"/>
          <p:cNvGrpSpPr/>
          <p:nvPr/>
        </p:nvGrpSpPr>
        <p:grpSpPr>
          <a:xfrm>
            <a:off x="6845151" y="1741508"/>
            <a:ext cx="5191792" cy="923330"/>
            <a:chOff x="3622986" y="1579930"/>
            <a:chExt cx="8314999" cy="923330"/>
          </a:xfrm>
          <a:noFill/>
        </p:grpSpPr>
        <p:sp>
          <p:nvSpPr>
            <p:cNvPr id="119" name="Прямоугольник 1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0776D64-A460-421A-BDCF-AD75C71405B7}"/>
                </a:ext>
              </a:extLst>
            </p:cNvPr>
            <p:cNvSpPr/>
            <p:nvPr/>
          </p:nvSpPr>
          <p:spPr>
            <a:xfrm>
              <a:off x="7022772" y="1579930"/>
              <a:ext cx="4915213" cy="923330"/>
            </a:xfrm>
            <a:prstGeom prst="rect">
              <a:avLst/>
            </a:prstGeom>
            <a:grpFill/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dirty="0" smtClean="0">
                  <a:solidFill>
                    <a:srgbClr val="1C1C1C"/>
                  </a:solidFill>
                  <a:latin typeface="Arial Narrow" panose="020B0606020202030204" pitchFamily="34" charset="0"/>
                </a:rPr>
                <a:t>С счетом идет набор финансовых и нефинансовых </a:t>
              </a:r>
              <a:r>
                <a:rPr lang="ru-RU" dirty="0">
                  <a:solidFill>
                    <a:srgbClr val="1C1C1C"/>
                  </a:solidFill>
                  <a:latin typeface="Arial Narrow" panose="020B0606020202030204" pitchFamily="34" charset="0"/>
                </a:rPr>
                <a:t>привилегий от </a:t>
              </a:r>
              <a:r>
                <a:rPr lang="ru-RU" dirty="0" smtClean="0">
                  <a:solidFill>
                    <a:srgbClr val="1C1C1C"/>
                  </a:solidFill>
                  <a:latin typeface="Arial Narrow" panose="020B0606020202030204" pitchFamily="34" charset="0"/>
                </a:rPr>
                <a:t>ВТБ</a:t>
              </a:r>
              <a:endPara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1984B2B-3B13-45E1-98AB-957AEBD7BCE5}"/>
                </a:ext>
              </a:extLst>
            </p:cNvPr>
            <p:cNvSpPr/>
            <p:nvPr/>
          </p:nvSpPr>
          <p:spPr>
            <a:xfrm>
              <a:off x="3622986" y="1718427"/>
              <a:ext cx="3095229" cy="646331"/>
            </a:xfrm>
            <a:prstGeom prst="rect">
              <a:avLst/>
            </a:prstGeom>
            <a:grpFill/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b="1" dirty="0" smtClean="0">
                  <a:solidFill>
                    <a:srgbClr val="002882"/>
                  </a:solidFill>
                  <a:latin typeface="Arial Narrow" panose="020B0606020202030204" pitchFamily="34" charset="0"/>
                </a:rPr>
                <a:t>Счет возможностей</a:t>
              </a:r>
              <a:endPara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6845151" y="2752997"/>
            <a:ext cx="5191792" cy="923333"/>
            <a:chOff x="3622986" y="1579927"/>
            <a:chExt cx="8314999" cy="923333"/>
          </a:xfrm>
          <a:noFill/>
        </p:grpSpPr>
        <p:sp>
          <p:nvSpPr>
            <p:cNvPr id="125" name="Прямоугольник 1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0776D64-A460-421A-BDCF-AD75C71405B7}"/>
                </a:ext>
              </a:extLst>
            </p:cNvPr>
            <p:cNvSpPr/>
            <p:nvPr/>
          </p:nvSpPr>
          <p:spPr>
            <a:xfrm>
              <a:off x="7022772" y="1579930"/>
              <a:ext cx="4915213" cy="923330"/>
            </a:xfrm>
            <a:prstGeom prst="rect">
              <a:avLst/>
            </a:prstGeom>
            <a:grpFill/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dirty="0">
                  <a:solidFill>
                    <a:srgbClr val="1C1C1C"/>
                  </a:solidFill>
                  <a:latin typeface="Arial Narrow" panose="020B0606020202030204" pitchFamily="34" charset="0"/>
                </a:rPr>
                <a:t>Консолидированный источник информации о </a:t>
              </a:r>
              <a:r>
                <a:rPr lang="ru-RU" dirty="0" smtClean="0">
                  <a:solidFill>
                    <a:srgbClr val="1C1C1C"/>
                  </a:solidFill>
                  <a:latin typeface="Arial Narrow" panose="020B0606020202030204" pitchFamily="34" charset="0"/>
                </a:rPr>
                <a:t>соц. </a:t>
              </a:r>
              <a:r>
                <a:rPr lang="ru-RU" dirty="0">
                  <a:solidFill>
                    <a:srgbClr val="1C1C1C"/>
                  </a:solidFill>
                  <a:latin typeface="Arial Narrow" panose="020B0606020202030204" pitchFamily="34" charset="0"/>
                </a:rPr>
                <a:t>выплатах и иных мерах </a:t>
              </a:r>
              <a:r>
                <a:rPr lang="ru-RU" dirty="0" smtClean="0">
                  <a:solidFill>
                    <a:srgbClr val="1C1C1C"/>
                  </a:solidFill>
                  <a:latin typeface="Arial Narrow" panose="020B0606020202030204" pitchFamily="34" charset="0"/>
                </a:rPr>
                <a:t>гос. </a:t>
              </a:r>
              <a:r>
                <a:rPr lang="ru-RU" dirty="0">
                  <a:solidFill>
                    <a:srgbClr val="1C1C1C"/>
                  </a:solidFill>
                  <a:latin typeface="Arial Narrow" panose="020B0606020202030204" pitchFamily="34" charset="0"/>
                </a:rPr>
                <a:t>поддержки</a:t>
              </a:r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1984B2B-3B13-45E1-98AB-957AEBD7BCE5}"/>
                </a:ext>
              </a:extLst>
            </p:cNvPr>
            <p:cNvSpPr/>
            <p:nvPr/>
          </p:nvSpPr>
          <p:spPr>
            <a:xfrm>
              <a:off x="3622986" y="1579927"/>
              <a:ext cx="3095229" cy="923330"/>
            </a:xfrm>
            <a:prstGeom prst="rect">
              <a:avLst/>
            </a:prstGeom>
            <a:grpFill/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b="1" dirty="0">
                  <a:solidFill>
                    <a:srgbClr val="002882"/>
                  </a:solidFill>
                  <a:latin typeface="Arial Narrow" panose="020B0606020202030204" pitchFamily="34" charset="0"/>
                </a:rPr>
                <a:t>Единое информационное окно</a:t>
              </a: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6845151" y="3909809"/>
            <a:ext cx="5191792" cy="646331"/>
            <a:chOff x="3622986" y="1718429"/>
            <a:chExt cx="8314999" cy="646331"/>
          </a:xfrm>
          <a:noFill/>
        </p:grpSpPr>
        <p:sp>
          <p:nvSpPr>
            <p:cNvPr id="131" name="Прямоугольник 13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0776D64-A460-421A-BDCF-AD75C71405B7}"/>
                </a:ext>
              </a:extLst>
            </p:cNvPr>
            <p:cNvSpPr/>
            <p:nvPr/>
          </p:nvSpPr>
          <p:spPr>
            <a:xfrm>
              <a:off x="7022772" y="1718429"/>
              <a:ext cx="4915213" cy="646331"/>
            </a:xfrm>
            <a:prstGeom prst="rect">
              <a:avLst/>
            </a:prstGeom>
            <a:grpFill/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dirty="0">
                  <a:solidFill>
                    <a:srgbClr val="1C1C1C"/>
                  </a:solidFill>
                  <a:latin typeface="Arial Narrow" panose="020B0606020202030204" pitchFamily="34" charset="0"/>
                </a:rPr>
                <a:t>Инструмент консолидации всех поступлений клиента и его семьи</a:t>
              </a:r>
            </a:p>
          </p:txBody>
        </p:sp>
        <p:sp>
          <p:nvSpPr>
            <p:cNvPr id="134" name="Прямоугольник 13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1984B2B-3B13-45E1-98AB-957AEBD7BCE5}"/>
                </a:ext>
              </a:extLst>
            </p:cNvPr>
            <p:cNvSpPr/>
            <p:nvPr/>
          </p:nvSpPr>
          <p:spPr>
            <a:xfrm>
              <a:off x="3622986" y="1856925"/>
              <a:ext cx="3095229" cy="369332"/>
            </a:xfrm>
            <a:prstGeom prst="rect">
              <a:avLst/>
            </a:prstGeom>
            <a:grpFill/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b="1" dirty="0" smtClean="0">
                  <a:solidFill>
                    <a:srgbClr val="002882"/>
                  </a:solidFill>
                  <a:latin typeface="Arial Narrow" panose="020B0606020202030204" pitchFamily="34" charset="0"/>
                </a:rPr>
                <a:t>Метасчет</a:t>
              </a:r>
              <a:endParaRPr lang="ru-RU" b="1" dirty="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35" name="Прямоугольник 134"/>
          <p:cNvSpPr/>
          <p:nvPr/>
        </p:nvSpPr>
        <p:spPr>
          <a:xfrm>
            <a:off x="6716080" y="5152023"/>
            <a:ext cx="4645502" cy="104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>
              <a:buClr>
                <a:srgbClr val="002882"/>
              </a:buClr>
              <a:buSzPts val="1800"/>
            </a:pPr>
            <a:r>
              <a:rPr lang="ru-RU" sz="2000" b="1" dirty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Обязательные требования</a:t>
            </a:r>
            <a:endParaRPr lang="en-US" sz="2000" b="1" dirty="0">
              <a:solidFill>
                <a:srgbClr val="002882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>
              <a:buClr>
                <a:srgbClr val="002882"/>
              </a:buClr>
              <a:buSzPts val="1800"/>
            </a:pPr>
            <a:r>
              <a:rPr lang="ru-RU" sz="1600" dirty="0" smtClean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Бесплатное </a:t>
            </a:r>
            <a:r>
              <a:rPr lang="ru-RU" sz="1600" dirty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обслуживание</a:t>
            </a:r>
            <a:endParaRPr lang="ru-RU" sz="1600" dirty="0">
              <a:solidFill>
                <a:srgbClr val="002882"/>
              </a:solidFill>
              <a:latin typeface="Arial Narrow" panose="020B0606020202030204" pitchFamily="34" charset="0"/>
              <a:ea typeface="Arial Narrow"/>
              <a:cs typeface="Arial Narrow"/>
            </a:endParaRPr>
          </a:p>
          <a:p>
            <a:pPr>
              <a:buClr>
                <a:srgbClr val="002882"/>
              </a:buClr>
              <a:buSzPts val="1800"/>
            </a:pPr>
            <a:r>
              <a:rPr lang="ru-RU" sz="1600" dirty="0" smtClean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Бесплатные </a:t>
            </a:r>
            <a:r>
              <a:rPr lang="ru-RU" sz="1600" dirty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переводы по счетам 161 ФЗ</a:t>
            </a:r>
            <a:endParaRPr lang="ru-RU" sz="1600" dirty="0">
              <a:solidFill>
                <a:srgbClr val="002882"/>
              </a:solidFill>
              <a:latin typeface="Arial Narrow" panose="020B0606020202030204" pitchFamily="34" charset="0"/>
              <a:ea typeface="Arial Narrow"/>
              <a:cs typeface="Arial Narrow"/>
            </a:endParaRPr>
          </a:p>
          <a:p>
            <a:pPr>
              <a:buClr>
                <a:srgbClr val="002882"/>
              </a:buClr>
              <a:buSzPts val="1800"/>
            </a:pPr>
            <a:r>
              <a:rPr lang="ru-RU" sz="1600" dirty="0" smtClean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З</a:t>
            </a:r>
            <a:r>
              <a:rPr lang="ru-RU" sz="1600" dirty="0" smtClean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апрет списания </a:t>
            </a:r>
            <a:r>
              <a:rPr lang="ru-RU" sz="1600" dirty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средства в пользу </a:t>
            </a:r>
            <a:r>
              <a:rPr lang="ru-RU" sz="1600" dirty="0" smtClean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прочих </a:t>
            </a:r>
            <a:r>
              <a:rPr lang="ru-RU" sz="1600" dirty="0">
                <a:solidFill>
                  <a:srgbClr val="002882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обязательств </a:t>
            </a:r>
            <a:endParaRPr lang="ru-RU" sz="1600" dirty="0">
              <a:solidFill>
                <a:srgbClr val="002882"/>
              </a:solidFill>
              <a:latin typeface="Arial Narrow" panose="020B0606020202030204" pitchFamily="34" charset="0"/>
              <a:ea typeface="Arial Narrow"/>
              <a:cs typeface="Arial Narrow"/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8680855" y="3955286"/>
            <a:ext cx="137160" cy="665012"/>
          </a:xfrm>
          <a:prstGeom prst="chevron">
            <a:avLst/>
          </a:prstGeom>
          <a:solidFill>
            <a:srgbClr val="43CEFF"/>
          </a:soli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Нашивка 136"/>
          <p:cNvSpPr/>
          <p:nvPr/>
        </p:nvSpPr>
        <p:spPr>
          <a:xfrm>
            <a:off x="8675722" y="2918274"/>
            <a:ext cx="137160" cy="665012"/>
          </a:xfrm>
          <a:prstGeom prst="chevron">
            <a:avLst/>
          </a:prstGeom>
          <a:solidFill>
            <a:srgbClr val="43CEFF"/>
          </a:soli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Нашивка 137"/>
          <p:cNvSpPr/>
          <p:nvPr/>
        </p:nvSpPr>
        <p:spPr>
          <a:xfrm>
            <a:off x="8649565" y="1868750"/>
            <a:ext cx="137160" cy="665012"/>
          </a:xfrm>
          <a:prstGeom prst="chevron">
            <a:avLst/>
          </a:prstGeom>
          <a:solidFill>
            <a:srgbClr val="43CEFF"/>
          </a:solidFill>
          <a:ln w="6350">
            <a:noFill/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289040" y="0"/>
            <a:ext cx="0" cy="6858000"/>
          </a:xfrm>
          <a:prstGeom prst="line">
            <a:avLst/>
          </a:prstGeom>
          <a:ln w="38100" cap="sq">
            <a:solidFill>
              <a:srgbClr val="E4F6FF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вал 65">
            <a:extLst>
              <a:ext uri="{FF2B5EF4-FFF2-40B4-BE49-F238E27FC236}">
                <a16:creationId xmlns:a16="http://schemas.microsoft.com/office/drawing/2014/main" xmlns="" id="{A901A099-585C-44F5-93F0-FC0795439E72}"/>
              </a:ext>
            </a:extLst>
          </p:cNvPr>
          <p:cNvSpPr/>
          <p:nvPr/>
        </p:nvSpPr>
        <p:spPr>
          <a:xfrm flipH="1">
            <a:off x="2097171" y="2723153"/>
            <a:ext cx="2506046" cy="2506047"/>
          </a:xfrm>
          <a:prstGeom prst="ellipse">
            <a:avLst/>
          </a:prstGeom>
          <a:solidFill>
            <a:srgbClr val="00B050"/>
          </a:solidFill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 defTabSz="514363">
              <a:buClrTx/>
              <a:buFontTx/>
              <a:buNone/>
              <a:defRPr/>
            </a:pPr>
            <a:endParaRPr lang="ru-RU" kern="1200" dirty="0">
              <a:solidFill>
                <a:srgbClr val="002882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xmlns="" id="{44255683-28DD-435C-9881-D9600AFFA3AA}"/>
              </a:ext>
            </a:extLst>
          </p:cNvPr>
          <p:cNvSpPr/>
          <p:nvPr/>
        </p:nvSpPr>
        <p:spPr>
          <a:xfrm>
            <a:off x="2257492" y="2884897"/>
            <a:ext cx="2182560" cy="2182557"/>
          </a:xfrm>
          <a:prstGeom prst="ellipse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2700000" scaled="0"/>
          </a:gradFill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buClr>
                <a:srgbClr val="1C1C1C"/>
              </a:buClr>
              <a:buSzPts val="1800"/>
              <a:buFont typeface="Calibri"/>
              <a:buNone/>
            </a:pPr>
            <a:endParaRPr lang="ru-RU" sz="2000" b="1" dirty="0">
              <a:solidFill>
                <a:srgbClr val="FFFFFF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FF7778BE-B401-419A-9960-53CF5F0E42EF}"/>
              </a:ext>
            </a:extLst>
          </p:cNvPr>
          <p:cNvGrpSpPr/>
          <p:nvPr/>
        </p:nvGrpSpPr>
        <p:grpSpPr>
          <a:xfrm>
            <a:off x="1315727" y="1976937"/>
            <a:ext cx="4001353" cy="4001349"/>
            <a:chOff x="4090305" y="1615251"/>
            <a:chExt cx="4001353" cy="4001349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27966332-1685-1242-977B-F1C91CC9CED5}"/>
                </a:ext>
              </a:extLst>
            </p:cNvPr>
            <p:cNvSpPr/>
            <p:nvPr/>
          </p:nvSpPr>
          <p:spPr>
            <a:xfrm>
              <a:off x="4090305" y="1615251"/>
              <a:ext cx="4001353" cy="400134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1">
                      <a:lumMod val="75000"/>
                      <a:alpha val="20000"/>
                    </a:schemeClr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buClrTx/>
                <a:buFontTx/>
                <a:buNone/>
                <a:defRPr/>
              </a:pPr>
              <a:endParaRPr lang="ru-RU" sz="1200" kern="1200" dirty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xmlns="" id="{472788C3-B409-7944-87A8-8095C848E3A7}"/>
                </a:ext>
              </a:extLst>
            </p:cNvPr>
            <p:cNvSpPr/>
            <p:nvPr/>
          </p:nvSpPr>
          <p:spPr>
            <a:xfrm>
              <a:off x="4516191" y="2061293"/>
              <a:ext cx="3167403" cy="3167401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852E7CE-1996-4994-9624-365FAD1DF3F4}"/>
              </a:ext>
            </a:extLst>
          </p:cNvPr>
          <p:cNvGrpSpPr/>
          <p:nvPr/>
        </p:nvGrpSpPr>
        <p:grpSpPr>
          <a:xfrm>
            <a:off x="2271857" y="1122947"/>
            <a:ext cx="2066271" cy="1032002"/>
            <a:chOff x="6809416" y="1938555"/>
            <a:chExt cx="2066271" cy="1032002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xmlns="" id="{576A9501-7AFE-0443-AFB5-FFEF8AC49D71}"/>
                </a:ext>
              </a:extLst>
            </p:cNvPr>
            <p:cNvSpPr/>
            <p:nvPr/>
          </p:nvSpPr>
          <p:spPr>
            <a:xfrm>
              <a:off x="6809416" y="1938555"/>
              <a:ext cx="20662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>
                <a:buClr>
                  <a:srgbClr val="002882"/>
                </a:buClr>
                <a:buSzPts val="1800"/>
              </a:pPr>
              <a:r>
                <a:rPr lang="ru-RU" sz="2000" b="1" dirty="0">
                  <a:solidFill>
                    <a:srgbClr val="00B050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Счет возможностей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xmlns="" id="{2487EE59-73B7-D643-BDCF-7FBBFF1DD2DB}"/>
                </a:ext>
              </a:extLst>
            </p:cNvPr>
            <p:cNvSpPr/>
            <p:nvPr/>
          </p:nvSpPr>
          <p:spPr>
            <a:xfrm>
              <a:off x="7515520" y="2316495"/>
              <a:ext cx="654065" cy="654062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92D050"/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95" name="Овал 94">
            <a:extLst>
              <a:ext uri="{FF2B5EF4-FFF2-40B4-BE49-F238E27FC236}">
                <a16:creationId xmlns:a16="http://schemas.microsoft.com/office/drawing/2014/main" xmlns="" id="{91A58989-B5B0-B745-8172-F358EA91C1AC}"/>
              </a:ext>
            </a:extLst>
          </p:cNvPr>
          <p:cNvSpPr/>
          <p:nvPr/>
        </p:nvSpPr>
        <p:spPr>
          <a:xfrm>
            <a:off x="1197495" y="4675863"/>
            <a:ext cx="654065" cy="6540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381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buClrTx/>
              <a:buFontTx/>
              <a:buNone/>
              <a:defRPr/>
            </a:pPr>
            <a:endParaRPr lang="ru-RU" sz="1350" kern="1200">
              <a:solidFill>
                <a:srgbClr val="00288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677AA61-96A2-42EB-AF7B-CE0744FBAD36}"/>
              </a:ext>
            </a:extLst>
          </p:cNvPr>
          <p:cNvGrpSpPr/>
          <p:nvPr/>
        </p:nvGrpSpPr>
        <p:grpSpPr>
          <a:xfrm>
            <a:off x="4218299" y="4683989"/>
            <a:ext cx="1711162" cy="1502027"/>
            <a:chOff x="7001602" y="4261295"/>
            <a:chExt cx="1711162" cy="1502027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xmlns="" id="{29C0BCDD-9160-6742-A834-6A48A5403CB9}"/>
                </a:ext>
              </a:extLst>
            </p:cNvPr>
            <p:cNvSpPr/>
            <p:nvPr/>
          </p:nvSpPr>
          <p:spPr>
            <a:xfrm>
              <a:off x="7001602" y="4932325"/>
              <a:ext cx="1711162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rgbClr val="002882"/>
                </a:buClr>
                <a:buSzPts val="1800"/>
              </a:pPr>
              <a:r>
                <a:rPr lang="ru-RU" sz="1800" b="1" dirty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Единое информационное окно 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xmlns="" id="{879B108F-AF41-E546-93A3-AB09A1342922}"/>
                </a:ext>
              </a:extLst>
            </p:cNvPr>
            <p:cNvSpPr/>
            <p:nvPr/>
          </p:nvSpPr>
          <p:spPr>
            <a:xfrm>
              <a:off x="7515526" y="4261295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00115" y="3591180"/>
            <a:ext cx="225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Социальный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счет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Рисунок 952">
            <a:extLst>
              <a:ext uri="{FF2B5EF4-FFF2-40B4-BE49-F238E27FC236}">
                <a16:creationId xmlns:a16="http://schemas.microsoft.com/office/drawing/2014/main" xmlns="" id="{4DE8EE24-B47E-4B69-BC97-1DFB69081D25}"/>
              </a:ext>
            </a:extLst>
          </p:cNvPr>
          <p:cNvSpPr/>
          <p:nvPr/>
        </p:nvSpPr>
        <p:spPr>
          <a:xfrm>
            <a:off x="4896892" y="4830579"/>
            <a:ext cx="366845" cy="354617"/>
          </a:xfrm>
          <a:custGeom>
            <a:avLst/>
            <a:gdLst>
              <a:gd name="connsiteX0" fmla="*/ 162439 w 285750"/>
              <a:gd name="connsiteY0" fmla="*/ 240878 h 276225"/>
              <a:gd name="connsiteX1" fmla="*/ 161925 w 285750"/>
              <a:gd name="connsiteY1" fmla="*/ 240297 h 276225"/>
              <a:gd name="connsiteX2" fmla="*/ 161925 w 285750"/>
              <a:gd name="connsiteY2" fmla="*/ 228600 h 276225"/>
              <a:gd name="connsiteX3" fmla="*/ 181623 w 285750"/>
              <a:gd name="connsiteY3" fmla="*/ 228600 h 276225"/>
              <a:gd name="connsiteX4" fmla="*/ 186033 w 285750"/>
              <a:gd name="connsiteY4" fmla="*/ 225628 h 276225"/>
              <a:gd name="connsiteX5" fmla="*/ 184947 w 285750"/>
              <a:gd name="connsiteY5" fmla="*/ 220418 h 276225"/>
              <a:gd name="connsiteX6" fmla="*/ 179289 w 285750"/>
              <a:gd name="connsiteY6" fmla="*/ 209217 h 276225"/>
              <a:gd name="connsiteX7" fmla="*/ 178051 w 285750"/>
              <a:gd name="connsiteY7" fmla="*/ 199320 h 276225"/>
              <a:gd name="connsiteX8" fmla="*/ 180223 w 285750"/>
              <a:gd name="connsiteY8" fmla="*/ 187957 h 276225"/>
              <a:gd name="connsiteX9" fmla="*/ 180089 w 285750"/>
              <a:gd name="connsiteY9" fmla="*/ 183280 h 276225"/>
              <a:gd name="connsiteX10" fmla="*/ 176003 w 285750"/>
              <a:gd name="connsiteY10" fmla="*/ 180975 h 276225"/>
              <a:gd name="connsiteX11" fmla="*/ 9525 w 285750"/>
              <a:gd name="connsiteY11" fmla="*/ 180975 h 276225"/>
              <a:gd name="connsiteX12" fmla="*/ 9525 w 285750"/>
              <a:gd name="connsiteY12" fmla="*/ 29108 h 276225"/>
              <a:gd name="connsiteX13" fmla="*/ 29013 w 285750"/>
              <a:gd name="connsiteY13" fmla="*/ 9525 h 276225"/>
              <a:gd name="connsiteX14" fmla="*/ 247212 w 285750"/>
              <a:gd name="connsiteY14" fmla="*/ 9525 h 276225"/>
              <a:gd name="connsiteX15" fmla="*/ 266700 w 285750"/>
              <a:gd name="connsiteY15" fmla="*/ 29108 h 276225"/>
              <a:gd name="connsiteX16" fmla="*/ 266700 w 285750"/>
              <a:gd name="connsiteY16" fmla="*/ 152400 h 276225"/>
              <a:gd name="connsiteX17" fmla="*/ 271463 w 285750"/>
              <a:gd name="connsiteY17" fmla="*/ 157163 h 276225"/>
              <a:gd name="connsiteX18" fmla="*/ 276225 w 285750"/>
              <a:gd name="connsiteY18" fmla="*/ 152400 h 276225"/>
              <a:gd name="connsiteX19" fmla="*/ 276225 w 285750"/>
              <a:gd name="connsiteY19" fmla="*/ 29108 h 276225"/>
              <a:gd name="connsiteX20" fmla="*/ 247212 w 285750"/>
              <a:gd name="connsiteY20" fmla="*/ 0 h 276225"/>
              <a:gd name="connsiteX21" fmla="*/ 29013 w 285750"/>
              <a:gd name="connsiteY21" fmla="*/ 0 h 276225"/>
              <a:gd name="connsiteX22" fmla="*/ 0 w 285750"/>
              <a:gd name="connsiteY22" fmla="*/ 29108 h 276225"/>
              <a:gd name="connsiteX23" fmla="*/ 0 w 285750"/>
              <a:gd name="connsiteY23" fmla="*/ 199492 h 276225"/>
              <a:gd name="connsiteX24" fmla="*/ 657 w 285750"/>
              <a:gd name="connsiteY24" fmla="*/ 201768 h 276225"/>
              <a:gd name="connsiteX25" fmla="*/ 33338 w 285750"/>
              <a:gd name="connsiteY25" fmla="*/ 228600 h 276225"/>
              <a:gd name="connsiteX26" fmla="*/ 114300 w 285750"/>
              <a:gd name="connsiteY26" fmla="*/ 228600 h 276225"/>
              <a:gd name="connsiteX27" fmla="*/ 114300 w 285750"/>
              <a:gd name="connsiteY27" fmla="*/ 238125 h 276225"/>
              <a:gd name="connsiteX28" fmla="*/ 76200 w 285750"/>
              <a:gd name="connsiteY28" fmla="*/ 238125 h 276225"/>
              <a:gd name="connsiteX29" fmla="*/ 38100 w 285750"/>
              <a:gd name="connsiteY29" fmla="*/ 271463 h 276225"/>
              <a:gd name="connsiteX30" fmla="*/ 42863 w 285750"/>
              <a:gd name="connsiteY30" fmla="*/ 276225 h 276225"/>
              <a:gd name="connsiteX31" fmla="*/ 147638 w 285750"/>
              <a:gd name="connsiteY31" fmla="*/ 276225 h 276225"/>
              <a:gd name="connsiteX32" fmla="*/ 152400 w 285750"/>
              <a:gd name="connsiteY32" fmla="*/ 271463 h 276225"/>
              <a:gd name="connsiteX33" fmla="*/ 161763 w 285750"/>
              <a:gd name="connsiteY33" fmla="*/ 245945 h 276225"/>
              <a:gd name="connsiteX34" fmla="*/ 162439 w 285750"/>
              <a:gd name="connsiteY34" fmla="*/ 240878 h 276225"/>
              <a:gd name="connsiteX35" fmla="*/ 262871 w 285750"/>
              <a:gd name="connsiteY35" fmla="*/ 242145 h 276225"/>
              <a:gd name="connsiteX36" fmla="*/ 245164 w 285750"/>
              <a:gd name="connsiteY36" fmla="*/ 237715 h 276225"/>
              <a:gd name="connsiteX37" fmla="*/ 244183 w 285750"/>
              <a:gd name="connsiteY37" fmla="*/ 233791 h 276225"/>
              <a:gd name="connsiteX38" fmla="*/ 253308 w 285750"/>
              <a:gd name="connsiteY38" fmla="*/ 215722 h 276225"/>
              <a:gd name="connsiteX39" fmla="*/ 258928 w 285750"/>
              <a:gd name="connsiteY39" fmla="*/ 208074 h 276225"/>
              <a:gd name="connsiteX40" fmla="*/ 260175 w 285750"/>
              <a:gd name="connsiteY40" fmla="*/ 198120 h 276225"/>
              <a:gd name="connsiteX41" fmla="*/ 257851 w 285750"/>
              <a:gd name="connsiteY41" fmla="*/ 190538 h 276225"/>
              <a:gd name="connsiteX42" fmla="*/ 255499 w 285750"/>
              <a:gd name="connsiteY42" fmla="*/ 188576 h 276225"/>
              <a:gd name="connsiteX43" fmla="*/ 255842 w 285750"/>
              <a:gd name="connsiteY43" fmla="*/ 181604 h 276225"/>
              <a:gd name="connsiteX44" fmla="*/ 257146 w 285750"/>
              <a:gd name="connsiteY44" fmla="*/ 180299 h 276225"/>
              <a:gd name="connsiteX45" fmla="*/ 257651 w 285750"/>
              <a:gd name="connsiteY45" fmla="*/ 162001 h 276225"/>
              <a:gd name="connsiteX46" fmla="*/ 236915 w 285750"/>
              <a:gd name="connsiteY46" fmla="*/ 152400 h 276225"/>
              <a:gd name="connsiteX47" fmla="*/ 217380 w 285750"/>
              <a:gd name="connsiteY47" fmla="*/ 157391 h 276225"/>
              <a:gd name="connsiteX48" fmla="*/ 191757 w 285750"/>
              <a:gd name="connsiteY48" fmla="*/ 179518 h 276225"/>
              <a:gd name="connsiteX49" fmla="*/ 192472 w 285750"/>
              <a:gd name="connsiteY49" fmla="*/ 188395 h 276225"/>
              <a:gd name="connsiteX50" fmla="*/ 189890 w 285750"/>
              <a:gd name="connsiteY50" fmla="*/ 190471 h 276225"/>
              <a:gd name="connsiteX51" fmla="*/ 187519 w 285750"/>
              <a:gd name="connsiteY51" fmla="*/ 198130 h 276225"/>
              <a:gd name="connsiteX52" fmla="*/ 188766 w 285750"/>
              <a:gd name="connsiteY52" fmla="*/ 208064 h 276225"/>
              <a:gd name="connsiteX53" fmla="*/ 194977 w 285750"/>
              <a:gd name="connsiteY53" fmla="*/ 215837 h 276225"/>
              <a:gd name="connsiteX54" fmla="*/ 203625 w 285750"/>
              <a:gd name="connsiteY54" fmla="*/ 233324 h 276225"/>
              <a:gd name="connsiteX55" fmla="*/ 202530 w 285750"/>
              <a:gd name="connsiteY55" fmla="*/ 237715 h 276225"/>
              <a:gd name="connsiteX56" fmla="*/ 184823 w 285750"/>
              <a:gd name="connsiteY56" fmla="*/ 242145 h 276225"/>
              <a:gd name="connsiteX57" fmla="*/ 161925 w 285750"/>
              <a:gd name="connsiteY57" fmla="*/ 271463 h 276225"/>
              <a:gd name="connsiteX58" fmla="*/ 166688 w 285750"/>
              <a:gd name="connsiteY58" fmla="*/ 276225 h 276225"/>
              <a:gd name="connsiteX59" fmla="*/ 280988 w 285750"/>
              <a:gd name="connsiteY59" fmla="*/ 276225 h 276225"/>
              <a:gd name="connsiteX60" fmla="*/ 285750 w 285750"/>
              <a:gd name="connsiteY60" fmla="*/ 271453 h 276225"/>
              <a:gd name="connsiteX61" fmla="*/ 262871 w 285750"/>
              <a:gd name="connsiteY61" fmla="*/ 2421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85750" h="276225">
                <a:moveTo>
                  <a:pt x="162439" y="240878"/>
                </a:moveTo>
                <a:cubicBezTo>
                  <a:pt x="162325" y="240630"/>
                  <a:pt x="162077" y="240506"/>
                  <a:pt x="161925" y="240297"/>
                </a:cubicBezTo>
                <a:lnTo>
                  <a:pt x="161925" y="228600"/>
                </a:lnTo>
                <a:lnTo>
                  <a:pt x="181623" y="228600"/>
                </a:lnTo>
                <a:cubicBezTo>
                  <a:pt x="183556" y="228600"/>
                  <a:pt x="185309" y="227428"/>
                  <a:pt x="186033" y="225628"/>
                </a:cubicBezTo>
                <a:cubicBezTo>
                  <a:pt x="186766" y="223838"/>
                  <a:pt x="186328" y="221771"/>
                  <a:pt x="184947" y="220418"/>
                </a:cubicBezTo>
                <a:cubicBezTo>
                  <a:pt x="181775" y="217332"/>
                  <a:pt x="179822" y="213465"/>
                  <a:pt x="179289" y="209217"/>
                </a:cubicBezTo>
                <a:lnTo>
                  <a:pt x="178051" y="199320"/>
                </a:lnTo>
                <a:cubicBezTo>
                  <a:pt x="177584" y="195463"/>
                  <a:pt x="178327" y="191529"/>
                  <a:pt x="180223" y="187957"/>
                </a:cubicBezTo>
                <a:cubicBezTo>
                  <a:pt x="181004" y="186480"/>
                  <a:pt x="180946" y="184699"/>
                  <a:pt x="180089" y="183280"/>
                </a:cubicBezTo>
                <a:cubicBezTo>
                  <a:pt x="179222" y="181851"/>
                  <a:pt x="177670" y="180975"/>
                  <a:pt x="176003" y="180975"/>
                </a:cubicBezTo>
                <a:lnTo>
                  <a:pt x="9525" y="180975"/>
                </a:lnTo>
                <a:lnTo>
                  <a:pt x="9525" y="29108"/>
                </a:lnTo>
                <a:cubicBezTo>
                  <a:pt x="9525" y="18307"/>
                  <a:pt x="18269" y="9525"/>
                  <a:pt x="29013" y="9525"/>
                </a:cubicBezTo>
                <a:lnTo>
                  <a:pt x="247212" y="9525"/>
                </a:lnTo>
                <a:cubicBezTo>
                  <a:pt x="257956" y="9525"/>
                  <a:pt x="266700" y="18307"/>
                  <a:pt x="266700" y="29108"/>
                </a:cubicBezTo>
                <a:lnTo>
                  <a:pt x="266700" y="152400"/>
                </a:lnTo>
                <a:cubicBezTo>
                  <a:pt x="266700" y="155029"/>
                  <a:pt x="268834" y="157163"/>
                  <a:pt x="271463" y="157163"/>
                </a:cubicBezTo>
                <a:cubicBezTo>
                  <a:pt x="274091" y="157163"/>
                  <a:pt x="276225" y="155029"/>
                  <a:pt x="276225" y="152400"/>
                </a:cubicBezTo>
                <a:lnTo>
                  <a:pt x="276225" y="29108"/>
                </a:lnTo>
                <a:cubicBezTo>
                  <a:pt x="276225" y="13059"/>
                  <a:pt x="263214" y="0"/>
                  <a:pt x="247212" y="0"/>
                </a:cubicBezTo>
                <a:lnTo>
                  <a:pt x="29013" y="0"/>
                </a:lnTo>
                <a:cubicBezTo>
                  <a:pt x="13011" y="0"/>
                  <a:pt x="0" y="13059"/>
                  <a:pt x="0" y="29108"/>
                </a:cubicBezTo>
                <a:lnTo>
                  <a:pt x="0" y="199492"/>
                </a:lnTo>
                <a:cubicBezTo>
                  <a:pt x="0" y="200330"/>
                  <a:pt x="276" y="201082"/>
                  <a:pt x="657" y="201768"/>
                </a:cubicBezTo>
                <a:cubicBezTo>
                  <a:pt x="3696" y="217046"/>
                  <a:pt x="17183" y="228600"/>
                  <a:pt x="33338" y="228600"/>
                </a:cubicBezTo>
                <a:lnTo>
                  <a:pt x="114300" y="228600"/>
                </a:lnTo>
                <a:lnTo>
                  <a:pt x="114300" y="238125"/>
                </a:lnTo>
                <a:lnTo>
                  <a:pt x="76200" y="238125"/>
                </a:lnTo>
                <a:cubicBezTo>
                  <a:pt x="57683" y="238125"/>
                  <a:pt x="38100" y="255260"/>
                  <a:pt x="38100" y="271463"/>
                </a:cubicBezTo>
                <a:cubicBezTo>
                  <a:pt x="38100" y="274091"/>
                  <a:pt x="40234" y="276225"/>
                  <a:pt x="42863" y="276225"/>
                </a:cubicBezTo>
                <a:lnTo>
                  <a:pt x="147638" y="276225"/>
                </a:lnTo>
                <a:cubicBezTo>
                  <a:pt x="150266" y="276225"/>
                  <a:pt x="152400" y="274091"/>
                  <a:pt x="152400" y="271463"/>
                </a:cubicBezTo>
                <a:cubicBezTo>
                  <a:pt x="152400" y="262204"/>
                  <a:pt x="155734" y="253146"/>
                  <a:pt x="161763" y="245945"/>
                </a:cubicBezTo>
                <a:cubicBezTo>
                  <a:pt x="162954" y="244535"/>
                  <a:pt x="163220" y="242554"/>
                  <a:pt x="162439" y="240878"/>
                </a:cubicBezTo>
                <a:close/>
                <a:moveTo>
                  <a:pt x="262871" y="242145"/>
                </a:moveTo>
                <a:lnTo>
                  <a:pt x="245164" y="237715"/>
                </a:lnTo>
                <a:lnTo>
                  <a:pt x="244183" y="233791"/>
                </a:lnTo>
                <a:cubicBezTo>
                  <a:pt x="248812" y="228829"/>
                  <a:pt x="252060" y="222390"/>
                  <a:pt x="253308" y="215722"/>
                </a:cubicBezTo>
                <a:cubicBezTo>
                  <a:pt x="256299" y="214341"/>
                  <a:pt x="258499" y="211512"/>
                  <a:pt x="258928" y="208074"/>
                </a:cubicBezTo>
                <a:lnTo>
                  <a:pt x="260175" y="198120"/>
                </a:lnTo>
                <a:cubicBezTo>
                  <a:pt x="260509" y="195377"/>
                  <a:pt x="259661" y="192615"/>
                  <a:pt x="257851" y="190538"/>
                </a:cubicBezTo>
                <a:cubicBezTo>
                  <a:pt x="257175" y="189757"/>
                  <a:pt x="256375" y="189100"/>
                  <a:pt x="255499" y="188576"/>
                </a:cubicBezTo>
                <a:lnTo>
                  <a:pt x="255842" y="181604"/>
                </a:lnTo>
                <a:lnTo>
                  <a:pt x="257146" y="180299"/>
                </a:lnTo>
                <a:cubicBezTo>
                  <a:pt x="259880" y="177375"/>
                  <a:pt x="263604" y="171107"/>
                  <a:pt x="257651" y="162001"/>
                </a:cubicBezTo>
                <a:cubicBezTo>
                  <a:pt x="254775" y="157620"/>
                  <a:pt x="248841" y="152400"/>
                  <a:pt x="236915" y="152400"/>
                </a:cubicBezTo>
                <a:cubicBezTo>
                  <a:pt x="233334" y="152400"/>
                  <a:pt x="225200" y="152400"/>
                  <a:pt x="217380" y="157391"/>
                </a:cubicBezTo>
                <a:cubicBezTo>
                  <a:pt x="194710" y="158086"/>
                  <a:pt x="191757" y="169535"/>
                  <a:pt x="191757" y="179518"/>
                </a:cubicBezTo>
                <a:cubicBezTo>
                  <a:pt x="191757" y="181489"/>
                  <a:pt x="192138" y="185366"/>
                  <a:pt x="192472" y="188395"/>
                </a:cubicBezTo>
                <a:cubicBezTo>
                  <a:pt x="191510" y="188928"/>
                  <a:pt x="190633" y="189624"/>
                  <a:pt x="189890" y="190471"/>
                </a:cubicBezTo>
                <a:cubicBezTo>
                  <a:pt x="188043" y="192557"/>
                  <a:pt x="187176" y="195339"/>
                  <a:pt x="187519" y="198130"/>
                </a:cubicBezTo>
                <a:lnTo>
                  <a:pt x="188766" y="208064"/>
                </a:lnTo>
                <a:cubicBezTo>
                  <a:pt x="189205" y="211607"/>
                  <a:pt x="191529" y="214522"/>
                  <a:pt x="194977" y="215837"/>
                </a:cubicBezTo>
                <a:cubicBezTo>
                  <a:pt x="196205" y="222247"/>
                  <a:pt x="199273" y="228467"/>
                  <a:pt x="203625" y="233324"/>
                </a:cubicBezTo>
                <a:lnTo>
                  <a:pt x="202530" y="237715"/>
                </a:lnTo>
                <a:lnTo>
                  <a:pt x="184823" y="242145"/>
                </a:lnTo>
                <a:cubicBezTo>
                  <a:pt x="171336" y="245507"/>
                  <a:pt x="161925" y="257566"/>
                  <a:pt x="161925" y="271463"/>
                </a:cubicBezTo>
                <a:cubicBezTo>
                  <a:pt x="161925" y="274091"/>
                  <a:pt x="164059" y="276225"/>
                  <a:pt x="166688" y="276225"/>
                </a:cubicBezTo>
                <a:lnTo>
                  <a:pt x="280988" y="276225"/>
                </a:lnTo>
                <a:cubicBezTo>
                  <a:pt x="283616" y="276225"/>
                  <a:pt x="285750" y="274082"/>
                  <a:pt x="285750" y="271453"/>
                </a:cubicBezTo>
                <a:cubicBezTo>
                  <a:pt x="285750" y="257556"/>
                  <a:pt x="276339" y="245507"/>
                  <a:pt x="262871" y="2421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44" name="Рисунок 2695">
            <a:extLst>
              <a:ext uri="{FF2B5EF4-FFF2-40B4-BE49-F238E27FC236}">
                <a16:creationId xmlns:a16="http://schemas.microsoft.com/office/drawing/2014/main" xmlns="" id="{394B6EC4-6704-4BF8-97A3-49B88CB673AF}"/>
              </a:ext>
            </a:extLst>
          </p:cNvPr>
          <p:cNvSpPr/>
          <p:nvPr/>
        </p:nvSpPr>
        <p:spPr>
          <a:xfrm>
            <a:off x="3120721" y="1637291"/>
            <a:ext cx="379706" cy="379714"/>
          </a:xfrm>
          <a:custGeom>
            <a:avLst/>
            <a:gdLst>
              <a:gd name="connsiteX0" fmla="*/ 96749 w 285744"/>
              <a:gd name="connsiteY0" fmla="*/ 103784 h 285750"/>
              <a:gd name="connsiteX1" fmla="*/ 66670 w 285744"/>
              <a:gd name="connsiteY1" fmla="*/ 76200 h 285750"/>
              <a:gd name="connsiteX2" fmla="*/ 38095 w 285744"/>
              <a:gd name="connsiteY2" fmla="*/ 76200 h 285750"/>
              <a:gd name="connsiteX3" fmla="*/ 8015 w 285744"/>
              <a:gd name="connsiteY3" fmla="*/ 103784 h 285750"/>
              <a:gd name="connsiteX4" fmla="*/ 128 w 285744"/>
              <a:gd name="connsiteY4" fmla="*/ 172107 h 285750"/>
              <a:gd name="connsiteX5" fmla="*/ 4662 w 285744"/>
              <a:gd name="connsiteY5" fmla="*/ 186738 h 285750"/>
              <a:gd name="connsiteX6" fmla="*/ 17073 w 285744"/>
              <a:gd name="connsiteY6" fmla="*/ 192405 h 285750"/>
              <a:gd name="connsiteX7" fmla="*/ 23817 w 285744"/>
              <a:gd name="connsiteY7" fmla="*/ 281340 h 285750"/>
              <a:gd name="connsiteX8" fmla="*/ 28570 w 285744"/>
              <a:gd name="connsiteY8" fmla="*/ 285750 h 285750"/>
              <a:gd name="connsiteX9" fmla="*/ 76195 w 285744"/>
              <a:gd name="connsiteY9" fmla="*/ 285750 h 285750"/>
              <a:gd name="connsiteX10" fmla="*/ 80948 w 285744"/>
              <a:gd name="connsiteY10" fmla="*/ 281340 h 285750"/>
              <a:gd name="connsiteX11" fmla="*/ 87586 w 285744"/>
              <a:gd name="connsiteY11" fmla="*/ 192405 h 285750"/>
              <a:gd name="connsiteX12" fmla="*/ 87691 w 285744"/>
              <a:gd name="connsiteY12" fmla="*/ 192405 h 285750"/>
              <a:gd name="connsiteX13" fmla="*/ 100102 w 285744"/>
              <a:gd name="connsiteY13" fmla="*/ 186738 h 285750"/>
              <a:gd name="connsiteX14" fmla="*/ 104636 w 285744"/>
              <a:gd name="connsiteY14" fmla="*/ 172107 h 285750"/>
              <a:gd name="connsiteX15" fmla="*/ 96749 w 285744"/>
              <a:gd name="connsiteY15" fmla="*/ 103784 h 285750"/>
              <a:gd name="connsiteX16" fmla="*/ 52382 w 285744"/>
              <a:gd name="connsiteY16" fmla="*/ 57150 h 285750"/>
              <a:gd name="connsiteX17" fmla="*/ 80957 w 285744"/>
              <a:gd name="connsiteY17" fmla="*/ 28575 h 285750"/>
              <a:gd name="connsiteX18" fmla="*/ 52382 w 285744"/>
              <a:gd name="connsiteY18" fmla="*/ 0 h 285750"/>
              <a:gd name="connsiteX19" fmla="*/ 23807 w 285744"/>
              <a:gd name="connsiteY19" fmla="*/ 28575 h 285750"/>
              <a:gd name="connsiteX20" fmla="*/ 52382 w 285744"/>
              <a:gd name="connsiteY20" fmla="*/ 57150 h 285750"/>
              <a:gd name="connsiteX21" fmla="*/ 280982 w 285744"/>
              <a:gd name="connsiteY21" fmla="*/ 0 h 285750"/>
              <a:gd name="connsiteX22" fmla="*/ 100007 w 285744"/>
              <a:gd name="connsiteY22" fmla="*/ 0 h 285750"/>
              <a:gd name="connsiteX23" fmla="*/ 95245 w 285744"/>
              <a:gd name="connsiteY23" fmla="*/ 4763 h 285750"/>
              <a:gd name="connsiteX24" fmla="*/ 100007 w 285744"/>
              <a:gd name="connsiteY24" fmla="*/ 9525 h 285750"/>
              <a:gd name="connsiteX25" fmla="*/ 276220 w 285744"/>
              <a:gd name="connsiteY25" fmla="*/ 9525 h 285750"/>
              <a:gd name="connsiteX26" fmla="*/ 276220 w 285744"/>
              <a:gd name="connsiteY26" fmla="*/ 171450 h 285750"/>
              <a:gd name="connsiteX27" fmla="*/ 128582 w 285744"/>
              <a:gd name="connsiteY27" fmla="*/ 171450 h 285750"/>
              <a:gd name="connsiteX28" fmla="*/ 123820 w 285744"/>
              <a:gd name="connsiteY28" fmla="*/ 176213 h 285750"/>
              <a:gd name="connsiteX29" fmla="*/ 128582 w 285744"/>
              <a:gd name="connsiteY29" fmla="*/ 180975 h 285750"/>
              <a:gd name="connsiteX30" fmla="*/ 280982 w 285744"/>
              <a:gd name="connsiteY30" fmla="*/ 180975 h 285750"/>
              <a:gd name="connsiteX31" fmla="*/ 285745 w 285744"/>
              <a:gd name="connsiteY31" fmla="*/ 176213 h 285750"/>
              <a:gd name="connsiteX32" fmla="*/ 285745 w 285744"/>
              <a:gd name="connsiteY32" fmla="*/ 4763 h 285750"/>
              <a:gd name="connsiteX33" fmla="*/ 280982 w 285744"/>
              <a:gd name="connsiteY33" fmla="*/ 0 h 285750"/>
              <a:gd name="connsiteX34" fmla="*/ 167901 w 285744"/>
              <a:gd name="connsiteY34" fmla="*/ 117481 h 285750"/>
              <a:gd name="connsiteX35" fmla="*/ 171711 w 285744"/>
              <a:gd name="connsiteY35" fmla="*/ 119053 h 285750"/>
              <a:gd name="connsiteX36" fmla="*/ 175321 w 285744"/>
              <a:gd name="connsiteY36" fmla="*/ 117072 h 285750"/>
              <a:gd name="connsiteX37" fmla="*/ 195867 w 285744"/>
              <a:gd name="connsiteY37" fmla="*/ 88306 h 285750"/>
              <a:gd name="connsiteX38" fmla="*/ 201420 w 285744"/>
              <a:gd name="connsiteY38" fmla="*/ 93859 h 285750"/>
              <a:gd name="connsiteX39" fmla="*/ 205049 w 285744"/>
              <a:gd name="connsiteY39" fmla="*/ 95250 h 285750"/>
              <a:gd name="connsiteX40" fmla="*/ 208506 w 285744"/>
              <a:gd name="connsiteY40" fmla="*/ 93469 h 285750"/>
              <a:gd name="connsiteX41" fmla="*/ 246606 w 285744"/>
              <a:gd name="connsiteY41" fmla="*/ 45844 h 285750"/>
              <a:gd name="connsiteX42" fmla="*/ 245863 w 285744"/>
              <a:gd name="connsiteY42" fmla="*/ 39148 h 285750"/>
              <a:gd name="connsiteX43" fmla="*/ 239167 w 285744"/>
              <a:gd name="connsiteY43" fmla="*/ 39891 h 285750"/>
              <a:gd name="connsiteX44" fmla="*/ 204392 w 285744"/>
              <a:gd name="connsiteY44" fmla="*/ 83363 h 285750"/>
              <a:gd name="connsiteX45" fmla="*/ 198629 w 285744"/>
              <a:gd name="connsiteY45" fmla="*/ 77600 h 285750"/>
              <a:gd name="connsiteX46" fmla="*/ 194867 w 285744"/>
              <a:gd name="connsiteY46" fmla="*/ 76219 h 285750"/>
              <a:gd name="connsiteX47" fmla="*/ 191380 w 285744"/>
              <a:gd name="connsiteY47" fmla="*/ 78200 h 285750"/>
              <a:gd name="connsiteX48" fmla="*/ 171016 w 285744"/>
              <a:gd name="connsiteY48" fmla="*/ 106699 h 285750"/>
              <a:gd name="connsiteX49" fmla="*/ 151480 w 285744"/>
              <a:gd name="connsiteY49" fmla="*/ 84925 h 285750"/>
              <a:gd name="connsiteX50" fmla="*/ 147546 w 285744"/>
              <a:gd name="connsiteY50" fmla="*/ 83353 h 285750"/>
              <a:gd name="connsiteX51" fmla="*/ 143917 w 285744"/>
              <a:gd name="connsiteY51" fmla="*/ 85534 h 285750"/>
              <a:gd name="connsiteX52" fmla="*/ 115028 w 285744"/>
              <a:gd name="connsiteY52" fmla="*/ 130778 h 285750"/>
              <a:gd name="connsiteX53" fmla="*/ 116476 w 285744"/>
              <a:gd name="connsiteY53" fmla="*/ 137351 h 285750"/>
              <a:gd name="connsiteX54" fmla="*/ 119038 w 285744"/>
              <a:gd name="connsiteY54" fmla="*/ 138103 h 285750"/>
              <a:gd name="connsiteX55" fmla="*/ 123058 w 285744"/>
              <a:gd name="connsiteY55" fmla="*/ 135903 h 285750"/>
              <a:gd name="connsiteX56" fmla="*/ 148575 w 285744"/>
              <a:gd name="connsiteY56" fmla="*/ 95945 h 285750"/>
              <a:gd name="connsiteX57" fmla="*/ 167901 w 285744"/>
              <a:gd name="connsiteY57" fmla="*/ 11748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5744" h="285750">
                <a:moveTo>
                  <a:pt x="96749" y="103784"/>
                </a:moveTo>
                <a:cubicBezTo>
                  <a:pt x="94968" y="88316"/>
                  <a:pt x="81748" y="76200"/>
                  <a:pt x="66670" y="76200"/>
                </a:cubicBezTo>
                <a:lnTo>
                  <a:pt x="38095" y="76200"/>
                </a:lnTo>
                <a:cubicBezTo>
                  <a:pt x="23016" y="76200"/>
                  <a:pt x="9796" y="88316"/>
                  <a:pt x="8015" y="103784"/>
                </a:cubicBezTo>
                <a:lnTo>
                  <a:pt x="128" y="172107"/>
                </a:lnTo>
                <a:cubicBezTo>
                  <a:pt x="-491" y="177470"/>
                  <a:pt x="1157" y="182813"/>
                  <a:pt x="4662" y="186738"/>
                </a:cubicBezTo>
                <a:cubicBezTo>
                  <a:pt x="7919" y="190395"/>
                  <a:pt x="12329" y="192405"/>
                  <a:pt x="17073" y="192405"/>
                </a:cubicBezTo>
                <a:lnTo>
                  <a:pt x="23817" y="281340"/>
                </a:lnTo>
                <a:cubicBezTo>
                  <a:pt x="24007" y="283826"/>
                  <a:pt x="26074" y="285750"/>
                  <a:pt x="28570" y="285750"/>
                </a:cubicBezTo>
                <a:lnTo>
                  <a:pt x="76195" y="285750"/>
                </a:lnTo>
                <a:cubicBezTo>
                  <a:pt x="78690" y="285750"/>
                  <a:pt x="80757" y="283826"/>
                  <a:pt x="80948" y="281340"/>
                </a:cubicBezTo>
                <a:lnTo>
                  <a:pt x="87586" y="192405"/>
                </a:lnTo>
                <a:lnTo>
                  <a:pt x="87691" y="192405"/>
                </a:lnTo>
                <a:cubicBezTo>
                  <a:pt x="92444" y="192405"/>
                  <a:pt x="96845" y="190395"/>
                  <a:pt x="100102" y="186738"/>
                </a:cubicBezTo>
                <a:cubicBezTo>
                  <a:pt x="103607" y="182804"/>
                  <a:pt x="105265" y="177470"/>
                  <a:pt x="104636" y="172107"/>
                </a:cubicBezTo>
                <a:lnTo>
                  <a:pt x="96749" y="103784"/>
                </a:lnTo>
                <a:close/>
                <a:moveTo>
                  <a:pt x="52382" y="57150"/>
                </a:moveTo>
                <a:cubicBezTo>
                  <a:pt x="68165" y="57150"/>
                  <a:pt x="80957" y="44358"/>
                  <a:pt x="80957" y="28575"/>
                </a:cubicBezTo>
                <a:cubicBezTo>
                  <a:pt x="80957" y="12792"/>
                  <a:pt x="68165" y="0"/>
                  <a:pt x="52382" y="0"/>
                </a:cubicBezTo>
                <a:cubicBezTo>
                  <a:pt x="36599" y="0"/>
                  <a:pt x="23807" y="12792"/>
                  <a:pt x="23807" y="28575"/>
                </a:cubicBezTo>
                <a:cubicBezTo>
                  <a:pt x="23807" y="44358"/>
                  <a:pt x="36599" y="57150"/>
                  <a:pt x="52382" y="57150"/>
                </a:cubicBezTo>
                <a:close/>
                <a:moveTo>
                  <a:pt x="280982" y="0"/>
                </a:moveTo>
                <a:lnTo>
                  <a:pt x="100007" y="0"/>
                </a:lnTo>
                <a:cubicBezTo>
                  <a:pt x="97378" y="0"/>
                  <a:pt x="95245" y="2134"/>
                  <a:pt x="95245" y="4763"/>
                </a:cubicBezTo>
                <a:cubicBezTo>
                  <a:pt x="95245" y="7391"/>
                  <a:pt x="97378" y="9525"/>
                  <a:pt x="100007" y="9525"/>
                </a:cubicBezTo>
                <a:lnTo>
                  <a:pt x="276220" y="9525"/>
                </a:lnTo>
                <a:lnTo>
                  <a:pt x="276220" y="171450"/>
                </a:lnTo>
                <a:lnTo>
                  <a:pt x="128582" y="171450"/>
                </a:lnTo>
                <a:cubicBezTo>
                  <a:pt x="125953" y="171450"/>
                  <a:pt x="123820" y="173584"/>
                  <a:pt x="123820" y="176213"/>
                </a:cubicBezTo>
                <a:cubicBezTo>
                  <a:pt x="123820" y="178841"/>
                  <a:pt x="125953" y="180975"/>
                  <a:pt x="128582" y="180975"/>
                </a:cubicBezTo>
                <a:lnTo>
                  <a:pt x="280982" y="180975"/>
                </a:lnTo>
                <a:cubicBezTo>
                  <a:pt x="283611" y="180975"/>
                  <a:pt x="285745" y="178841"/>
                  <a:pt x="285745" y="176213"/>
                </a:cubicBezTo>
                <a:lnTo>
                  <a:pt x="285745" y="4763"/>
                </a:lnTo>
                <a:cubicBezTo>
                  <a:pt x="285745" y="2134"/>
                  <a:pt x="283611" y="0"/>
                  <a:pt x="280982" y="0"/>
                </a:cubicBezTo>
                <a:close/>
                <a:moveTo>
                  <a:pt x="167901" y="117481"/>
                </a:moveTo>
                <a:cubicBezTo>
                  <a:pt x="168873" y="118558"/>
                  <a:pt x="170282" y="119148"/>
                  <a:pt x="171711" y="119053"/>
                </a:cubicBezTo>
                <a:cubicBezTo>
                  <a:pt x="173150" y="118977"/>
                  <a:pt x="174483" y="118243"/>
                  <a:pt x="175321" y="117072"/>
                </a:cubicBezTo>
                <a:lnTo>
                  <a:pt x="195867" y="88306"/>
                </a:lnTo>
                <a:lnTo>
                  <a:pt x="201420" y="93859"/>
                </a:lnTo>
                <a:cubicBezTo>
                  <a:pt x="202372" y="94821"/>
                  <a:pt x="203696" y="95307"/>
                  <a:pt x="205049" y="95250"/>
                </a:cubicBezTo>
                <a:cubicBezTo>
                  <a:pt x="206401" y="95174"/>
                  <a:pt x="207659" y="94526"/>
                  <a:pt x="208506" y="93469"/>
                </a:cubicBezTo>
                <a:lnTo>
                  <a:pt x="246606" y="45844"/>
                </a:lnTo>
                <a:cubicBezTo>
                  <a:pt x="248245" y="43786"/>
                  <a:pt x="247911" y="40796"/>
                  <a:pt x="245863" y="39148"/>
                </a:cubicBezTo>
                <a:cubicBezTo>
                  <a:pt x="243806" y="37509"/>
                  <a:pt x="240825" y="37852"/>
                  <a:pt x="239167" y="39891"/>
                </a:cubicBezTo>
                <a:lnTo>
                  <a:pt x="204392" y="83363"/>
                </a:lnTo>
                <a:lnTo>
                  <a:pt x="198629" y="77600"/>
                </a:lnTo>
                <a:cubicBezTo>
                  <a:pt x="197638" y="76610"/>
                  <a:pt x="196257" y="76133"/>
                  <a:pt x="194867" y="76219"/>
                </a:cubicBezTo>
                <a:cubicBezTo>
                  <a:pt x="193476" y="76333"/>
                  <a:pt x="192200" y="77057"/>
                  <a:pt x="191380" y="78200"/>
                </a:cubicBezTo>
                <a:lnTo>
                  <a:pt x="171016" y="106699"/>
                </a:lnTo>
                <a:lnTo>
                  <a:pt x="151480" y="84925"/>
                </a:lnTo>
                <a:cubicBezTo>
                  <a:pt x="150480" y="83820"/>
                  <a:pt x="148975" y="83229"/>
                  <a:pt x="147546" y="83353"/>
                </a:cubicBezTo>
                <a:cubicBezTo>
                  <a:pt x="146060" y="83477"/>
                  <a:pt x="144717" y="84287"/>
                  <a:pt x="143917" y="85534"/>
                </a:cubicBezTo>
                <a:lnTo>
                  <a:pt x="115028" y="130778"/>
                </a:lnTo>
                <a:cubicBezTo>
                  <a:pt x="113618" y="132998"/>
                  <a:pt x="114256" y="135941"/>
                  <a:pt x="116476" y="137351"/>
                </a:cubicBezTo>
                <a:cubicBezTo>
                  <a:pt x="117266" y="137855"/>
                  <a:pt x="118152" y="138103"/>
                  <a:pt x="119038" y="138103"/>
                </a:cubicBezTo>
                <a:cubicBezTo>
                  <a:pt x="120610" y="138103"/>
                  <a:pt x="122153" y="137322"/>
                  <a:pt x="123058" y="135903"/>
                </a:cubicBezTo>
                <a:lnTo>
                  <a:pt x="148575" y="95945"/>
                </a:lnTo>
                <a:lnTo>
                  <a:pt x="167901" y="117481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45" name="Рисунок 795">
            <a:extLst>
              <a:ext uri="{FF2B5EF4-FFF2-40B4-BE49-F238E27FC236}">
                <a16:creationId xmlns:a16="http://schemas.microsoft.com/office/drawing/2014/main" xmlns="" id="{1852390C-CBF4-418C-B5E9-747CA575826A}"/>
              </a:ext>
            </a:extLst>
          </p:cNvPr>
          <p:cNvGrpSpPr/>
          <p:nvPr/>
        </p:nvGrpSpPr>
        <p:grpSpPr>
          <a:xfrm>
            <a:off x="1351000" y="4824843"/>
            <a:ext cx="360121" cy="300101"/>
            <a:chOff x="9269818" y="3566424"/>
            <a:chExt cx="285750" cy="238125"/>
          </a:xfrm>
          <a:solidFill>
            <a:schemeClr val="bg1">
              <a:lumMod val="75000"/>
            </a:schemeClr>
          </a:solidFill>
        </p:grpSpPr>
        <p:grpSp>
          <p:nvGrpSpPr>
            <p:cNvPr id="46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269818" y="3566424"/>
              <a:ext cx="123825" cy="219075"/>
              <a:chOff x="9269818" y="3566424"/>
              <a:chExt cx="123825" cy="219075"/>
            </a:xfrm>
            <a:grpFill/>
          </p:grpSpPr>
          <p:sp>
            <p:nvSpPr>
              <p:cNvPr id="52" name="Полилиния: фигура 1222">
                <a:extLst>
                  <a:ext uri="{FF2B5EF4-FFF2-40B4-BE49-F238E27FC236}">
                    <a16:creationId xmlns:a16="http://schemas.microsoft.com/office/drawing/2014/main" xmlns="" id="{ED50138E-959B-48E7-9A0D-7460AB9B6D35}"/>
                  </a:ext>
                </a:extLst>
              </p:cNvPr>
              <p:cNvSpPr/>
              <p:nvPr/>
            </p:nvSpPr>
            <p:spPr>
              <a:xfrm>
                <a:off x="9269818" y="36464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3" name="Полилиния: фигура 1223">
                <a:extLst>
                  <a:ext uri="{FF2B5EF4-FFF2-40B4-BE49-F238E27FC236}">
                    <a16:creationId xmlns:a16="http://schemas.microsoft.com/office/drawing/2014/main" xmlns="" id="{1EA122FA-86EB-459D-BCC5-8672A52A064D}"/>
                  </a:ext>
                </a:extLst>
              </p:cNvPr>
              <p:cNvSpPr/>
              <p:nvPr/>
            </p:nvSpPr>
            <p:spPr>
              <a:xfrm>
                <a:off x="9269818" y="36273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4" name="Полилиния: фигура 1224">
                <a:extLst>
                  <a:ext uri="{FF2B5EF4-FFF2-40B4-BE49-F238E27FC236}">
                    <a16:creationId xmlns:a16="http://schemas.microsoft.com/office/drawing/2014/main" xmlns="" id="{CB6E3D60-E636-49BA-BDA1-62A3A5A0FBAF}"/>
                  </a:ext>
                </a:extLst>
              </p:cNvPr>
              <p:cNvSpPr/>
              <p:nvPr/>
            </p:nvSpPr>
            <p:spPr>
              <a:xfrm>
                <a:off x="9269818" y="3608334"/>
                <a:ext cx="123825" cy="24764"/>
              </a:xfrm>
              <a:custGeom>
                <a:avLst/>
                <a:gdLst>
                  <a:gd name="connsiteX0" fmla="*/ 0 w 123825"/>
                  <a:gd name="connsiteY0" fmla="*/ 0 h 24764"/>
                  <a:gd name="connsiteX1" fmla="*/ 0 w 123825"/>
                  <a:gd name="connsiteY1" fmla="*/ 952 h 24764"/>
                  <a:gd name="connsiteX2" fmla="*/ 61913 w 123825"/>
                  <a:gd name="connsiteY2" fmla="*/ 24765 h 24764"/>
                  <a:gd name="connsiteX3" fmla="*/ 123825 w 123825"/>
                  <a:gd name="connsiteY3" fmla="*/ 952 h 24764"/>
                  <a:gd name="connsiteX4" fmla="*/ 123825 w 123825"/>
                  <a:gd name="connsiteY4" fmla="*/ 0 h 24764"/>
                  <a:gd name="connsiteX5" fmla="*/ 61913 w 123825"/>
                  <a:gd name="connsiteY5" fmla="*/ 15240 h 24764"/>
                  <a:gd name="connsiteX6" fmla="*/ 0 w 123825"/>
                  <a:gd name="connsiteY6" fmla="*/ 0 h 2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4">
                    <a:moveTo>
                      <a:pt x="0" y="0"/>
                    </a:moveTo>
                    <a:lnTo>
                      <a:pt x="0" y="952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2"/>
                    </a:cubicBezTo>
                    <a:lnTo>
                      <a:pt x="123825" y="0"/>
                    </a:lnTo>
                    <a:cubicBezTo>
                      <a:pt x="110490" y="10477"/>
                      <a:pt x="86678" y="15240"/>
                      <a:pt x="61913" y="15240"/>
                    </a:cubicBezTo>
                    <a:cubicBezTo>
                      <a:pt x="37148" y="15240"/>
                      <a:pt x="13335" y="1047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Полилиния: фигура 1225">
                <a:extLst>
                  <a:ext uri="{FF2B5EF4-FFF2-40B4-BE49-F238E27FC236}">
                    <a16:creationId xmlns:a16="http://schemas.microsoft.com/office/drawing/2014/main" xmlns="" id="{2C477CA6-6621-4A4A-9E91-B2F56D94AC0B}"/>
                  </a:ext>
                </a:extLst>
              </p:cNvPr>
              <p:cNvSpPr/>
              <p:nvPr/>
            </p:nvSpPr>
            <p:spPr>
              <a:xfrm>
                <a:off x="9269818" y="3741684"/>
                <a:ext cx="123825" cy="24765"/>
              </a:xfrm>
              <a:custGeom>
                <a:avLst/>
                <a:gdLst>
                  <a:gd name="connsiteX0" fmla="*/ 61913 w 123825"/>
                  <a:gd name="connsiteY0" fmla="*/ 15240 h 24765"/>
                  <a:gd name="connsiteX1" fmla="*/ 0 w 123825"/>
                  <a:gd name="connsiteY1" fmla="*/ 0 h 24765"/>
                  <a:gd name="connsiteX2" fmla="*/ 0 w 123825"/>
                  <a:gd name="connsiteY2" fmla="*/ 953 h 24765"/>
                  <a:gd name="connsiteX3" fmla="*/ 61913 w 123825"/>
                  <a:gd name="connsiteY3" fmla="*/ 24765 h 24765"/>
                  <a:gd name="connsiteX4" fmla="*/ 123825 w 123825"/>
                  <a:gd name="connsiteY4" fmla="*/ 953 h 24765"/>
                  <a:gd name="connsiteX5" fmla="*/ 123825 w 123825"/>
                  <a:gd name="connsiteY5" fmla="*/ 0 h 24765"/>
                  <a:gd name="connsiteX6" fmla="*/ 61913 w 123825"/>
                  <a:gd name="connsiteY6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15240"/>
                    </a:move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Полилиния: фигура 1226">
                <a:extLst>
                  <a:ext uri="{FF2B5EF4-FFF2-40B4-BE49-F238E27FC236}">
                    <a16:creationId xmlns:a16="http://schemas.microsoft.com/office/drawing/2014/main" xmlns="" id="{B158CA46-7983-4FD3-8178-6F406BD52577}"/>
                  </a:ext>
                </a:extLst>
              </p:cNvPr>
              <p:cNvSpPr/>
              <p:nvPr/>
            </p:nvSpPr>
            <p:spPr>
              <a:xfrm>
                <a:off x="9269818" y="36654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Полилиния: фигура 1227">
                <a:extLst>
                  <a:ext uri="{FF2B5EF4-FFF2-40B4-BE49-F238E27FC236}">
                    <a16:creationId xmlns:a16="http://schemas.microsoft.com/office/drawing/2014/main" xmlns="" id="{4AF6ACB3-E973-4576-9A93-1A80DB90DBCF}"/>
                  </a:ext>
                </a:extLst>
              </p:cNvPr>
              <p:cNvSpPr/>
              <p:nvPr/>
            </p:nvSpPr>
            <p:spPr>
              <a:xfrm>
                <a:off x="9269818" y="3722634"/>
                <a:ext cx="123825" cy="24765"/>
              </a:xfrm>
              <a:custGeom>
                <a:avLst/>
                <a:gdLst>
                  <a:gd name="connsiteX0" fmla="*/ 61913 w 123825"/>
                  <a:gd name="connsiteY0" fmla="*/ 24765 h 24765"/>
                  <a:gd name="connsiteX1" fmla="*/ 123825 w 123825"/>
                  <a:gd name="connsiteY1" fmla="*/ 953 h 24765"/>
                  <a:gd name="connsiteX2" fmla="*/ 123825 w 123825"/>
                  <a:gd name="connsiteY2" fmla="*/ 0 h 24765"/>
                  <a:gd name="connsiteX3" fmla="*/ 61913 w 123825"/>
                  <a:gd name="connsiteY3" fmla="*/ 15240 h 24765"/>
                  <a:gd name="connsiteX4" fmla="*/ 0 w 123825"/>
                  <a:gd name="connsiteY4" fmla="*/ 0 h 24765"/>
                  <a:gd name="connsiteX5" fmla="*/ 0 w 123825"/>
                  <a:gd name="connsiteY5" fmla="*/ 953 h 24765"/>
                  <a:gd name="connsiteX6" fmla="*/ 61913 w 123825"/>
                  <a:gd name="connsiteY6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24765"/>
                    </a:move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Полилиния: фигура 1228">
                <a:extLst>
                  <a:ext uri="{FF2B5EF4-FFF2-40B4-BE49-F238E27FC236}">
                    <a16:creationId xmlns:a16="http://schemas.microsoft.com/office/drawing/2014/main" xmlns="" id="{FB0A3054-A66D-41A9-AFE1-B11ED224E3F9}"/>
                  </a:ext>
                </a:extLst>
              </p:cNvPr>
              <p:cNvSpPr/>
              <p:nvPr/>
            </p:nvSpPr>
            <p:spPr>
              <a:xfrm>
                <a:off x="9269818" y="3760734"/>
                <a:ext cx="122872" cy="24765"/>
              </a:xfrm>
              <a:custGeom>
                <a:avLst/>
                <a:gdLst>
                  <a:gd name="connsiteX0" fmla="*/ 61913 w 122872"/>
                  <a:gd name="connsiteY0" fmla="*/ 15240 h 24765"/>
                  <a:gd name="connsiteX1" fmla="*/ 0 w 122872"/>
                  <a:gd name="connsiteY1" fmla="*/ 0 h 24765"/>
                  <a:gd name="connsiteX2" fmla="*/ 61913 w 122872"/>
                  <a:gd name="connsiteY2" fmla="*/ 24765 h 24765"/>
                  <a:gd name="connsiteX3" fmla="*/ 122873 w 122872"/>
                  <a:gd name="connsiteY3" fmla="*/ 953 h 24765"/>
                  <a:gd name="connsiteX4" fmla="*/ 61913 w 122872"/>
                  <a:gd name="connsiteY4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72" h="24765">
                    <a:moveTo>
                      <a:pt x="61913" y="15240"/>
                    </a:moveTo>
                    <a:cubicBezTo>
                      <a:pt x="38100" y="15240"/>
                      <a:pt x="13335" y="10478"/>
                      <a:pt x="0" y="0"/>
                    </a:cubicBezTo>
                    <a:cubicBezTo>
                      <a:pt x="3810" y="13335"/>
                      <a:pt x="30480" y="24765"/>
                      <a:pt x="61913" y="24765"/>
                    </a:cubicBezTo>
                    <a:cubicBezTo>
                      <a:pt x="91440" y="24765"/>
                      <a:pt x="118110" y="13335"/>
                      <a:pt x="122873" y="953"/>
                    </a:cubicBezTo>
                    <a:cubicBezTo>
                      <a:pt x="109538" y="10478"/>
                      <a:pt x="85725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1" name="Полилиния: фигура 1229">
                <a:extLst>
                  <a:ext uri="{FF2B5EF4-FFF2-40B4-BE49-F238E27FC236}">
                    <a16:creationId xmlns:a16="http://schemas.microsoft.com/office/drawing/2014/main" xmlns="" id="{2B85A64F-4F8B-4AF8-B9E0-6F27C63CE9D5}"/>
                  </a:ext>
                </a:extLst>
              </p:cNvPr>
              <p:cNvSpPr/>
              <p:nvPr/>
            </p:nvSpPr>
            <p:spPr>
              <a:xfrm>
                <a:off x="9269818" y="3566424"/>
                <a:ext cx="123825" cy="47625"/>
              </a:xfrm>
              <a:custGeom>
                <a:avLst/>
                <a:gdLst>
                  <a:gd name="connsiteX0" fmla="*/ 19050 w 123825"/>
                  <a:gd name="connsiteY0" fmla="*/ 5715 h 47625"/>
                  <a:gd name="connsiteX1" fmla="*/ 0 w 123825"/>
                  <a:gd name="connsiteY1" fmla="*/ 23813 h 47625"/>
                  <a:gd name="connsiteX2" fmla="*/ 61913 w 123825"/>
                  <a:gd name="connsiteY2" fmla="*/ 47625 h 47625"/>
                  <a:gd name="connsiteX3" fmla="*/ 123825 w 123825"/>
                  <a:gd name="connsiteY3" fmla="*/ 23813 h 47625"/>
                  <a:gd name="connsiteX4" fmla="*/ 104775 w 123825"/>
                  <a:gd name="connsiteY4" fmla="*/ 5715 h 47625"/>
                  <a:gd name="connsiteX5" fmla="*/ 19050 w 123825"/>
                  <a:gd name="connsiteY5" fmla="*/ 571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47625">
                    <a:moveTo>
                      <a:pt x="19050" y="5715"/>
                    </a:moveTo>
                    <a:cubicBezTo>
                      <a:pt x="7620" y="10478"/>
                      <a:pt x="0" y="16192"/>
                      <a:pt x="0" y="23813"/>
                    </a:cubicBezTo>
                    <a:cubicBezTo>
                      <a:pt x="0" y="39053"/>
                      <a:pt x="31433" y="47625"/>
                      <a:pt x="61913" y="47625"/>
                    </a:cubicBezTo>
                    <a:cubicBezTo>
                      <a:pt x="92393" y="47625"/>
                      <a:pt x="123825" y="39053"/>
                      <a:pt x="123825" y="23813"/>
                    </a:cubicBezTo>
                    <a:cubicBezTo>
                      <a:pt x="123825" y="16192"/>
                      <a:pt x="116205" y="10478"/>
                      <a:pt x="104775" y="5715"/>
                    </a:cubicBezTo>
                    <a:cubicBezTo>
                      <a:pt x="80963" y="-1905"/>
                      <a:pt x="42863" y="-1905"/>
                      <a:pt x="19050" y="57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Полилиния: фигура 1230">
                <a:extLst>
                  <a:ext uri="{FF2B5EF4-FFF2-40B4-BE49-F238E27FC236}">
                    <a16:creationId xmlns:a16="http://schemas.microsoft.com/office/drawing/2014/main" xmlns="" id="{47A9E5D5-04A5-4B32-9496-2E7C542A0C5A}"/>
                  </a:ext>
                </a:extLst>
              </p:cNvPr>
              <p:cNvSpPr/>
              <p:nvPr/>
            </p:nvSpPr>
            <p:spPr>
              <a:xfrm>
                <a:off x="9269818" y="37035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4" name="Полилиния: фигура 1231">
                <a:extLst>
                  <a:ext uri="{FF2B5EF4-FFF2-40B4-BE49-F238E27FC236}">
                    <a16:creationId xmlns:a16="http://schemas.microsoft.com/office/drawing/2014/main" xmlns="" id="{0C3293AB-773B-4323-BE58-410E1A2E5ADE}"/>
                  </a:ext>
                </a:extLst>
              </p:cNvPr>
              <p:cNvSpPr/>
              <p:nvPr/>
            </p:nvSpPr>
            <p:spPr>
              <a:xfrm>
                <a:off x="9269818" y="36845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412693" y="3699774"/>
              <a:ext cx="142875" cy="104775"/>
              <a:chOff x="9412693" y="3699774"/>
              <a:chExt cx="142875" cy="104775"/>
            </a:xfrm>
            <a:grpFill/>
          </p:grpSpPr>
          <p:sp>
            <p:nvSpPr>
              <p:cNvPr id="48" name="Полилиния: фигура 1233">
                <a:extLst>
                  <a:ext uri="{FF2B5EF4-FFF2-40B4-BE49-F238E27FC236}">
                    <a16:creationId xmlns:a16="http://schemas.microsoft.com/office/drawing/2014/main" xmlns="" id="{4317E8B9-D162-4299-BA7A-2FC56944ADA9}"/>
                  </a:ext>
                </a:extLst>
              </p:cNvPr>
              <p:cNvSpPr/>
              <p:nvPr/>
            </p:nvSpPr>
            <p:spPr>
              <a:xfrm>
                <a:off x="9412693" y="3699774"/>
                <a:ext cx="142875" cy="47625"/>
              </a:xfrm>
              <a:custGeom>
                <a:avLst/>
                <a:gdLst>
                  <a:gd name="connsiteX0" fmla="*/ 0 w 142875"/>
                  <a:gd name="connsiteY0" fmla="*/ 19050 h 47625"/>
                  <a:gd name="connsiteX1" fmla="*/ 0 w 142875"/>
                  <a:gd name="connsiteY1" fmla="*/ 21907 h 47625"/>
                  <a:gd name="connsiteX2" fmla="*/ 0 w 142875"/>
                  <a:gd name="connsiteY2" fmla="*/ 21907 h 47625"/>
                  <a:gd name="connsiteX3" fmla="*/ 71438 w 142875"/>
                  <a:gd name="connsiteY3" fmla="*/ 47625 h 47625"/>
                  <a:gd name="connsiteX4" fmla="*/ 142875 w 142875"/>
                  <a:gd name="connsiteY4" fmla="*/ 23813 h 47625"/>
                  <a:gd name="connsiteX5" fmla="*/ 71438 w 142875"/>
                  <a:gd name="connsiteY5" fmla="*/ 0 h 47625"/>
                  <a:gd name="connsiteX6" fmla="*/ 0 w 142875"/>
                  <a:gd name="connsiteY6" fmla="*/ 1905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47625">
                    <a:moveTo>
                      <a:pt x="0" y="19050"/>
                    </a:moveTo>
                    <a:cubicBezTo>
                      <a:pt x="0" y="20003"/>
                      <a:pt x="0" y="20955"/>
                      <a:pt x="0" y="21907"/>
                    </a:cubicBezTo>
                    <a:lnTo>
                      <a:pt x="0" y="21907"/>
                    </a:lnTo>
                    <a:cubicBezTo>
                      <a:pt x="4763" y="36195"/>
                      <a:pt x="41910" y="47625"/>
                      <a:pt x="71438" y="47625"/>
                    </a:cubicBezTo>
                    <a:cubicBezTo>
                      <a:pt x="100013" y="47625"/>
                      <a:pt x="142875" y="40005"/>
                      <a:pt x="142875" y="23813"/>
                    </a:cubicBezTo>
                    <a:cubicBezTo>
                      <a:pt x="142875" y="7620"/>
                      <a:pt x="100013" y="0"/>
                      <a:pt x="71438" y="0"/>
                    </a:cubicBezTo>
                    <a:cubicBezTo>
                      <a:pt x="44768" y="0"/>
                      <a:pt x="0" y="1905"/>
                      <a:pt x="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9" name="Полилиния: фигура 1234">
                <a:extLst>
                  <a:ext uri="{FF2B5EF4-FFF2-40B4-BE49-F238E27FC236}">
                    <a16:creationId xmlns:a16="http://schemas.microsoft.com/office/drawing/2014/main" xmlns="" id="{F7EA42E3-3967-4156-854E-0D68EBC06DC4}"/>
                  </a:ext>
                </a:extLst>
              </p:cNvPr>
              <p:cNvSpPr/>
              <p:nvPr/>
            </p:nvSpPr>
            <p:spPr>
              <a:xfrm>
                <a:off x="9412693" y="373596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Полилиния: фигура 1235">
                <a:extLst>
                  <a:ext uri="{FF2B5EF4-FFF2-40B4-BE49-F238E27FC236}">
                    <a16:creationId xmlns:a16="http://schemas.microsoft.com/office/drawing/2014/main" xmlns="" id="{F4274B2C-7E77-412A-BB09-BBF43DA6BB41}"/>
                  </a:ext>
                </a:extLst>
              </p:cNvPr>
              <p:cNvSpPr/>
              <p:nvPr/>
            </p:nvSpPr>
            <p:spPr>
              <a:xfrm>
                <a:off x="9412693" y="375501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Полилиния: фигура 1236">
                <a:extLst>
                  <a:ext uri="{FF2B5EF4-FFF2-40B4-BE49-F238E27FC236}">
                    <a16:creationId xmlns:a16="http://schemas.microsoft.com/office/drawing/2014/main" xmlns="" id="{B5C5355A-729A-4ABC-A5E5-55900C8D82F1}"/>
                  </a:ext>
                </a:extLst>
              </p:cNvPr>
              <p:cNvSpPr/>
              <p:nvPr/>
            </p:nvSpPr>
            <p:spPr>
              <a:xfrm>
                <a:off x="9412693" y="3774069"/>
                <a:ext cx="142875" cy="30480"/>
              </a:xfrm>
              <a:custGeom>
                <a:avLst/>
                <a:gdLst>
                  <a:gd name="connsiteX0" fmla="*/ 71438 w 142875"/>
                  <a:gd name="connsiteY0" fmla="*/ 20955 h 30480"/>
                  <a:gd name="connsiteX1" fmla="*/ 0 w 142875"/>
                  <a:gd name="connsiteY1" fmla="*/ 0 h 30480"/>
                  <a:gd name="connsiteX2" fmla="*/ 0 w 142875"/>
                  <a:gd name="connsiteY2" fmla="*/ 6668 h 30480"/>
                  <a:gd name="connsiteX3" fmla="*/ 71438 w 142875"/>
                  <a:gd name="connsiteY3" fmla="*/ 30480 h 30480"/>
                  <a:gd name="connsiteX4" fmla="*/ 142875 w 142875"/>
                  <a:gd name="connsiteY4" fmla="*/ 6668 h 30480"/>
                  <a:gd name="connsiteX5" fmla="*/ 142875 w 142875"/>
                  <a:gd name="connsiteY5" fmla="*/ 4763 h 30480"/>
                  <a:gd name="connsiteX6" fmla="*/ 71438 w 142875"/>
                  <a:gd name="connsiteY6" fmla="*/ 20955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20955"/>
                    </a:move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6668"/>
                    </a:lnTo>
                    <a:cubicBezTo>
                      <a:pt x="0" y="22860"/>
                      <a:pt x="42863" y="30480"/>
                      <a:pt x="71438" y="30480"/>
                    </a:cubicBez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003"/>
                      <a:pt x="74295" y="20955"/>
                      <a:pt x="71438" y="209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</p:grpSp>
      <p:cxnSp>
        <p:nvCxnSpPr>
          <p:cNvPr id="6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Прямоугольник 69"/>
          <p:cNvSpPr/>
          <p:nvPr/>
        </p:nvSpPr>
        <p:spPr>
          <a:xfrm>
            <a:off x="553771" y="258193"/>
            <a:ext cx="5791397" cy="49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Концепция</a:t>
            </a:r>
            <a:r>
              <a:rPr lang="ru-RU" sz="3200" b="1" kern="1200" dirty="0" smtClean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smtClean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</a:t>
            </a:r>
            <a:r>
              <a:rPr lang="ru-RU" sz="3200" b="1" kern="1200" dirty="0" smtClean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Счет возможностей</a:t>
            </a:r>
            <a:endParaRPr lang="ru-RU" sz="3200" b="1" kern="1200" dirty="0">
              <a:solidFill>
                <a:schemeClr val="accent4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EC6B072-2FA9-458D-BB37-9C6CD2E3FBC3}"/>
              </a:ext>
            </a:extLst>
          </p:cNvPr>
          <p:cNvSpPr txBox="1"/>
          <p:nvPr/>
        </p:nvSpPr>
        <p:spPr>
          <a:xfrm>
            <a:off x="6859814" y="963186"/>
            <a:ext cx="480014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0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Финансовые инструменты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err="1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Кэшбэк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 до 5% по социальным  и детским категориям</a:t>
            </a:r>
            <a:endParaRPr lang="en-US" sz="1600" dirty="0" smtClean="0">
              <a:solidFill>
                <a:schemeClr val="accent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Повышенный </a:t>
            </a:r>
            <a:r>
              <a:rPr lang="ru-RU" sz="16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% по особым вкладам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Оплата </a:t>
            </a:r>
            <a:r>
              <a:rPr lang="ru-RU" sz="16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коммуналки без комиссии</a:t>
            </a:r>
            <a:endParaRPr lang="ru-RU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Нулевая </a:t>
            </a:r>
            <a:r>
              <a:rPr lang="ru-RU" sz="16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комиссия в СБП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 smtClean="0">
              <a:solidFill>
                <a:schemeClr val="accent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0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Нефинансовые </a:t>
            </a:r>
            <a:r>
              <a:rPr lang="ru-RU" sz="2000" b="1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возможности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Повышенный </a:t>
            </a:r>
            <a:r>
              <a:rPr lang="ru-RU" sz="1600" dirty="0" err="1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грейс</a:t>
            </a:r>
            <a:r>
              <a:rPr lang="ru-RU" sz="16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 период по кредитным картам</a:t>
            </a:r>
            <a:endParaRPr lang="ru-RU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Бесплатная бухгалтерия – документы и выписки</a:t>
            </a:r>
            <a:endParaRPr lang="ru-RU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Скидки </a:t>
            </a:r>
            <a:r>
              <a:rPr lang="ru-RU" sz="16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от партнеров</a:t>
            </a:r>
            <a:endParaRPr lang="ru-RU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Преимущества </a:t>
            </a:r>
            <a:r>
              <a:rPr lang="ru-RU" sz="16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карты «МИР»</a:t>
            </a:r>
            <a:endParaRPr lang="ru-RU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</a:pPr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• </a:t>
            </a:r>
            <a:r>
              <a:rPr lang="ru-RU" sz="16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Упрощенный </a:t>
            </a:r>
            <a:r>
              <a:rPr lang="ru-RU" sz="16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и быстрый </a:t>
            </a:r>
            <a:r>
              <a:rPr lang="ru-RU" sz="1600" dirty="0" err="1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скорринг</a:t>
            </a:r>
            <a:endParaRPr lang="ru-RU" sz="1600" dirty="0">
              <a:solidFill>
                <a:schemeClr val="accent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endParaRPr lang="ru-RU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554963" y="1736119"/>
            <a:ext cx="129582" cy="129582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cxnSp>
        <p:nvCxnSpPr>
          <p:cNvPr id="74" name="Прямая соединительная линия 73"/>
          <p:cNvCxnSpPr>
            <a:stCxn id="73" idx="6"/>
          </p:cNvCxnSpPr>
          <p:nvPr/>
        </p:nvCxnSpPr>
        <p:spPr>
          <a:xfrm>
            <a:off x="3684545" y="1800910"/>
            <a:ext cx="2997652" cy="0"/>
          </a:xfrm>
          <a:prstGeom prst="line">
            <a:avLst/>
          </a:prstGeom>
          <a:ln w="952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6682197" y="1020279"/>
            <a:ext cx="0" cy="555963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xmlns="" id="{8785E341-4759-3147-BA8D-6C03DC8B3219}"/>
              </a:ext>
            </a:extLst>
          </p:cNvPr>
          <p:cNvSpPr/>
          <p:nvPr/>
        </p:nvSpPr>
        <p:spPr>
          <a:xfrm>
            <a:off x="1029388" y="5480837"/>
            <a:ext cx="9698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r" defTabSz="685817">
              <a:buClrTx/>
              <a:defRPr/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Метасчет</a:t>
            </a:r>
            <a:endParaRPr lang="ru-RU" sz="20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99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вал 65">
            <a:extLst>
              <a:ext uri="{FF2B5EF4-FFF2-40B4-BE49-F238E27FC236}">
                <a16:creationId xmlns:a16="http://schemas.microsoft.com/office/drawing/2014/main" xmlns="" id="{A901A099-585C-44F5-93F0-FC0795439E72}"/>
              </a:ext>
            </a:extLst>
          </p:cNvPr>
          <p:cNvSpPr/>
          <p:nvPr/>
        </p:nvSpPr>
        <p:spPr>
          <a:xfrm flipH="1">
            <a:off x="2097171" y="2723153"/>
            <a:ext cx="2506046" cy="25060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 defTabSz="514363">
              <a:buClrTx/>
              <a:buFontTx/>
              <a:buNone/>
              <a:defRPr/>
            </a:pPr>
            <a:endParaRPr lang="ru-RU" kern="1200" dirty="0">
              <a:solidFill>
                <a:srgbClr val="002882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xmlns="" id="{44255683-28DD-435C-9881-D9600AFFA3AA}"/>
              </a:ext>
            </a:extLst>
          </p:cNvPr>
          <p:cNvSpPr/>
          <p:nvPr/>
        </p:nvSpPr>
        <p:spPr>
          <a:xfrm>
            <a:off x="2257492" y="2884897"/>
            <a:ext cx="2182560" cy="2182557"/>
          </a:xfrm>
          <a:prstGeom prst="ellipse">
            <a:avLst/>
          </a:prstGeom>
          <a:gradFill>
            <a:gsLst>
              <a:gs pos="11000">
                <a:srgbClr val="B61620"/>
              </a:gs>
              <a:gs pos="100000">
                <a:schemeClr val="accent6"/>
              </a:gs>
            </a:gsLst>
            <a:lin ang="2700000" scaled="0"/>
          </a:gradFill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buClr>
                <a:srgbClr val="1C1C1C"/>
              </a:buClr>
              <a:buSzPts val="1800"/>
              <a:buFont typeface="Calibri"/>
              <a:buNone/>
            </a:pPr>
            <a:endParaRPr lang="ru-RU" sz="2000" b="1" dirty="0">
              <a:solidFill>
                <a:srgbClr val="FFFFFF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FF7778BE-B401-419A-9960-53CF5F0E42EF}"/>
              </a:ext>
            </a:extLst>
          </p:cNvPr>
          <p:cNvGrpSpPr/>
          <p:nvPr/>
        </p:nvGrpSpPr>
        <p:grpSpPr>
          <a:xfrm>
            <a:off x="1315727" y="1976937"/>
            <a:ext cx="4001353" cy="4001349"/>
            <a:chOff x="4090305" y="1615251"/>
            <a:chExt cx="4001353" cy="4001349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27966332-1685-1242-977B-F1C91CC9CED5}"/>
                </a:ext>
              </a:extLst>
            </p:cNvPr>
            <p:cNvSpPr/>
            <p:nvPr/>
          </p:nvSpPr>
          <p:spPr>
            <a:xfrm>
              <a:off x="4090305" y="1615251"/>
              <a:ext cx="4001353" cy="400134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1">
                      <a:lumMod val="75000"/>
                      <a:alpha val="20000"/>
                    </a:schemeClr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buClrTx/>
                <a:buFontTx/>
                <a:buNone/>
                <a:defRPr/>
              </a:pPr>
              <a:endParaRPr lang="ru-RU" sz="1200" kern="1200" dirty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xmlns="" id="{472788C3-B409-7944-87A8-8095C848E3A7}"/>
                </a:ext>
              </a:extLst>
            </p:cNvPr>
            <p:cNvSpPr/>
            <p:nvPr/>
          </p:nvSpPr>
          <p:spPr>
            <a:xfrm>
              <a:off x="4516191" y="2061293"/>
              <a:ext cx="3167403" cy="3167401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852E7CE-1996-4994-9624-365FAD1DF3F4}"/>
              </a:ext>
            </a:extLst>
          </p:cNvPr>
          <p:cNvGrpSpPr/>
          <p:nvPr/>
        </p:nvGrpSpPr>
        <p:grpSpPr>
          <a:xfrm>
            <a:off x="2271857" y="1122947"/>
            <a:ext cx="2066271" cy="1032002"/>
            <a:chOff x="6809416" y="1938555"/>
            <a:chExt cx="2066271" cy="1032002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xmlns="" id="{576A9501-7AFE-0443-AFB5-FFEF8AC49D71}"/>
                </a:ext>
              </a:extLst>
            </p:cNvPr>
            <p:cNvSpPr/>
            <p:nvPr/>
          </p:nvSpPr>
          <p:spPr>
            <a:xfrm>
              <a:off x="6809416" y="1938555"/>
              <a:ext cx="20662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>
                <a:buClr>
                  <a:srgbClr val="002882"/>
                </a:buClr>
                <a:buSzPts val="1800"/>
              </a:pPr>
              <a:r>
                <a:rPr lang="ru-RU" sz="2000" b="1" dirty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Счет возможностей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xmlns="" id="{2487EE59-73B7-D643-BDCF-7FBBFF1DD2DB}"/>
                </a:ext>
              </a:extLst>
            </p:cNvPr>
            <p:cNvSpPr/>
            <p:nvPr/>
          </p:nvSpPr>
          <p:spPr>
            <a:xfrm>
              <a:off x="7515520" y="2316495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AFDF014-DA62-4B6C-A5F2-50654F4C57FB}"/>
              </a:ext>
            </a:extLst>
          </p:cNvPr>
          <p:cNvGrpSpPr/>
          <p:nvPr/>
        </p:nvGrpSpPr>
        <p:grpSpPr>
          <a:xfrm>
            <a:off x="1029388" y="4675863"/>
            <a:ext cx="969817" cy="1112751"/>
            <a:chOff x="3820796" y="4261295"/>
            <a:chExt cx="969817" cy="1112751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xmlns="" id="{8785E341-4759-3147-BA8D-6C03DC8B3219}"/>
                </a:ext>
              </a:extLst>
            </p:cNvPr>
            <p:cNvSpPr/>
            <p:nvPr/>
          </p:nvSpPr>
          <p:spPr>
            <a:xfrm>
              <a:off x="3820796" y="5066269"/>
              <a:ext cx="96981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r" defTabSz="685817">
                <a:buClrTx/>
                <a:defRPr/>
              </a:pPr>
              <a:r>
                <a:rPr lang="ru-RU" sz="2000" b="1" dirty="0" smtClean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Метасчет</a:t>
              </a:r>
              <a:endParaRPr lang="ru-RU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xmlns="" id="{91A58989-B5B0-B745-8172-F358EA91C1AC}"/>
                </a:ext>
              </a:extLst>
            </p:cNvPr>
            <p:cNvSpPr/>
            <p:nvPr/>
          </p:nvSpPr>
          <p:spPr>
            <a:xfrm>
              <a:off x="3988903" y="4261295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677AA61-96A2-42EB-AF7B-CE0744FBAD36}"/>
              </a:ext>
            </a:extLst>
          </p:cNvPr>
          <p:cNvGrpSpPr/>
          <p:nvPr/>
        </p:nvGrpSpPr>
        <p:grpSpPr>
          <a:xfrm>
            <a:off x="4218299" y="4683989"/>
            <a:ext cx="1711162" cy="1502027"/>
            <a:chOff x="7001602" y="4261295"/>
            <a:chExt cx="1711162" cy="1502027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xmlns="" id="{29C0BCDD-9160-6742-A834-6A48A5403CB9}"/>
                </a:ext>
              </a:extLst>
            </p:cNvPr>
            <p:cNvSpPr/>
            <p:nvPr/>
          </p:nvSpPr>
          <p:spPr>
            <a:xfrm>
              <a:off x="7001602" y="4932325"/>
              <a:ext cx="1711162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rgbClr val="002882"/>
                </a:buClr>
                <a:buSzPts val="1800"/>
              </a:pPr>
              <a:r>
                <a:rPr lang="ru-RU" sz="18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Единое информационное окно 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xmlns="" id="{879B108F-AF41-E546-93A3-AB09A1342922}"/>
                </a:ext>
              </a:extLst>
            </p:cNvPr>
            <p:cNvSpPr/>
            <p:nvPr/>
          </p:nvSpPr>
          <p:spPr>
            <a:xfrm>
              <a:off x="7515526" y="4261295"/>
              <a:ext cx="654065" cy="65406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  <a:effectLst>
              <a:outerShdw blurRad="38100" sx="102000" sy="102000" algn="ctr" rotWithShape="0">
                <a:schemeClr val="accent6">
                  <a:lumMod val="20000"/>
                  <a:lumOff val="8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00115" y="3591180"/>
            <a:ext cx="225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Социальный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счет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Рисунок 952">
            <a:extLst>
              <a:ext uri="{FF2B5EF4-FFF2-40B4-BE49-F238E27FC236}">
                <a16:creationId xmlns:a16="http://schemas.microsoft.com/office/drawing/2014/main" xmlns="" id="{4DE8EE24-B47E-4B69-BC97-1DFB69081D25}"/>
              </a:ext>
            </a:extLst>
          </p:cNvPr>
          <p:cNvSpPr/>
          <p:nvPr/>
        </p:nvSpPr>
        <p:spPr>
          <a:xfrm>
            <a:off x="4896892" y="4830579"/>
            <a:ext cx="366845" cy="354617"/>
          </a:xfrm>
          <a:custGeom>
            <a:avLst/>
            <a:gdLst>
              <a:gd name="connsiteX0" fmla="*/ 162439 w 285750"/>
              <a:gd name="connsiteY0" fmla="*/ 240878 h 276225"/>
              <a:gd name="connsiteX1" fmla="*/ 161925 w 285750"/>
              <a:gd name="connsiteY1" fmla="*/ 240297 h 276225"/>
              <a:gd name="connsiteX2" fmla="*/ 161925 w 285750"/>
              <a:gd name="connsiteY2" fmla="*/ 228600 h 276225"/>
              <a:gd name="connsiteX3" fmla="*/ 181623 w 285750"/>
              <a:gd name="connsiteY3" fmla="*/ 228600 h 276225"/>
              <a:gd name="connsiteX4" fmla="*/ 186033 w 285750"/>
              <a:gd name="connsiteY4" fmla="*/ 225628 h 276225"/>
              <a:gd name="connsiteX5" fmla="*/ 184947 w 285750"/>
              <a:gd name="connsiteY5" fmla="*/ 220418 h 276225"/>
              <a:gd name="connsiteX6" fmla="*/ 179289 w 285750"/>
              <a:gd name="connsiteY6" fmla="*/ 209217 h 276225"/>
              <a:gd name="connsiteX7" fmla="*/ 178051 w 285750"/>
              <a:gd name="connsiteY7" fmla="*/ 199320 h 276225"/>
              <a:gd name="connsiteX8" fmla="*/ 180223 w 285750"/>
              <a:gd name="connsiteY8" fmla="*/ 187957 h 276225"/>
              <a:gd name="connsiteX9" fmla="*/ 180089 w 285750"/>
              <a:gd name="connsiteY9" fmla="*/ 183280 h 276225"/>
              <a:gd name="connsiteX10" fmla="*/ 176003 w 285750"/>
              <a:gd name="connsiteY10" fmla="*/ 180975 h 276225"/>
              <a:gd name="connsiteX11" fmla="*/ 9525 w 285750"/>
              <a:gd name="connsiteY11" fmla="*/ 180975 h 276225"/>
              <a:gd name="connsiteX12" fmla="*/ 9525 w 285750"/>
              <a:gd name="connsiteY12" fmla="*/ 29108 h 276225"/>
              <a:gd name="connsiteX13" fmla="*/ 29013 w 285750"/>
              <a:gd name="connsiteY13" fmla="*/ 9525 h 276225"/>
              <a:gd name="connsiteX14" fmla="*/ 247212 w 285750"/>
              <a:gd name="connsiteY14" fmla="*/ 9525 h 276225"/>
              <a:gd name="connsiteX15" fmla="*/ 266700 w 285750"/>
              <a:gd name="connsiteY15" fmla="*/ 29108 h 276225"/>
              <a:gd name="connsiteX16" fmla="*/ 266700 w 285750"/>
              <a:gd name="connsiteY16" fmla="*/ 152400 h 276225"/>
              <a:gd name="connsiteX17" fmla="*/ 271463 w 285750"/>
              <a:gd name="connsiteY17" fmla="*/ 157163 h 276225"/>
              <a:gd name="connsiteX18" fmla="*/ 276225 w 285750"/>
              <a:gd name="connsiteY18" fmla="*/ 152400 h 276225"/>
              <a:gd name="connsiteX19" fmla="*/ 276225 w 285750"/>
              <a:gd name="connsiteY19" fmla="*/ 29108 h 276225"/>
              <a:gd name="connsiteX20" fmla="*/ 247212 w 285750"/>
              <a:gd name="connsiteY20" fmla="*/ 0 h 276225"/>
              <a:gd name="connsiteX21" fmla="*/ 29013 w 285750"/>
              <a:gd name="connsiteY21" fmla="*/ 0 h 276225"/>
              <a:gd name="connsiteX22" fmla="*/ 0 w 285750"/>
              <a:gd name="connsiteY22" fmla="*/ 29108 h 276225"/>
              <a:gd name="connsiteX23" fmla="*/ 0 w 285750"/>
              <a:gd name="connsiteY23" fmla="*/ 199492 h 276225"/>
              <a:gd name="connsiteX24" fmla="*/ 657 w 285750"/>
              <a:gd name="connsiteY24" fmla="*/ 201768 h 276225"/>
              <a:gd name="connsiteX25" fmla="*/ 33338 w 285750"/>
              <a:gd name="connsiteY25" fmla="*/ 228600 h 276225"/>
              <a:gd name="connsiteX26" fmla="*/ 114300 w 285750"/>
              <a:gd name="connsiteY26" fmla="*/ 228600 h 276225"/>
              <a:gd name="connsiteX27" fmla="*/ 114300 w 285750"/>
              <a:gd name="connsiteY27" fmla="*/ 238125 h 276225"/>
              <a:gd name="connsiteX28" fmla="*/ 76200 w 285750"/>
              <a:gd name="connsiteY28" fmla="*/ 238125 h 276225"/>
              <a:gd name="connsiteX29" fmla="*/ 38100 w 285750"/>
              <a:gd name="connsiteY29" fmla="*/ 271463 h 276225"/>
              <a:gd name="connsiteX30" fmla="*/ 42863 w 285750"/>
              <a:gd name="connsiteY30" fmla="*/ 276225 h 276225"/>
              <a:gd name="connsiteX31" fmla="*/ 147638 w 285750"/>
              <a:gd name="connsiteY31" fmla="*/ 276225 h 276225"/>
              <a:gd name="connsiteX32" fmla="*/ 152400 w 285750"/>
              <a:gd name="connsiteY32" fmla="*/ 271463 h 276225"/>
              <a:gd name="connsiteX33" fmla="*/ 161763 w 285750"/>
              <a:gd name="connsiteY33" fmla="*/ 245945 h 276225"/>
              <a:gd name="connsiteX34" fmla="*/ 162439 w 285750"/>
              <a:gd name="connsiteY34" fmla="*/ 240878 h 276225"/>
              <a:gd name="connsiteX35" fmla="*/ 262871 w 285750"/>
              <a:gd name="connsiteY35" fmla="*/ 242145 h 276225"/>
              <a:gd name="connsiteX36" fmla="*/ 245164 w 285750"/>
              <a:gd name="connsiteY36" fmla="*/ 237715 h 276225"/>
              <a:gd name="connsiteX37" fmla="*/ 244183 w 285750"/>
              <a:gd name="connsiteY37" fmla="*/ 233791 h 276225"/>
              <a:gd name="connsiteX38" fmla="*/ 253308 w 285750"/>
              <a:gd name="connsiteY38" fmla="*/ 215722 h 276225"/>
              <a:gd name="connsiteX39" fmla="*/ 258928 w 285750"/>
              <a:gd name="connsiteY39" fmla="*/ 208074 h 276225"/>
              <a:gd name="connsiteX40" fmla="*/ 260175 w 285750"/>
              <a:gd name="connsiteY40" fmla="*/ 198120 h 276225"/>
              <a:gd name="connsiteX41" fmla="*/ 257851 w 285750"/>
              <a:gd name="connsiteY41" fmla="*/ 190538 h 276225"/>
              <a:gd name="connsiteX42" fmla="*/ 255499 w 285750"/>
              <a:gd name="connsiteY42" fmla="*/ 188576 h 276225"/>
              <a:gd name="connsiteX43" fmla="*/ 255842 w 285750"/>
              <a:gd name="connsiteY43" fmla="*/ 181604 h 276225"/>
              <a:gd name="connsiteX44" fmla="*/ 257146 w 285750"/>
              <a:gd name="connsiteY44" fmla="*/ 180299 h 276225"/>
              <a:gd name="connsiteX45" fmla="*/ 257651 w 285750"/>
              <a:gd name="connsiteY45" fmla="*/ 162001 h 276225"/>
              <a:gd name="connsiteX46" fmla="*/ 236915 w 285750"/>
              <a:gd name="connsiteY46" fmla="*/ 152400 h 276225"/>
              <a:gd name="connsiteX47" fmla="*/ 217380 w 285750"/>
              <a:gd name="connsiteY47" fmla="*/ 157391 h 276225"/>
              <a:gd name="connsiteX48" fmla="*/ 191757 w 285750"/>
              <a:gd name="connsiteY48" fmla="*/ 179518 h 276225"/>
              <a:gd name="connsiteX49" fmla="*/ 192472 w 285750"/>
              <a:gd name="connsiteY49" fmla="*/ 188395 h 276225"/>
              <a:gd name="connsiteX50" fmla="*/ 189890 w 285750"/>
              <a:gd name="connsiteY50" fmla="*/ 190471 h 276225"/>
              <a:gd name="connsiteX51" fmla="*/ 187519 w 285750"/>
              <a:gd name="connsiteY51" fmla="*/ 198130 h 276225"/>
              <a:gd name="connsiteX52" fmla="*/ 188766 w 285750"/>
              <a:gd name="connsiteY52" fmla="*/ 208064 h 276225"/>
              <a:gd name="connsiteX53" fmla="*/ 194977 w 285750"/>
              <a:gd name="connsiteY53" fmla="*/ 215837 h 276225"/>
              <a:gd name="connsiteX54" fmla="*/ 203625 w 285750"/>
              <a:gd name="connsiteY54" fmla="*/ 233324 h 276225"/>
              <a:gd name="connsiteX55" fmla="*/ 202530 w 285750"/>
              <a:gd name="connsiteY55" fmla="*/ 237715 h 276225"/>
              <a:gd name="connsiteX56" fmla="*/ 184823 w 285750"/>
              <a:gd name="connsiteY56" fmla="*/ 242145 h 276225"/>
              <a:gd name="connsiteX57" fmla="*/ 161925 w 285750"/>
              <a:gd name="connsiteY57" fmla="*/ 271463 h 276225"/>
              <a:gd name="connsiteX58" fmla="*/ 166688 w 285750"/>
              <a:gd name="connsiteY58" fmla="*/ 276225 h 276225"/>
              <a:gd name="connsiteX59" fmla="*/ 280988 w 285750"/>
              <a:gd name="connsiteY59" fmla="*/ 276225 h 276225"/>
              <a:gd name="connsiteX60" fmla="*/ 285750 w 285750"/>
              <a:gd name="connsiteY60" fmla="*/ 271453 h 276225"/>
              <a:gd name="connsiteX61" fmla="*/ 262871 w 285750"/>
              <a:gd name="connsiteY61" fmla="*/ 2421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85750" h="276225">
                <a:moveTo>
                  <a:pt x="162439" y="240878"/>
                </a:moveTo>
                <a:cubicBezTo>
                  <a:pt x="162325" y="240630"/>
                  <a:pt x="162077" y="240506"/>
                  <a:pt x="161925" y="240297"/>
                </a:cubicBezTo>
                <a:lnTo>
                  <a:pt x="161925" y="228600"/>
                </a:lnTo>
                <a:lnTo>
                  <a:pt x="181623" y="228600"/>
                </a:lnTo>
                <a:cubicBezTo>
                  <a:pt x="183556" y="228600"/>
                  <a:pt x="185309" y="227428"/>
                  <a:pt x="186033" y="225628"/>
                </a:cubicBezTo>
                <a:cubicBezTo>
                  <a:pt x="186766" y="223838"/>
                  <a:pt x="186328" y="221771"/>
                  <a:pt x="184947" y="220418"/>
                </a:cubicBezTo>
                <a:cubicBezTo>
                  <a:pt x="181775" y="217332"/>
                  <a:pt x="179822" y="213465"/>
                  <a:pt x="179289" y="209217"/>
                </a:cubicBezTo>
                <a:lnTo>
                  <a:pt x="178051" y="199320"/>
                </a:lnTo>
                <a:cubicBezTo>
                  <a:pt x="177584" y="195463"/>
                  <a:pt x="178327" y="191529"/>
                  <a:pt x="180223" y="187957"/>
                </a:cubicBezTo>
                <a:cubicBezTo>
                  <a:pt x="181004" y="186480"/>
                  <a:pt x="180946" y="184699"/>
                  <a:pt x="180089" y="183280"/>
                </a:cubicBezTo>
                <a:cubicBezTo>
                  <a:pt x="179222" y="181851"/>
                  <a:pt x="177670" y="180975"/>
                  <a:pt x="176003" y="180975"/>
                </a:cubicBezTo>
                <a:lnTo>
                  <a:pt x="9525" y="180975"/>
                </a:lnTo>
                <a:lnTo>
                  <a:pt x="9525" y="29108"/>
                </a:lnTo>
                <a:cubicBezTo>
                  <a:pt x="9525" y="18307"/>
                  <a:pt x="18269" y="9525"/>
                  <a:pt x="29013" y="9525"/>
                </a:cubicBezTo>
                <a:lnTo>
                  <a:pt x="247212" y="9525"/>
                </a:lnTo>
                <a:cubicBezTo>
                  <a:pt x="257956" y="9525"/>
                  <a:pt x="266700" y="18307"/>
                  <a:pt x="266700" y="29108"/>
                </a:cubicBezTo>
                <a:lnTo>
                  <a:pt x="266700" y="152400"/>
                </a:lnTo>
                <a:cubicBezTo>
                  <a:pt x="266700" y="155029"/>
                  <a:pt x="268834" y="157163"/>
                  <a:pt x="271463" y="157163"/>
                </a:cubicBezTo>
                <a:cubicBezTo>
                  <a:pt x="274091" y="157163"/>
                  <a:pt x="276225" y="155029"/>
                  <a:pt x="276225" y="152400"/>
                </a:cubicBezTo>
                <a:lnTo>
                  <a:pt x="276225" y="29108"/>
                </a:lnTo>
                <a:cubicBezTo>
                  <a:pt x="276225" y="13059"/>
                  <a:pt x="263214" y="0"/>
                  <a:pt x="247212" y="0"/>
                </a:cubicBezTo>
                <a:lnTo>
                  <a:pt x="29013" y="0"/>
                </a:lnTo>
                <a:cubicBezTo>
                  <a:pt x="13011" y="0"/>
                  <a:pt x="0" y="13059"/>
                  <a:pt x="0" y="29108"/>
                </a:cubicBezTo>
                <a:lnTo>
                  <a:pt x="0" y="199492"/>
                </a:lnTo>
                <a:cubicBezTo>
                  <a:pt x="0" y="200330"/>
                  <a:pt x="276" y="201082"/>
                  <a:pt x="657" y="201768"/>
                </a:cubicBezTo>
                <a:cubicBezTo>
                  <a:pt x="3696" y="217046"/>
                  <a:pt x="17183" y="228600"/>
                  <a:pt x="33338" y="228600"/>
                </a:cubicBezTo>
                <a:lnTo>
                  <a:pt x="114300" y="228600"/>
                </a:lnTo>
                <a:lnTo>
                  <a:pt x="114300" y="238125"/>
                </a:lnTo>
                <a:lnTo>
                  <a:pt x="76200" y="238125"/>
                </a:lnTo>
                <a:cubicBezTo>
                  <a:pt x="57683" y="238125"/>
                  <a:pt x="38100" y="255260"/>
                  <a:pt x="38100" y="271463"/>
                </a:cubicBezTo>
                <a:cubicBezTo>
                  <a:pt x="38100" y="274091"/>
                  <a:pt x="40234" y="276225"/>
                  <a:pt x="42863" y="276225"/>
                </a:cubicBezTo>
                <a:lnTo>
                  <a:pt x="147638" y="276225"/>
                </a:lnTo>
                <a:cubicBezTo>
                  <a:pt x="150266" y="276225"/>
                  <a:pt x="152400" y="274091"/>
                  <a:pt x="152400" y="271463"/>
                </a:cubicBezTo>
                <a:cubicBezTo>
                  <a:pt x="152400" y="262204"/>
                  <a:pt x="155734" y="253146"/>
                  <a:pt x="161763" y="245945"/>
                </a:cubicBezTo>
                <a:cubicBezTo>
                  <a:pt x="162954" y="244535"/>
                  <a:pt x="163220" y="242554"/>
                  <a:pt x="162439" y="240878"/>
                </a:cubicBezTo>
                <a:close/>
                <a:moveTo>
                  <a:pt x="262871" y="242145"/>
                </a:moveTo>
                <a:lnTo>
                  <a:pt x="245164" y="237715"/>
                </a:lnTo>
                <a:lnTo>
                  <a:pt x="244183" y="233791"/>
                </a:lnTo>
                <a:cubicBezTo>
                  <a:pt x="248812" y="228829"/>
                  <a:pt x="252060" y="222390"/>
                  <a:pt x="253308" y="215722"/>
                </a:cubicBezTo>
                <a:cubicBezTo>
                  <a:pt x="256299" y="214341"/>
                  <a:pt x="258499" y="211512"/>
                  <a:pt x="258928" y="208074"/>
                </a:cubicBezTo>
                <a:lnTo>
                  <a:pt x="260175" y="198120"/>
                </a:lnTo>
                <a:cubicBezTo>
                  <a:pt x="260509" y="195377"/>
                  <a:pt x="259661" y="192615"/>
                  <a:pt x="257851" y="190538"/>
                </a:cubicBezTo>
                <a:cubicBezTo>
                  <a:pt x="257175" y="189757"/>
                  <a:pt x="256375" y="189100"/>
                  <a:pt x="255499" y="188576"/>
                </a:cubicBezTo>
                <a:lnTo>
                  <a:pt x="255842" y="181604"/>
                </a:lnTo>
                <a:lnTo>
                  <a:pt x="257146" y="180299"/>
                </a:lnTo>
                <a:cubicBezTo>
                  <a:pt x="259880" y="177375"/>
                  <a:pt x="263604" y="171107"/>
                  <a:pt x="257651" y="162001"/>
                </a:cubicBezTo>
                <a:cubicBezTo>
                  <a:pt x="254775" y="157620"/>
                  <a:pt x="248841" y="152400"/>
                  <a:pt x="236915" y="152400"/>
                </a:cubicBezTo>
                <a:cubicBezTo>
                  <a:pt x="233334" y="152400"/>
                  <a:pt x="225200" y="152400"/>
                  <a:pt x="217380" y="157391"/>
                </a:cubicBezTo>
                <a:cubicBezTo>
                  <a:pt x="194710" y="158086"/>
                  <a:pt x="191757" y="169535"/>
                  <a:pt x="191757" y="179518"/>
                </a:cubicBezTo>
                <a:cubicBezTo>
                  <a:pt x="191757" y="181489"/>
                  <a:pt x="192138" y="185366"/>
                  <a:pt x="192472" y="188395"/>
                </a:cubicBezTo>
                <a:cubicBezTo>
                  <a:pt x="191510" y="188928"/>
                  <a:pt x="190633" y="189624"/>
                  <a:pt x="189890" y="190471"/>
                </a:cubicBezTo>
                <a:cubicBezTo>
                  <a:pt x="188043" y="192557"/>
                  <a:pt x="187176" y="195339"/>
                  <a:pt x="187519" y="198130"/>
                </a:cubicBezTo>
                <a:lnTo>
                  <a:pt x="188766" y="208064"/>
                </a:lnTo>
                <a:cubicBezTo>
                  <a:pt x="189205" y="211607"/>
                  <a:pt x="191529" y="214522"/>
                  <a:pt x="194977" y="215837"/>
                </a:cubicBezTo>
                <a:cubicBezTo>
                  <a:pt x="196205" y="222247"/>
                  <a:pt x="199273" y="228467"/>
                  <a:pt x="203625" y="233324"/>
                </a:cubicBezTo>
                <a:lnTo>
                  <a:pt x="202530" y="237715"/>
                </a:lnTo>
                <a:lnTo>
                  <a:pt x="184823" y="242145"/>
                </a:lnTo>
                <a:cubicBezTo>
                  <a:pt x="171336" y="245507"/>
                  <a:pt x="161925" y="257566"/>
                  <a:pt x="161925" y="271463"/>
                </a:cubicBezTo>
                <a:cubicBezTo>
                  <a:pt x="161925" y="274091"/>
                  <a:pt x="164059" y="276225"/>
                  <a:pt x="166688" y="276225"/>
                </a:cubicBezTo>
                <a:lnTo>
                  <a:pt x="280988" y="276225"/>
                </a:lnTo>
                <a:cubicBezTo>
                  <a:pt x="283616" y="276225"/>
                  <a:pt x="285750" y="274082"/>
                  <a:pt x="285750" y="271453"/>
                </a:cubicBezTo>
                <a:cubicBezTo>
                  <a:pt x="285750" y="257556"/>
                  <a:pt x="276339" y="245507"/>
                  <a:pt x="262871" y="2421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45" name="Рисунок 795">
            <a:extLst>
              <a:ext uri="{FF2B5EF4-FFF2-40B4-BE49-F238E27FC236}">
                <a16:creationId xmlns:a16="http://schemas.microsoft.com/office/drawing/2014/main" xmlns="" id="{1852390C-CBF4-418C-B5E9-747CA575826A}"/>
              </a:ext>
            </a:extLst>
          </p:cNvPr>
          <p:cNvGrpSpPr/>
          <p:nvPr/>
        </p:nvGrpSpPr>
        <p:grpSpPr>
          <a:xfrm>
            <a:off x="1351000" y="4824843"/>
            <a:ext cx="360121" cy="300101"/>
            <a:chOff x="9269818" y="3566424"/>
            <a:chExt cx="285750" cy="238125"/>
          </a:xfrm>
          <a:solidFill>
            <a:schemeClr val="bg1">
              <a:lumMod val="75000"/>
            </a:schemeClr>
          </a:solidFill>
        </p:grpSpPr>
        <p:grpSp>
          <p:nvGrpSpPr>
            <p:cNvPr id="46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269818" y="3566424"/>
              <a:ext cx="123825" cy="219075"/>
              <a:chOff x="9269818" y="3566424"/>
              <a:chExt cx="123825" cy="219075"/>
            </a:xfrm>
            <a:grpFill/>
          </p:grpSpPr>
          <p:sp>
            <p:nvSpPr>
              <p:cNvPr id="52" name="Полилиния: фигура 1222">
                <a:extLst>
                  <a:ext uri="{FF2B5EF4-FFF2-40B4-BE49-F238E27FC236}">
                    <a16:creationId xmlns:a16="http://schemas.microsoft.com/office/drawing/2014/main" xmlns="" id="{ED50138E-959B-48E7-9A0D-7460AB9B6D35}"/>
                  </a:ext>
                </a:extLst>
              </p:cNvPr>
              <p:cNvSpPr/>
              <p:nvPr/>
            </p:nvSpPr>
            <p:spPr>
              <a:xfrm>
                <a:off x="9269818" y="36464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3" name="Полилиния: фигура 1223">
                <a:extLst>
                  <a:ext uri="{FF2B5EF4-FFF2-40B4-BE49-F238E27FC236}">
                    <a16:creationId xmlns:a16="http://schemas.microsoft.com/office/drawing/2014/main" xmlns="" id="{1EA122FA-86EB-459D-BCC5-8672A52A064D}"/>
                  </a:ext>
                </a:extLst>
              </p:cNvPr>
              <p:cNvSpPr/>
              <p:nvPr/>
            </p:nvSpPr>
            <p:spPr>
              <a:xfrm>
                <a:off x="9269818" y="36273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4" name="Полилиния: фигура 1224">
                <a:extLst>
                  <a:ext uri="{FF2B5EF4-FFF2-40B4-BE49-F238E27FC236}">
                    <a16:creationId xmlns:a16="http://schemas.microsoft.com/office/drawing/2014/main" xmlns="" id="{CB6E3D60-E636-49BA-BDA1-62A3A5A0FBAF}"/>
                  </a:ext>
                </a:extLst>
              </p:cNvPr>
              <p:cNvSpPr/>
              <p:nvPr/>
            </p:nvSpPr>
            <p:spPr>
              <a:xfrm>
                <a:off x="9269818" y="3608334"/>
                <a:ext cx="123825" cy="24764"/>
              </a:xfrm>
              <a:custGeom>
                <a:avLst/>
                <a:gdLst>
                  <a:gd name="connsiteX0" fmla="*/ 0 w 123825"/>
                  <a:gd name="connsiteY0" fmla="*/ 0 h 24764"/>
                  <a:gd name="connsiteX1" fmla="*/ 0 w 123825"/>
                  <a:gd name="connsiteY1" fmla="*/ 952 h 24764"/>
                  <a:gd name="connsiteX2" fmla="*/ 61913 w 123825"/>
                  <a:gd name="connsiteY2" fmla="*/ 24765 h 24764"/>
                  <a:gd name="connsiteX3" fmla="*/ 123825 w 123825"/>
                  <a:gd name="connsiteY3" fmla="*/ 952 h 24764"/>
                  <a:gd name="connsiteX4" fmla="*/ 123825 w 123825"/>
                  <a:gd name="connsiteY4" fmla="*/ 0 h 24764"/>
                  <a:gd name="connsiteX5" fmla="*/ 61913 w 123825"/>
                  <a:gd name="connsiteY5" fmla="*/ 15240 h 24764"/>
                  <a:gd name="connsiteX6" fmla="*/ 0 w 123825"/>
                  <a:gd name="connsiteY6" fmla="*/ 0 h 2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4">
                    <a:moveTo>
                      <a:pt x="0" y="0"/>
                    </a:moveTo>
                    <a:lnTo>
                      <a:pt x="0" y="952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2"/>
                    </a:cubicBezTo>
                    <a:lnTo>
                      <a:pt x="123825" y="0"/>
                    </a:lnTo>
                    <a:cubicBezTo>
                      <a:pt x="110490" y="10477"/>
                      <a:pt x="86678" y="15240"/>
                      <a:pt x="61913" y="15240"/>
                    </a:cubicBezTo>
                    <a:cubicBezTo>
                      <a:pt x="37148" y="15240"/>
                      <a:pt x="13335" y="1047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Полилиния: фигура 1225">
                <a:extLst>
                  <a:ext uri="{FF2B5EF4-FFF2-40B4-BE49-F238E27FC236}">
                    <a16:creationId xmlns:a16="http://schemas.microsoft.com/office/drawing/2014/main" xmlns="" id="{2C477CA6-6621-4A4A-9E91-B2F56D94AC0B}"/>
                  </a:ext>
                </a:extLst>
              </p:cNvPr>
              <p:cNvSpPr/>
              <p:nvPr/>
            </p:nvSpPr>
            <p:spPr>
              <a:xfrm>
                <a:off x="9269818" y="3741684"/>
                <a:ext cx="123825" cy="24765"/>
              </a:xfrm>
              <a:custGeom>
                <a:avLst/>
                <a:gdLst>
                  <a:gd name="connsiteX0" fmla="*/ 61913 w 123825"/>
                  <a:gd name="connsiteY0" fmla="*/ 15240 h 24765"/>
                  <a:gd name="connsiteX1" fmla="*/ 0 w 123825"/>
                  <a:gd name="connsiteY1" fmla="*/ 0 h 24765"/>
                  <a:gd name="connsiteX2" fmla="*/ 0 w 123825"/>
                  <a:gd name="connsiteY2" fmla="*/ 953 h 24765"/>
                  <a:gd name="connsiteX3" fmla="*/ 61913 w 123825"/>
                  <a:gd name="connsiteY3" fmla="*/ 24765 h 24765"/>
                  <a:gd name="connsiteX4" fmla="*/ 123825 w 123825"/>
                  <a:gd name="connsiteY4" fmla="*/ 953 h 24765"/>
                  <a:gd name="connsiteX5" fmla="*/ 123825 w 123825"/>
                  <a:gd name="connsiteY5" fmla="*/ 0 h 24765"/>
                  <a:gd name="connsiteX6" fmla="*/ 61913 w 123825"/>
                  <a:gd name="connsiteY6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15240"/>
                    </a:move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Полилиния: фигура 1226">
                <a:extLst>
                  <a:ext uri="{FF2B5EF4-FFF2-40B4-BE49-F238E27FC236}">
                    <a16:creationId xmlns:a16="http://schemas.microsoft.com/office/drawing/2014/main" xmlns="" id="{B158CA46-7983-4FD3-8178-6F406BD52577}"/>
                  </a:ext>
                </a:extLst>
              </p:cNvPr>
              <p:cNvSpPr/>
              <p:nvPr/>
            </p:nvSpPr>
            <p:spPr>
              <a:xfrm>
                <a:off x="9269818" y="36654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Полилиния: фигура 1227">
                <a:extLst>
                  <a:ext uri="{FF2B5EF4-FFF2-40B4-BE49-F238E27FC236}">
                    <a16:creationId xmlns:a16="http://schemas.microsoft.com/office/drawing/2014/main" xmlns="" id="{4AF6ACB3-E973-4576-9A93-1A80DB90DBCF}"/>
                  </a:ext>
                </a:extLst>
              </p:cNvPr>
              <p:cNvSpPr/>
              <p:nvPr/>
            </p:nvSpPr>
            <p:spPr>
              <a:xfrm>
                <a:off x="9269818" y="3722634"/>
                <a:ext cx="123825" cy="24765"/>
              </a:xfrm>
              <a:custGeom>
                <a:avLst/>
                <a:gdLst>
                  <a:gd name="connsiteX0" fmla="*/ 61913 w 123825"/>
                  <a:gd name="connsiteY0" fmla="*/ 24765 h 24765"/>
                  <a:gd name="connsiteX1" fmla="*/ 123825 w 123825"/>
                  <a:gd name="connsiteY1" fmla="*/ 953 h 24765"/>
                  <a:gd name="connsiteX2" fmla="*/ 123825 w 123825"/>
                  <a:gd name="connsiteY2" fmla="*/ 0 h 24765"/>
                  <a:gd name="connsiteX3" fmla="*/ 61913 w 123825"/>
                  <a:gd name="connsiteY3" fmla="*/ 15240 h 24765"/>
                  <a:gd name="connsiteX4" fmla="*/ 0 w 123825"/>
                  <a:gd name="connsiteY4" fmla="*/ 0 h 24765"/>
                  <a:gd name="connsiteX5" fmla="*/ 0 w 123825"/>
                  <a:gd name="connsiteY5" fmla="*/ 953 h 24765"/>
                  <a:gd name="connsiteX6" fmla="*/ 61913 w 123825"/>
                  <a:gd name="connsiteY6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24765"/>
                    </a:move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Полилиния: фигура 1228">
                <a:extLst>
                  <a:ext uri="{FF2B5EF4-FFF2-40B4-BE49-F238E27FC236}">
                    <a16:creationId xmlns:a16="http://schemas.microsoft.com/office/drawing/2014/main" xmlns="" id="{FB0A3054-A66D-41A9-AFE1-B11ED224E3F9}"/>
                  </a:ext>
                </a:extLst>
              </p:cNvPr>
              <p:cNvSpPr/>
              <p:nvPr/>
            </p:nvSpPr>
            <p:spPr>
              <a:xfrm>
                <a:off x="9269818" y="3760734"/>
                <a:ext cx="122872" cy="24765"/>
              </a:xfrm>
              <a:custGeom>
                <a:avLst/>
                <a:gdLst>
                  <a:gd name="connsiteX0" fmla="*/ 61913 w 122872"/>
                  <a:gd name="connsiteY0" fmla="*/ 15240 h 24765"/>
                  <a:gd name="connsiteX1" fmla="*/ 0 w 122872"/>
                  <a:gd name="connsiteY1" fmla="*/ 0 h 24765"/>
                  <a:gd name="connsiteX2" fmla="*/ 61913 w 122872"/>
                  <a:gd name="connsiteY2" fmla="*/ 24765 h 24765"/>
                  <a:gd name="connsiteX3" fmla="*/ 122873 w 122872"/>
                  <a:gd name="connsiteY3" fmla="*/ 953 h 24765"/>
                  <a:gd name="connsiteX4" fmla="*/ 61913 w 122872"/>
                  <a:gd name="connsiteY4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72" h="24765">
                    <a:moveTo>
                      <a:pt x="61913" y="15240"/>
                    </a:moveTo>
                    <a:cubicBezTo>
                      <a:pt x="38100" y="15240"/>
                      <a:pt x="13335" y="10478"/>
                      <a:pt x="0" y="0"/>
                    </a:cubicBezTo>
                    <a:cubicBezTo>
                      <a:pt x="3810" y="13335"/>
                      <a:pt x="30480" y="24765"/>
                      <a:pt x="61913" y="24765"/>
                    </a:cubicBezTo>
                    <a:cubicBezTo>
                      <a:pt x="91440" y="24765"/>
                      <a:pt x="118110" y="13335"/>
                      <a:pt x="122873" y="953"/>
                    </a:cubicBezTo>
                    <a:cubicBezTo>
                      <a:pt x="109538" y="10478"/>
                      <a:pt x="85725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1" name="Полилиния: фигура 1229">
                <a:extLst>
                  <a:ext uri="{FF2B5EF4-FFF2-40B4-BE49-F238E27FC236}">
                    <a16:creationId xmlns:a16="http://schemas.microsoft.com/office/drawing/2014/main" xmlns="" id="{2B85A64F-4F8B-4AF8-B9E0-6F27C63CE9D5}"/>
                  </a:ext>
                </a:extLst>
              </p:cNvPr>
              <p:cNvSpPr/>
              <p:nvPr/>
            </p:nvSpPr>
            <p:spPr>
              <a:xfrm>
                <a:off x="9269818" y="3566424"/>
                <a:ext cx="123825" cy="47625"/>
              </a:xfrm>
              <a:custGeom>
                <a:avLst/>
                <a:gdLst>
                  <a:gd name="connsiteX0" fmla="*/ 19050 w 123825"/>
                  <a:gd name="connsiteY0" fmla="*/ 5715 h 47625"/>
                  <a:gd name="connsiteX1" fmla="*/ 0 w 123825"/>
                  <a:gd name="connsiteY1" fmla="*/ 23813 h 47625"/>
                  <a:gd name="connsiteX2" fmla="*/ 61913 w 123825"/>
                  <a:gd name="connsiteY2" fmla="*/ 47625 h 47625"/>
                  <a:gd name="connsiteX3" fmla="*/ 123825 w 123825"/>
                  <a:gd name="connsiteY3" fmla="*/ 23813 h 47625"/>
                  <a:gd name="connsiteX4" fmla="*/ 104775 w 123825"/>
                  <a:gd name="connsiteY4" fmla="*/ 5715 h 47625"/>
                  <a:gd name="connsiteX5" fmla="*/ 19050 w 123825"/>
                  <a:gd name="connsiteY5" fmla="*/ 571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47625">
                    <a:moveTo>
                      <a:pt x="19050" y="5715"/>
                    </a:moveTo>
                    <a:cubicBezTo>
                      <a:pt x="7620" y="10478"/>
                      <a:pt x="0" y="16192"/>
                      <a:pt x="0" y="23813"/>
                    </a:cubicBezTo>
                    <a:cubicBezTo>
                      <a:pt x="0" y="39053"/>
                      <a:pt x="31433" y="47625"/>
                      <a:pt x="61913" y="47625"/>
                    </a:cubicBezTo>
                    <a:cubicBezTo>
                      <a:pt x="92393" y="47625"/>
                      <a:pt x="123825" y="39053"/>
                      <a:pt x="123825" y="23813"/>
                    </a:cubicBezTo>
                    <a:cubicBezTo>
                      <a:pt x="123825" y="16192"/>
                      <a:pt x="116205" y="10478"/>
                      <a:pt x="104775" y="5715"/>
                    </a:cubicBezTo>
                    <a:cubicBezTo>
                      <a:pt x="80963" y="-1905"/>
                      <a:pt x="42863" y="-1905"/>
                      <a:pt x="19050" y="57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Полилиния: фигура 1230">
                <a:extLst>
                  <a:ext uri="{FF2B5EF4-FFF2-40B4-BE49-F238E27FC236}">
                    <a16:creationId xmlns:a16="http://schemas.microsoft.com/office/drawing/2014/main" xmlns="" id="{47A9E5D5-04A5-4B32-9496-2E7C542A0C5A}"/>
                  </a:ext>
                </a:extLst>
              </p:cNvPr>
              <p:cNvSpPr/>
              <p:nvPr/>
            </p:nvSpPr>
            <p:spPr>
              <a:xfrm>
                <a:off x="9269818" y="37035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4" name="Полилиния: фигура 1231">
                <a:extLst>
                  <a:ext uri="{FF2B5EF4-FFF2-40B4-BE49-F238E27FC236}">
                    <a16:creationId xmlns:a16="http://schemas.microsoft.com/office/drawing/2014/main" xmlns="" id="{0C3293AB-773B-4323-BE58-410E1A2E5ADE}"/>
                  </a:ext>
                </a:extLst>
              </p:cNvPr>
              <p:cNvSpPr/>
              <p:nvPr/>
            </p:nvSpPr>
            <p:spPr>
              <a:xfrm>
                <a:off x="9269818" y="36845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412693" y="3699774"/>
              <a:ext cx="142875" cy="104775"/>
              <a:chOff x="9412693" y="3699774"/>
              <a:chExt cx="142875" cy="104775"/>
            </a:xfrm>
            <a:grpFill/>
          </p:grpSpPr>
          <p:sp>
            <p:nvSpPr>
              <p:cNvPr id="48" name="Полилиния: фигура 1233">
                <a:extLst>
                  <a:ext uri="{FF2B5EF4-FFF2-40B4-BE49-F238E27FC236}">
                    <a16:creationId xmlns:a16="http://schemas.microsoft.com/office/drawing/2014/main" xmlns="" id="{4317E8B9-D162-4299-BA7A-2FC56944ADA9}"/>
                  </a:ext>
                </a:extLst>
              </p:cNvPr>
              <p:cNvSpPr/>
              <p:nvPr/>
            </p:nvSpPr>
            <p:spPr>
              <a:xfrm>
                <a:off x="9412693" y="3699774"/>
                <a:ext cx="142875" cy="47625"/>
              </a:xfrm>
              <a:custGeom>
                <a:avLst/>
                <a:gdLst>
                  <a:gd name="connsiteX0" fmla="*/ 0 w 142875"/>
                  <a:gd name="connsiteY0" fmla="*/ 19050 h 47625"/>
                  <a:gd name="connsiteX1" fmla="*/ 0 w 142875"/>
                  <a:gd name="connsiteY1" fmla="*/ 21907 h 47625"/>
                  <a:gd name="connsiteX2" fmla="*/ 0 w 142875"/>
                  <a:gd name="connsiteY2" fmla="*/ 21907 h 47625"/>
                  <a:gd name="connsiteX3" fmla="*/ 71438 w 142875"/>
                  <a:gd name="connsiteY3" fmla="*/ 47625 h 47625"/>
                  <a:gd name="connsiteX4" fmla="*/ 142875 w 142875"/>
                  <a:gd name="connsiteY4" fmla="*/ 23813 h 47625"/>
                  <a:gd name="connsiteX5" fmla="*/ 71438 w 142875"/>
                  <a:gd name="connsiteY5" fmla="*/ 0 h 47625"/>
                  <a:gd name="connsiteX6" fmla="*/ 0 w 142875"/>
                  <a:gd name="connsiteY6" fmla="*/ 1905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47625">
                    <a:moveTo>
                      <a:pt x="0" y="19050"/>
                    </a:moveTo>
                    <a:cubicBezTo>
                      <a:pt x="0" y="20003"/>
                      <a:pt x="0" y="20955"/>
                      <a:pt x="0" y="21907"/>
                    </a:cubicBezTo>
                    <a:lnTo>
                      <a:pt x="0" y="21907"/>
                    </a:lnTo>
                    <a:cubicBezTo>
                      <a:pt x="4763" y="36195"/>
                      <a:pt x="41910" y="47625"/>
                      <a:pt x="71438" y="47625"/>
                    </a:cubicBezTo>
                    <a:cubicBezTo>
                      <a:pt x="100013" y="47625"/>
                      <a:pt x="142875" y="40005"/>
                      <a:pt x="142875" y="23813"/>
                    </a:cubicBezTo>
                    <a:cubicBezTo>
                      <a:pt x="142875" y="7620"/>
                      <a:pt x="100013" y="0"/>
                      <a:pt x="71438" y="0"/>
                    </a:cubicBezTo>
                    <a:cubicBezTo>
                      <a:pt x="44768" y="0"/>
                      <a:pt x="0" y="1905"/>
                      <a:pt x="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9" name="Полилиния: фигура 1234">
                <a:extLst>
                  <a:ext uri="{FF2B5EF4-FFF2-40B4-BE49-F238E27FC236}">
                    <a16:creationId xmlns:a16="http://schemas.microsoft.com/office/drawing/2014/main" xmlns="" id="{F7EA42E3-3967-4156-854E-0D68EBC06DC4}"/>
                  </a:ext>
                </a:extLst>
              </p:cNvPr>
              <p:cNvSpPr/>
              <p:nvPr/>
            </p:nvSpPr>
            <p:spPr>
              <a:xfrm>
                <a:off x="9412693" y="373596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Полилиния: фигура 1235">
                <a:extLst>
                  <a:ext uri="{FF2B5EF4-FFF2-40B4-BE49-F238E27FC236}">
                    <a16:creationId xmlns:a16="http://schemas.microsoft.com/office/drawing/2014/main" xmlns="" id="{F4274B2C-7E77-412A-BB09-BBF43DA6BB41}"/>
                  </a:ext>
                </a:extLst>
              </p:cNvPr>
              <p:cNvSpPr/>
              <p:nvPr/>
            </p:nvSpPr>
            <p:spPr>
              <a:xfrm>
                <a:off x="9412693" y="375501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Полилиния: фигура 1236">
                <a:extLst>
                  <a:ext uri="{FF2B5EF4-FFF2-40B4-BE49-F238E27FC236}">
                    <a16:creationId xmlns:a16="http://schemas.microsoft.com/office/drawing/2014/main" xmlns="" id="{B5C5355A-729A-4ABC-A5E5-55900C8D82F1}"/>
                  </a:ext>
                </a:extLst>
              </p:cNvPr>
              <p:cNvSpPr/>
              <p:nvPr/>
            </p:nvSpPr>
            <p:spPr>
              <a:xfrm>
                <a:off x="9412693" y="3774069"/>
                <a:ext cx="142875" cy="30480"/>
              </a:xfrm>
              <a:custGeom>
                <a:avLst/>
                <a:gdLst>
                  <a:gd name="connsiteX0" fmla="*/ 71438 w 142875"/>
                  <a:gd name="connsiteY0" fmla="*/ 20955 h 30480"/>
                  <a:gd name="connsiteX1" fmla="*/ 0 w 142875"/>
                  <a:gd name="connsiteY1" fmla="*/ 0 h 30480"/>
                  <a:gd name="connsiteX2" fmla="*/ 0 w 142875"/>
                  <a:gd name="connsiteY2" fmla="*/ 6668 h 30480"/>
                  <a:gd name="connsiteX3" fmla="*/ 71438 w 142875"/>
                  <a:gd name="connsiteY3" fmla="*/ 30480 h 30480"/>
                  <a:gd name="connsiteX4" fmla="*/ 142875 w 142875"/>
                  <a:gd name="connsiteY4" fmla="*/ 6668 h 30480"/>
                  <a:gd name="connsiteX5" fmla="*/ 142875 w 142875"/>
                  <a:gd name="connsiteY5" fmla="*/ 4763 h 30480"/>
                  <a:gd name="connsiteX6" fmla="*/ 71438 w 142875"/>
                  <a:gd name="connsiteY6" fmla="*/ 20955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20955"/>
                    </a:move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6668"/>
                    </a:lnTo>
                    <a:cubicBezTo>
                      <a:pt x="0" y="22860"/>
                      <a:pt x="42863" y="30480"/>
                      <a:pt x="71438" y="30480"/>
                    </a:cubicBez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003"/>
                      <a:pt x="74295" y="20955"/>
                      <a:pt x="71438" y="209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</p:grpSp>
      <p:cxnSp>
        <p:nvCxnSpPr>
          <p:cNvPr id="6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Прямоугольник 69"/>
          <p:cNvSpPr/>
          <p:nvPr/>
        </p:nvSpPr>
        <p:spPr>
          <a:xfrm>
            <a:off x="553771" y="258193"/>
            <a:ext cx="8382839" cy="49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Концепция</a:t>
            </a:r>
            <a:r>
              <a:rPr lang="ru-RU" sz="3200" b="1" kern="12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</a:t>
            </a:r>
            <a:r>
              <a:rPr lang="ru-RU" sz="3200" b="1" kern="12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Единое информационное окно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EC6B072-2FA9-458D-BB37-9C6CD2E3FBC3}"/>
              </a:ext>
            </a:extLst>
          </p:cNvPr>
          <p:cNvSpPr txBox="1"/>
          <p:nvPr/>
        </p:nvSpPr>
        <p:spPr>
          <a:xfrm>
            <a:off x="6859814" y="963186"/>
            <a:ext cx="5215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Информация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и статус о положенных выплатах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Справочник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о всех мерах гос. поддержки: 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	- дополнительных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социальных выплатах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	- несоциальных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выплатах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	- иных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мерах гос. п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оддержки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Новостной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дайджест о новых соц. возможностях и 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изменениях в текущих</a:t>
            </a:r>
            <a:endParaRPr lang="ru-RU" sz="1800" dirty="0">
              <a:solidFill>
                <a:schemeClr val="accent1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Сбор информации о клиенте для формирования персонализированных рекомендаций по использованию мер поддержки</a:t>
            </a:r>
          </a:p>
        </p:txBody>
      </p:sp>
      <p:sp>
        <p:nvSpPr>
          <p:cNvPr id="73" name="Овал 72"/>
          <p:cNvSpPr/>
          <p:nvPr/>
        </p:nvSpPr>
        <p:spPr>
          <a:xfrm>
            <a:off x="5325914" y="4948958"/>
            <a:ext cx="129582" cy="1295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cxnSp>
        <p:nvCxnSpPr>
          <p:cNvPr id="74" name="Прямая соединительная линия 73"/>
          <p:cNvCxnSpPr>
            <a:stCxn id="73" idx="6"/>
          </p:cNvCxnSpPr>
          <p:nvPr/>
        </p:nvCxnSpPr>
        <p:spPr>
          <a:xfrm flipV="1">
            <a:off x="5455496" y="5013306"/>
            <a:ext cx="1226701" cy="443"/>
          </a:xfrm>
          <a:prstGeom prst="line">
            <a:avLst/>
          </a:prstGeom>
          <a:ln w="9525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6682197" y="1020279"/>
            <a:ext cx="0" cy="5559630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Рисунок 2695">
            <a:extLst>
              <a:ext uri="{FF2B5EF4-FFF2-40B4-BE49-F238E27FC236}">
                <a16:creationId xmlns:a16="http://schemas.microsoft.com/office/drawing/2014/main" xmlns="" id="{394B6EC4-6704-4BF8-97A3-49B88CB673AF}"/>
              </a:ext>
            </a:extLst>
          </p:cNvPr>
          <p:cNvSpPr/>
          <p:nvPr/>
        </p:nvSpPr>
        <p:spPr>
          <a:xfrm>
            <a:off x="3120721" y="1637291"/>
            <a:ext cx="379706" cy="379714"/>
          </a:xfrm>
          <a:custGeom>
            <a:avLst/>
            <a:gdLst>
              <a:gd name="connsiteX0" fmla="*/ 96749 w 285744"/>
              <a:gd name="connsiteY0" fmla="*/ 103784 h 285750"/>
              <a:gd name="connsiteX1" fmla="*/ 66670 w 285744"/>
              <a:gd name="connsiteY1" fmla="*/ 76200 h 285750"/>
              <a:gd name="connsiteX2" fmla="*/ 38095 w 285744"/>
              <a:gd name="connsiteY2" fmla="*/ 76200 h 285750"/>
              <a:gd name="connsiteX3" fmla="*/ 8015 w 285744"/>
              <a:gd name="connsiteY3" fmla="*/ 103784 h 285750"/>
              <a:gd name="connsiteX4" fmla="*/ 128 w 285744"/>
              <a:gd name="connsiteY4" fmla="*/ 172107 h 285750"/>
              <a:gd name="connsiteX5" fmla="*/ 4662 w 285744"/>
              <a:gd name="connsiteY5" fmla="*/ 186738 h 285750"/>
              <a:gd name="connsiteX6" fmla="*/ 17073 w 285744"/>
              <a:gd name="connsiteY6" fmla="*/ 192405 h 285750"/>
              <a:gd name="connsiteX7" fmla="*/ 23817 w 285744"/>
              <a:gd name="connsiteY7" fmla="*/ 281340 h 285750"/>
              <a:gd name="connsiteX8" fmla="*/ 28570 w 285744"/>
              <a:gd name="connsiteY8" fmla="*/ 285750 h 285750"/>
              <a:gd name="connsiteX9" fmla="*/ 76195 w 285744"/>
              <a:gd name="connsiteY9" fmla="*/ 285750 h 285750"/>
              <a:gd name="connsiteX10" fmla="*/ 80948 w 285744"/>
              <a:gd name="connsiteY10" fmla="*/ 281340 h 285750"/>
              <a:gd name="connsiteX11" fmla="*/ 87586 w 285744"/>
              <a:gd name="connsiteY11" fmla="*/ 192405 h 285750"/>
              <a:gd name="connsiteX12" fmla="*/ 87691 w 285744"/>
              <a:gd name="connsiteY12" fmla="*/ 192405 h 285750"/>
              <a:gd name="connsiteX13" fmla="*/ 100102 w 285744"/>
              <a:gd name="connsiteY13" fmla="*/ 186738 h 285750"/>
              <a:gd name="connsiteX14" fmla="*/ 104636 w 285744"/>
              <a:gd name="connsiteY14" fmla="*/ 172107 h 285750"/>
              <a:gd name="connsiteX15" fmla="*/ 96749 w 285744"/>
              <a:gd name="connsiteY15" fmla="*/ 103784 h 285750"/>
              <a:gd name="connsiteX16" fmla="*/ 52382 w 285744"/>
              <a:gd name="connsiteY16" fmla="*/ 57150 h 285750"/>
              <a:gd name="connsiteX17" fmla="*/ 80957 w 285744"/>
              <a:gd name="connsiteY17" fmla="*/ 28575 h 285750"/>
              <a:gd name="connsiteX18" fmla="*/ 52382 w 285744"/>
              <a:gd name="connsiteY18" fmla="*/ 0 h 285750"/>
              <a:gd name="connsiteX19" fmla="*/ 23807 w 285744"/>
              <a:gd name="connsiteY19" fmla="*/ 28575 h 285750"/>
              <a:gd name="connsiteX20" fmla="*/ 52382 w 285744"/>
              <a:gd name="connsiteY20" fmla="*/ 57150 h 285750"/>
              <a:gd name="connsiteX21" fmla="*/ 280982 w 285744"/>
              <a:gd name="connsiteY21" fmla="*/ 0 h 285750"/>
              <a:gd name="connsiteX22" fmla="*/ 100007 w 285744"/>
              <a:gd name="connsiteY22" fmla="*/ 0 h 285750"/>
              <a:gd name="connsiteX23" fmla="*/ 95245 w 285744"/>
              <a:gd name="connsiteY23" fmla="*/ 4763 h 285750"/>
              <a:gd name="connsiteX24" fmla="*/ 100007 w 285744"/>
              <a:gd name="connsiteY24" fmla="*/ 9525 h 285750"/>
              <a:gd name="connsiteX25" fmla="*/ 276220 w 285744"/>
              <a:gd name="connsiteY25" fmla="*/ 9525 h 285750"/>
              <a:gd name="connsiteX26" fmla="*/ 276220 w 285744"/>
              <a:gd name="connsiteY26" fmla="*/ 171450 h 285750"/>
              <a:gd name="connsiteX27" fmla="*/ 128582 w 285744"/>
              <a:gd name="connsiteY27" fmla="*/ 171450 h 285750"/>
              <a:gd name="connsiteX28" fmla="*/ 123820 w 285744"/>
              <a:gd name="connsiteY28" fmla="*/ 176213 h 285750"/>
              <a:gd name="connsiteX29" fmla="*/ 128582 w 285744"/>
              <a:gd name="connsiteY29" fmla="*/ 180975 h 285750"/>
              <a:gd name="connsiteX30" fmla="*/ 280982 w 285744"/>
              <a:gd name="connsiteY30" fmla="*/ 180975 h 285750"/>
              <a:gd name="connsiteX31" fmla="*/ 285745 w 285744"/>
              <a:gd name="connsiteY31" fmla="*/ 176213 h 285750"/>
              <a:gd name="connsiteX32" fmla="*/ 285745 w 285744"/>
              <a:gd name="connsiteY32" fmla="*/ 4763 h 285750"/>
              <a:gd name="connsiteX33" fmla="*/ 280982 w 285744"/>
              <a:gd name="connsiteY33" fmla="*/ 0 h 285750"/>
              <a:gd name="connsiteX34" fmla="*/ 167901 w 285744"/>
              <a:gd name="connsiteY34" fmla="*/ 117481 h 285750"/>
              <a:gd name="connsiteX35" fmla="*/ 171711 w 285744"/>
              <a:gd name="connsiteY35" fmla="*/ 119053 h 285750"/>
              <a:gd name="connsiteX36" fmla="*/ 175321 w 285744"/>
              <a:gd name="connsiteY36" fmla="*/ 117072 h 285750"/>
              <a:gd name="connsiteX37" fmla="*/ 195867 w 285744"/>
              <a:gd name="connsiteY37" fmla="*/ 88306 h 285750"/>
              <a:gd name="connsiteX38" fmla="*/ 201420 w 285744"/>
              <a:gd name="connsiteY38" fmla="*/ 93859 h 285750"/>
              <a:gd name="connsiteX39" fmla="*/ 205049 w 285744"/>
              <a:gd name="connsiteY39" fmla="*/ 95250 h 285750"/>
              <a:gd name="connsiteX40" fmla="*/ 208506 w 285744"/>
              <a:gd name="connsiteY40" fmla="*/ 93469 h 285750"/>
              <a:gd name="connsiteX41" fmla="*/ 246606 w 285744"/>
              <a:gd name="connsiteY41" fmla="*/ 45844 h 285750"/>
              <a:gd name="connsiteX42" fmla="*/ 245863 w 285744"/>
              <a:gd name="connsiteY42" fmla="*/ 39148 h 285750"/>
              <a:gd name="connsiteX43" fmla="*/ 239167 w 285744"/>
              <a:gd name="connsiteY43" fmla="*/ 39891 h 285750"/>
              <a:gd name="connsiteX44" fmla="*/ 204392 w 285744"/>
              <a:gd name="connsiteY44" fmla="*/ 83363 h 285750"/>
              <a:gd name="connsiteX45" fmla="*/ 198629 w 285744"/>
              <a:gd name="connsiteY45" fmla="*/ 77600 h 285750"/>
              <a:gd name="connsiteX46" fmla="*/ 194867 w 285744"/>
              <a:gd name="connsiteY46" fmla="*/ 76219 h 285750"/>
              <a:gd name="connsiteX47" fmla="*/ 191380 w 285744"/>
              <a:gd name="connsiteY47" fmla="*/ 78200 h 285750"/>
              <a:gd name="connsiteX48" fmla="*/ 171016 w 285744"/>
              <a:gd name="connsiteY48" fmla="*/ 106699 h 285750"/>
              <a:gd name="connsiteX49" fmla="*/ 151480 w 285744"/>
              <a:gd name="connsiteY49" fmla="*/ 84925 h 285750"/>
              <a:gd name="connsiteX50" fmla="*/ 147546 w 285744"/>
              <a:gd name="connsiteY50" fmla="*/ 83353 h 285750"/>
              <a:gd name="connsiteX51" fmla="*/ 143917 w 285744"/>
              <a:gd name="connsiteY51" fmla="*/ 85534 h 285750"/>
              <a:gd name="connsiteX52" fmla="*/ 115028 w 285744"/>
              <a:gd name="connsiteY52" fmla="*/ 130778 h 285750"/>
              <a:gd name="connsiteX53" fmla="*/ 116476 w 285744"/>
              <a:gd name="connsiteY53" fmla="*/ 137351 h 285750"/>
              <a:gd name="connsiteX54" fmla="*/ 119038 w 285744"/>
              <a:gd name="connsiteY54" fmla="*/ 138103 h 285750"/>
              <a:gd name="connsiteX55" fmla="*/ 123058 w 285744"/>
              <a:gd name="connsiteY55" fmla="*/ 135903 h 285750"/>
              <a:gd name="connsiteX56" fmla="*/ 148575 w 285744"/>
              <a:gd name="connsiteY56" fmla="*/ 95945 h 285750"/>
              <a:gd name="connsiteX57" fmla="*/ 167901 w 285744"/>
              <a:gd name="connsiteY57" fmla="*/ 11748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5744" h="285750">
                <a:moveTo>
                  <a:pt x="96749" y="103784"/>
                </a:moveTo>
                <a:cubicBezTo>
                  <a:pt x="94968" y="88316"/>
                  <a:pt x="81748" y="76200"/>
                  <a:pt x="66670" y="76200"/>
                </a:cubicBezTo>
                <a:lnTo>
                  <a:pt x="38095" y="76200"/>
                </a:lnTo>
                <a:cubicBezTo>
                  <a:pt x="23016" y="76200"/>
                  <a:pt x="9796" y="88316"/>
                  <a:pt x="8015" y="103784"/>
                </a:cubicBezTo>
                <a:lnTo>
                  <a:pt x="128" y="172107"/>
                </a:lnTo>
                <a:cubicBezTo>
                  <a:pt x="-491" y="177470"/>
                  <a:pt x="1157" y="182813"/>
                  <a:pt x="4662" y="186738"/>
                </a:cubicBezTo>
                <a:cubicBezTo>
                  <a:pt x="7919" y="190395"/>
                  <a:pt x="12329" y="192405"/>
                  <a:pt x="17073" y="192405"/>
                </a:cubicBezTo>
                <a:lnTo>
                  <a:pt x="23817" y="281340"/>
                </a:lnTo>
                <a:cubicBezTo>
                  <a:pt x="24007" y="283826"/>
                  <a:pt x="26074" y="285750"/>
                  <a:pt x="28570" y="285750"/>
                </a:cubicBezTo>
                <a:lnTo>
                  <a:pt x="76195" y="285750"/>
                </a:lnTo>
                <a:cubicBezTo>
                  <a:pt x="78690" y="285750"/>
                  <a:pt x="80757" y="283826"/>
                  <a:pt x="80948" y="281340"/>
                </a:cubicBezTo>
                <a:lnTo>
                  <a:pt x="87586" y="192405"/>
                </a:lnTo>
                <a:lnTo>
                  <a:pt x="87691" y="192405"/>
                </a:lnTo>
                <a:cubicBezTo>
                  <a:pt x="92444" y="192405"/>
                  <a:pt x="96845" y="190395"/>
                  <a:pt x="100102" y="186738"/>
                </a:cubicBezTo>
                <a:cubicBezTo>
                  <a:pt x="103607" y="182804"/>
                  <a:pt x="105265" y="177470"/>
                  <a:pt x="104636" y="172107"/>
                </a:cubicBezTo>
                <a:lnTo>
                  <a:pt x="96749" y="103784"/>
                </a:lnTo>
                <a:close/>
                <a:moveTo>
                  <a:pt x="52382" y="57150"/>
                </a:moveTo>
                <a:cubicBezTo>
                  <a:pt x="68165" y="57150"/>
                  <a:pt x="80957" y="44358"/>
                  <a:pt x="80957" y="28575"/>
                </a:cubicBezTo>
                <a:cubicBezTo>
                  <a:pt x="80957" y="12792"/>
                  <a:pt x="68165" y="0"/>
                  <a:pt x="52382" y="0"/>
                </a:cubicBezTo>
                <a:cubicBezTo>
                  <a:pt x="36599" y="0"/>
                  <a:pt x="23807" y="12792"/>
                  <a:pt x="23807" y="28575"/>
                </a:cubicBezTo>
                <a:cubicBezTo>
                  <a:pt x="23807" y="44358"/>
                  <a:pt x="36599" y="57150"/>
                  <a:pt x="52382" y="57150"/>
                </a:cubicBezTo>
                <a:close/>
                <a:moveTo>
                  <a:pt x="280982" y="0"/>
                </a:moveTo>
                <a:lnTo>
                  <a:pt x="100007" y="0"/>
                </a:lnTo>
                <a:cubicBezTo>
                  <a:pt x="97378" y="0"/>
                  <a:pt x="95245" y="2134"/>
                  <a:pt x="95245" y="4763"/>
                </a:cubicBezTo>
                <a:cubicBezTo>
                  <a:pt x="95245" y="7391"/>
                  <a:pt x="97378" y="9525"/>
                  <a:pt x="100007" y="9525"/>
                </a:cubicBezTo>
                <a:lnTo>
                  <a:pt x="276220" y="9525"/>
                </a:lnTo>
                <a:lnTo>
                  <a:pt x="276220" y="171450"/>
                </a:lnTo>
                <a:lnTo>
                  <a:pt x="128582" y="171450"/>
                </a:lnTo>
                <a:cubicBezTo>
                  <a:pt x="125953" y="171450"/>
                  <a:pt x="123820" y="173584"/>
                  <a:pt x="123820" y="176213"/>
                </a:cubicBezTo>
                <a:cubicBezTo>
                  <a:pt x="123820" y="178841"/>
                  <a:pt x="125953" y="180975"/>
                  <a:pt x="128582" y="180975"/>
                </a:cubicBezTo>
                <a:lnTo>
                  <a:pt x="280982" y="180975"/>
                </a:lnTo>
                <a:cubicBezTo>
                  <a:pt x="283611" y="180975"/>
                  <a:pt x="285745" y="178841"/>
                  <a:pt x="285745" y="176213"/>
                </a:cubicBezTo>
                <a:lnTo>
                  <a:pt x="285745" y="4763"/>
                </a:lnTo>
                <a:cubicBezTo>
                  <a:pt x="285745" y="2134"/>
                  <a:pt x="283611" y="0"/>
                  <a:pt x="280982" y="0"/>
                </a:cubicBezTo>
                <a:close/>
                <a:moveTo>
                  <a:pt x="167901" y="117481"/>
                </a:moveTo>
                <a:cubicBezTo>
                  <a:pt x="168873" y="118558"/>
                  <a:pt x="170282" y="119148"/>
                  <a:pt x="171711" y="119053"/>
                </a:cubicBezTo>
                <a:cubicBezTo>
                  <a:pt x="173150" y="118977"/>
                  <a:pt x="174483" y="118243"/>
                  <a:pt x="175321" y="117072"/>
                </a:cubicBezTo>
                <a:lnTo>
                  <a:pt x="195867" y="88306"/>
                </a:lnTo>
                <a:lnTo>
                  <a:pt x="201420" y="93859"/>
                </a:lnTo>
                <a:cubicBezTo>
                  <a:pt x="202372" y="94821"/>
                  <a:pt x="203696" y="95307"/>
                  <a:pt x="205049" y="95250"/>
                </a:cubicBezTo>
                <a:cubicBezTo>
                  <a:pt x="206401" y="95174"/>
                  <a:pt x="207659" y="94526"/>
                  <a:pt x="208506" y="93469"/>
                </a:cubicBezTo>
                <a:lnTo>
                  <a:pt x="246606" y="45844"/>
                </a:lnTo>
                <a:cubicBezTo>
                  <a:pt x="248245" y="43786"/>
                  <a:pt x="247911" y="40796"/>
                  <a:pt x="245863" y="39148"/>
                </a:cubicBezTo>
                <a:cubicBezTo>
                  <a:pt x="243806" y="37509"/>
                  <a:pt x="240825" y="37852"/>
                  <a:pt x="239167" y="39891"/>
                </a:cubicBezTo>
                <a:lnTo>
                  <a:pt x="204392" y="83363"/>
                </a:lnTo>
                <a:lnTo>
                  <a:pt x="198629" y="77600"/>
                </a:lnTo>
                <a:cubicBezTo>
                  <a:pt x="197638" y="76610"/>
                  <a:pt x="196257" y="76133"/>
                  <a:pt x="194867" y="76219"/>
                </a:cubicBezTo>
                <a:cubicBezTo>
                  <a:pt x="193476" y="76333"/>
                  <a:pt x="192200" y="77057"/>
                  <a:pt x="191380" y="78200"/>
                </a:cubicBezTo>
                <a:lnTo>
                  <a:pt x="171016" y="106699"/>
                </a:lnTo>
                <a:lnTo>
                  <a:pt x="151480" y="84925"/>
                </a:lnTo>
                <a:cubicBezTo>
                  <a:pt x="150480" y="83820"/>
                  <a:pt x="148975" y="83229"/>
                  <a:pt x="147546" y="83353"/>
                </a:cubicBezTo>
                <a:cubicBezTo>
                  <a:pt x="146060" y="83477"/>
                  <a:pt x="144717" y="84287"/>
                  <a:pt x="143917" y="85534"/>
                </a:cubicBezTo>
                <a:lnTo>
                  <a:pt x="115028" y="130778"/>
                </a:lnTo>
                <a:cubicBezTo>
                  <a:pt x="113618" y="132998"/>
                  <a:pt x="114256" y="135941"/>
                  <a:pt x="116476" y="137351"/>
                </a:cubicBezTo>
                <a:cubicBezTo>
                  <a:pt x="117266" y="137855"/>
                  <a:pt x="118152" y="138103"/>
                  <a:pt x="119038" y="138103"/>
                </a:cubicBezTo>
                <a:cubicBezTo>
                  <a:pt x="120610" y="138103"/>
                  <a:pt x="122153" y="137322"/>
                  <a:pt x="123058" y="135903"/>
                </a:cubicBezTo>
                <a:lnTo>
                  <a:pt x="148575" y="95945"/>
                </a:lnTo>
                <a:lnTo>
                  <a:pt x="167901" y="11748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вал 65">
            <a:extLst>
              <a:ext uri="{FF2B5EF4-FFF2-40B4-BE49-F238E27FC236}">
                <a16:creationId xmlns:a16="http://schemas.microsoft.com/office/drawing/2014/main" xmlns="" id="{A901A099-585C-44F5-93F0-FC0795439E72}"/>
              </a:ext>
            </a:extLst>
          </p:cNvPr>
          <p:cNvSpPr/>
          <p:nvPr/>
        </p:nvSpPr>
        <p:spPr>
          <a:xfrm flipH="1">
            <a:off x="2097171" y="2723153"/>
            <a:ext cx="2506046" cy="2506047"/>
          </a:xfrm>
          <a:prstGeom prst="ellipse">
            <a:avLst/>
          </a:prstGeom>
          <a:solidFill>
            <a:srgbClr val="7030A0"/>
          </a:solidFill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 defTabSz="514363">
              <a:buClrTx/>
              <a:buFontTx/>
              <a:buNone/>
              <a:defRPr/>
            </a:pPr>
            <a:endParaRPr lang="ru-RU" kern="1200" dirty="0">
              <a:solidFill>
                <a:srgbClr val="002882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xmlns="" id="{44255683-28DD-435C-9881-D9600AFFA3AA}"/>
              </a:ext>
            </a:extLst>
          </p:cNvPr>
          <p:cNvSpPr/>
          <p:nvPr/>
        </p:nvSpPr>
        <p:spPr>
          <a:xfrm>
            <a:off x="2257492" y="2884897"/>
            <a:ext cx="2182560" cy="2182557"/>
          </a:xfrm>
          <a:prstGeom prst="ellipse">
            <a:avLst/>
          </a:prstGeom>
          <a:gradFill>
            <a:gsLst>
              <a:gs pos="0">
                <a:srgbClr val="9B67C1"/>
              </a:gs>
              <a:gs pos="100000">
                <a:srgbClr val="7030A0"/>
              </a:gs>
            </a:gsLst>
            <a:lin ang="2700000" scaled="0"/>
          </a:gradFill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buClr>
                <a:srgbClr val="1C1C1C"/>
              </a:buClr>
              <a:buSzPts val="1800"/>
              <a:buFont typeface="Calibri"/>
              <a:buNone/>
            </a:pPr>
            <a:endParaRPr lang="ru-RU" sz="2000" b="1" dirty="0">
              <a:solidFill>
                <a:srgbClr val="FFFFFF"/>
              </a:solidFill>
              <a:latin typeface="Arial Narrow" panose="020B0606020202030204" pitchFamily="34" charset="0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FF7778BE-B401-419A-9960-53CF5F0E42EF}"/>
              </a:ext>
            </a:extLst>
          </p:cNvPr>
          <p:cNvGrpSpPr/>
          <p:nvPr/>
        </p:nvGrpSpPr>
        <p:grpSpPr>
          <a:xfrm>
            <a:off x="1315727" y="1976937"/>
            <a:ext cx="4001353" cy="4001349"/>
            <a:chOff x="4090305" y="1615251"/>
            <a:chExt cx="4001353" cy="4001349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xmlns="" id="{27966332-1685-1242-977B-F1C91CC9CED5}"/>
                </a:ext>
              </a:extLst>
            </p:cNvPr>
            <p:cNvSpPr/>
            <p:nvPr/>
          </p:nvSpPr>
          <p:spPr>
            <a:xfrm>
              <a:off x="4090305" y="1615251"/>
              <a:ext cx="4001353" cy="400134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>
                      <a:alpha val="20000"/>
                    </a:schemeClr>
                  </a:gs>
                  <a:gs pos="100000">
                    <a:schemeClr val="accent1">
                      <a:lumMod val="75000"/>
                      <a:alpha val="20000"/>
                    </a:schemeClr>
                  </a:gs>
                </a:gsLst>
                <a:lin ang="2700000" scaled="0"/>
              </a:gra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buClrTx/>
                <a:buFontTx/>
                <a:buNone/>
                <a:defRPr/>
              </a:pPr>
              <a:endParaRPr lang="ru-RU" sz="1200" kern="1200" dirty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xmlns="" id="{472788C3-B409-7944-87A8-8095C848E3A7}"/>
                </a:ext>
              </a:extLst>
            </p:cNvPr>
            <p:cNvSpPr/>
            <p:nvPr/>
          </p:nvSpPr>
          <p:spPr>
            <a:xfrm>
              <a:off x="4516191" y="2061293"/>
              <a:ext cx="3167403" cy="3167401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5852E7CE-1996-4994-9624-365FAD1DF3F4}"/>
              </a:ext>
            </a:extLst>
          </p:cNvPr>
          <p:cNvGrpSpPr/>
          <p:nvPr/>
        </p:nvGrpSpPr>
        <p:grpSpPr>
          <a:xfrm>
            <a:off x="2271857" y="1122947"/>
            <a:ext cx="2066271" cy="1032002"/>
            <a:chOff x="6809416" y="1938555"/>
            <a:chExt cx="2066271" cy="1032002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xmlns="" id="{576A9501-7AFE-0443-AFB5-FFEF8AC49D71}"/>
                </a:ext>
              </a:extLst>
            </p:cNvPr>
            <p:cNvSpPr/>
            <p:nvPr/>
          </p:nvSpPr>
          <p:spPr>
            <a:xfrm>
              <a:off x="6809416" y="1938555"/>
              <a:ext cx="20662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>
                <a:buClr>
                  <a:srgbClr val="002882"/>
                </a:buClr>
                <a:buSzPts val="1800"/>
              </a:pPr>
              <a:r>
                <a:rPr lang="ru-RU" sz="2000" b="1" dirty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Счет возможностей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xmlns="" id="{2487EE59-73B7-D643-BDCF-7FBBFF1DD2DB}"/>
                </a:ext>
              </a:extLst>
            </p:cNvPr>
            <p:cNvSpPr/>
            <p:nvPr/>
          </p:nvSpPr>
          <p:spPr>
            <a:xfrm>
              <a:off x="7515520" y="2316495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AFDF014-DA62-4B6C-A5F2-50654F4C57FB}"/>
              </a:ext>
            </a:extLst>
          </p:cNvPr>
          <p:cNvGrpSpPr/>
          <p:nvPr/>
        </p:nvGrpSpPr>
        <p:grpSpPr>
          <a:xfrm>
            <a:off x="1029388" y="4675863"/>
            <a:ext cx="969817" cy="1112751"/>
            <a:chOff x="3820796" y="4261295"/>
            <a:chExt cx="969817" cy="1112751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xmlns="" id="{8785E341-4759-3147-BA8D-6C03DC8B3219}"/>
                </a:ext>
              </a:extLst>
            </p:cNvPr>
            <p:cNvSpPr/>
            <p:nvPr/>
          </p:nvSpPr>
          <p:spPr>
            <a:xfrm>
              <a:off x="3820796" y="5066269"/>
              <a:ext cx="96981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r" defTabSz="685817">
                <a:buClrTx/>
                <a:defRPr/>
              </a:pPr>
              <a:r>
                <a:rPr lang="ru-RU" sz="2000" b="1" dirty="0" smtClean="0">
                  <a:solidFill>
                    <a:srgbClr val="7030A0"/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Метасчет</a:t>
              </a:r>
              <a:endParaRPr lang="ru-RU" sz="2000" b="1" dirty="0">
                <a:solidFill>
                  <a:srgbClr val="7030A0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xmlns="" id="{91A58989-B5B0-B745-8172-F358EA91C1AC}"/>
                </a:ext>
              </a:extLst>
            </p:cNvPr>
            <p:cNvSpPr/>
            <p:nvPr/>
          </p:nvSpPr>
          <p:spPr>
            <a:xfrm>
              <a:off x="3988903" y="4261295"/>
              <a:ext cx="654065" cy="654062"/>
            </a:xfrm>
            <a:prstGeom prst="ellipse">
              <a:avLst/>
            </a:prstGeom>
            <a:solidFill>
              <a:srgbClr val="C59EE2"/>
            </a:solidFill>
            <a:ln w="12700">
              <a:noFill/>
            </a:ln>
            <a:effectLst>
              <a:outerShdw blurRad="38100" sx="102000" sy="102000" algn="ctr" rotWithShape="0">
                <a:srgbClr val="C59EE2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9677AA61-96A2-42EB-AF7B-CE0744FBAD36}"/>
              </a:ext>
            </a:extLst>
          </p:cNvPr>
          <p:cNvGrpSpPr/>
          <p:nvPr/>
        </p:nvGrpSpPr>
        <p:grpSpPr>
          <a:xfrm>
            <a:off x="4242683" y="4683989"/>
            <a:ext cx="1711162" cy="1502027"/>
            <a:chOff x="7025986" y="4261295"/>
            <a:chExt cx="1711162" cy="1502027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xmlns="" id="{29C0BCDD-9160-6742-A834-6A48A5403CB9}"/>
                </a:ext>
              </a:extLst>
            </p:cNvPr>
            <p:cNvSpPr/>
            <p:nvPr/>
          </p:nvSpPr>
          <p:spPr>
            <a:xfrm>
              <a:off x="7025986" y="4932325"/>
              <a:ext cx="1711162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buClr>
                  <a:srgbClr val="002882"/>
                </a:buClr>
                <a:buSzPts val="1800"/>
              </a:pPr>
              <a:r>
                <a:rPr lang="ru-RU" sz="1800" b="1" dirty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  <a:ea typeface="Arial Narrow"/>
                  <a:cs typeface="Arial Narrow"/>
                  <a:sym typeface="Arial Narrow"/>
                </a:rPr>
                <a:t>Единое информационное окно 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xmlns="" id="{879B108F-AF41-E546-93A3-AB09A1342922}"/>
                </a:ext>
              </a:extLst>
            </p:cNvPr>
            <p:cNvSpPr/>
            <p:nvPr/>
          </p:nvSpPr>
          <p:spPr>
            <a:xfrm>
              <a:off x="7515526" y="4261295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002882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00115" y="3591180"/>
            <a:ext cx="225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Социальный 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счет</a:t>
            </a: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5" name="Рисунок 795">
            <a:extLst>
              <a:ext uri="{FF2B5EF4-FFF2-40B4-BE49-F238E27FC236}">
                <a16:creationId xmlns:a16="http://schemas.microsoft.com/office/drawing/2014/main" xmlns="" id="{1852390C-CBF4-418C-B5E9-747CA575826A}"/>
              </a:ext>
            </a:extLst>
          </p:cNvPr>
          <p:cNvGrpSpPr/>
          <p:nvPr/>
        </p:nvGrpSpPr>
        <p:grpSpPr>
          <a:xfrm>
            <a:off x="1351000" y="4824843"/>
            <a:ext cx="360121" cy="300101"/>
            <a:chOff x="9269818" y="3566424"/>
            <a:chExt cx="285750" cy="238125"/>
          </a:xfrm>
          <a:solidFill>
            <a:srgbClr val="7030A0"/>
          </a:solidFill>
        </p:grpSpPr>
        <p:grpSp>
          <p:nvGrpSpPr>
            <p:cNvPr id="46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269818" y="3566424"/>
              <a:ext cx="123825" cy="219075"/>
              <a:chOff x="9269818" y="3566424"/>
              <a:chExt cx="123825" cy="219075"/>
            </a:xfrm>
            <a:grpFill/>
          </p:grpSpPr>
          <p:sp>
            <p:nvSpPr>
              <p:cNvPr id="52" name="Полилиния: фигура 1222">
                <a:extLst>
                  <a:ext uri="{FF2B5EF4-FFF2-40B4-BE49-F238E27FC236}">
                    <a16:creationId xmlns:a16="http://schemas.microsoft.com/office/drawing/2014/main" xmlns="" id="{ED50138E-959B-48E7-9A0D-7460AB9B6D35}"/>
                  </a:ext>
                </a:extLst>
              </p:cNvPr>
              <p:cNvSpPr/>
              <p:nvPr/>
            </p:nvSpPr>
            <p:spPr>
              <a:xfrm>
                <a:off x="9269818" y="36464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3" name="Полилиния: фигура 1223">
                <a:extLst>
                  <a:ext uri="{FF2B5EF4-FFF2-40B4-BE49-F238E27FC236}">
                    <a16:creationId xmlns:a16="http://schemas.microsoft.com/office/drawing/2014/main" xmlns="" id="{1EA122FA-86EB-459D-BCC5-8672A52A064D}"/>
                  </a:ext>
                </a:extLst>
              </p:cNvPr>
              <p:cNvSpPr/>
              <p:nvPr/>
            </p:nvSpPr>
            <p:spPr>
              <a:xfrm>
                <a:off x="9269818" y="36273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4" name="Полилиния: фигура 1224">
                <a:extLst>
                  <a:ext uri="{FF2B5EF4-FFF2-40B4-BE49-F238E27FC236}">
                    <a16:creationId xmlns:a16="http://schemas.microsoft.com/office/drawing/2014/main" xmlns="" id="{CB6E3D60-E636-49BA-BDA1-62A3A5A0FBAF}"/>
                  </a:ext>
                </a:extLst>
              </p:cNvPr>
              <p:cNvSpPr/>
              <p:nvPr/>
            </p:nvSpPr>
            <p:spPr>
              <a:xfrm>
                <a:off x="9269818" y="3608334"/>
                <a:ext cx="123825" cy="24764"/>
              </a:xfrm>
              <a:custGeom>
                <a:avLst/>
                <a:gdLst>
                  <a:gd name="connsiteX0" fmla="*/ 0 w 123825"/>
                  <a:gd name="connsiteY0" fmla="*/ 0 h 24764"/>
                  <a:gd name="connsiteX1" fmla="*/ 0 w 123825"/>
                  <a:gd name="connsiteY1" fmla="*/ 952 h 24764"/>
                  <a:gd name="connsiteX2" fmla="*/ 61913 w 123825"/>
                  <a:gd name="connsiteY2" fmla="*/ 24765 h 24764"/>
                  <a:gd name="connsiteX3" fmla="*/ 123825 w 123825"/>
                  <a:gd name="connsiteY3" fmla="*/ 952 h 24764"/>
                  <a:gd name="connsiteX4" fmla="*/ 123825 w 123825"/>
                  <a:gd name="connsiteY4" fmla="*/ 0 h 24764"/>
                  <a:gd name="connsiteX5" fmla="*/ 61913 w 123825"/>
                  <a:gd name="connsiteY5" fmla="*/ 15240 h 24764"/>
                  <a:gd name="connsiteX6" fmla="*/ 0 w 123825"/>
                  <a:gd name="connsiteY6" fmla="*/ 0 h 2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4">
                    <a:moveTo>
                      <a:pt x="0" y="0"/>
                    </a:moveTo>
                    <a:lnTo>
                      <a:pt x="0" y="952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2"/>
                    </a:cubicBezTo>
                    <a:lnTo>
                      <a:pt x="123825" y="0"/>
                    </a:lnTo>
                    <a:cubicBezTo>
                      <a:pt x="110490" y="10477"/>
                      <a:pt x="86678" y="15240"/>
                      <a:pt x="61913" y="15240"/>
                    </a:cubicBezTo>
                    <a:cubicBezTo>
                      <a:pt x="37148" y="15240"/>
                      <a:pt x="13335" y="10477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Полилиния: фигура 1225">
                <a:extLst>
                  <a:ext uri="{FF2B5EF4-FFF2-40B4-BE49-F238E27FC236}">
                    <a16:creationId xmlns:a16="http://schemas.microsoft.com/office/drawing/2014/main" xmlns="" id="{2C477CA6-6621-4A4A-9E91-B2F56D94AC0B}"/>
                  </a:ext>
                </a:extLst>
              </p:cNvPr>
              <p:cNvSpPr/>
              <p:nvPr/>
            </p:nvSpPr>
            <p:spPr>
              <a:xfrm>
                <a:off x="9269818" y="3741684"/>
                <a:ext cx="123825" cy="24765"/>
              </a:xfrm>
              <a:custGeom>
                <a:avLst/>
                <a:gdLst>
                  <a:gd name="connsiteX0" fmla="*/ 61913 w 123825"/>
                  <a:gd name="connsiteY0" fmla="*/ 15240 h 24765"/>
                  <a:gd name="connsiteX1" fmla="*/ 0 w 123825"/>
                  <a:gd name="connsiteY1" fmla="*/ 0 h 24765"/>
                  <a:gd name="connsiteX2" fmla="*/ 0 w 123825"/>
                  <a:gd name="connsiteY2" fmla="*/ 953 h 24765"/>
                  <a:gd name="connsiteX3" fmla="*/ 61913 w 123825"/>
                  <a:gd name="connsiteY3" fmla="*/ 24765 h 24765"/>
                  <a:gd name="connsiteX4" fmla="*/ 123825 w 123825"/>
                  <a:gd name="connsiteY4" fmla="*/ 953 h 24765"/>
                  <a:gd name="connsiteX5" fmla="*/ 123825 w 123825"/>
                  <a:gd name="connsiteY5" fmla="*/ 0 h 24765"/>
                  <a:gd name="connsiteX6" fmla="*/ 61913 w 123825"/>
                  <a:gd name="connsiteY6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15240"/>
                    </a:move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Полилиния: фигура 1226">
                <a:extLst>
                  <a:ext uri="{FF2B5EF4-FFF2-40B4-BE49-F238E27FC236}">
                    <a16:creationId xmlns:a16="http://schemas.microsoft.com/office/drawing/2014/main" xmlns="" id="{B158CA46-7983-4FD3-8178-6F406BD52577}"/>
                  </a:ext>
                </a:extLst>
              </p:cNvPr>
              <p:cNvSpPr/>
              <p:nvPr/>
            </p:nvSpPr>
            <p:spPr>
              <a:xfrm>
                <a:off x="9269818" y="36654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Полилиния: фигура 1227">
                <a:extLst>
                  <a:ext uri="{FF2B5EF4-FFF2-40B4-BE49-F238E27FC236}">
                    <a16:creationId xmlns:a16="http://schemas.microsoft.com/office/drawing/2014/main" xmlns="" id="{4AF6ACB3-E973-4576-9A93-1A80DB90DBCF}"/>
                  </a:ext>
                </a:extLst>
              </p:cNvPr>
              <p:cNvSpPr/>
              <p:nvPr/>
            </p:nvSpPr>
            <p:spPr>
              <a:xfrm>
                <a:off x="9269818" y="3722634"/>
                <a:ext cx="123825" cy="24765"/>
              </a:xfrm>
              <a:custGeom>
                <a:avLst/>
                <a:gdLst>
                  <a:gd name="connsiteX0" fmla="*/ 61913 w 123825"/>
                  <a:gd name="connsiteY0" fmla="*/ 24765 h 24765"/>
                  <a:gd name="connsiteX1" fmla="*/ 123825 w 123825"/>
                  <a:gd name="connsiteY1" fmla="*/ 953 h 24765"/>
                  <a:gd name="connsiteX2" fmla="*/ 123825 w 123825"/>
                  <a:gd name="connsiteY2" fmla="*/ 0 h 24765"/>
                  <a:gd name="connsiteX3" fmla="*/ 61913 w 123825"/>
                  <a:gd name="connsiteY3" fmla="*/ 15240 h 24765"/>
                  <a:gd name="connsiteX4" fmla="*/ 0 w 123825"/>
                  <a:gd name="connsiteY4" fmla="*/ 0 h 24765"/>
                  <a:gd name="connsiteX5" fmla="*/ 0 w 123825"/>
                  <a:gd name="connsiteY5" fmla="*/ 953 h 24765"/>
                  <a:gd name="connsiteX6" fmla="*/ 61913 w 123825"/>
                  <a:gd name="connsiteY6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61913" y="24765"/>
                    </a:move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Полилиния: фигура 1228">
                <a:extLst>
                  <a:ext uri="{FF2B5EF4-FFF2-40B4-BE49-F238E27FC236}">
                    <a16:creationId xmlns:a16="http://schemas.microsoft.com/office/drawing/2014/main" xmlns="" id="{FB0A3054-A66D-41A9-AFE1-B11ED224E3F9}"/>
                  </a:ext>
                </a:extLst>
              </p:cNvPr>
              <p:cNvSpPr/>
              <p:nvPr/>
            </p:nvSpPr>
            <p:spPr>
              <a:xfrm>
                <a:off x="9269818" y="3760734"/>
                <a:ext cx="122872" cy="24765"/>
              </a:xfrm>
              <a:custGeom>
                <a:avLst/>
                <a:gdLst>
                  <a:gd name="connsiteX0" fmla="*/ 61913 w 122872"/>
                  <a:gd name="connsiteY0" fmla="*/ 15240 h 24765"/>
                  <a:gd name="connsiteX1" fmla="*/ 0 w 122872"/>
                  <a:gd name="connsiteY1" fmla="*/ 0 h 24765"/>
                  <a:gd name="connsiteX2" fmla="*/ 61913 w 122872"/>
                  <a:gd name="connsiteY2" fmla="*/ 24765 h 24765"/>
                  <a:gd name="connsiteX3" fmla="*/ 122873 w 122872"/>
                  <a:gd name="connsiteY3" fmla="*/ 953 h 24765"/>
                  <a:gd name="connsiteX4" fmla="*/ 61913 w 122872"/>
                  <a:gd name="connsiteY4" fmla="*/ 1524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72" h="24765">
                    <a:moveTo>
                      <a:pt x="61913" y="15240"/>
                    </a:moveTo>
                    <a:cubicBezTo>
                      <a:pt x="38100" y="15240"/>
                      <a:pt x="13335" y="10478"/>
                      <a:pt x="0" y="0"/>
                    </a:cubicBezTo>
                    <a:cubicBezTo>
                      <a:pt x="3810" y="13335"/>
                      <a:pt x="30480" y="24765"/>
                      <a:pt x="61913" y="24765"/>
                    </a:cubicBezTo>
                    <a:cubicBezTo>
                      <a:pt x="91440" y="24765"/>
                      <a:pt x="118110" y="13335"/>
                      <a:pt x="122873" y="953"/>
                    </a:cubicBezTo>
                    <a:cubicBezTo>
                      <a:pt x="109538" y="10478"/>
                      <a:pt x="85725" y="15240"/>
                      <a:pt x="61913" y="15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1" name="Полилиния: фигура 1229">
                <a:extLst>
                  <a:ext uri="{FF2B5EF4-FFF2-40B4-BE49-F238E27FC236}">
                    <a16:creationId xmlns:a16="http://schemas.microsoft.com/office/drawing/2014/main" xmlns="" id="{2B85A64F-4F8B-4AF8-B9E0-6F27C63CE9D5}"/>
                  </a:ext>
                </a:extLst>
              </p:cNvPr>
              <p:cNvSpPr/>
              <p:nvPr/>
            </p:nvSpPr>
            <p:spPr>
              <a:xfrm>
                <a:off x="9269818" y="3566424"/>
                <a:ext cx="123825" cy="47625"/>
              </a:xfrm>
              <a:custGeom>
                <a:avLst/>
                <a:gdLst>
                  <a:gd name="connsiteX0" fmla="*/ 19050 w 123825"/>
                  <a:gd name="connsiteY0" fmla="*/ 5715 h 47625"/>
                  <a:gd name="connsiteX1" fmla="*/ 0 w 123825"/>
                  <a:gd name="connsiteY1" fmla="*/ 23813 h 47625"/>
                  <a:gd name="connsiteX2" fmla="*/ 61913 w 123825"/>
                  <a:gd name="connsiteY2" fmla="*/ 47625 h 47625"/>
                  <a:gd name="connsiteX3" fmla="*/ 123825 w 123825"/>
                  <a:gd name="connsiteY3" fmla="*/ 23813 h 47625"/>
                  <a:gd name="connsiteX4" fmla="*/ 104775 w 123825"/>
                  <a:gd name="connsiteY4" fmla="*/ 5715 h 47625"/>
                  <a:gd name="connsiteX5" fmla="*/ 19050 w 123825"/>
                  <a:gd name="connsiteY5" fmla="*/ 571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25" h="47625">
                    <a:moveTo>
                      <a:pt x="19050" y="5715"/>
                    </a:moveTo>
                    <a:cubicBezTo>
                      <a:pt x="7620" y="10478"/>
                      <a:pt x="0" y="16192"/>
                      <a:pt x="0" y="23813"/>
                    </a:cubicBezTo>
                    <a:cubicBezTo>
                      <a:pt x="0" y="39053"/>
                      <a:pt x="31433" y="47625"/>
                      <a:pt x="61913" y="47625"/>
                    </a:cubicBezTo>
                    <a:cubicBezTo>
                      <a:pt x="92393" y="47625"/>
                      <a:pt x="123825" y="39053"/>
                      <a:pt x="123825" y="23813"/>
                    </a:cubicBezTo>
                    <a:cubicBezTo>
                      <a:pt x="123825" y="16192"/>
                      <a:pt x="116205" y="10478"/>
                      <a:pt x="104775" y="5715"/>
                    </a:cubicBezTo>
                    <a:cubicBezTo>
                      <a:pt x="80963" y="-1905"/>
                      <a:pt x="42863" y="-1905"/>
                      <a:pt x="19050" y="57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Полилиния: фигура 1230">
                <a:extLst>
                  <a:ext uri="{FF2B5EF4-FFF2-40B4-BE49-F238E27FC236}">
                    <a16:creationId xmlns:a16="http://schemas.microsoft.com/office/drawing/2014/main" xmlns="" id="{47A9E5D5-04A5-4B32-9496-2E7C542A0C5A}"/>
                  </a:ext>
                </a:extLst>
              </p:cNvPr>
              <p:cNvSpPr/>
              <p:nvPr/>
            </p:nvSpPr>
            <p:spPr>
              <a:xfrm>
                <a:off x="9269818" y="370358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64" name="Полилиния: фигура 1231">
                <a:extLst>
                  <a:ext uri="{FF2B5EF4-FFF2-40B4-BE49-F238E27FC236}">
                    <a16:creationId xmlns:a16="http://schemas.microsoft.com/office/drawing/2014/main" xmlns="" id="{0C3293AB-773B-4323-BE58-410E1A2E5ADE}"/>
                  </a:ext>
                </a:extLst>
              </p:cNvPr>
              <p:cNvSpPr/>
              <p:nvPr/>
            </p:nvSpPr>
            <p:spPr>
              <a:xfrm>
                <a:off x="9269818" y="3684534"/>
                <a:ext cx="123825" cy="24765"/>
              </a:xfrm>
              <a:custGeom>
                <a:avLst/>
                <a:gdLst>
                  <a:gd name="connsiteX0" fmla="*/ 0 w 123825"/>
                  <a:gd name="connsiteY0" fmla="*/ 0 h 24765"/>
                  <a:gd name="connsiteX1" fmla="*/ 0 w 123825"/>
                  <a:gd name="connsiteY1" fmla="*/ 953 h 24765"/>
                  <a:gd name="connsiteX2" fmla="*/ 61913 w 123825"/>
                  <a:gd name="connsiteY2" fmla="*/ 24765 h 24765"/>
                  <a:gd name="connsiteX3" fmla="*/ 123825 w 123825"/>
                  <a:gd name="connsiteY3" fmla="*/ 953 h 24765"/>
                  <a:gd name="connsiteX4" fmla="*/ 123825 w 123825"/>
                  <a:gd name="connsiteY4" fmla="*/ 0 h 24765"/>
                  <a:gd name="connsiteX5" fmla="*/ 61913 w 123825"/>
                  <a:gd name="connsiteY5" fmla="*/ 15240 h 24765"/>
                  <a:gd name="connsiteX6" fmla="*/ 0 w 123825"/>
                  <a:gd name="connsiteY6" fmla="*/ 0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24765">
                    <a:moveTo>
                      <a:pt x="0" y="0"/>
                    </a:moveTo>
                    <a:lnTo>
                      <a:pt x="0" y="953"/>
                    </a:lnTo>
                    <a:cubicBezTo>
                      <a:pt x="0" y="16193"/>
                      <a:pt x="31433" y="24765"/>
                      <a:pt x="61913" y="24765"/>
                    </a:cubicBezTo>
                    <a:cubicBezTo>
                      <a:pt x="92393" y="24765"/>
                      <a:pt x="123825" y="16193"/>
                      <a:pt x="123825" y="953"/>
                    </a:cubicBezTo>
                    <a:lnTo>
                      <a:pt x="123825" y="0"/>
                    </a:lnTo>
                    <a:cubicBezTo>
                      <a:pt x="110490" y="10478"/>
                      <a:pt x="86678" y="15240"/>
                      <a:pt x="61913" y="15240"/>
                    </a:cubicBezTo>
                    <a:cubicBezTo>
                      <a:pt x="37148" y="15240"/>
                      <a:pt x="13335" y="10478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" name="Рисунок 795">
              <a:extLst>
                <a:ext uri="{FF2B5EF4-FFF2-40B4-BE49-F238E27FC236}">
                  <a16:creationId xmlns:a16="http://schemas.microsoft.com/office/drawing/2014/main" xmlns="" id="{1852390C-CBF4-418C-B5E9-747CA575826A}"/>
                </a:ext>
              </a:extLst>
            </p:cNvPr>
            <p:cNvGrpSpPr/>
            <p:nvPr/>
          </p:nvGrpSpPr>
          <p:grpSpPr>
            <a:xfrm>
              <a:off x="9412693" y="3699774"/>
              <a:ext cx="142875" cy="104775"/>
              <a:chOff x="9412693" y="3699774"/>
              <a:chExt cx="142875" cy="104775"/>
            </a:xfrm>
            <a:grpFill/>
          </p:grpSpPr>
          <p:sp>
            <p:nvSpPr>
              <p:cNvPr id="48" name="Полилиния: фигура 1233">
                <a:extLst>
                  <a:ext uri="{FF2B5EF4-FFF2-40B4-BE49-F238E27FC236}">
                    <a16:creationId xmlns:a16="http://schemas.microsoft.com/office/drawing/2014/main" xmlns="" id="{4317E8B9-D162-4299-BA7A-2FC56944ADA9}"/>
                  </a:ext>
                </a:extLst>
              </p:cNvPr>
              <p:cNvSpPr/>
              <p:nvPr/>
            </p:nvSpPr>
            <p:spPr>
              <a:xfrm>
                <a:off x="9412693" y="3699774"/>
                <a:ext cx="142875" cy="47625"/>
              </a:xfrm>
              <a:custGeom>
                <a:avLst/>
                <a:gdLst>
                  <a:gd name="connsiteX0" fmla="*/ 0 w 142875"/>
                  <a:gd name="connsiteY0" fmla="*/ 19050 h 47625"/>
                  <a:gd name="connsiteX1" fmla="*/ 0 w 142875"/>
                  <a:gd name="connsiteY1" fmla="*/ 21907 h 47625"/>
                  <a:gd name="connsiteX2" fmla="*/ 0 w 142875"/>
                  <a:gd name="connsiteY2" fmla="*/ 21907 h 47625"/>
                  <a:gd name="connsiteX3" fmla="*/ 71438 w 142875"/>
                  <a:gd name="connsiteY3" fmla="*/ 47625 h 47625"/>
                  <a:gd name="connsiteX4" fmla="*/ 142875 w 142875"/>
                  <a:gd name="connsiteY4" fmla="*/ 23813 h 47625"/>
                  <a:gd name="connsiteX5" fmla="*/ 71438 w 142875"/>
                  <a:gd name="connsiteY5" fmla="*/ 0 h 47625"/>
                  <a:gd name="connsiteX6" fmla="*/ 0 w 142875"/>
                  <a:gd name="connsiteY6" fmla="*/ 1905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47625">
                    <a:moveTo>
                      <a:pt x="0" y="19050"/>
                    </a:moveTo>
                    <a:cubicBezTo>
                      <a:pt x="0" y="20003"/>
                      <a:pt x="0" y="20955"/>
                      <a:pt x="0" y="21907"/>
                    </a:cubicBezTo>
                    <a:lnTo>
                      <a:pt x="0" y="21907"/>
                    </a:lnTo>
                    <a:cubicBezTo>
                      <a:pt x="4763" y="36195"/>
                      <a:pt x="41910" y="47625"/>
                      <a:pt x="71438" y="47625"/>
                    </a:cubicBezTo>
                    <a:cubicBezTo>
                      <a:pt x="100013" y="47625"/>
                      <a:pt x="142875" y="40005"/>
                      <a:pt x="142875" y="23813"/>
                    </a:cubicBezTo>
                    <a:cubicBezTo>
                      <a:pt x="142875" y="7620"/>
                      <a:pt x="100013" y="0"/>
                      <a:pt x="71438" y="0"/>
                    </a:cubicBezTo>
                    <a:cubicBezTo>
                      <a:pt x="44768" y="0"/>
                      <a:pt x="0" y="1905"/>
                      <a:pt x="0" y="190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49" name="Полилиния: фигура 1234">
                <a:extLst>
                  <a:ext uri="{FF2B5EF4-FFF2-40B4-BE49-F238E27FC236}">
                    <a16:creationId xmlns:a16="http://schemas.microsoft.com/office/drawing/2014/main" xmlns="" id="{F7EA42E3-3967-4156-854E-0D68EBC06DC4}"/>
                  </a:ext>
                </a:extLst>
              </p:cNvPr>
              <p:cNvSpPr/>
              <p:nvPr/>
            </p:nvSpPr>
            <p:spPr>
              <a:xfrm>
                <a:off x="9412693" y="373596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Полилиния: фигура 1235">
                <a:extLst>
                  <a:ext uri="{FF2B5EF4-FFF2-40B4-BE49-F238E27FC236}">
                    <a16:creationId xmlns:a16="http://schemas.microsoft.com/office/drawing/2014/main" xmlns="" id="{F4274B2C-7E77-412A-BB09-BBF43DA6BB41}"/>
                  </a:ext>
                </a:extLst>
              </p:cNvPr>
              <p:cNvSpPr/>
              <p:nvPr/>
            </p:nvSpPr>
            <p:spPr>
              <a:xfrm>
                <a:off x="9412693" y="3755019"/>
                <a:ext cx="142875" cy="30480"/>
              </a:xfrm>
              <a:custGeom>
                <a:avLst/>
                <a:gdLst>
                  <a:gd name="connsiteX0" fmla="*/ 71438 w 142875"/>
                  <a:gd name="connsiteY0" fmla="*/ 30480 h 30480"/>
                  <a:gd name="connsiteX1" fmla="*/ 142875 w 142875"/>
                  <a:gd name="connsiteY1" fmla="*/ 6668 h 30480"/>
                  <a:gd name="connsiteX2" fmla="*/ 142875 w 142875"/>
                  <a:gd name="connsiteY2" fmla="*/ 4763 h 30480"/>
                  <a:gd name="connsiteX3" fmla="*/ 71438 w 142875"/>
                  <a:gd name="connsiteY3" fmla="*/ 20955 h 30480"/>
                  <a:gd name="connsiteX4" fmla="*/ 0 w 142875"/>
                  <a:gd name="connsiteY4" fmla="*/ 0 h 30480"/>
                  <a:gd name="connsiteX5" fmla="*/ 0 w 142875"/>
                  <a:gd name="connsiteY5" fmla="*/ 1905 h 30480"/>
                  <a:gd name="connsiteX6" fmla="*/ 71438 w 142875"/>
                  <a:gd name="connsiteY6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30480"/>
                    </a:move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955"/>
                      <a:pt x="74295" y="20955"/>
                      <a:pt x="71438" y="20955"/>
                    </a:cubicBez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1905"/>
                    </a:lnTo>
                    <a:cubicBezTo>
                      <a:pt x="0" y="17145"/>
                      <a:pt x="40005" y="30480"/>
                      <a:pt x="71438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Полилиния: фигура 1236">
                <a:extLst>
                  <a:ext uri="{FF2B5EF4-FFF2-40B4-BE49-F238E27FC236}">
                    <a16:creationId xmlns:a16="http://schemas.microsoft.com/office/drawing/2014/main" xmlns="" id="{B5C5355A-729A-4ABC-A5E5-55900C8D82F1}"/>
                  </a:ext>
                </a:extLst>
              </p:cNvPr>
              <p:cNvSpPr/>
              <p:nvPr/>
            </p:nvSpPr>
            <p:spPr>
              <a:xfrm>
                <a:off x="9412693" y="3774069"/>
                <a:ext cx="142875" cy="30480"/>
              </a:xfrm>
              <a:custGeom>
                <a:avLst/>
                <a:gdLst>
                  <a:gd name="connsiteX0" fmla="*/ 71438 w 142875"/>
                  <a:gd name="connsiteY0" fmla="*/ 20955 h 30480"/>
                  <a:gd name="connsiteX1" fmla="*/ 0 w 142875"/>
                  <a:gd name="connsiteY1" fmla="*/ 0 h 30480"/>
                  <a:gd name="connsiteX2" fmla="*/ 0 w 142875"/>
                  <a:gd name="connsiteY2" fmla="*/ 6668 h 30480"/>
                  <a:gd name="connsiteX3" fmla="*/ 71438 w 142875"/>
                  <a:gd name="connsiteY3" fmla="*/ 30480 h 30480"/>
                  <a:gd name="connsiteX4" fmla="*/ 142875 w 142875"/>
                  <a:gd name="connsiteY4" fmla="*/ 6668 h 30480"/>
                  <a:gd name="connsiteX5" fmla="*/ 142875 w 142875"/>
                  <a:gd name="connsiteY5" fmla="*/ 4763 h 30480"/>
                  <a:gd name="connsiteX6" fmla="*/ 71438 w 142875"/>
                  <a:gd name="connsiteY6" fmla="*/ 20955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">
                    <a:moveTo>
                      <a:pt x="71438" y="20955"/>
                    </a:moveTo>
                    <a:cubicBezTo>
                      <a:pt x="47625" y="20955"/>
                      <a:pt x="15240" y="13335"/>
                      <a:pt x="0" y="0"/>
                    </a:cubicBezTo>
                    <a:lnTo>
                      <a:pt x="0" y="6668"/>
                    </a:lnTo>
                    <a:cubicBezTo>
                      <a:pt x="0" y="22860"/>
                      <a:pt x="42863" y="30480"/>
                      <a:pt x="71438" y="30480"/>
                    </a:cubicBezTo>
                    <a:cubicBezTo>
                      <a:pt x="100013" y="30480"/>
                      <a:pt x="142875" y="22860"/>
                      <a:pt x="142875" y="6668"/>
                    </a:cubicBezTo>
                    <a:lnTo>
                      <a:pt x="142875" y="4763"/>
                    </a:lnTo>
                    <a:cubicBezTo>
                      <a:pt x="121920" y="20003"/>
                      <a:pt x="74295" y="20955"/>
                      <a:pt x="71438" y="209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>
                  <a:latin typeface="Arial Narrow" panose="020B0606020202030204" pitchFamily="34" charset="0"/>
                </a:endParaRPr>
              </a:p>
            </p:txBody>
          </p:sp>
        </p:grpSp>
      </p:grpSp>
      <p:cxnSp>
        <p:nvCxnSpPr>
          <p:cNvPr id="6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Прямоугольник 69"/>
          <p:cNvSpPr/>
          <p:nvPr/>
        </p:nvSpPr>
        <p:spPr>
          <a:xfrm>
            <a:off x="553771" y="258193"/>
            <a:ext cx="8382839" cy="49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Концепция</a:t>
            </a:r>
            <a:r>
              <a:rPr lang="ru-RU" sz="3200" b="1" kern="12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</a:t>
            </a:r>
            <a:r>
              <a:rPr lang="ru-RU" sz="3200" b="1" kern="12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Метасчет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EC6B072-2FA9-458D-BB37-9C6CD2E3FBC3}"/>
              </a:ext>
            </a:extLst>
          </p:cNvPr>
          <p:cNvSpPr txBox="1"/>
          <p:nvPr/>
        </p:nvSpPr>
        <p:spPr>
          <a:xfrm>
            <a:off x="6859814" y="963186"/>
            <a:ext cx="5140508" cy="264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Консолидация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не только соц. 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выплат,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но и 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всех регулярных выплат на одном счете</a:t>
            </a:r>
            <a:endParaRPr lang="ru-RU" sz="18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Возможность делать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счет «семейным» – привязывать соц. счета членов семей и консолидировать 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средства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Выпуск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нескольких карт по семейному счету</a:t>
            </a:r>
            <a:endParaRPr lang="ru-RU" sz="18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В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ыпуск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детских 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карт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с родительским контролем</a:t>
            </a:r>
            <a:endParaRPr lang="ru-RU" sz="18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Clr>
                <a:srgbClr val="002284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Привязка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к счету 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социальных карт («Карта </a:t>
            </a:r>
            <a:r>
              <a:rPr lang="ru-RU" sz="1800" dirty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москвича» и </a:t>
            </a:r>
            <a:r>
              <a:rPr lang="ru-RU" sz="1800" dirty="0" smtClean="0">
                <a:solidFill>
                  <a:schemeClr val="accent1"/>
                </a:solidFill>
                <a:latin typeface="Arial Narrow" panose="020B0606020202030204" pitchFamily="34" charset="0"/>
                <a:sym typeface="Arial Narrow"/>
              </a:rPr>
              <a:t>т.д.)</a:t>
            </a:r>
            <a:endParaRPr lang="ru-RU" sz="18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960482B-35F2-4627-A069-66E1B32586E5}"/>
              </a:ext>
            </a:extLst>
          </p:cNvPr>
          <p:cNvSpPr txBox="1"/>
          <p:nvPr/>
        </p:nvSpPr>
        <p:spPr>
          <a:xfrm>
            <a:off x="7130934" y="3634200"/>
            <a:ext cx="45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rgbClr val="FFFFFF">
                    <a:lumMod val="50000"/>
                  </a:srgbClr>
                </a:solidFill>
                <a:latin typeface="+mj-lt"/>
              </a:defRPr>
            </a:lvl1pPr>
          </a:lstStyle>
          <a:p>
            <a:r>
              <a:rPr lang="ru-RU" sz="1600" dirty="0">
                <a:latin typeface="Arial Narrow" panose="020B0606020202030204" pitchFamily="34" charset="0"/>
              </a:rPr>
              <a:t>Целевая аудитория – семьи с детьми с постоянными источниками доходов и выплат</a:t>
            </a:r>
          </a:p>
        </p:txBody>
      </p:sp>
      <p:sp>
        <p:nvSpPr>
          <p:cNvPr id="73" name="Овал 72"/>
          <p:cNvSpPr/>
          <p:nvPr/>
        </p:nvSpPr>
        <p:spPr>
          <a:xfrm>
            <a:off x="1103718" y="4920675"/>
            <a:ext cx="129582" cy="129582"/>
          </a:xfrm>
          <a:prstGeom prst="ellipse">
            <a:avLst/>
          </a:prstGeom>
          <a:solidFill>
            <a:srgbClr val="C59EE2"/>
          </a:solidFill>
          <a:ln w="6350">
            <a:solidFill>
              <a:schemeClr val="bg1"/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6682197" y="1020279"/>
            <a:ext cx="0" cy="5559630"/>
          </a:xfrm>
          <a:prstGeom prst="line">
            <a:avLst/>
          </a:prstGeom>
          <a:ln w="19050">
            <a:solidFill>
              <a:srgbClr val="C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>
            <a:endCxn id="73" idx="2"/>
          </p:cNvCxnSpPr>
          <p:nvPr/>
        </p:nvCxnSpPr>
        <p:spPr>
          <a:xfrm rot="10800000">
            <a:off x="1103719" y="4985466"/>
            <a:ext cx="5578479" cy="1332466"/>
          </a:xfrm>
          <a:prstGeom prst="bentConnector3">
            <a:avLst>
              <a:gd name="adj1" fmla="val 104098"/>
            </a:avLst>
          </a:prstGeom>
          <a:ln>
            <a:solidFill>
              <a:srgbClr val="C59EE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Рисунок 2695">
            <a:extLst>
              <a:ext uri="{FF2B5EF4-FFF2-40B4-BE49-F238E27FC236}">
                <a16:creationId xmlns:a16="http://schemas.microsoft.com/office/drawing/2014/main" xmlns="" id="{394B6EC4-6704-4BF8-97A3-49B88CB673AF}"/>
              </a:ext>
            </a:extLst>
          </p:cNvPr>
          <p:cNvSpPr/>
          <p:nvPr/>
        </p:nvSpPr>
        <p:spPr>
          <a:xfrm>
            <a:off x="3120721" y="1637291"/>
            <a:ext cx="379706" cy="379714"/>
          </a:xfrm>
          <a:custGeom>
            <a:avLst/>
            <a:gdLst>
              <a:gd name="connsiteX0" fmla="*/ 96749 w 285744"/>
              <a:gd name="connsiteY0" fmla="*/ 103784 h 285750"/>
              <a:gd name="connsiteX1" fmla="*/ 66670 w 285744"/>
              <a:gd name="connsiteY1" fmla="*/ 76200 h 285750"/>
              <a:gd name="connsiteX2" fmla="*/ 38095 w 285744"/>
              <a:gd name="connsiteY2" fmla="*/ 76200 h 285750"/>
              <a:gd name="connsiteX3" fmla="*/ 8015 w 285744"/>
              <a:gd name="connsiteY3" fmla="*/ 103784 h 285750"/>
              <a:gd name="connsiteX4" fmla="*/ 128 w 285744"/>
              <a:gd name="connsiteY4" fmla="*/ 172107 h 285750"/>
              <a:gd name="connsiteX5" fmla="*/ 4662 w 285744"/>
              <a:gd name="connsiteY5" fmla="*/ 186738 h 285750"/>
              <a:gd name="connsiteX6" fmla="*/ 17073 w 285744"/>
              <a:gd name="connsiteY6" fmla="*/ 192405 h 285750"/>
              <a:gd name="connsiteX7" fmla="*/ 23817 w 285744"/>
              <a:gd name="connsiteY7" fmla="*/ 281340 h 285750"/>
              <a:gd name="connsiteX8" fmla="*/ 28570 w 285744"/>
              <a:gd name="connsiteY8" fmla="*/ 285750 h 285750"/>
              <a:gd name="connsiteX9" fmla="*/ 76195 w 285744"/>
              <a:gd name="connsiteY9" fmla="*/ 285750 h 285750"/>
              <a:gd name="connsiteX10" fmla="*/ 80948 w 285744"/>
              <a:gd name="connsiteY10" fmla="*/ 281340 h 285750"/>
              <a:gd name="connsiteX11" fmla="*/ 87586 w 285744"/>
              <a:gd name="connsiteY11" fmla="*/ 192405 h 285750"/>
              <a:gd name="connsiteX12" fmla="*/ 87691 w 285744"/>
              <a:gd name="connsiteY12" fmla="*/ 192405 h 285750"/>
              <a:gd name="connsiteX13" fmla="*/ 100102 w 285744"/>
              <a:gd name="connsiteY13" fmla="*/ 186738 h 285750"/>
              <a:gd name="connsiteX14" fmla="*/ 104636 w 285744"/>
              <a:gd name="connsiteY14" fmla="*/ 172107 h 285750"/>
              <a:gd name="connsiteX15" fmla="*/ 96749 w 285744"/>
              <a:gd name="connsiteY15" fmla="*/ 103784 h 285750"/>
              <a:gd name="connsiteX16" fmla="*/ 52382 w 285744"/>
              <a:gd name="connsiteY16" fmla="*/ 57150 h 285750"/>
              <a:gd name="connsiteX17" fmla="*/ 80957 w 285744"/>
              <a:gd name="connsiteY17" fmla="*/ 28575 h 285750"/>
              <a:gd name="connsiteX18" fmla="*/ 52382 w 285744"/>
              <a:gd name="connsiteY18" fmla="*/ 0 h 285750"/>
              <a:gd name="connsiteX19" fmla="*/ 23807 w 285744"/>
              <a:gd name="connsiteY19" fmla="*/ 28575 h 285750"/>
              <a:gd name="connsiteX20" fmla="*/ 52382 w 285744"/>
              <a:gd name="connsiteY20" fmla="*/ 57150 h 285750"/>
              <a:gd name="connsiteX21" fmla="*/ 280982 w 285744"/>
              <a:gd name="connsiteY21" fmla="*/ 0 h 285750"/>
              <a:gd name="connsiteX22" fmla="*/ 100007 w 285744"/>
              <a:gd name="connsiteY22" fmla="*/ 0 h 285750"/>
              <a:gd name="connsiteX23" fmla="*/ 95245 w 285744"/>
              <a:gd name="connsiteY23" fmla="*/ 4763 h 285750"/>
              <a:gd name="connsiteX24" fmla="*/ 100007 w 285744"/>
              <a:gd name="connsiteY24" fmla="*/ 9525 h 285750"/>
              <a:gd name="connsiteX25" fmla="*/ 276220 w 285744"/>
              <a:gd name="connsiteY25" fmla="*/ 9525 h 285750"/>
              <a:gd name="connsiteX26" fmla="*/ 276220 w 285744"/>
              <a:gd name="connsiteY26" fmla="*/ 171450 h 285750"/>
              <a:gd name="connsiteX27" fmla="*/ 128582 w 285744"/>
              <a:gd name="connsiteY27" fmla="*/ 171450 h 285750"/>
              <a:gd name="connsiteX28" fmla="*/ 123820 w 285744"/>
              <a:gd name="connsiteY28" fmla="*/ 176213 h 285750"/>
              <a:gd name="connsiteX29" fmla="*/ 128582 w 285744"/>
              <a:gd name="connsiteY29" fmla="*/ 180975 h 285750"/>
              <a:gd name="connsiteX30" fmla="*/ 280982 w 285744"/>
              <a:gd name="connsiteY30" fmla="*/ 180975 h 285750"/>
              <a:gd name="connsiteX31" fmla="*/ 285745 w 285744"/>
              <a:gd name="connsiteY31" fmla="*/ 176213 h 285750"/>
              <a:gd name="connsiteX32" fmla="*/ 285745 w 285744"/>
              <a:gd name="connsiteY32" fmla="*/ 4763 h 285750"/>
              <a:gd name="connsiteX33" fmla="*/ 280982 w 285744"/>
              <a:gd name="connsiteY33" fmla="*/ 0 h 285750"/>
              <a:gd name="connsiteX34" fmla="*/ 167901 w 285744"/>
              <a:gd name="connsiteY34" fmla="*/ 117481 h 285750"/>
              <a:gd name="connsiteX35" fmla="*/ 171711 w 285744"/>
              <a:gd name="connsiteY35" fmla="*/ 119053 h 285750"/>
              <a:gd name="connsiteX36" fmla="*/ 175321 w 285744"/>
              <a:gd name="connsiteY36" fmla="*/ 117072 h 285750"/>
              <a:gd name="connsiteX37" fmla="*/ 195867 w 285744"/>
              <a:gd name="connsiteY37" fmla="*/ 88306 h 285750"/>
              <a:gd name="connsiteX38" fmla="*/ 201420 w 285744"/>
              <a:gd name="connsiteY38" fmla="*/ 93859 h 285750"/>
              <a:gd name="connsiteX39" fmla="*/ 205049 w 285744"/>
              <a:gd name="connsiteY39" fmla="*/ 95250 h 285750"/>
              <a:gd name="connsiteX40" fmla="*/ 208506 w 285744"/>
              <a:gd name="connsiteY40" fmla="*/ 93469 h 285750"/>
              <a:gd name="connsiteX41" fmla="*/ 246606 w 285744"/>
              <a:gd name="connsiteY41" fmla="*/ 45844 h 285750"/>
              <a:gd name="connsiteX42" fmla="*/ 245863 w 285744"/>
              <a:gd name="connsiteY42" fmla="*/ 39148 h 285750"/>
              <a:gd name="connsiteX43" fmla="*/ 239167 w 285744"/>
              <a:gd name="connsiteY43" fmla="*/ 39891 h 285750"/>
              <a:gd name="connsiteX44" fmla="*/ 204392 w 285744"/>
              <a:gd name="connsiteY44" fmla="*/ 83363 h 285750"/>
              <a:gd name="connsiteX45" fmla="*/ 198629 w 285744"/>
              <a:gd name="connsiteY45" fmla="*/ 77600 h 285750"/>
              <a:gd name="connsiteX46" fmla="*/ 194867 w 285744"/>
              <a:gd name="connsiteY46" fmla="*/ 76219 h 285750"/>
              <a:gd name="connsiteX47" fmla="*/ 191380 w 285744"/>
              <a:gd name="connsiteY47" fmla="*/ 78200 h 285750"/>
              <a:gd name="connsiteX48" fmla="*/ 171016 w 285744"/>
              <a:gd name="connsiteY48" fmla="*/ 106699 h 285750"/>
              <a:gd name="connsiteX49" fmla="*/ 151480 w 285744"/>
              <a:gd name="connsiteY49" fmla="*/ 84925 h 285750"/>
              <a:gd name="connsiteX50" fmla="*/ 147546 w 285744"/>
              <a:gd name="connsiteY50" fmla="*/ 83353 h 285750"/>
              <a:gd name="connsiteX51" fmla="*/ 143917 w 285744"/>
              <a:gd name="connsiteY51" fmla="*/ 85534 h 285750"/>
              <a:gd name="connsiteX52" fmla="*/ 115028 w 285744"/>
              <a:gd name="connsiteY52" fmla="*/ 130778 h 285750"/>
              <a:gd name="connsiteX53" fmla="*/ 116476 w 285744"/>
              <a:gd name="connsiteY53" fmla="*/ 137351 h 285750"/>
              <a:gd name="connsiteX54" fmla="*/ 119038 w 285744"/>
              <a:gd name="connsiteY54" fmla="*/ 138103 h 285750"/>
              <a:gd name="connsiteX55" fmla="*/ 123058 w 285744"/>
              <a:gd name="connsiteY55" fmla="*/ 135903 h 285750"/>
              <a:gd name="connsiteX56" fmla="*/ 148575 w 285744"/>
              <a:gd name="connsiteY56" fmla="*/ 95945 h 285750"/>
              <a:gd name="connsiteX57" fmla="*/ 167901 w 285744"/>
              <a:gd name="connsiteY57" fmla="*/ 11748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85744" h="285750">
                <a:moveTo>
                  <a:pt x="96749" y="103784"/>
                </a:moveTo>
                <a:cubicBezTo>
                  <a:pt x="94968" y="88316"/>
                  <a:pt x="81748" y="76200"/>
                  <a:pt x="66670" y="76200"/>
                </a:cubicBezTo>
                <a:lnTo>
                  <a:pt x="38095" y="76200"/>
                </a:lnTo>
                <a:cubicBezTo>
                  <a:pt x="23016" y="76200"/>
                  <a:pt x="9796" y="88316"/>
                  <a:pt x="8015" y="103784"/>
                </a:cubicBezTo>
                <a:lnTo>
                  <a:pt x="128" y="172107"/>
                </a:lnTo>
                <a:cubicBezTo>
                  <a:pt x="-491" y="177470"/>
                  <a:pt x="1157" y="182813"/>
                  <a:pt x="4662" y="186738"/>
                </a:cubicBezTo>
                <a:cubicBezTo>
                  <a:pt x="7919" y="190395"/>
                  <a:pt x="12329" y="192405"/>
                  <a:pt x="17073" y="192405"/>
                </a:cubicBezTo>
                <a:lnTo>
                  <a:pt x="23817" y="281340"/>
                </a:lnTo>
                <a:cubicBezTo>
                  <a:pt x="24007" y="283826"/>
                  <a:pt x="26074" y="285750"/>
                  <a:pt x="28570" y="285750"/>
                </a:cubicBezTo>
                <a:lnTo>
                  <a:pt x="76195" y="285750"/>
                </a:lnTo>
                <a:cubicBezTo>
                  <a:pt x="78690" y="285750"/>
                  <a:pt x="80757" y="283826"/>
                  <a:pt x="80948" y="281340"/>
                </a:cubicBezTo>
                <a:lnTo>
                  <a:pt x="87586" y="192405"/>
                </a:lnTo>
                <a:lnTo>
                  <a:pt x="87691" y="192405"/>
                </a:lnTo>
                <a:cubicBezTo>
                  <a:pt x="92444" y="192405"/>
                  <a:pt x="96845" y="190395"/>
                  <a:pt x="100102" y="186738"/>
                </a:cubicBezTo>
                <a:cubicBezTo>
                  <a:pt x="103607" y="182804"/>
                  <a:pt x="105265" y="177470"/>
                  <a:pt x="104636" y="172107"/>
                </a:cubicBezTo>
                <a:lnTo>
                  <a:pt x="96749" y="103784"/>
                </a:lnTo>
                <a:close/>
                <a:moveTo>
                  <a:pt x="52382" y="57150"/>
                </a:moveTo>
                <a:cubicBezTo>
                  <a:pt x="68165" y="57150"/>
                  <a:pt x="80957" y="44358"/>
                  <a:pt x="80957" y="28575"/>
                </a:cubicBezTo>
                <a:cubicBezTo>
                  <a:pt x="80957" y="12792"/>
                  <a:pt x="68165" y="0"/>
                  <a:pt x="52382" y="0"/>
                </a:cubicBezTo>
                <a:cubicBezTo>
                  <a:pt x="36599" y="0"/>
                  <a:pt x="23807" y="12792"/>
                  <a:pt x="23807" y="28575"/>
                </a:cubicBezTo>
                <a:cubicBezTo>
                  <a:pt x="23807" y="44358"/>
                  <a:pt x="36599" y="57150"/>
                  <a:pt x="52382" y="57150"/>
                </a:cubicBezTo>
                <a:close/>
                <a:moveTo>
                  <a:pt x="280982" y="0"/>
                </a:moveTo>
                <a:lnTo>
                  <a:pt x="100007" y="0"/>
                </a:lnTo>
                <a:cubicBezTo>
                  <a:pt x="97378" y="0"/>
                  <a:pt x="95245" y="2134"/>
                  <a:pt x="95245" y="4763"/>
                </a:cubicBezTo>
                <a:cubicBezTo>
                  <a:pt x="95245" y="7391"/>
                  <a:pt x="97378" y="9525"/>
                  <a:pt x="100007" y="9525"/>
                </a:cubicBezTo>
                <a:lnTo>
                  <a:pt x="276220" y="9525"/>
                </a:lnTo>
                <a:lnTo>
                  <a:pt x="276220" y="171450"/>
                </a:lnTo>
                <a:lnTo>
                  <a:pt x="128582" y="171450"/>
                </a:lnTo>
                <a:cubicBezTo>
                  <a:pt x="125953" y="171450"/>
                  <a:pt x="123820" y="173584"/>
                  <a:pt x="123820" y="176213"/>
                </a:cubicBezTo>
                <a:cubicBezTo>
                  <a:pt x="123820" y="178841"/>
                  <a:pt x="125953" y="180975"/>
                  <a:pt x="128582" y="180975"/>
                </a:cubicBezTo>
                <a:lnTo>
                  <a:pt x="280982" y="180975"/>
                </a:lnTo>
                <a:cubicBezTo>
                  <a:pt x="283611" y="180975"/>
                  <a:pt x="285745" y="178841"/>
                  <a:pt x="285745" y="176213"/>
                </a:cubicBezTo>
                <a:lnTo>
                  <a:pt x="285745" y="4763"/>
                </a:lnTo>
                <a:cubicBezTo>
                  <a:pt x="285745" y="2134"/>
                  <a:pt x="283611" y="0"/>
                  <a:pt x="280982" y="0"/>
                </a:cubicBezTo>
                <a:close/>
                <a:moveTo>
                  <a:pt x="167901" y="117481"/>
                </a:moveTo>
                <a:cubicBezTo>
                  <a:pt x="168873" y="118558"/>
                  <a:pt x="170282" y="119148"/>
                  <a:pt x="171711" y="119053"/>
                </a:cubicBezTo>
                <a:cubicBezTo>
                  <a:pt x="173150" y="118977"/>
                  <a:pt x="174483" y="118243"/>
                  <a:pt x="175321" y="117072"/>
                </a:cubicBezTo>
                <a:lnTo>
                  <a:pt x="195867" y="88306"/>
                </a:lnTo>
                <a:lnTo>
                  <a:pt x="201420" y="93859"/>
                </a:lnTo>
                <a:cubicBezTo>
                  <a:pt x="202372" y="94821"/>
                  <a:pt x="203696" y="95307"/>
                  <a:pt x="205049" y="95250"/>
                </a:cubicBezTo>
                <a:cubicBezTo>
                  <a:pt x="206401" y="95174"/>
                  <a:pt x="207659" y="94526"/>
                  <a:pt x="208506" y="93469"/>
                </a:cubicBezTo>
                <a:lnTo>
                  <a:pt x="246606" y="45844"/>
                </a:lnTo>
                <a:cubicBezTo>
                  <a:pt x="248245" y="43786"/>
                  <a:pt x="247911" y="40796"/>
                  <a:pt x="245863" y="39148"/>
                </a:cubicBezTo>
                <a:cubicBezTo>
                  <a:pt x="243806" y="37509"/>
                  <a:pt x="240825" y="37852"/>
                  <a:pt x="239167" y="39891"/>
                </a:cubicBezTo>
                <a:lnTo>
                  <a:pt x="204392" y="83363"/>
                </a:lnTo>
                <a:lnTo>
                  <a:pt x="198629" y="77600"/>
                </a:lnTo>
                <a:cubicBezTo>
                  <a:pt x="197638" y="76610"/>
                  <a:pt x="196257" y="76133"/>
                  <a:pt x="194867" y="76219"/>
                </a:cubicBezTo>
                <a:cubicBezTo>
                  <a:pt x="193476" y="76333"/>
                  <a:pt x="192200" y="77057"/>
                  <a:pt x="191380" y="78200"/>
                </a:cubicBezTo>
                <a:lnTo>
                  <a:pt x="171016" y="106699"/>
                </a:lnTo>
                <a:lnTo>
                  <a:pt x="151480" y="84925"/>
                </a:lnTo>
                <a:cubicBezTo>
                  <a:pt x="150480" y="83820"/>
                  <a:pt x="148975" y="83229"/>
                  <a:pt x="147546" y="83353"/>
                </a:cubicBezTo>
                <a:cubicBezTo>
                  <a:pt x="146060" y="83477"/>
                  <a:pt x="144717" y="84287"/>
                  <a:pt x="143917" y="85534"/>
                </a:cubicBezTo>
                <a:lnTo>
                  <a:pt x="115028" y="130778"/>
                </a:lnTo>
                <a:cubicBezTo>
                  <a:pt x="113618" y="132998"/>
                  <a:pt x="114256" y="135941"/>
                  <a:pt x="116476" y="137351"/>
                </a:cubicBezTo>
                <a:cubicBezTo>
                  <a:pt x="117266" y="137855"/>
                  <a:pt x="118152" y="138103"/>
                  <a:pt x="119038" y="138103"/>
                </a:cubicBezTo>
                <a:cubicBezTo>
                  <a:pt x="120610" y="138103"/>
                  <a:pt x="122153" y="137322"/>
                  <a:pt x="123058" y="135903"/>
                </a:cubicBezTo>
                <a:lnTo>
                  <a:pt x="148575" y="95945"/>
                </a:lnTo>
                <a:lnTo>
                  <a:pt x="167901" y="11748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40" name="Рисунок 952">
            <a:extLst>
              <a:ext uri="{FF2B5EF4-FFF2-40B4-BE49-F238E27FC236}">
                <a16:creationId xmlns:a16="http://schemas.microsoft.com/office/drawing/2014/main" xmlns="" id="{4DE8EE24-B47E-4B69-BC97-1DFB69081D25}"/>
              </a:ext>
            </a:extLst>
          </p:cNvPr>
          <p:cNvSpPr/>
          <p:nvPr/>
        </p:nvSpPr>
        <p:spPr>
          <a:xfrm>
            <a:off x="4896892" y="4830579"/>
            <a:ext cx="366845" cy="354617"/>
          </a:xfrm>
          <a:custGeom>
            <a:avLst/>
            <a:gdLst>
              <a:gd name="connsiteX0" fmla="*/ 162439 w 285750"/>
              <a:gd name="connsiteY0" fmla="*/ 240878 h 276225"/>
              <a:gd name="connsiteX1" fmla="*/ 161925 w 285750"/>
              <a:gd name="connsiteY1" fmla="*/ 240297 h 276225"/>
              <a:gd name="connsiteX2" fmla="*/ 161925 w 285750"/>
              <a:gd name="connsiteY2" fmla="*/ 228600 h 276225"/>
              <a:gd name="connsiteX3" fmla="*/ 181623 w 285750"/>
              <a:gd name="connsiteY3" fmla="*/ 228600 h 276225"/>
              <a:gd name="connsiteX4" fmla="*/ 186033 w 285750"/>
              <a:gd name="connsiteY4" fmla="*/ 225628 h 276225"/>
              <a:gd name="connsiteX5" fmla="*/ 184947 w 285750"/>
              <a:gd name="connsiteY5" fmla="*/ 220418 h 276225"/>
              <a:gd name="connsiteX6" fmla="*/ 179289 w 285750"/>
              <a:gd name="connsiteY6" fmla="*/ 209217 h 276225"/>
              <a:gd name="connsiteX7" fmla="*/ 178051 w 285750"/>
              <a:gd name="connsiteY7" fmla="*/ 199320 h 276225"/>
              <a:gd name="connsiteX8" fmla="*/ 180223 w 285750"/>
              <a:gd name="connsiteY8" fmla="*/ 187957 h 276225"/>
              <a:gd name="connsiteX9" fmla="*/ 180089 w 285750"/>
              <a:gd name="connsiteY9" fmla="*/ 183280 h 276225"/>
              <a:gd name="connsiteX10" fmla="*/ 176003 w 285750"/>
              <a:gd name="connsiteY10" fmla="*/ 180975 h 276225"/>
              <a:gd name="connsiteX11" fmla="*/ 9525 w 285750"/>
              <a:gd name="connsiteY11" fmla="*/ 180975 h 276225"/>
              <a:gd name="connsiteX12" fmla="*/ 9525 w 285750"/>
              <a:gd name="connsiteY12" fmla="*/ 29108 h 276225"/>
              <a:gd name="connsiteX13" fmla="*/ 29013 w 285750"/>
              <a:gd name="connsiteY13" fmla="*/ 9525 h 276225"/>
              <a:gd name="connsiteX14" fmla="*/ 247212 w 285750"/>
              <a:gd name="connsiteY14" fmla="*/ 9525 h 276225"/>
              <a:gd name="connsiteX15" fmla="*/ 266700 w 285750"/>
              <a:gd name="connsiteY15" fmla="*/ 29108 h 276225"/>
              <a:gd name="connsiteX16" fmla="*/ 266700 w 285750"/>
              <a:gd name="connsiteY16" fmla="*/ 152400 h 276225"/>
              <a:gd name="connsiteX17" fmla="*/ 271463 w 285750"/>
              <a:gd name="connsiteY17" fmla="*/ 157163 h 276225"/>
              <a:gd name="connsiteX18" fmla="*/ 276225 w 285750"/>
              <a:gd name="connsiteY18" fmla="*/ 152400 h 276225"/>
              <a:gd name="connsiteX19" fmla="*/ 276225 w 285750"/>
              <a:gd name="connsiteY19" fmla="*/ 29108 h 276225"/>
              <a:gd name="connsiteX20" fmla="*/ 247212 w 285750"/>
              <a:gd name="connsiteY20" fmla="*/ 0 h 276225"/>
              <a:gd name="connsiteX21" fmla="*/ 29013 w 285750"/>
              <a:gd name="connsiteY21" fmla="*/ 0 h 276225"/>
              <a:gd name="connsiteX22" fmla="*/ 0 w 285750"/>
              <a:gd name="connsiteY22" fmla="*/ 29108 h 276225"/>
              <a:gd name="connsiteX23" fmla="*/ 0 w 285750"/>
              <a:gd name="connsiteY23" fmla="*/ 199492 h 276225"/>
              <a:gd name="connsiteX24" fmla="*/ 657 w 285750"/>
              <a:gd name="connsiteY24" fmla="*/ 201768 h 276225"/>
              <a:gd name="connsiteX25" fmla="*/ 33338 w 285750"/>
              <a:gd name="connsiteY25" fmla="*/ 228600 h 276225"/>
              <a:gd name="connsiteX26" fmla="*/ 114300 w 285750"/>
              <a:gd name="connsiteY26" fmla="*/ 228600 h 276225"/>
              <a:gd name="connsiteX27" fmla="*/ 114300 w 285750"/>
              <a:gd name="connsiteY27" fmla="*/ 238125 h 276225"/>
              <a:gd name="connsiteX28" fmla="*/ 76200 w 285750"/>
              <a:gd name="connsiteY28" fmla="*/ 238125 h 276225"/>
              <a:gd name="connsiteX29" fmla="*/ 38100 w 285750"/>
              <a:gd name="connsiteY29" fmla="*/ 271463 h 276225"/>
              <a:gd name="connsiteX30" fmla="*/ 42863 w 285750"/>
              <a:gd name="connsiteY30" fmla="*/ 276225 h 276225"/>
              <a:gd name="connsiteX31" fmla="*/ 147638 w 285750"/>
              <a:gd name="connsiteY31" fmla="*/ 276225 h 276225"/>
              <a:gd name="connsiteX32" fmla="*/ 152400 w 285750"/>
              <a:gd name="connsiteY32" fmla="*/ 271463 h 276225"/>
              <a:gd name="connsiteX33" fmla="*/ 161763 w 285750"/>
              <a:gd name="connsiteY33" fmla="*/ 245945 h 276225"/>
              <a:gd name="connsiteX34" fmla="*/ 162439 w 285750"/>
              <a:gd name="connsiteY34" fmla="*/ 240878 h 276225"/>
              <a:gd name="connsiteX35" fmla="*/ 262871 w 285750"/>
              <a:gd name="connsiteY35" fmla="*/ 242145 h 276225"/>
              <a:gd name="connsiteX36" fmla="*/ 245164 w 285750"/>
              <a:gd name="connsiteY36" fmla="*/ 237715 h 276225"/>
              <a:gd name="connsiteX37" fmla="*/ 244183 w 285750"/>
              <a:gd name="connsiteY37" fmla="*/ 233791 h 276225"/>
              <a:gd name="connsiteX38" fmla="*/ 253308 w 285750"/>
              <a:gd name="connsiteY38" fmla="*/ 215722 h 276225"/>
              <a:gd name="connsiteX39" fmla="*/ 258928 w 285750"/>
              <a:gd name="connsiteY39" fmla="*/ 208074 h 276225"/>
              <a:gd name="connsiteX40" fmla="*/ 260175 w 285750"/>
              <a:gd name="connsiteY40" fmla="*/ 198120 h 276225"/>
              <a:gd name="connsiteX41" fmla="*/ 257851 w 285750"/>
              <a:gd name="connsiteY41" fmla="*/ 190538 h 276225"/>
              <a:gd name="connsiteX42" fmla="*/ 255499 w 285750"/>
              <a:gd name="connsiteY42" fmla="*/ 188576 h 276225"/>
              <a:gd name="connsiteX43" fmla="*/ 255842 w 285750"/>
              <a:gd name="connsiteY43" fmla="*/ 181604 h 276225"/>
              <a:gd name="connsiteX44" fmla="*/ 257146 w 285750"/>
              <a:gd name="connsiteY44" fmla="*/ 180299 h 276225"/>
              <a:gd name="connsiteX45" fmla="*/ 257651 w 285750"/>
              <a:gd name="connsiteY45" fmla="*/ 162001 h 276225"/>
              <a:gd name="connsiteX46" fmla="*/ 236915 w 285750"/>
              <a:gd name="connsiteY46" fmla="*/ 152400 h 276225"/>
              <a:gd name="connsiteX47" fmla="*/ 217380 w 285750"/>
              <a:gd name="connsiteY47" fmla="*/ 157391 h 276225"/>
              <a:gd name="connsiteX48" fmla="*/ 191757 w 285750"/>
              <a:gd name="connsiteY48" fmla="*/ 179518 h 276225"/>
              <a:gd name="connsiteX49" fmla="*/ 192472 w 285750"/>
              <a:gd name="connsiteY49" fmla="*/ 188395 h 276225"/>
              <a:gd name="connsiteX50" fmla="*/ 189890 w 285750"/>
              <a:gd name="connsiteY50" fmla="*/ 190471 h 276225"/>
              <a:gd name="connsiteX51" fmla="*/ 187519 w 285750"/>
              <a:gd name="connsiteY51" fmla="*/ 198130 h 276225"/>
              <a:gd name="connsiteX52" fmla="*/ 188766 w 285750"/>
              <a:gd name="connsiteY52" fmla="*/ 208064 h 276225"/>
              <a:gd name="connsiteX53" fmla="*/ 194977 w 285750"/>
              <a:gd name="connsiteY53" fmla="*/ 215837 h 276225"/>
              <a:gd name="connsiteX54" fmla="*/ 203625 w 285750"/>
              <a:gd name="connsiteY54" fmla="*/ 233324 h 276225"/>
              <a:gd name="connsiteX55" fmla="*/ 202530 w 285750"/>
              <a:gd name="connsiteY55" fmla="*/ 237715 h 276225"/>
              <a:gd name="connsiteX56" fmla="*/ 184823 w 285750"/>
              <a:gd name="connsiteY56" fmla="*/ 242145 h 276225"/>
              <a:gd name="connsiteX57" fmla="*/ 161925 w 285750"/>
              <a:gd name="connsiteY57" fmla="*/ 271463 h 276225"/>
              <a:gd name="connsiteX58" fmla="*/ 166688 w 285750"/>
              <a:gd name="connsiteY58" fmla="*/ 276225 h 276225"/>
              <a:gd name="connsiteX59" fmla="*/ 280988 w 285750"/>
              <a:gd name="connsiteY59" fmla="*/ 276225 h 276225"/>
              <a:gd name="connsiteX60" fmla="*/ 285750 w 285750"/>
              <a:gd name="connsiteY60" fmla="*/ 271453 h 276225"/>
              <a:gd name="connsiteX61" fmla="*/ 262871 w 285750"/>
              <a:gd name="connsiteY61" fmla="*/ 24214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85750" h="276225">
                <a:moveTo>
                  <a:pt x="162439" y="240878"/>
                </a:moveTo>
                <a:cubicBezTo>
                  <a:pt x="162325" y="240630"/>
                  <a:pt x="162077" y="240506"/>
                  <a:pt x="161925" y="240297"/>
                </a:cubicBezTo>
                <a:lnTo>
                  <a:pt x="161925" y="228600"/>
                </a:lnTo>
                <a:lnTo>
                  <a:pt x="181623" y="228600"/>
                </a:lnTo>
                <a:cubicBezTo>
                  <a:pt x="183556" y="228600"/>
                  <a:pt x="185309" y="227428"/>
                  <a:pt x="186033" y="225628"/>
                </a:cubicBezTo>
                <a:cubicBezTo>
                  <a:pt x="186766" y="223838"/>
                  <a:pt x="186328" y="221771"/>
                  <a:pt x="184947" y="220418"/>
                </a:cubicBezTo>
                <a:cubicBezTo>
                  <a:pt x="181775" y="217332"/>
                  <a:pt x="179822" y="213465"/>
                  <a:pt x="179289" y="209217"/>
                </a:cubicBezTo>
                <a:lnTo>
                  <a:pt x="178051" y="199320"/>
                </a:lnTo>
                <a:cubicBezTo>
                  <a:pt x="177584" y="195463"/>
                  <a:pt x="178327" y="191529"/>
                  <a:pt x="180223" y="187957"/>
                </a:cubicBezTo>
                <a:cubicBezTo>
                  <a:pt x="181004" y="186480"/>
                  <a:pt x="180946" y="184699"/>
                  <a:pt x="180089" y="183280"/>
                </a:cubicBezTo>
                <a:cubicBezTo>
                  <a:pt x="179222" y="181851"/>
                  <a:pt x="177670" y="180975"/>
                  <a:pt x="176003" y="180975"/>
                </a:cubicBezTo>
                <a:lnTo>
                  <a:pt x="9525" y="180975"/>
                </a:lnTo>
                <a:lnTo>
                  <a:pt x="9525" y="29108"/>
                </a:lnTo>
                <a:cubicBezTo>
                  <a:pt x="9525" y="18307"/>
                  <a:pt x="18269" y="9525"/>
                  <a:pt x="29013" y="9525"/>
                </a:cubicBezTo>
                <a:lnTo>
                  <a:pt x="247212" y="9525"/>
                </a:lnTo>
                <a:cubicBezTo>
                  <a:pt x="257956" y="9525"/>
                  <a:pt x="266700" y="18307"/>
                  <a:pt x="266700" y="29108"/>
                </a:cubicBezTo>
                <a:lnTo>
                  <a:pt x="266700" y="152400"/>
                </a:lnTo>
                <a:cubicBezTo>
                  <a:pt x="266700" y="155029"/>
                  <a:pt x="268834" y="157163"/>
                  <a:pt x="271463" y="157163"/>
                </a:cubicBezTo>
                <a:cubicBezTo>
                  <a:pt x="274091" y="157163"/>
                  <a:pt x="276225" y="155029"/>
                  <a:pt x="276225" y="152400"/>
                </a:cubicBezTo>
                <a:lnTo>
                  <a:pt x="276225" y="29108"/>
                </a:lnTo>
                <a:cubicBezTo>
                  <a:pt x="276225" y="13059"/>
                  <a:pt x="263214" y="0"/>
                  <a:pt x="247212" y="0"/>
                </a:cubicBezTo>
                <a:lnTo>
                  <a:pt x="29013" y="0"/>
                </a:lnTo>
                <a:cubicBezTo>
                  <a:pt x="13011" y="0"/>
                  <a:pt x="0" y="13059"/>
                  <a:pt x="0" y="29108"/>
                </a:cubicBezTo>
                <a:lnTo>
                  <a:pt x="0" y="199492"/>
                </a:lnTo>
                <a:cubicBezTo>
                  <a:pt x="0" y="200330"/>
                  <a:pt x="276" y="201082"/>
                  <a:pt x="657" y="201768"/>
                </a:cubicBezTo>
                <a:cubicBezTo>
                  <a:pt x="3696" y="217046"/>
                  <a:pt x="17183" y="228600"/>
                  <a:pt x="33338" y="228600"/>
                </a:cubicBezTo>
                <a:lnTo>
                  <a:pt x="114300" y="228600"/>
                </a:lnTo>
                <a:lnTo>
                  <a:pt x="114300" y="238125"/>
                </a:lnTo>
                <a:lnTo>
                  <a:pt x="76200" y="238125"/>
                </a:lnTo>
                <a:cubicBezTo>
                  <a:pt x="57683" y="238125"/>
                  <a:pt x="38100" y="255260"/>
                  <a:pt x="38100" y="271463"/>
                </a:cubicBezTo>
                <a:cubicBezTo>
                  <a:pt x="38100" y="274091"/>
                  <a:pt x="40234" y="276225"/>
                  <a:pt x="42863" y="276225"/>
                </a:cubicBezTo>
                <a:lnTo>
                  <a:pt x="147638" y="276225"/>
                </a:lnTo>
                <a:cubicBezTo>
                  <a:pt x="150266" y="276225"/>
                  <a:pt x="152400" y="274091"/>
                  <a:pt x="152400" y="271463"/>
                </a:cubicBezTo>
                <a:cubicBezTo>
                  <a:pt x="152400" y="262204"/>
                  <a:pt x="155734" y="253146"/>
                  <a:pt x="161763" y="245945"/>
                </a:cubicBezTo>
                <a:cubicBezTo>
                  <a:pt x="162954" y="244535"/>
                  <a:pt x="163220" y="242554"/>
                  <a:pt x="162439" y="240878"/>
                </a:cubicBezTo>
                <a:close/>
                <a:moveTo>
                  <a:pt x="262871" y="242145"/>
                </a:moveTo>
                <a:lnTo>
                  <a:pt x="245164" y="237715"/>
                </a:lnTo>
                <a:lnTo>
                  <a:pt x="244183" y="233791"/>
                </a:lnTo>
                <a:cubicBezTo>
                  <a:pt x="248812" y="228829"/>
                  <a:pt x="252060" y="222390"/>
                  <a:pt x="253308" y="215722"/>
                </a:cubicBezTo>
                <a:cubicBezTo>
                  <a:pt x="256299" y="214341"/>
                  <a:pt x="258499" y="211512"/>
                  <a:pt x="258928" y="208074"/>
                </a:cubicBezTo>
                <a:lnTo>
                  <a:pt x="260175" y="198120"/>
                </a:lnTo>
                <a:cubicBezTo>
                  <a:pt x="260509" y="195377"/>
                  <a:pt x="259661" y="192615"/>
                  <a:pt x="257851" y="190538"/>
                </a:cubicBezTo>
                <a:cubicBezTo>
                  <a:pt x="257175" y="189757"/>
                  <a:pt x="256375" y="189100"/>
                  <a:pt x="255499" y="188576"/>
                </a:cubicBezTo>
                <a:lnTo>
                  <a:pt x="255842" y="181604"/>
                </a:lnTo>
                <a:lnTo>
                  <a:pt x="257146" y="180299"/>
                </a:lnTo>
                <a:cubicBezTo>
                  <a:pt x="259880" y="177375"/>
                  <a:pt x="263604" y="171107"/>
                  <a:pt x="257651" y="162001"/>
                </a:cubicBezTo>
                <a:cubicBezTo>
                  <a:pt x="254775" y="157620"/>
                  <a:pt x="248841" y="152400"/>
                  <a:pt x="236915" y="152400"/>
                </a:cubicBezTo>
                <a:cubicBezTo>
                  <a:pt x="233334" y="152400"/>
                  <a:pt x="225200" y="152400"/>
                  <a:pt x="217380" y="157391"/>
                </a:cubicBezTo>
                <a:cubicBezTo>
                  <a:pt x="194710" y="158086"/>
                  <a:pt x="191757" y="169535"/>
                  <a:pt x="191757" y="179518"/>
                </a:cubicBezTo>
                <a:cubicBezTo>
                  <a:pt x="191757" y="181489"/>
                  <a:pt x="192138" y="185366"/>
                  <a:pt x="192472" y="188395"/>
                </a:cubicBezTo>
                <a:cubicBezTo>
                  <a:pt x="191510" y="188928"/>
                  <a:pt x="190633" y="189624"/>
                  <a:pt x="189890" y="190471"/>
                </a:cubicBezTo>
                <a:cubicBezTo>
                  <a:pt x="188043" y="192557"/>
                  <a:pt x="187176" y="195339"/>
                  <a:pt x="187519" y="198130"/>
                </a:cubicBezTo>
                <a:lnTo>
                  <a:pt x="188766" y="208064"/>
                </a:lnTo>
                <a:cubicBezTo>
                  <a:pt x="189205" y="211607"/>
                  <a:pt x="191529" y="214522"/>
                  <a:pt x="194977" y="215837"/>
                </a:cubicBezTo>
                <a:cubicBezTo>
                  <a:pt x="196205" y="222247"/>
                  <a:pt x="199273" y="228467"/>
                  <a:pt x="203625" y="233324"/>
                </a:cubicBezTo>
                <a:lnTo>
                  <a:pt x="202530" y="237715"/>
                </a:lnTo>
                <a:lnTo>
                  <a:pt x="184823" y="242145"/>
                </a:lnTo>
                <a:cubicBezTo>
                  <a:pt x="171336" y="245507"/>
                  <a:pt x="161925" y="257566"/>
                  <a:pt x="161925" y="271463"/>
                </a:cubicBezTo>
                <a:cubicBezTo>
                  <a:pt x="161925" y="274091"/>
                  <a:pt x="164059" y="276225"/>
                  <a:pt x="166688" y="276225"/>
                </a:cubicBezTo>
                <a:lnTo>
                  <a:pt x="280988" y="276225"/>
                </a:lnTo>
                <a:cubicBezTo>
                  <a:pt x="283616" y="276225"/>
                  <a:pt x="285750" y="274082"/>
                  <a:pt x="285750" y="271453"/>
                </a:cubicBezTo>
                <a:cubicBezTo>
                  <a:pt x="285750" y="257556"/>
                  <a:pt x="276339" y="245507"/>
                  <a:pt x="262871" y="2421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Скругленный прямоугольник 148"/>
          <p:cNvSpPr/>
          <p:nvPr/>
        </p:nvSpPr>
        <p:spPr>
          <a:xfrm>
            <a:off x="-595305" y="1403871"/>
            <a:ext cx="5193306" cy="4261638"/>
          </a:xfrm>
          <a:prstGeom prst="roundRect">
            <a:avLst/>
          </a:prstGeom>
          <a:noFill/>
          <a:ln w="6350">
            <a:solidFill>
              <a:srgbClr val="43CEFF"/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676687" y="1403871"/>
            <a:ext cx="5162619" cy="4261638"/>
          </a:xfrm>
          <a:prstGeom prst="roundRect">
            <a:avLst/>
          </a:prstGeom>
          <a:noFill/>
          <a:ln w="6350">
            <a:solidFill>
              <a:srgbClr val="43CEFF"/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7995145" y="828192"/>
            <a:ext cx="1384461" cy="461758"/>
            <a:chOff x="2683309" y="1360125"/>
            <a:chExt cx="1384461" cy="461758"/>
          </a:xfrm>
        </p:grpSpPr>
        <p:grpSp>
          <p:nvGrpSpPr>
            <p:cNvPr id="65" name="Рисунок 166">
              <a:extLst>
                <a:ext uri="{FF2B5EF4-FFF2-40B4-BE49-F238E27FC236}">
                  <a16:creationId xmlns:a16="http://schemas.microsoft.com/office/drawing/2014/main" xmlns="" id="{5FE1D036-98D4-47E5-8627-0700ECB53F21}"/>
                </a:ext>
              </a:extLst>
            </p:cNvPr>
            <p:cNvGrpSpPr/>
            <p:nvPr/>
          </p:nvGrpSpPr>
          <p:grpSpPr>
            <a:xfrm>
              <a:off x="2822635" y="1360125"/>
              <a:ext cx="552550" cy="445968"/>
              <a:chOff x="2625424" y="2451645"/>
              <a:chExt cx="281463" cy="227171"/>
            </a:xfrm>
            <a:solidFill>
              <a:schemeClr val="bg1">
                <a:lumMod val="85000"/>
              </a:schemeClr>
            </a:solidFill>
          </p:grpSpPr>
          <p:sp>
            <p:nvSpPr>
              <p:cNvPr id="66" name="Полилиния: фигура 788">
                <a:extLst>
                  <a:ext uri="{FF2B5EF4-FFF2-40B4-BE49-F238E27FC236}">
                    <a16:creationId xmlns:a16="http://schemas.microsoft.com/office/drawing/2014/main" xmlns="" id="{76D989FF-48E4-436D-A279-D8C26F9D688D}"/>
                  </a:ext>
                </a:extLst>
              </p:cNvPr>
              <p:cNvSpPr/>
              <p:nvPr/>
            </p:nvSpPr>
            <p:spPr>
              <a:xfrm>
                <a:off x="2725913" y="2594044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Полилиния: фигура 789">
                <a:extLst>
                  <a:ext uri="{FF2B5EF4-FFF2-40B4-BE49-F238E27FC236}">
                    <a16:creationId xmlns:a16="http://schemas.microsoft.com/office/drawing/2014/main" xmlns="" id="{D14F614F-5D8A-48F9-ACD4-6497C4E689D3}"/>
                  </a:ext>
                </a:extLst>
              </p:cNvPr>
              <p:cNvSpPr/>
              <p:nvPr/>
            </p:nvSpPr>
            <p:spPr>
              <a:xfrm>
                <a:off x="2658761" y="2498794"/>
                <a:ext cx="191452" cy="47148"/>
              </a:xfrm>
              <a:custGeom>
                <a:avLst/>
                <a:gdLst>
                  <a:gd name="connsiteX0" fmla="*/ 182404 w 191452"/>
                  <a:gd name="connsiteY0" fmla="*/ 45720 h 47148"/>
                  <a:gd name="connsiteX1" fmla="*/ 186214 w 191452"/>
                  <a:gd name="connsiteY1" fmla="*/ 46672 h 47148"/>
                  <a:gd name="connsiteX2" fmla="*/ 190024 w 191452"/>
                  <a:gd name="connsiteY2" fmla="*/ 45720 h 47148"/>
                  <a:gd name="connsiteX3" fmla="*/ 190024 w 191452"/>
                  <a:gd name="connsiteY3" fmla="*/ 39053 h 47148"/>
                  <a:gd name="connsiteX4" fmla="*/ 95726 w 191452"/>
                  <a:gd name="connsiteY4" fmla="*/ 0 h 47148"/>
                  <a:gd name="connsiteX5" fmla="*/ 1429 w 191452"/>
                  <a:gd name="connsiteY5" fmla="*/ 39053 h 47148"/>
                  <a:gd name="connsiteX6" fmla="*/ 1429 w 191452"/>
                  <a:gd name="connsiteY6" fmla="*/ 45720 h 47148"/>
                  <a:gd name="connsiteX7" fmla="*/ 8096 w 191452"/>
                  <a:gd name="connsiteY7" fmla="*/ 45720 h 47148"/>
                  <a:gd name="connsiteX8" fmla="*/ 95726 w 191452"/>
                  <a:gd name="connsiteY8" fmla="*/ 9525 h 47148"/>
                  <a:gd name="connsiteX9" fmla="*/ 182404 w 191452"/>
                  <a:gd name="connsiteY9" fmla="*/ 45720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452" h="47148">
                    <a:moveTo>
                      <a:pt x="182404" y="45720"/>
                    </a:moveTo>
                    <a:cubicBezTo>
                      <a:pt x="183356" y="46672"/>
                      <a:pt x="184309" y="46672"/>
                      <a:pt x="186214" y="46672"/>
                    </a:cubicBezTo>
                    <a:cubicBezTo>
                      <a:pt x="188119" y="46672"/>
                      <a:pt x="189071" y="46672"/>
                      <a:pt x="190024" y="45720"/>
                    </a:cubicBezTo>
                    <a:cubicBezTo>
                      <a:pt x="191929" y="43815"/>
                      <a:pt x="191929" y="40958"/>
                      <a:pt x="190024" y="39053"/>
                    </a:cubicBezTo>
                    <a:cubicBezTo>
                      <a:pt x="164306" y="14288"/>
                      <a:pt x="130969" y="0"/>
                      <a:pt x="95726" y="0"/>
                    </a:cubicBezTo>
                    <a:cubicBezTo>
                      <a:pt x="59531" y="0"/>
                      <a:pt x="26194" y="14288"/>
                      <a:pt x="1429" y="39053"/>
                    </a:cubicBezTo>
                    <a:cubicBezTo>
                      <a:pt x="-476" y="40958"/>
                      <a:pt x="-476" y="43815"/>
                      <a:pt x="1429" y="45720"/>
                    </a:cubicBezTo>
                    <a:cubicBezTo>
                      <a:pt x="3334" y="47625"/>
                      <a:pt x="6191" y="47625"/>
                      <a:pt x="8096" y="45720"/>
                    </a:cubicBezTo>
                    <a:cubicBezTo>
                      <a:pt x="30956" y="21908"/>
                      <a:pt x="62389" y="9525"/>
                      <a:pt x="95726" y="9525"/>
                    </a:cubicBezTo>
                    <a:cubicBezTo>
                      <a:pt x="128111" y="9525"/>
                      <a:pt x="159544" y="21908"/>
                      <a:pt x="182404" y="457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Полилиния: фигура 790">
                <a:extLst>
                  <a:ext uri="{FF2B5EF4-FFF2-40B4-BE49-F238E27FC236}">
                    <a16:creationId xmlns:a16="http://schemas.microsoft.com/office/drawing/2014/main" xmlns="" id="{D0E2054A-10B5-47D6-BA9E-64FBD4DE23A7}"/>
                  </a:ext>
                </a:extLst>
              </p:cNvPr>
              <p:cNvSpPr/>
              <p:nvPr/>
            </p:nvSpPr>
            <p:spPr>
              <a:xfrm>
                <a:off x="2625424" y="2451645"/>
                <a:ext cx="259079" cy="60959"/>
              </a:xfrm>
              <a:custGeom>
                <a:avLst/>
                <a:gdLst>
                  <a:gd name="connsiteX0" fmla="*/ 250031 w 259079"/>
                  <a:gd name="connsiteY0" fmla="*/ 59531 h 60959"/>
                  <a:gd name="connsiteX1" fmla="*/ 253841 w 259079"/>
                  <a:gd name="connsiteY1" fmla="*/ 60484 h 60959"/>
                  <a:gd name="connsiteX2" fmla="*/ 257651 w 259079"/>
                  <a:gd name="connsiteY2" fmla="*/ 59531 h 60959"/>
                  <a:gd name="connsiteX3" fmla="*/ 257651 w 259079"/>
                  <a:gd name="connsiteY3" fmla="*/ 52864 h 60959"/>
                  <a:gd name="connsiteX4" fmla="*/ 1429 w 259079"/>
                  <a:gd name="connsiteY4" fmla="*/ 52864 h 60959"/>
                  <a:gd name="connsiteX5" fmla="*/ 1429 w 259079"/>
                  <a:gd name="connsiteY5" fmla="*/ 59531 h 60959"/>
                  <a:gd name="connsiteX6" fmla="*/ 8096 w 259079"/>
                  <a:gd name="connsiteY6" fmla="*/ 59531 h 60959"/>
                  <a:gd name="connsiteX7" fmla="*/ 250031 w 259079"/>
                  <a:gd name="connsiteY7" fmla="*/ 59531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79" h="60959">
                    <a:moveTo>
                      <a:pt x="250031" y="59531"/>
                    </a:moveTo>
                    <a:cubicBezTo>
                      <a:pt x="250984" y="60484"/>
                      <a:pt x="251936" y="60484"/>
                      <a:pt x="253841" y="60484"/>
                    </a:cubicBezTo>
                    <a:cubicBezTo>
                      <a:pt x="255746" y="60484"/>
                      <a:pt x="256699" y="60484"/>
                      <a:pt x="257651" y="59531"/>
                    </a:cubicBezTo>
                    <a:cubicBezTo>
                      <a:pt x="259556" y="57626"/>
                      <a:pt x="259556" y="54769"/>
                      <a:pt x="257651" y="52864"/>
                    </a:cubicBezTo>
                    <a:cubicBezTo>
                      <a:pt x="187166" y="-17621"/>
                      <a:pt x="71914" y="-17621"/>
                      <a:pt x="1429" y="52864"/>
                    </a:cubicBezTo>
                    <a:cubicBezTo>
                      <a:pt x="-476" y="54769"/>
                      <a:pt x="-476" y="57626"/>
                      <a:pt x="1429" y="59531"/>
                    </a:cubicBezTo>
                    <a:cubicBezTo>
                      <a:pt x="3334" y="61436"/>
                      <a:pt x="6191" y="61436"/>
                      <a:pt x="8096" y="59531"/>
                    </a:cubicBezTo>
                    <a:cubicBezTo>
                      <a:pt x="73819" y="-8096"/>
                      <a:pt x="183356" y="-8096"/>
                      <a:pt x="250031" y="595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" name="Полилиния: фигура 791">
                <a:extLst>
                  <a:ext uri="{FF2B5EF4-FFF2-40B4-BE49-F238E27FC236}">
                    <a16:creationId xmlns:a16="http://schemas.microsoft.com/office/drawing/2014/main" xmlns="" id="{EC96CE54-1571-4459-B3B9-BA0F72666637}"/>
                  </a:ext>
                </a:extLst>
              </p:cNvPr>
              <p:cNvSpPr/>
              <p:nvPr/>
            </p:nvSpPr>
            <p:spPr>
              <a:xfrm>
                <a:off x="2698766" y="2546419"/>
                <a:ext cx="208121" cy="132397"/>
              </a:xfrm>
              <a:custGeom>
                <a:avLst/>
                <a:gdLst>
                  <a:gd name="connsiteX0" fmla="*/ 146209 w 208121"/>
                  <a:gd name="connsiteY0" fmla="*/ 9525 h 132397"/>
                  <a:gd name="connsiteX1" fmla="*/ 109061 w 208121"/>
                  <a:gd name="connsiteY1" fmla="*/ 21908 h 132397"/>
                  <a:gd name="connsiteX2" fmla="*/ 55721 w 208121"/>
                  <a:gd name="connsiteY2" fmla="*/ 0 h 132397"/>
                  <a:gd name="connsiteX3" fmla="*/ 1429 w 208121"/>
                  <a:gd name="connsiteY3" fmla="*/ 21908 h 132397"/>
                  <a:gd name="connsiteX4" fmla="*/ 1429 w 208121"/>
                  <a:gd name="connsiteY4" fmla="*/ 28575 h 132397"/>
                  <a:gd name="connsiteX5" fmla="*/ 8096 w 208121"/>
                  <a:gd name="connsiteY5" fmla="*/ 28575 h 132397"/>
                  <a:gd name="connsiteX6" fmla="*/ 54769 w 208121"/>
                  <a:gd name="connsiteY6" fmla="*/ 8572 h 132397"/>
                  <a:gd name="connsiteX7" fmla="*/ 101441 w 208121"/>
                  <a:gd name="connsiteY7" fmla="*/ 27622 h 132397"/>
                  <a:gd name="connsiteX8" fmla="*/ 84296 w 208121"/>
                  <a:gd name="connsiteY8" fmla="*/ 70485 h 132397"/>
                  <a:gd name="connsiteX9" fmla="*/ 146209 w 208121"/>
                  <a:gd name="connsiteY9" fmla="*/ 132398 h 132397"/>
                  <a:gd name="connsiteX10" fmla="*/ 208121 w 208121"/>
                  <a:gd name="connsiteY10" fmla="*/ 70485 h 132397"/>
                  <a:gd name="connsiteX11" fmla="*/ 146209 w 208121"/>
                  <a:gd name="connsiteY11" fmla="*/ 9525 h 132397"/>
                  <a:gd name="connsiteX12" fmla="*/ 93821 w 208121"/>
                  <a:gd name="connsiteY12" fmla="*/ 71438 h 132397"/>
                  <a:gd name="connsiteX13" fmla="*/ 106204 w 208121"/>
                  <a:gd name="connsiteY13" fmla="*/ 38100 h 132397"/>
                  <a:gd name="connsiteX14" fmla="*/ 179546 w 208121"/>
                  <a:gd name="connsiteY14" fmla="*/ 111443 h 132397"/>
                  <a:gd name="connsiteX15" fmla="*/ 146209 w 208121"/>
                  <a:gd name="connsiteY15" fmla="*/ 123825 h 132397"/>
                  <a:gd name="connsiteX16" fmla="*/ 93821 w 208121"/>
                  <a:gd name="connsiteY16" fmla="*/ 71438 h 132397"/>
                  <a:gd name="connsiteX17" fmla="*/ 187166 w 208121"/>
                  <a:gd name="connsiteY17" fmla="*/ 104775 h 132397"/>
                  <a:gd name="connsiteX18" fmla="*/ 113824 w 208121"/>
                  <a:gd name="connsiteY18" fmla="*/ 31432 h 132397"/>
                  <a:gd name="connsiteX19" fmla="*/ 147161 w 208121"/>
                  <a:gd name="connsiteY19" fmla="*/ 19050 h 132397"/>
                  <a:gd name="connsiteX20" fmla="*/ 199549 w 208121"/>
                  <a:gd name="connsiteY20" fmla="*/ 71438 h 132397"/>
                  <a:gd name="connsiteX21" fmla="*/ 187166 w 208121"/>
                  <a:gd name="connsiteY21" fmla="*/ 104775 h 13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8121" h="132397">
                    <a:moveTo>
                      <a:pt x="146209" y="9525"/>
                    </a:moveTo>
                    <a:cubicBezTo>
                      <a:pt x="131921" y="9525"/>
                      <a:pt x="119539" y="14288"/>
                      <a:pt x="109061" y="21908"/>
                    </a:cubicBezTo>
                    <a:cubicBezTo>
                      <a:pt x="94774" y="7620"/>
                      <a:pt x="75724" y="0"/>
                      <a:pt x="55721" y="0"/>
                    </a:cubicBezTo>
                    <a:cubicBezTo>
                      <a:pt x="35719" y="0"/>
                      <a:pt x="16669" y="7620"/>
                      <a:pt x="1429" y="21908"/>
                    </a:cubicBezTo>
                    <a:cubicBezTo>
                      <a:pt x="-476" y="23813"/>
                      <a:pt x="-476" y="26670"/>
                      <a:pt x="1429" y="28575"/>
                    </a:cubicBezTo>
                    <a:cubicBezTo>
                      <a:pt x="3334" y="30480"/>
                      <a:pt x="6191" y="30480"/>
                      <a:pt x="8096" y="28575"/>
                    </a:cubicBezTo>
                    <a:cubicBezTo>
                      <a:pt x="20479" y="16192"/>
                      <a:pt x="37624" y="8572"/>
                      <a:pt x="54769" y="8572"/>
                    </a:cubicBezTo>
                    <a:cubicBezTo>
                      <a:pt x="71914" y="8572"/>
                      <a:pt x="89059" y="15240"/>
                      <a:pt x="101441" y="27622"/>
                    </a:cubicBezTo>
                    <a:cubicBezTo>
                      <a:pt x="90964" y="39053"/>
                      <a:pt x="84296" y="54293"/>
                      <a:pt x="84296" y="70485"/>
                    </a:cubicBezTo>
                    <a:cubicBezTo>
                      <a:pt x="84296" y="104775"/>
                      <a:pt x="111919" y="132398"/>
                      <a:pt x="146209" y="132398"/>
                    </a:cubicBezTo>
                    <a:cubicBezTo>
                      <a:pt x="180499" y="132398"/>
                      <a:pt x="208121" y="104775"/>
                      <a:pt x="208121" y="70485"/>
                    </a:cubicBezTo>
                    <a:cubicBezTo>
                      <a:pt x="208121" y="36195"/>
                      <a:pt x="180499" y="9525"/>
                      <a:pt x="146209" y="9525"/>
                    </a:cubicBezTo>
                    <a:close/>
                    <a:moveTo>
                      <a:pt x="93821" y="71438"/>
                    </a:moveTo>
                    <a:cubicBezTo>
                      <a:pt x="93821" y="59055"/>
                      <a:pt x="98584" y="46672"/>
                      <a:pt x="106204" y="38100"/>
                    </a:cubicBezTo>
                    <a:lnTo>
                      <a:pt x="179546" y="111443"/>
                    </a:lnTo>
                    <a:cubicBezTo>
                      <a:pt x="170021" y="119063"/>
                      <a:pt x="158591" y="123825"/>
                      <a:pt x="146209" y="123825"/>
                    </a:cubicBezTo>
                    <a:cubicBezTo>
                      <a:pt x="117634" y="123825"/>
                      <a:pt x="93821" y="100013"/>
                      <a:pt x="93821" y="71438"/>
                    </a:cubicBezTo>
                    <a:close/>
                    <a:moveTo>
                      <a:pt x="187166" y="104775"/>
                    </a:moveTo>
                    <a:lnTo>
                      <a:pt x="113824" y="31432"/>
                    </a:lnTo>
                    <a:cubicBezTo>
                      <a:pt x="123349" y="23813"/>
                      <a:pt x="134779" y="19050"/>
                      <a:pt x="147161" y="19050"/>
                    </a:cubicBezTo>
                    <a:cubicBezTo>
                      <a:pt x="175736" y="19050"/>
                      <a:pt x="199549" y="42863"/>
                      <a:pt x="199549" y="71438"/>
                    </a:cubicBezTo>
                    <a:cubicBezTo>
                      <a:pt x="198596" y="83820"/>
                      <a:pt x="194786" y="96203"/>
                      <a:pt x="187166" y="1047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8667354D-D6EE-4A6D-9292-3EEB15DA31E4}"/>
                </a:ext>
              </a:extLst>
            </p:cNvPr>
            <p:cNvSpPr txBox="1"/>
            <p:nvPr/>
          </p:nvSpPr>
          <p:spPr>
            <a:xfrm>
              <a:off x="2683309" y="1544884"/>
              <a:ext cx="1384461" cy="27699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 defTabSz="914354">
                <a:buFontTx/>
                <a:buNone/>
                <a:defRPr/>
              </a:pPr>
              <a:r>
                <a:rPr lang="en-US" sz="1800" b="1" dirty="0" smtClean="0">
                  <a:solidFill>
                    <a:schemeClr val="accent1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Offline</a:t>
              </a:r>
              <a:endParaRPr lang="ru-RU" sz="1800" b="1" dirty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829934" y="884277"/>
            <a:ext cx="1256861" cy="465393"/>
            <a:chOff x="2989736" y="2212829"/>
            <a:chExt cx="1256861" cy="465393"/>
          </a:xfrm>
        </p:grpSpPr>
        <p:grpSp>
          <p:nvGrpSpPr>
            <p:cNvPr id="72" name="Рисунок 184">
              <a:extLst>
                <a:ext uri="{FF2B5EF4-FFF2-40B4-BE49-F238E27FC236}">
                  <a16:creationId xmlns:a16="http://schemas.microsoft.com/office/drawing/2014/main" xmlns="" id="{FDDFE6E8-CD78-40C0-A2B7-97CD323F32D4}"/>
                </a:ext>
              </a:extLst>
            </p:cNvPr>
            <p:cNvGrpSpPr/>
            <p:nvPr/>
          </p:nvGrpSpPr>
          <p:grpSpPr>
            <a:xfrm>
              <a:off x="3088834" y="2212829"/>
              <a:ext cx="465342" cy="376342"/>
              <a:chOff x="7032216" y="3040142"/>
              <a:chExt cx="259079" cy="199549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Полилиния: фигура 837">
                <a:extLst>
                  <a:ext uri="{FF2B5EF4-FFF2-40B4-BE49-F238E27FC236}">
                    <a16:creationId xmlns:a16="http://schemas.microsoft.com/office/drawing/2014/main" xmlns="" id="{7DE85A5C-40E3-4FBB-B2F1-515286FA44FE}"/>
                  </a:ext>
                </a:extLst>
              </p:cNvPr>
              <p:cNvSpPr/>
              <p:nvPr/>
            </p:nvSpPr>
            <p:spPr>
              <a:xfrm>
                <a:off x="7132705" y="318254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Полилиния: фигура 838">
                <a:extLst>
                  <a:ext uri="{FF2B5EF4-FFF2-40B4-BE49-F238E27FC236}">
                    <a16:creationId xmlns:a16="http://schemas.microsoft.com/office/drawing/2014/main" xmlns="" id="{F4A10DC5-7154-47D4-BF17-85B868FAB0E8}"/>
                  </a:ext>
                </a:extLst>
              </p:cNvPr>
              <p:cNvSpPr/>
              <p:nvPr/>
            </p:nvSpPr>
            <p:spPr>
              <a:xfrm>
                <a:off x="7105558" y="3134795"/>
                <a:ext cx="103915" cy="29648"/>
              </a:xfrm>
              <a:custGeom>
                <a:avLst/>
                <a:gdLst>
                  <a:gd name="connsiteX0" fmla="*/ 96679 w 103915"/>
                  <a:gd name="connsiteY0" fmla="*/ 22981 h 29648"/>
                  <a:gd name="connsiteX1" fmla="*/ 103346 w 103915"/>
                  <a:gd name="connsiteY1" fmla="*/ 21076 h 29648"/>
                  <a:gd name="connsiteX2" fmla="*/ 101441 w 103915"/>
                  <a:gd name="connsiteY2" fmla="*/ 14408 h 29648"/>
                  <a:gd name="connsiteX3" fmla="*/ 1429 w 103915"/>
                  <a:gd name="connsiteY3" fmla="*/ 22028 h 29648"/>
                  <a:gd name="connsiteX4" fmla="*/ 1429 w 103915"/>
                  <a:gd name="connsiteY4" fmla="*/ 28696 h 29648"/>
                  <a:gd name="connsiteX5" fmla="*/ 5239 w 103915"/>
                  <a:gd name="connsiteY5" fmla="*/ 29648 h 29648"/>
                  <a:gd name="connsiteX6" fmla="*/ 9049 w 103915"/>
                  <a:gd name="connsiteY6" fmla="*/ 28696 h 29648"/>
                  <a:gd name="connsiteX7" fmla="*/ 96679 w 103915"/>
                  <a:gd name="connsiteY7" fmla="*/ 22981 h 2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915" h="29648">
                    <a:moveTo>
                      <a:pt x="96679" y="22981"/>
                    </a:moveTo>
                    <a:cubicBezTo>
                      <a:pt x="98584" y="23933"/>
                      <a:pt x="101441" y="23933"/>
                      <a:pt x="103346" y="21076"/>
                    </a:cubicBezTo>
                    <a:cubicBezTo>
                      <a:pt x="104299" y="19171"/>
                      <a:pt x="104299" y="16313"/>
                      <a:pt x="101441" y="14408"/>
                    </a:cubicBezTo>
                    <a:cubicBezTo>
                      <a:pt x="75724" y="-1784"/>
                      <a:pt x="32861" y="-10357"/>
                      <a:pt x="1429" y="22028"/>
                    </a:cubicBezTo>
                    <a:cubicBezTo>
                      <a:pt x="-476" y="23933"/>
                      <a:pt x="-476" y="26791"/>
                      <a:pt x="1429" y="28696"/>
                    </a:cubicBezTo>
                    <a:cubicBezTo>
                      <a:pt x="2381" y="29648"/>
                      <a:pt x="3334" y="29648"/>
                      <a:pt x="5239" y="29648"/>
                    </a:cubicBezTo>
                    <a:cubicBezTo>
                      <a:pt x="7144" y="29648"/>
                      <a:pt x="8096" y="29648"/>
                      <a:pt x="9049" y="28696"/>
                    </a:cubicBezTo>
                    <a:cubicBezTo>
                      <a:pt x="35719" y="1073"/>
                      <a:pt x="72866" y="8693"/>
                      <a:pt x="96679" y="229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Полилиния: фигура 839">
                <a:extLst>
                  <a:ext uri="{FF2B5EF4-FFF2-40B4-BE49-F238E27FC236}">
                    <a16:creationId xmlns:a16="http://schemas.microsoft.com/office/drawing/2014/main" xmlns="" id="{13F73D19-F0BD-425D-8CAA-15B380B203DD}"/>
                  </a:ext>
                </a:extLst>
              </p:cNvPr>
              <p:cNvSpPr/>
              <p:nvPr/>
            </p:nvSpPr>
            <p:spPr>
              <a:xfrm>
                <a:off x="7065553" y="3087052"/>
                <a:ext cx="191452" cy="47386"/>
              </a:xfrm>
              <a:custGeom>
                <a:avLst/>
                <a:gdLst>
                  <a:gd name="connsiteX0" fmla="*/ 182404 w 191452"/>
                  <a:gd name="connsiteY0" fmla="*/ 45958 h 47386"/>
                  <a:gd name="connsiteX1" fmla="*/ 186214 w 191452"/>
                  <a:gd name="connsiteY1" fmla="*/ 46911 h 47386"/>
                  <a:gd name="connsiteX2" fmla="*/ 190024 w 191452"/>
                  <a:gd name="connsiteY2" fmla="*/ 45958 h 47386"/>
                  <a:gd name="connsiteX3" fmla="*/ 190024 w 191452"/>
                  <a:gd name="connsiteY3" fmla="*/ 39291 h 47386"/>
                  <a:gd name="connsiteX4" fmla="*/ 1429 w 191452"/>
                  <a:gd name="connsiteY4" fmla="*/ 39291 h 47386"/>
                  <a:gd name="connsiteX5" fmla="*/ 1429 w 191452"/>
                  <a:gd name="connsiteY5" fmla="*/ 45958 h 47386"/>
                  <a:gd name="connsiteX6" fmla="*/ 8096 w 191452"/>
                  <a:gd name="connsiteY6" fmla="*/ 45958 h 47386"/>
                  <a:gd name="connsiteX7" fmla="*/ 94774 w 191452"/>
                  <a:gd name="connsiteY7" fmla="*/ 9763 h 47386"/>
                  <a:gd name="connsiteX8" fmla="*/ 182404 w 191452"/>
                  <a:gd name="connsiteY8" fmla="*/ 45958 h 4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452" h="47386">
                    <a:moveTo>
                      <a:pt x="182404" y="45958"/>
                    </a:moveTo>
                    <a:cubicBezTo>
                      <a:pt x="183356" y="46911"/>
                      <a:pt x="184309" y="46911"/>
                      <a:pt x="186214" y="46911"/>
                    </a:cubicBezTo>
                    <a:cubicBezTo>
                      <a:pt x="188119" y="46911"/>
                      <a:pt x="189071" y="46911"/>
                      <a:pt x="190024" y="45958"/>
                    </a:cubicBezTo>
                    <a:cubicBezTo>
                      <a:pt x="191929" y="44053"/>
                      <a:pt x="191929" y="41196"/>
                      <a:pt x="190024" y="39291"/>
                    </a:cubicBezTo>
                    <a:cubicBezTo>
                      <a:pt x="137636" y="-13097"/>
                      <a:pt x="53816" y="-13097"/>
                      <a:pt x="1429" y="39291"/>
                    </a:cubicBezTo>
                    <a:cubicBezTo>
                      <a:pt x="-476" y="41196"/>
                      <a:pt x="-476" y="44053"/>
                      <a:pt x="1429" y="45958"/>
                    </a:cubicBezTo>
                    <a:cubicBezTo>
                      <a:pt x="3334" y="47863"/>
                      <a:pt x="6191" y="47863"/>
                      <a:pt x="8096" y="45958"/>
                    </a:cubicBezTo>
                    <a:cubicBezTo>
                      <a:pt x="30956" y="22146"/>
                      <a:pt x="62389" y="9763"/>
                      <a:pt x="94774" y="9763"/>
                    </a:cubicBezTo>
                    <a:cubicBezTo>
                      <a:pt x="127159" y="9763"/>
                      <a:pt x="159544" y="22146"/>
                      <a:pt x="182404" y="45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Полилиния: фигура 840">
                <a:extLst>
                  <a:ext uri="{FF2B5EF4-FFF2-40B4-BE49-F238E27FC236}">
                    <a16:creationId xmlns:a16="http://schemas.microsoft.com/office/drawing/2014/main" xmlns="" id="{16BC1444-D92C-4FE4-A229-15830E465374}"/>
                  </a:ext>
                </a:extLst>
              </p:cNvPr>
              <p:cNvSpPr/>
              <p:nvPr/>
            </p:nvSpPr>
            <p:spPr>
              <a:xfrm>
                <a:off x="7032216" y="3040142"/>
                <a:ext cx="259079" cy="60959"/>
              </a:xfrm>
              <a:custGeom>
                <a:avLst/>
                <a:gdLst>
                  <a:gd name="connsiteX0" fmla="*/ 250031 w 259079"/>
                  <a:gd name="connsiteY0" fmla="*/ 59531 h 60959"/>
                  <a:gd name="connsiteX1" fmla="*/ 253841 w 259079"/>
                  <a:gd name="connsiteY1" fmla="*/ 60484 h 60959"/>
                  <a:gd name="connsiteX2" fmla="*/ 257651 w 259079"/>
                  <a:gd name="connsiteY2" fmla="*/ 59531 h 60959"/>
                  <a:gd name="connsiteX3" fmla="*/ 257651 w 259079"/>
                  <a:gd name="connsiteY3" fmla="*/ 52864 h 60959"/>
                  <a:gd name="connsiteX4" fmla="*/ 1429 w 259079"/>
                  <a:gd name="connsiteY4" fmla="*/ 52864 h 60959"/>
                  <a:gd name="connsiteX5" fmla="*/ 1429 w 259079"/>
                  <a:gd name="connsiteY5" fmla="*/ 59531 h 60959"/>
                  <a:gd name="connsiteX6" fmla="*/ 8096 w 259079"/>
                  <a:gd name="connsiteY6" fmla="*/ 59531 h 60959"/>
                  <a:gd name="connsiteX7" fmla="*/ 250031 w 259079"/>
                  <a:gd name="connsiteY7" fmla="*/ 59531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79" h="60959">
                    <a:moveTo>
                      <a:pt x="250031" y="59531"/>
                    </a:moveTo>
                    <a:cubicBezTo>
                      <a:pt x="250984" y="60484"/>
                      <a:pt x="251936" y="60484"/>
                      <a:pt x="253841" y="60484"/>
                    </a:cubicBezTo>
                    <a:cubicBezTo>
                      <a:pt x="255746" y="60484"/>
                      <a:pt x="256699" y="60484"/>
                      <a:pt x="257651" y="59531"/>
                    </a:cubicBezTo>
                    <a:cubicBezTo>
                      <a:pt x="259556" y="57626"/>
                      <a:pt x="259556" y="54769"/>
                      <a:pt x="257651" y="52864"/>
                    </a:cubicBezTo>
                    <a:cubicBezTo>
                      <a:pt x="187166" y="-17621"/>
                      <a:pt x="71914" y="-17621"/>
                      <a:pt x="1429" y="52864"/>
                    </a:cubicBezTo>
                    <a:cubicBezTo>
                      <a:pt x="-476" y="54769"/>
                      <a:pt x="-476" y="57626"/>
                      <a:pt x="1429" y="59531"/>
                    </a:cubicBezTo>
                    <a:cubicBezTo>
                      <a:pt x="3334" y="61436"/>
                      <a:pt x="6191" y="61436"/>
                      <a:pt x="8096" y="59531"/>
                    </a:cubicBezTo>
                    <a:cubicBezTo>
                      <a:pt x="73819" y="-8096"/>
                      <a:pt x="183356" y="-8096"/>
                      <a:pt x="250031" y="595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8964B16B-353C-41D8-BC10-A06E16793FC6}"/>
                </a:ext>
              </a:extLst>
            </p:cNvPr>
            <p:cNvSpPr txBox="1"/>
            <p:nvPr/>
          </p:nvSpPr>
          <p:spPr>
            <a:xfrm>
              <a:off x="2989736" y="2401223"/>
              <a:ext cx="1256861" cy="27699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>
              <a:defPPr>
                <a:defRPr lang="ru-RU"/>
              </a:defPPr>
              <a:lvl1pPr algn="r" defTabSz="914354">
                <a:buClr>
                  <a:srgbClr val="000000"/>
                </a:buClr>
                <a:defRPr sz="1600" b="1" kern="0">
                  <a:solidFill>
                    <a:srgbClr val="00288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buFontTx/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rial Narrow" panose="020B0606020202030204" pitchFamily="34" charset="0"/>
                  <a:ea typeface="+mn-ea"/>
                </a:rPr>
                <a:t>Online</a:t>
              </a:r>
              <a:endPara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</p:grp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A8104681-7BD0-44BC-B572-09A85DFBD4B7}"/>
              </a:ext>
            </a:extLst>
          </p:cNvPr>
          <p:cNvSpPr/>
          <p:nvPr/>
        </p:nvSpPr>
        <p:spPr>
          <a:xfrm>
            <a:off x="4239072" y="1566350"/>
            <a:ext cx="3765857" cy="3674681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ClrTx/>
              <a:buFontTx/>
              <a:buNone/>
            </a:pPr>
            <a:endParaRPr lang="ru-RU" sz="1200" kern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xmlns="" id="{5F1C86BF-C635-48D5-A8AC-A3D5BAB21518}"/>
              </a:ext>
            </a:extLst>
          </p:cNvPr>
          <p:cNvSpPr/>
          <p:nvPr/>
        </p:nvSpPr>
        <p:spPr>
          <a:xfrm>
            <a:off x="4639893" y="1975977"/>
            <a:ext cx="2980988" cy="2908816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lumMod val="75000"/>
                    <a:alpha val="50000"/>
                  </a:schemeClr>
                </a:gs>
              </a:gsLst>
              <a:lin ang="27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buClrTx/>
              <a:buFontTx/>
              <a:buNone/>
              <a:defRPr/>
            </a:pPr>
            <a:endParaRPr lang="ru-RU" sz="1350" kern="12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7DD48CEF-22BC-F240-B722-DD583F690EC8}"/>
              </a:ext>
            </a:extLst>
          </p:cNvPr>
          <p:cNvSpPr/>
          <p:nvPr/>
        </p:nvSpPr>
        <p:spPr>
          <a:xfrm>
            <a:off x="5096058" y="2430837"/>
            <a:ext cx="2054107" cy="2004374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100" kern="12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xmlns="" id="{9BFE927C-C5CB-4455-A7D7-BF0DDD2E8C0F}"/>
              </a:ext>
            </a:extLst>
          </p:cNvPr>
          <p:cNvGrpSpPr/>
          <p:nvPr/>
        </p:nvGrpSpPr>
        <p:grpSpPr>
          <a:xfrm>
            <a:off x="4947447" y="2272710"/>
            <a:ext cx="2358555" cy="2301455"/>
            <a:chOff x="3587156" y="2822183"/>
            <a:chExt cx="1969689" cy="1969690"/>
          </a:xfrm>
        </p:grpSpPr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xmlns="" id="{5AF586EB-62A3-4546-8896-9CA096EB7137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>
                <a:buClrTx/>
                <a:buFontTx/>
                <a:buNone/>
              </a:pPr>
              <a:endParaRPr lang="ru-RU" kern="1200" dirty="0">
                <a:solidFill>
                  <a:srgbClr val="FFFFF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xmlns="" id="{66C2AD44-4BED-44B5-8E9C-8BB4559D7813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>
                <a:buClrTx/>
                <a:buFontTx/>
                <a:buNone/>
              </a:pPr>
              <a:endParaRPr lang="ru-RU" sz="1800" kern="12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xmlns="" id="{ACEAC361-0A3C-49F9-AF29-7D2979C1E383}"/>
              </a:ext>
            </a:extLst>
          </p:cNvPr>
          <p:cNvGrpSpPr/>
          <p:nvPr/>
        </p:nvGrpSpPr>
        <p:grpSpPr>
          <a:xfrm>
            <a:off x="7305857" y="4482080"/>
            <a:ext cx="3068104" cy="781441"/>
            <a:chOff x="6878223" y="4945820"/>
            <a:chExt cx="3068104" cy="781441"/>
          </a:xfrm>
        </p:grpSpPr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xmlns="" id="{29C0BCDD-9160-6742-A834-6A48A5403CB9}"/>
                </a:ext>
              </a:extLst>
            </p:cNvPr>
            <p:cNvSpPr/>
            <p:nvPr/>
          </p:nvSpPr>
          <p:spPr>
            <a:xfrm>
              <a:off x="7742197" y="4974521"/>
              <a:ext cx="220413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685817"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Рекламные материалы</a:t>
              </a:r>
              <a:endParaRPr lang="ru-RU" sz="1800" b="1" kern="1200" dirty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xmlns="" id="{B3376AAE-6430-2E46-9A42-DE7CDEFA7812}"/>
                </a:ext>
              </a:extLst>
            </p:cNvPr>
            <p:cNvGrpSpPr/>
            <p:nvPr/>
          </p:nvGrpSpPr>
          <p:grpSpPr>
            <a:xfrm>
              <a:off x="6878223" y="4945820"/>
              <a:ext cx="781444" cy="781441"/>
              <a:chOff x="6789159" y="1965908"/>
              <a:chExt cx="614195" cy="614193"/>
            </a:xfrm>
          </p:grpSpPr>
          <p:sp>
            <p:nvSpPr>
              <p:cNvPr id="88" name="Овал 87">
                <a:extLst>
                  <a:ext uri="{FF2B5EF4-FFF2-40B4-BE49-F238E27FC236}">
                    <a16:creationId xmlns:a16="http://schemas.microsoft.com/office/drawing/2014/main" xmlns="" id="{78287A66-5DA0-DB4C-A3FE-EDAC9957125B}"/>
                  </a:ext>
                </a:extLst>
              </p:cNvPr>
              <p:cNvSpPr/>
              <p:nvPr/>
            </p:nvSpPr>
            <p:spPr>
              <a:xfrm>
                <a:off x="6789159" y="1965908"/>
                <a:ext cx="614195" cy="614193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accent4">
                        <a:alpha val="20000"/>
                      </a:schemeClr>
                    </a:gs>
                    <a:gs pos="100000">
                      <a:schemeClr val="accent4">
                        <a:lumMod val="75000"/>
                        <a:alpha val="20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Овал 88">
                <a:extLst>
                  <a:ext uri="{FF2B5EF4-FFF2-40B4-BE49-F238E27FC236}">
                    <a16:creationId xmlns:a16="http://schemas.microsoft.com/office/drawing/2014/main" xmlns="" id="{879B108F-AF41-E546-93A3-AB09A1342922}"/>
                  </a:ext>
                </a:extLst>
              </p:cNvPr>
              <p:cNvSpPr/>
              <p:nvPr/>
            </p:nvSpPr>
            <p:spPr>
              <a:xfrm>
                <a:off x="6839217" y="2015966"/>
                <a:ext cx="514078" cy="5140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73EFF"/>
                </a:solidFill>
              </a:ln>
              <a:effectLst>
                <a:outerShdw blurRad="381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9" name="Рисунок 954">
            <a:extLst>
              <a:ext uri="{FF2B5EF4-FFF2-40B4-BE49-F238E27FC236}">
                <a16:creationId xmlns="" xmlns:a16="http://schemas.microsoft.com/office/drawing/2014/main" id="{1BC11448-6620-478A-8E02-4D49A94B1664}"/>
              </a:ext>
            </a:extLst>
          </p:cNvPr>
          <p:cNvSpPr/>
          <p:nvPr/>
        </p:nvSpPr>
        <p:spPr>
          <a:xfrm>
            <a:off x="7528803" y="4719992"/>
            <a:ext cx="335550" cy="335550"/>
          </a:xfrm>
          <a:custGeom>
            <a:avLst/>
            <a:gdLst>
              <a:gd name="connsiteX0" fmla="*/ 80943 w 285750"/>
              <a:gd name="connsiteY0" fmla="*/ 180975 h 285750"/>
              <a:gd name="connsiteX1" fmla="*/ 84315 w 285750"/>
              <a:gd name="connsiteY1" fmla="*/ 179584 h 285750"/>
              <a:gd name="connsiteX2" fmla="*/ 84315 w 285750"/>
              <a:gd name="connsiteY2" fmla="*/ 172850 h 285750"/>
              <a:gd name="connsiteX3" fmla="*/ 55740 w 285750"/>
              <a:gd name="connsiteY3" fmla="*/ 144275 h 285750"/>
              <a:gd name="connsiteX4" fmla="*/ 49006 w 285750"/>
              <a:gd name="connsiteY4" fmla="*/ 144275 h 285750"/>
              <a:gd name="connsiteX5" fmla="*/ 49006 w 285750"/>
              <a:gd name="connsiteY5" fmla="*/ 151009 h 285750"/>
              <a:gd name="connsiteX6" fmla="*/ 77581 w 285750"/>
              <a:gd name="connsiteY6" fmla="*/ 179584 h 285750"/>
              <a:gd name="connsiteX7" fmla="*/ 80943 w 285750"/>
              <a:gd name="connsiteY7" fmla="*/ 180975 h 285750"/>
              <a:gd name="connsiteX8" fmla="*/ 123806 w 285750"/>
              <a:gd name="connsiteY8" fmla="*/ 119063 h 285750"/>
              <a:gd name="connsiteX9" fmla="*/ 100927 w 285750"/>
              <a:gd name="connsiteY9" fmla="*/ 89764 h 285750"/>
              <a:gd name="connsiteX10" fmla="*/ 83220 w 285750"/>
              <a:gd name="connsiteY10" fmla="*/ 85325 h 285750"/>
              <a:gd name="connsiteX11" fmla="*/ 82239 w 285750"/>
              <a:gd name="connsiteY11" fmla="*/ 81401 h 285750"/>
              <a:gd name="connsiteX12" fmla="*/ 91364 w 285750"/>
              <a:gd name="connsiteY12" fmla="*/ 63322 h 285750"/>
              <a:gd name="connsiteX13" fmla="*/ 96984 w 285750"/>
              <a:gd name="connsiteY13" fmla="*/ 55674 h 285750"/>
              <a:gd name="connsiteX14" fmla="*/ 98231 w 285750"/>
              <a:gd name="connsiteY14" fmla="*/ 45720 h 285750"/>
              <a:gd name="connsiteX15" fmla="*/ 95907 w 285750"/>
              <a:gd name="connsiteY15" fmla="*/ 38138 h 285750"/>
              <a:gd name="connsiteX16" fmla="*/ 93555 w 285750"/>
              <a:gd name="connsiteY16" fmla="*/ 36185 h 285750"/>
              <a:gd name="connsiteX17" fmla="*/ 93897 w 285750"/>
              <a:gd name="connsiteY17" fmla="*/ 29204 h 285750"/>
              <a:gd name="connsiteX18" fmla="*/ 95193 w 285750"/>
              <a:gd name="connsiteY18" fmla="*/ 27908 h 285750"/>
              <a:gd name="connsiteX19" fmla="*/ 95707 w 285750"/>
              <a:gd name="connsiteY19" fmla="*/ 9620 h 285750"/>
              <a:gd name="connsiteX20" fmla="*/ 74971 w 285750"/>
              <a:gd name="connsiteY20" fmla="*/ 0 h 285750"/>
              <a:gd name="connsiteX21" fmla="*/ 55436 w 285750"/>
              <a:gd name="connsiteY21" fmla="*/ 5010 h 285750"/>
              <a:gd name="connsiteX22" fmla="*/ 29813 w 285750"/>
              <a:gd name="connsiteY22" fmla="*/ 27137 h 285750"/>
              <a:gd name="connsiteX23" fmla="*/ 30528 w 285750"/>
              <a:gd name="connsiteY23" fmla="*/ 36014 h 285750"/>
              <a:gd name="connsiteX24" fmla="*/ 27946 w 285750"/>
              <a:gd name="connsiteY24" fmla="*/ 38081 h 285750"/>
              <a:gd name="connsiteX25" fmla="*/ 25575 w 285750"/>
              <a:gd name="connsiteY25" fmla="*/ 45739 h 285750"/>
              <a:gd name="connsiteX26" fmla="*/ 26822 w 285750"/>
              <a:gd name="connsiteY26" fmla="*/ 55674 h 285750"/>
              <a:gd name="connsiteX27" fmla="*/ 33033 w 285750"/>
              <a:gd name="connsiteY27" fmla="*/ 63446 h 285750"/>
              <a:gd name="connsiteX28" fmla="*/ 41681 w 285750"/>
              <a:gd name="connsiteY28" fmla="*/ 80934 h 285750"/>
              <a:gd name="connsiteX29" fmla="*/ 40586 w 285750"/>
              <a:gd name="connsiteY29" fmla="*/ 85334 h 285750"/>
              <a:gd name="connsiteX30" fmla="*/ 22879 w 285750"/>
              <a:gd name="connsiteY30" fmla="*/ 89764 h 285750"/>
              <a:gd name="connsiteX31" fmla="*/ 0 w 285750"/>
              <a:gd name="connsiteY31" fmla="*/ 119091 h 285750"/>
              <a:gd name="connsiteX32" fmla="*/ 4763 w 285750"/>
              <a:gd name="connsiteY32" fmla="*/ 123854 h 285750"/>
              <a:gd name="connsiteX33" fmla="*/ 119063 w 285750"/>
              <a:gd name="connsiteY33" fmla="*/ 123854 h 285750"/>
              <a:gd name="connsiteX34" fmla="*/ 123806 w 285750"/>
              <a:gd name="connsiteY34" fmla="*/ 119063 h 285750"/>
              <a:gd name="connsiteX35" fmla="*/ 220447 w 285750"/>
              <a:gd name="connsiteY35" fmla="*/ 144266 h 285750"/>
              <a:gd name="connsiteX36" fmla="*/ 191872 w 285750"/>
              <a:gd name="connsiteY36" fmla="*/ 172841 h 285750"/>
              <a:gd name="connsiteX37" fmla="*/ 191872 w 285750"/>
              <a:gd name="connsiteY37" fmla="*/ 179575 h 285750"/>
              <a:gd name="connsiteX38" fmla="*/ 195243 w 285750"/>
              <a:gd name="connsiteY38" fmla="*/ 180975 h 285750"/>
              <a:gd name="connsiteX39" fmla="*/ 198615 w 285750"/>
              <a:gd name="connsiteY39" fmla="*/ 179584 h 285750"/>
              <a:gd name="connsiteX40" fmla="*/ 227190 w 285750"/>
              <a:gd name="connsiteY40" fmla="*/ 151009 h 285750"/>
              <a:gd name="connsiteX41" fmla="*/ 227190 w 285750"/>
              <a:gd name="connsiteY41" fmla="*/ 144275 h 285750"/>
              <a:gd name="connsiteX42" fmla="*/ 220447 w 285750"/>
              <a:gd name="connsiteY42" fmla="*/ 144266 h 285750"/>
              <a:gd name="connsiteX43" fmla="*/ 262852 w 285750"/>
              <a:gd name="connsiteY43" fmla="*/ 89745 h 285750"/>
              <a:gd name="connsiteX44" fmla="*/ 245145 w 285750"/>
              <a:gd name="connsiteY44" fmla="*/ 85315 h 285750"/>
              <a:gd name="connsiteX45" fmla="*/ 244164 w 285750"/>
              <a:gd name="connsiteY45" fmla="*/ 81382 h 285750"/>
              <a:gd name="connsiteX46" fmla="*/ 253289 w 285750"/>
              <a:gd name="connsiteY46" fmla="*/ 63303 h 285750"/>
              <a:gd name="connsiteX47" fmla="*/ 258909 w 285750"/>
              <a:gd name="connsiteY47" fmla="*/ 55655 h 285750"/>
              <a:gd name="connsiteX48" fmla="*/ 260156 w 285750"/>
              <a:gd name="connsiteY48" fmla="*/ 45710 h 285750"/>
              <a:gd name="connsiteX49" fmla="*/ 257832 w 285750"/>
              <a:gd name="connsiteY49" fmla="*/ 38129 h 285750"/>
              <a:gd name="connsiteX50" fmla="*/ 255480 w 285750"/>
              <a:gd name="connsiteY50" fmla="*/ 36166 h 285750"/>
              <a:gd name="connsiteX51" fmla="*/ 255822 w 285750"/>
              <a:gd name="connsiteY51" fmla="*/ 29185 h 285750"/>
              <a:gd name="connsiteX52" fmla="*/ 257118 w 285750"/>
              <a:gd name="connsiteY52" fmla="*/ 27889 h 285750"/>
              <a:gd name="connsiteX53" fmla="*/ 257632 w 285750"/>
              <a:gd name="connsiteY53" fmla="*/ 9601 h 285750"/>
              <a:gd name="connsiteX54" fmla="*/ 236896 w 285750"/>
              <a:gd name="connsiteY54" fmla="*/ 0 h 285750"/>
              <a:gd name="connsiteX55" fmla="*/ 217361 w 285750"/>
              <a:gd name="connsiteY55" fmla="*/ 5001 h 285750"/>
              <a:gd name="connsiteX56" fmla="*/ 191738 w 285750"/>
              <a:gd name="connsiteY56" fmla="*/ 27127 h 285750"/>
              <a:gd name="connsiteX57" fmla="*/ 192453 w 285750"/>
              <a:gd name="connsiteY57" fmla="*/ 36005 h 285750"/>
              <a:gd name="connsiteX58" fmla="*/ 189871 w 285750"/>
              <a:gd name="connsiteY58" fmla="*/ 38081 h 285750"/>
              <a:gd name="connsiteX59" fmla="*/ 187500 w 285750"/>
              <a:gd name="connsiteY59" fmla="*/ 45739 h 285750"/>
              <a:gd name="connsiteX60" fmla="*/ 188747 w 285750"/>
              <a:gd name="connsiteY60" fmla="*/ 55674 h 285750"/>
              <a:gd name="connsiteX61" fmla="*/ 194958 w 285750"/>
              <a:gd name="connsiteY61" fmla="*/ 63446 h 285750"/>
              <a:gd name="connsiteX62" fmla="*/ 203606 w 285750"/>
              <a:gd name="connsiteY62" fmla="*/ 80934 h 285750"/>
              <a:gd name="connsiteX63" fmla="*/ 202511 w 285750"/>
              <a:gd name="connsiteY63" fmla="*/ 85334 h 285750"/>
              <a:gd name="connsiteX64" fmla="*/ 184804 w 285750"/>
              <a:gd name="connsiteY64" fmla="*/ 89764 h 285750"/>
              <a:gd name="connsiteX65" fmla="*/ 161925 w 285750"/>
              <a:gd name="connsiteY65" fmla="*/ 119072 h 285750"/>
              <a:gd name="connsiteX66" fmla="*/ 166688 w 285750"/>
              <a:gd name="connsiteY66" fmla="*/ 123835 h 285750"/>
              <a:gd name="connsiteX67" fmla="*/ 280988 w 285750"/>
              <a:gd name="connsiteY67" fmla="*/ 123835 h 285750"/>
              <a:gd name="connsiteX68" fmla="*/ 285750 w 285750"/>
              <a:gd name="connsiteY68" fmla="*/ 119063 h 285750"/>
              <a:gd name="connsiteX69" fmla="*/ 262852 w 285750"/>
              <a:gd name="connsiteY69" fmla="*/ 89745 h 285750"/>
              <a:gd name="connsiteX70" fmla="*/ 175517 w 285750"/>
              <a:gd name="connsiteY70" fmla="*/ 249612 h 285750"/>
              <a:gd name="connsiteX71" fmla="*/ 156105 w 285750"/>
              <a:gd name="connsiteY71" fmla="*/ 244764 h 285750"/>
              <a:gd name="connsiteX72" fmla="*/ 154934 w 285750"/>
              <a:gd name="connsiteY72" fmla="*/ 240068 h 285750"/>
              <a:gd name="connsiteX73" fmla="*/ 164906 w 285750"/>
              <a:gd name="connsiteY73" fmla="*/ 220313 h 285750"/>
              <a:gd name="connsiteX74" fmla="*/ 170955 w 285750"/>
              <a:gd name="connsiteY74" fmla="*/ 212255 h 285750"/>
              <a:gd name="connsiteX75" fmla="*/ 172307 w 285750"/>
              <a:gd name="connsiteY75" fmla="*/ 201492 h 285750"/>
              <a:gd name="connsiteX76" fmla="*/ 169888 w 285750"/>
              <a:gd name="connsiteY76" fmla="*/ 193577 h 285750"/>
              <a:gd name="connsiteX77" fmla="*/ 167240 w 285750"/>
              <a:gd name="connsiteY77" fmla="*/ 191405 h 285750"/>
              <a:gd name="connsiteX78" fmla="*/ 167621 w 285750"/>
              <a:gd name="connsiteY78" fmla="*/ 183452 h 285750"/>
              <a:gd name="connsiteX79" fmla="*/ 169116 w 285750"/>
              <a:gd name="connsiteY79" fmla="*/ 181947 h 285750"/>
              <a:gd name="connsiteX80" fmla="*/ 169631 w 285750"/>
              <a:gd name="connsiteY80" fmla="*/ 162620 h 285750"/>
              <a:gd name="connsiteX81" fmla="*/ 147504 w 285750"/>
              <a:gd name="connsiteY81" fmla="*/ 152400 h 285750"/>
              <a:gd name="connsiteX82" fmla="*/ 126454 w 285750"/>
              <a:gd name="connsiteY82" fmla="*/ 157810 h 285750"/>
              <a:gd name="connsiteX83" fmla="*/ 98974 w 285750"/>
              <a:gd name="connsiteY83" fmla="*/ 181385 h 285750"/>
              <a:gd name="connsiteX84" fmla="*/ 99774 w 285750"/>
              <a:gd name="connsiteY84" fmla="*/ 191224 h 285750"/>
              <a:gd name="connsiteX85" fmla="*/ 96841 w 285750"/>
              <a:gd name="connsiteY85" fmla="*/ 193510 h 285750"/>
              <a:gd name="connsiteX86" fmla="*/ 94374 w 285750"/>
              <a:gd name="connsiteY86" fmla="*/ 201482 h 285750"/>
              <a:gd name="connsiteX87" fmla="*/ 95726 w 285750"/>
              <a:gd name="connsiteY87" fmla="*/ 212246 h 285750"/>
              <a:gd name="connsiteX88" fmla="*/ 102403 w 285750"/>
              <a:gd name="connsiteY88" fmla="*/ 220418 h 285750"/>
              <a:gd name="connsiteX89" fmla="*/ 111871 w 285750"/>
              <a:gd name="connsiteY89" fmla="*/ 239544 h 285750"/>
              <a:gd name="connsiteX90" fmla="*/ 110566 w 285750"/>
              <a:gd name="connsiteY90" fmla="*/ 244745 h 285750"/>
              <a:gd name="connsiteX91" fmla="*/ 91154 w 285750"/>
              <a:gd name="connsiteY91" fmla="*/ 249584 h 285750"/>
              <a:gd name="connsiteX92" fmla="*/ 66656 w 285750"/>
              <a:gd name="connsiteY92" fmla="*/ 280988 h 285750"/>
              <a:gd name="connsiteX93" fmla="*/ 71418 w 285750"/>
              <a:gd name="connsiteY93" fmla="*/ 285750 h 285750"/>
              <a:gd name="connsiteX94" fmla="*/ 195243 w 285750"/>
              <a:gd name="connsiteY94" fmla="*/ 285750 h 285750"/>
              <a:gd name="connsiteX95" fmla="*/ 200006 w 285750"/>
              <a:gd name="connsiteY95" fmla="*/ 280978 h 285750"/>
              <a:gd name="connsiteX96" fmla="*/ 175517 w 285750"/>
              <a:gd name="connsiteY96" fmla="*/ 24961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750" h="285750">
                <a:moveTo>
                  <a:pt x="80943" y="180975"/>
                </a:moveTo>
                <a:cubicBezTo>
                  <a:pt x="82163" y="180975"/>
                  <a:pt x="83382" y="180508"/>
                  <a:pt x="84315" y="179584"/>
                </a:cubicBezTo>
                <a:cubicBezTo>
                  <a:pt x="86173" y="177727"/>
                  <a:pt x="86173" y="174708"/>
                  <a:pt x="84315" y="172850"/>
                </a:cubicBezTo>
                <a:lnTo>
                  <a:pt x="55740" y="144275"/>
                </a:lnTo>
                <a:cubicBezTo>
                  <a:pt x="53883" y="142418"/>
                  <a:pt x="50864" y="142418"/>
                  <a:pt x="49006" y="144275"/>
                </a:cubicBezTo>
                <a:cubicBezTo>
                  <a:pt x="47149" y="146133"/>
                  <a:pt x="47149" y="149152"/>
                  <a:pt x="49006" y="151009"/>
                </a:cubicBezTo>
                <a:lnTo>
                  <a:pt x="77581" y="179584"/>
                </a:lnTo>
                <a:cubicBezTo>
                  <a:pt x="78505" y="180508"/>
                  <a:pt x="79724" y="180975"/>
                  <a:pt x="80943" y="180975"/>
                </a:cubicBezTo>
                <a:close/>
                <a:moveTo>
                  <a:pt x="123806" y="119063"/>
                </a:moveTo>
                <a:cubicBezTo>
                  <a:pt x="123806" y="105175"/>
                  <a:pt x="114395" y="93126"/>
                  <a:pt x="100927" y="89764"/>
                </a:cubicBezTo>
                <a:lnTo>
                  <a:pt x="83220" y="85325"/>
                </a:lnTo>
                <a:lnTo>
                  <a:pt x="82239" y="81401"/>
                </a:lnTo>
                <a:cubicBezTo>
                  <a:pt x="86868" y="76429"/>
                  <a:pt x="90116" y="69999"/>
                  <a:pt x="91364" y="63322"/>
                </a:cubicBezTo>
                <a:cubicBezTo>
                  <a:pt x="94355" y="61951"/>
                  <a:pt x="96555" y="59112"/>
                  <a:pt x="96984" y="55674"/>
                </a:cubicBezTo>
                <a:lnTo>
                  <a:pt x="98231" y="45720"/>
                </a:lnTo>
                <a:cubicBezTo>
                  <a:pt x="98565" y="42977"/>
                  <a:pt x="97717" y="40215"/>
                  <a:pt x="95907" y="38138"/>
                </a:cubicBezTo>
                <a:cubicBezTo>
                  <a:pt x="95231" y="37357"/>
                  <a:pt x="94431" y="36709"/>
                  <a:pt x="93555" y="36185"/>
                </a:cubicBezTo>
                <a:lnTo>
                  <a:pt x="93897" y="29204"/>
                </a:lnTo>
                <a:lnTo>
                  <a:pt x="95193" y="27908"/>
                </a:lnTo>
                <a:cubicBezTo>
                  <a:pt x="97936" y="24984"/>
                  <a:pt x="101660" y="18726"/>
                  <a:pt x="95707" y="9620"/>
                </a:cubicBezTo>
                <a:cubicBezTo>
                  <a:pt x="92831" y="5229"/>
                  <a:pt x="86906" y="0"/>
                  <a:pt x="74971" y="0"/>
                </a:cubicBezTo>
                <a:cubicBezTo>
                  <a:pt x="71390" y="0"/>
                  <a:pt x="63246" y="0"/>
                  <a:pt x="55436" y="5010"/>
                </a:cubicBezTo>
                <a:cubicBezTo>
                  <a:pt x="32756" y="5686"/>
                  <a:pt x="29813" y="17145"/>
                  <a:pt x="29813" y="27137"/>
                </a:cubicBezTo>
                <a:cubicBezTo>
                  <a:pt x="29813" y="29108"/>
                  <a:pt x="30194" y="32985"/>
                  <a:pt x="30528" y="36014"/>
                </a:cubicBezTo>
                <a:cubicBezTo>
                  <a:pt x="29566" y="36538"/>
                  <a:pt x="28689" y="37233"/>
                  <a:pt x="27946" y="38081"/>
                </a:cubicBezTo>
                <a:cubicBezTo>
                  <a:pt x="26099" y="40176"/>
                  <a:pt x="25232" y="42958"/>
                  <a:pt x="25575" y="45739"/>
                </a:cubicBezTo>
                <a:lnTo>
                  <a:pt x="26822" y="55674"/>
                </a:lnTo>
                <a:cubicBezTo>
                  <a:pt x="27261" y="59226"/>
                  <a:pt x="29585" y="62132"/>
                  <a:pt x="33033" y="63446"/>
                </a:cubicBezTo>
                <a:cubicBezTo>
                  <a:pt x="34261" y="69856"/>
                  <a:pt x="37328" y="76076"/>
                  <a:pt x="41681" y="80934"/>
                </a:cubicBezTo>
                <a:lnTo>
                  <a:pt x="40586" y="85334"/>
                </a:lnTo>
                <a:lnTo>
                  <a:pt x="22879" y="89764"/>
                </a:lnTo>
                <a:cubicBezTo>
                  <a:pt x="9411" y="93145"/>
                  <a:pt x="0" y="105194"/>
                  <a:pt x="0" y="119091"/>
                </a:cubicBezTo>
                <a:cubicBezTo>
                  <a:pt x="0" y="121720"/>
                  <a:pt x="2134" y="123854"/>
                  <a:pt x="4763" y="123854"/>
                </a:cubicBezTo>
                <a:lnTo>
                  <a:pt x="119063" y="123854"/>
                </a:lnTo>
                <a:cubicBezTo>
                  <a:pt x="121672" y="123825"/>
                  <a:pt x="123806" y="121691"/>
                  <a:pt x="123806" y="119063"/>
                </a:cubicBezTo>
                <a:close/>
                <a:moveTo>
                  <a:pt x="220447" y="144266"/>
                </a:moveTo>
                <a:lnTo>
                  <a:pt x="191872" y="172841"/>
                </a:lnTo>
                <a:cubicBezTo>
                  <a:pt x="190014" y="174698"/>
                  <a:pt x="190014" y="177717"/>
                  <a:pt x="191872" y="179575"/>
                </a:cubicBezTo>
                <a:cubicBezTo>
                  <a:pt x="192805" y="180508"/>
                  <a:pt x="194024" y="180975"/>
                  <a:pt x="195243" y="180975"/>
                </a:cubicBezTo>
                <a:cubicBezTo>
                  <a:pt x="196463" y="180975"/>
                  <a:pt x="197682" y="180508"/>
                  <a:pt x="198615" y="179584"/>
                </a:cubicBezTo>
                <a:lnTo>
                  <a:pt x="227190" y="151009"/>
                </a:lnTo>
                <a:cubicBezTo>
                  <a:pt x="229048" y="149152"/>
                  <a:pt x="229048" y="146133"/>
                  <a:pt x="227190" y="144275"/>
                </a:cubicBezTo>
                <a:cubicBezTo>
                  <a:pt x="225333" y="142427"/>
                  <a:pt x="222314" y="142408"/>
                  <a:pt x="220447" y="144266"/>
                </a:cubicBezTo>
                <a:close/>
                <a:moveTo>
                  <a:pt x="262852" y="89745"/>
                </a:moveTo>
                <a:lnTo>
                  <a:pt x="245145" y="85315"/>
                </a:lnTo>
                <a:lnTo>
                  <a:pt x="244164" y="81382"/>
                </a:lnTo>
                <a:cubicBezTo>
                  <a:pt x="248793" y="76419"/>
                  <a:pt x="252041" y="69980"/>
                  <a:pt x="253289" y="63303"/>
                </a:cubicBezTo>
                <a:cubicBezTo>
                  <a:pt x="256280" y="61932"/>
                  <a:pt x="258480" y="59093"/>
                  <a:pt x="258909" y="55655"/>
                </a:cubicBezTo>
                <a:lnTo>
                  <a:pt x="260156" y="45710"/>
                </a:lnTo>
                <a:cubicBezTo>
                  <a:pt x="260490" y="42967"/>
                  <a:pt x="259642" y="40205"/>
                  <a:pt x="257832" y="38129"/>
                </a:cubicBezTo>
                <a:cubicBezTo>
                  <a:pt x="257156" y="37348"/>
                  <a:pt x="256356" y="36690"/>
                  <a:pt x="255480" y="36166"/>
                </a:cubicBezTo>
                <a:lnTo>
                  <a:pt x="255822" y="29185"/>
                </a:lnTo>
                <a:lnTo>
                  <a:pt x="257118" y="27889"/>
                </a:lnTo>
                <a:cubicBezTo>
                  <a:pt x="259861" y="24965"/>
                  <a:pt x="263585" y="18707"/>
                  <a:pt x="257632" y="9601"/>
                </a:cubicBezTo>
                <a:cubicBezTo>
                  <a:pt x="254756" y="5229"/>
                  <a:pt x="248831" y="0"/>
                  <a:pt x="236896" y="0"/>
                </a:cubicBezTo>
                <a:cubicBezTo>
                  <a:pt x="233315" y="0"/>
                  <a:pt x="225171" y="0"/>
                  <a:pt x="217361" y="5001"/>
                </a:cubicBezTo>
                <a:cubicBezTo>
                  <a:pt x="194681" y="5686"/>
                  <a:pt x="191738" y="17145"/>
                  <a:pt x="191738" y="27127"/>
                </a:cubicBezTo>
                <a:cubicBezTo>
                  <a:pt x="191738" y="29099"/>
                  <a:pt x="192119" y="32976"/>
                  <a:pt x="192453" y="36005"/>
                </a:cubicBezTo>
                <a:cubicBezTo>
                  <a:pt x="191491" y="36538"/>
                  <a:pt x="190614" y="37233"/>
                  <a:pt x="189871" y="38081"/>
                </a:cubicBezTo>
                <a:cubicBezTo>
                  <a:pt x="188024" y="40167"/>
                  <a:pt x="187157" y="42958"/>
                  <a:pt x="187500" y="45739"/>
                </a:cubicBezTo>
                <a:lnTo>
                  <a:pt x="188747" y="55674"/>
                </a:lnTo>
                <a:cubicBezTo>
                  <a:pt x="189186" y="59226"/>
                  <a:pt x="191510" y="62132"/>
                  <a:pt x="194958" y="63446"/>
                </a:cubicBezTo>
                <a:cubicBezTo>
                  <a:pt x="196186" y="69856"/>
                  <a:pt x="199253" y="76076"/>
                  <a:pt x="203606" y="80934"/>
                </a:cubicBezTo>
                <a:lnTo>
                  <a:pt x="202511" y="85334"/>
                </a:lnTo>
                <a:lnTo>
                  <a:pt x="184804" y="89764"/>
                </a:lnTo>
                <a:cubicBezTo>
                  <a:pt x="171336" y="93126"/>
                  <a:pt x="161925" y="105175"/>
                  <a:pt x="161925" y="119072"/>
                </a:cubicBezTo>
                <a:cubicBezTo>
                  <a:pt x="161925" y="121701"/>
                  <a:pt x="164059" y="123835"/>
                  <a:pt x="166688" y="123835"/>
                </a:cubicBezTo>
                <a:lnTo>
                  <a:pt x="280988" y="123835"/>
                </a:lnTo>
                <a:cubicBezTo>
                  <a:pt x="283616" y="123835"/>
                  <a:pt x="285750" y="121691"/>
                  <a:pt x="285750" y="119063"/>
                </a:cubicBezTo>
                <a:cubicBezTo>
                  <a:pt x="285731" y="105175"/>
                  <a:pt x="276320" y="93116"/>
                  <a:pt x="262852" y="89745"/>
                </a:cubicBezTo>
                <a:close/>
                <a:moveTo>
                  <a:pt x="175517" y="249612"/>
                </a:moveTo>
                <a:lnTo>
                  <a:pt x="156105" y="244764"/>
                </a:lnTo>
                <a:lnTo>
                  <a:pt x="154934" y="240068"/>
                </a:lnTo>
                <a:cubicBezTo>
                  <a:pt x="160030" y="234677"/>
                  <a:pt x="163582" y="227619"/>
                  <a:pt x="164906" y="220313"/>
                </a:cubicBezTo>
                <a:cubicBezTo>
                  <a:pt x="168116" y="218923"/>
                  <a:pt x="170498" y="215913"/>
                  <a:pt x="170955" y="212255"/>
                </a:cubicBezTo>
                <a:lnTo>
                  <a:pt x="172307" y="201492"/>
                </a:lnTo>
                <a:cubicBezTo>
                  <a:pt x="172669" y="198634"/>
                  <a:pt x="171783" y="195748"/>
                  <a:pt x="169888" y="193577"/>
                </a:cubicBezTo>
                <a:cubicBezTo>
                  <a:pt x="169126" y="192700"/>
                  <a:pt x="168221" y="191976"/>
                  <a:pt x="167240" y="191405"/>
                </a:cubicBezTo>
                <a:lnTo>
                  <a:pt x="167621" y="183452"/>
                </a:lnTo>
                <a:lnTo>
                  <a:pt x="169116" y="181947"/>
                </a:lnTo>
                <a:cubicBezTo>
                  <a:pt x="172022" y="178860"/>
                  <a:pt x="175936" y="172250"/>
                  <a:pt x="169631" y="162620"/>
                </a:cubicBezTo>
                <a:cubicBezTo>
                  <a:pt x="166573" y="157953"/>
                  <a:pt x="160258" y="152400"/>
                  <a:pt x="147504" y="152400"/>
                </a:cubicBezTo>
                <a:cubicBezTo>
                  <a:pt x="143647" y="152400"/>
                  <a:pt x="134855" y="152400"/>
                  <a:pt x="126454" y="157810"/>
                </a:cubicBezTo>
                <a:cubicBezTo>
                  <a:pt x="102137" y="158515"/>
                  <a:pt x="98974" y="170736"/>
                  <a:pt x="98974" y="181385"/>
                </a:cubicBezTo>
                <a:cubicBezTo>
                  <a:pt x="98974" y="183566"/>
                  <a:pt x="99412" y="187919"/>
                  <a:pt x="99774" y="191224"/>
                </a:cubicBezTo>
                <a:cubicBezTo>
                  <a:pt x="98679" y="191795"/>
                  <a:pt x="97679" y="192567"/>
                  <a:pt x="96841" y="193510"/>
                </a:cubicBezTo>
                <a:cubicBezTo>
                  <a:pt x="94917" y="195691"/>
                  <a:pt x="94012" y="198596"/>
                  <a:pt x="94374" y="201482"/>
                </a:cubicBezTo>
                <a:lnTo>
                  <a:pt x="95726" y="212246"/>
                </a:lnTo>
                <a:cubicBezTo>
                  <a:pt x="96193" y="216008"/>
                  <a:pt x="98698" y="219085"/>
                  <a:pt x="102403" y="220418"/>
                </a:cubicBezTo>
                <a:cubicBezTo>
                  <a:pt x="103708" y="227438"/>
                  <a:pt x="107071" y="234267"/>
                  <a:pt x="111871" y="239544"/>
                </a:cubicBezTo>
                <a:lnTo>
                  <a:pt x="110566" y="244745"/>
                </a:lnTo>
                <a:lnTo>
                  <a:pt x="91154" y="249584"/>
                </a:lnTo>
                <a:cubicBezTo>
                  <a:pt x="76733" y="253213"/>
                  <a:pt x="66656" y="266129"/>
                  <a:pt x="66656" y="280988"/>
                </a:cubicBezTo>
                <a:cubicBezTo>
                  <a:pt x="66656" y="283616"/>
                  <a:pt x="68790" y="285750"/>
                  <a:pt x="71418" y="285750"/>
                </a:cubicBezTo>
                <a:lnTo>
                  <a:pt x="195243" y="285750"/>
                </a:lnTo>
                <a:cubicBezTo>
                  <a:pt x="197872" y="285750"/>
                  <a:pt x="200006" y="283607"/>
                  <a:pt x="200006" y="280978"/>
                </a:cubicBezTo>
                <a:cubicBezTo>
                  <a:pt x="200006" y="266109"/>
                  <a:pt x="189929" y="253213"/>
                  <a:pt x="175517" y="24961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buClrTx/>
              <a:buFontTx/>
              <a:buNone/>
            </a:pPr>
            <a:endParaRPr lang="ru-RU" sz="1800" kern="1200">
              <a:solidFill>
                <a:srgbClr val="1C1C1C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8081903" y="4717811"/>
            <a:ext cx="2760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dirty="0" smtClean="0">
                <a:solidFill>
                  <a:srgbClr val="00288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В местах оказания гос. услуг – МФЦ, ПФР и т. д.</a:t>
            </a:r>
            <a:endParaRPr lang="ru-RU" dirty="0">
              <a:solidFill>
                <a:srgbClr val="002882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114828" y="4415748"/>
            <a:ext cx="3858699" cy="781441"/>
            <a:chOff x="4177354" y="1639346"/>
            <a:chExt cx="3858699" cy="781441"/>
          </a:xfrm>
        </p:grpSpPr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xmlns="" id="{E6DA54AC-2AE7-4077-B6D2-654957BF6D63}"/>
                </a:ext>
              </a:extLst>
            </p:cNvPr>
            <p:cNvGrpSpPr/>
            <p:nvPr/>
          </p:nvGrpSpPr>
          <p:grpSpPr>
            <a:xfrm>
              <a:off x="4177354" y="1639346"/>
              <a:ext cx="3858699" cy="781441"/>
              <a:chOff x="3800968" y="1614923"/>
              <a:chExt cx="3858699" cy="781441"/>
            </a:xfrm>
          </p:grpSpPr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xmlns="" id="{576A9501-7AFE-0443-AFB5-FFEF8AC49D71}"/>
                  </a:ext>
                </a:extLst>
              </p:cNvPr>
              <p:cNvSpPr/>
              <p:nvPr/>
            </p:nvSpPr>
            <p:spPr>
              <a:xfrm>
                <a:off x="3800968" y="1617685"/>
                <a:ext cx="2971967" cy="707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r" defTabSz="685817">
                  <a:buClrTx/>
                  <a:buFontTx/>
                  <a:buNone/>
                  <a:defRPr/>
                </a:pPr>
                <a:r>
                  <a:rPr lang="ru-RU" sz="1800" b="1" kern="1200" dirty="0" smtClean="0">
                    <a:solidFill>
                      <a:srgbClr val="00288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Таргетная реклама в соц. сетях</a:t>
                </a:r>
                <a:endParaRPr lang="ru-RU" sz="1800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  <a:p>
                <a:pPr algn="r" defTabSz="685817">
                  <a:buClrTx/>
                  <a:buFontTx/>
                  <a:buNone/>
                  <a:defRPr/>
                </a:pPr>
                <a:r>
                  <a:rPr lang="ru-RU" kern="1200" dirty="0" smtClean="0">
                    <a:solidFill>
                      <a:srgbClr val="00288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Наиболее эффективный способ </a:t>
                </a:r>
              </a:p>
              <a:p>
                <a:pPr algn="r" defTabSz="685817">
                  <a:buClrTx/>
                  <a:buFontTx/>
                  <a:buNone/>
                  <a:defRPr/>
                </a:pPr>
                <a:r>
                  <a:rPr lang="ru-RU" kern="1200" dirty="0" smtClean="0">
                    <a:solidFill>
                      <a:srgbClr val="00288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информирования граждан</a:t>
                </a:r>
                <a:endParaRPr lang="ru-RU" kern="1200" dirty="0">
                  <a:solidFill>
                    <a:srgbClr val="002882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Овал 73">
                <a:extLst>
                  <a:ext uri="{FF2B5EF4-FFF2-40B4-BE49-F238E27FC236}">
                    <a16:creationId xmlns:a16="http://schemas.microsoft.com/office/drawing/2014/main" xmlns="" id="{75975F38-9853-E047-B269-7CBDACB0195B}"/>
                  </a:ext>
                </a:extLst>
              </p:cNvPr>
              <p:cNvSpPr/>
              <p:nvPr/>
            </p:nvSpPr>
            <p:spPr>
              <a:xfrm>
                <a:off x="6878223" y="1614923"/>
                <a:ext cx="781444" cy="781441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accent4">
                        <a:alpha val="20000"/>
                      </a:schemeClr>
                    </a:gs>
                    <a:gs pos="100000">
                      <a:schemeClr val="accent4">
                        <a:lumMod val="75000"/>
                        <a:alpha val="20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Овал 74">
                <a:extLst>
                  <a:ext uri="{FF2B5EF4-FFF2-40B4-BE49-F238E27FC236}">
                    <a16:creationId xmlns:a16="http://schemas.microsoft.com/office/drawing/2014/main" xmlns="" id="{2487EE59-73B7-D643-BDCF-7FBBFF1DD2DB}"/>
                  </a:ext>
                </a:extLst>
              </p:cNvPr>
              <p:cNvSpPr/>
              <p:nvPr/>
            </p:nvSpPr>
            <p:spPr>
              <a:xfrm>
                <a:off x="6941912" y="1678612"/>
                <a:ext cx="654065" cy="6540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73EFF"/>
                </a:solidFill>
              </a:ln>
              <a:effectLst>
                <a:outerShdw blurRad="381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3" t="25957" r="16439" b="26925"/>
            <a:stretch/>
          </p:blipFill>
          <p:spPr>
            <a:xfrm>
              <a:off x="7415805" y="1862342"/>
              <a:ext cx="459050" cy="329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cxnSp>
        <p:nvCxnSpPr>
          <p:cNvPr id="106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Прямоугольник 106"/>
          <p:cNvSpPr/>
          <p:nvPr/>
        </p:nvSpPr>
        <p:spPr>
          <a:xfrm>
            <a:off x="553771" y="258193"/>
            <a:ext cx="7768426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Каналы привлечения целевой аудитории</a:t>
            </a:r>
            <a:endParaRPr lang="ru-RU" sz="3200" b="1" kern="1200" dirty="0">
              <a:solidFill>
                <a:schemeClr val="accent4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" name="Группа 5"/>
          <p:cNvGrpSpPr/>
          <p:nvPr/>
        </p:nvGrpSpPr>
        <p:grpSpPr>
          <a:xfrm>
            <a:off x="7305857" y="1857931"/>
            <a:ext cx="3593288" cy="819999"/>
            <a:chOff x="7587918" y="1892280"/>
            <a:chExt cx="3593288" cy="819999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587918" y="1892280"/>
              <a:ext cx="2535907" cy="781441"/>
              <a:chOff x="8199504" y="3216157"/>
              <a:chExt cx="2535907" cy="781441"/>
            </a:xfrm>
          </p:grpSpPr>
          <p:grpSp>
            <p:nvGrpSpPr>
              <p:cNvPr id="94" name="Группа 93">
                <a:extLst>
                  <a:ext uri="{FF2B5EF4-FFF2-40B4-BE49-F238E27FC236}">
                    <a16:creationId xmlns:a16="http://schemas.microsoft.com/office/drawing/2014/main" xmlns="" id="{ACEAC361-0A3C-49F9-AF29-7D2979C1E383}"/>
                  </a:ext>
                </a:extLst>
              </p:cNvPr>
              <p:cNvGrpSpPr/>
              <p:nvPr/>
            </p:nvGrpSpPr>
            <p:grpSpPr>
              <a:xfrm>
                <a:off x="8199504" y="3216157"/>
                <a:ext cx="2535907" cy="781441"/>
                <a:chOff x="6878223" y="4945820"/>
                <a:chExt cx="2535907" cy="781441"/>
              </a:xfrm>
            </p:grpSpPr>
            <p:sp>
              <p:nvSpPr>
                <p:cNvPr id="96" name="Прямоугольник 95">
                  <a:extLst>
                    <a:ext uri="{FF2B5EF4-FFF2-40B4-BE49-F238E27FC236}">
                      <a16:creationId xmlns:a16="http://schemas.microsoft.com/office/drawing/2014/main" xmlns="" id="{29C0BCDD-9160-6742-A834-6A48A5403CB9}"/>
                    </a:ext>
                  </a:extLst>
                </p:cNvPr>
                <p:cNvSpPr/>
                <p:nvPr/>
              </p:nvSpPr>
              <p:spPr>
                <a:xfrm>
                  <a:off x="7742197" y="4974521"/>
                  <a:ext cx="167193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defTabSz="685817">
                    <a:buClrTx/>
                    <a:buFontTx/>
                    <a:buNone/>
                    <a:defRPr/>
                  </a:pPr>
                  <a:r>
                    <a:rPr lang="ru-RU" sz="1800" b="1" kern="1200" dirty="0" smtClean="0">
                      <a:solidFill>
                        <a:srgbClr val="002882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Рекламные щиты</a:t>
                  </a:r>
                  <a:endParaRPr lang="ru-RU" sz="1800" b="1" kern="1200" dirty="0">
                    <a:solidFill>
                      <a:srgbClr val="00288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7" name="Группа 96">
                  <a:extLst>
                    <a:ext uri="{FF2B5EF4-FFF2-40B4-BE49-F238E27FC236}">
                      <a16:creationId xmlns:a16="http://schemas.microsoft.com/office/drawing/2014/main" xmlns="" id="{B3376AAE-6430-2E46-9A42-DE7CDEFA7812}"/>
                    </a:ext>
                  </a:extLst>
                </p:cNvPr>
                <p:cNvGrpSpPr/>
                <p:nvPr/>
              </p:nvGrpSpPr>
              <p:grpSpPr>
                <a:xfrm>
                  <a:off x="6878223" y="4945820"/>
                  <a:ext cx="781444" cy="781441"/>
                  <a:chOff x="6789159" y="1965908"/>
                  <a:chExt cx="614195" cy="614193"/>
                </a:xfrm>
              </p:grpSpPr>
              <p:sp>
                <p:nvSpPr>
                  <p:cNvPr id="98" name="Овал 97">
                    <a:extLst>
                      <a:ext uri="{FF2B5EF4-FFF2-40B4-BE49-F238E27FC236}">
                        <a16:creationId xmlns:a16="http://schemas.microsoft.com/office/drawing/2014/main" xmlns="" id="{78287A66-5DA0-DB4C-A3FE-EDAC9957125B}"/>
                      </a:ext>
                    </a:extLst>
                  </p:cNvPr>
                  <p:cNvSpPr/>
                  <p:nvPr/>
                </p:nvSpPr>
                <p:spPr>
                  <a:xfrm>
                    <a:off x="6789159" y="1965908"/>
                    <a:ext cx="614195" cy="61419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gradFill>
                      <a:gsLst>
                        <a:gs pos="0">
                          <a:schemeClr val="accent4">
                            <a:alpha val="20000"/>
                          </a:schemeClr>
                        </a:gs>
                        <a:gs pos="100000">
                          <a:schemeClr val="accent4">
                            <a:lumMod val="75000"/>
                            <a:alpha val="20000"/>
                          </a:schemeClr>
                        </a:gs>
                      </a:gsLst>
                      <a:lin ang="2700000" scaled="0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defTabSz="685817">
                      <a:buClrTx/>
                      <a:buFontTx/>
                      <a:buNone/>
                      <a:defRPr/>
                    </a:pPr>
                    <a:endParaRPr lang="ru-RU" sz="1350" kern="1200">
                      <a:solidFill>
                        <a:srgbClr val="FFFF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Овал 98">
                    <a:extLst>
                      <a:ext uri="{FF2B5EF4-FFF2-40B4-BE49-F238E27FC236}">
                        <a16:creationId xmlns:a16="http://schemas.microsoft.com/office/drawing/2014/main" xmlns="" id="{879B108F-AF41-E546-93A3-AB09A1342922}"/>
                      </a:ext>
                    </a:extLst>
                  </p:cNvPr>
                  <p:cNvSpPr/>
                  <p:nvPr/>
                </p:nvSpPr>
                <p:spPr>
                  <a:xfrm>
                    <a:off x="6839217" y="2015966"/>
                    <a:ext cx="514078" cy="5140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173EFF"/>
                    </a:solidFill>
                  </a:ln>
                  <a:effectLst>
                    <a:outerShdw blurRad="38100" sx="102000" sy="102000" algn="ctr" rotWithShape="0">
                      <a:prstClr val="black">
                        <a:alpha val="3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defTabSz="685817">
                      <a:buClrTx/>
                      <a:buFontTx/>
                      <a:buNone/>
                      <a:defRPr/>
                    </a:pPr>
                    <a:endParaRPr lang="ru-RU" sz="1350" kern="1200">
                      <a:solidFill>
                        <a:srgbClr val="FFFF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4" name="Рисунок 2750">
                <a:extLst>
                  <a:ext uri="{FF2B5EF4-FFF2-40B4-BE49-F238E27FC236}">
                    <a16:creationId xmlns:a16="http://schemas.microsoft.com/office/drawing/2014/main" xmlns="" id="{97A26526-5B53-42EA-8BDB-A8559CC4C9C8}"/>
                  </a:ext>
                </a:extLst>
              </p:cNvPr>
              <p:cNvSpPr/>
              <p:nvPr/>
            </p:nvSpPr>
            <p:spPr>
              <a:xfrm>
                <a:off x="8446448" y="3474511"/>
                <a:ext cx="285750" cy="276225"/>
              </a:xfrm>
              <a:custGeom>
                <a:avLst/>
                <a:gdLst>
                  <a:gd name="connsiteX0" fmla="*/ 162439 w 285750"/>
                  <a:gd name="connsiteY0" fmla="*/ 240878 h 276225"/>
                  <a:gd name="connsiteX1" fmla="*/ 161925 w 285750"/>
                  <a:gd name="connsiteY1" fmla="*/ 240297 h 276225"/>
                  <a:gd name="connsiteX2" fmla="*/ 161925 w 285750"/>
                  <a:gd name="connsiteY2" fmla="*/ 228600 h 276225"/>
                  <a:gd name="connsiteX3" fmla="*/ 181623 w 285750"/>
                  <a:gd name="connsiteY3" fmla="*/ 228600 h 276225"/>
                  <a:gd name="connsiteX4" fmla="*/ 186033 w 285750"/>
                  <a:gd name="connsiteY4" fmla="*/ 225628 h 276225"/>
                  <a:gd name="connsiteX5" fmla="*/ 184947 w 285750"/>
                  <a:gd name="connsiteY5" fmla="*/ 220418 h 276225"/>
                  <a:gd name="connsiteX6" fmla="*/ 179289 w 285750"/>
                  <a:gd name="connsiteY6" fmla="*/ 209217 h 276225"/>
                  <a:gd name="connsiteX7" fmla="*/ 178051 w 285750"/>
                  <a:gd name="connsiteY7" fmla="*/ 199320 h 276225"/>
                  <a:gd name="connsiteX8" fmla="*/ 180223 w 285750"/>
                  <a:gd name="connsiteY8" fmla="*/ 187957 h 276225"/>
                  <a:gd name="connsiteX9" fmla="*/ 180089 w 285750"/>
                  <a:gd name="connsiteY9" fmla="*/ 183280 h 276225"/>
                  <a:gd name="connsiteX10" fmla="*/ 176003 w 285750"/>
                  <a:gd name="connsiteY10" fmla="*/ 180975 h 276225"/>
                  <a:gd name="connsiteX11" fmla="*/ 9525 w 285750"/>
                  <a:gd name="connsiteY11" fmla="*/ 180975 h 276225"/>
                  <a:gd name="connsiteX12" fmla="*/ 9525 w 285750"/>
                  <a:gd name="connsiteY12" fmla="*/ 29108 h 276225"/>
                  <a:gd name="connsiteX13" fmla="*/ 29013 w 285750"/>
                  <a:gd name="connsiteY13" fmla="*/ 9525 h 276225"/>
                  <a:gd name="connsiteX14" fmla="*/ 247212 w 285750"/>
                  <a:gd name="connsiteY14" fmla="*/ 9525 h 276225"/>
                  <a:gd name="connsiteX15" fmla="*/ 266700 w 285750"/>
                  <a:gd name="connsiteY15" fmla="*/ 29108 h 276225"/>
                  <a:gd name="connsiteX16" fmla="*/ 266700 w 285750"/>
                  <a:gd name="connsiteY16" fmla="*/ 152400 h 276225"/>
                  <a:gd name="connsiteX17" fmla="*/ 271463 w 285750"/>
                  <a:gd name="connsiteY17" fmla="*/ 157163 h 276225"/>
                  <a:gd name="connsiteX18" fmla="*/ 276225 w 285750"/>
                  <a:gd name="connsiteY18" fmla="*/ 152400 h 276225"/>
                  <a:gd name="connsiteX19" fmla="*/ 276225 w 285750"/>
                  <a:gd name="connsiteY19" fmla="*/ 29108 h 276225"/>
                  <a:gd name="connsiteX20" fmla="*/ 247212 w 285750"/>
                  <a:gd name="connsiteY20" fmla="*/ 0 h 276225"/>
                  <a:gd name="connsiteX21" fmla="*/ 29013 w 285750"/>
                  <a:gd name="connsiteY21" fmla="*/ 0 h 276225"/>
                  <a:gd name="connsiteX22" fmla="*/ 0 w 285750"/>
                  <a:gd name="connsiteY22" fmla="*/ 29108 h 276225"/>
                  <a:gd name="connsiteX23" fmla="*/ 0 w 285750"/>
                  <a:gd name="connsiteY23" fmla="*/ 199492 h 276225"/>
                  <a:gd name="connsiteX24" fmla="*/ 657 w 285750"/>
                  <a:gd name="connsiteY24" fmla="*/ 201768 h 276225"/>
                  <a:gd name="connsiteX25" fmla="*/ 33338 w 285750"/>
                  <a:gd name="connsiteY25" fmla="*/ 228600 h 276225"/>
                  <a:gd name="connsiteX26" fmla="*/ 114300 w 285750"/>
                  <a:gd name="connsiteY26" fmla="*/ 228600 h 276225"/>
                  <a:gd name="connsiteX27" fmla="*/ 114300 w 285750"/>
                  <a:gd name="connsiteY27" fmla="*/ 238125 h 276225"/>
                  <a:gd name="connsiteX28" fmla="*/ 76200 w 285750"/>
                  <a:gd name="connsiteY28" fmla="*/ 238125 h 276225"/>
                  <a:gd name="connsiteX29" fmla="*/ 38100 w 285750"/>
                  <a:gd name="connsiteY29" fmla="*/ 271463 h 276225"/>
                  <a:gd name="connsiteX30" fmla="*/ 42863 w 285750"/>
                  <a:gd name="connsiteY30" fmla="*/ 276225 h 276225"/>
                  <a:gd name="connsiteX31" fmla="*/ 147638 w 285750"/>
                  <a:gd name="connsiteY31" fmla="*/ 276225 h 276225"/>
                  <a:gd name="connsiteX32" fmla="*/ 152400 w 285750"/>
                  <a:gd name="connsiteY32" fmla="*/ 271463 h 276225"/>
                  <a:gd name="connsiteX33" fmla="*/ 161763 w 285750"/>
                  <a:gd name="connsiteY33" fmla="*/ 245945 h 276225"/>
                  <a:gd name="connsiteX34" fmla="*/ 162439 w 285750"/>
                  <a:gd name="connsiteY34" fmla="*/ 240878 h 276225"/>
                  <a:gd name="connsiteX35" fmla="*/ 262871 w 285750"/>
                  <a:gd name="connsiteY35" fmla="*/ 242145 h 276225"/>
                  <a:gd name="connsiteX36" fmla="*/ 245164 w 285750"/>
                  <a:gd name="connsiteY36" fmla="*/ 237715 h 276225"/>
                  <a:gd name="connsiteX37" fmla="*/ 244183 w 285750"/>
                  <a:gd name="connsiteY37" fmla="*/ 233791 h 276225"/>
                  <a:gd name="connsiteX38" fmla="*/ 253308 w 285750"/>
                  <a:gd name="connsiteY38" fmla="*/ 215722 h 276225"/>
                  <a:gd name="connsiteX39" fmla="*/ 258928 w 285750"/>
                  <a:gd name="connsiteY39" fmla="*/ 208074 h 276225"/>
                  <a:gd name="connsiteX40" fmla="*/ 260175 w 285750"/>
                  <a:gd name="connsiteY40" fmla="*/ 198120 h 276225"/>
                  <a:gd name="connsiteX41" fmla="*/ 257851 w 285750"/>
                  <a:gd name="connsiteY41" fmla="*/ 190538 h 276225"/>
                  <a:gd name="connsiteX42" fmla="*/ 255499 w 285750"/>
                  <a:gd name="connsiteY42" fmla="*/ 188576 h 276225"/>
                  <a:gd name="connsiteX43" fmla="*/ 255842 w 285750"/>
                  <a:gd name="connsiteY43" fmla="*/ 181604 h 276225"/>
                  <a:gd name="connsiteX44" fmla="*/ 257146 w 285750"/>
                  <a:gd name="connsiteY44" fmla="*/ 180299 h 276225"/>
                  <a:gd name="connsiteX45" fmla="*/ 257651 w 285750"/>
                  <a:gd name="connsiteY45" fmla="*/ 162001 h 276225"/>
                  <a:gd name="connsiteX46" fmla="*/ 236915 w 285750"/>
                  <a:gd name="connsiteY46" fmla="*/ 152400 h 276225"/>
                  <a:gd name="connsiteX47" fmla="*/ 217380 w 285750"/>
                  <a:gd name="connsiteY47" fmla="*/ 157391 h 276225"/>
                  <a:gd name="connsiteX48" fmla="*/ 191757 w 285750"/>
                  <a:gd name="connsiteY48" fmla="*/ 179518 h 276225"/>
                  <a:gd name="connsiteX49" fmla="*/ 192472 w 285750"/>
                  <a:gd name="connsiteY49" fmla="*/ 188395 h 276225"/>
                  <a:gd name="connsiteX50" fmla="*/ 189890 w 285750"/>
                  <a:gd name="connsiteY50" fmla="*/ 190471 h 276225"/>
                  <a:gd name="connsiteX51" fmla="*/ 187519 w 285750"/>
                  <a:gd name="connsiteY51" fmla="*/ 198130 h 276225"/>
                  <a:gd name="connsiteX52" fmla="*/ 188766 w 285750"/>
                  <a:gd name="connsiteY52" fmla="*/ 208064 h 276225"/>
                  <a:gd name="connsiteX53" fmla="*/ 194977 w 285750"/>
                  <a:gd name="connsiteY53" fmla="*/ 215837 h 276225"/>
                  <a:gd name="connsiteX54" fmla="*/ 203625 w 285750"/>
                  <a:gd name="connsiteY54" fmla="*/ 233324 h 276225"/>
                  <a:gd name="connsiteX55" fmla="*/ 202530 w 285750"/>
                  <a:gd name="connsiteY55" fmla="*/ 237715 h 276225"/>
                  <a:gd name="connsiteX56" fmla="*/ 184823 w 285750"/>
                  <a:gd name="connsiteY56" fmla="*/ 242145 h 276225"/>
                  <a:gd name="connsiteX57" fmla="*/ 161925 w 285750"/>
                  <a:gd name="connsiteY57" fmla="*/ 271463 h 276225"/>
                  <a:gd name="connsiteX58" fmla="*/ 166688 w 285750"/>
                  <a:gd name="connsiteY58" fmla="*/ 276225 h 276225"/>
                  <a:gd name="connsiteX59" fmla="*/ 280988 w 285750"/>
                  <a:gd name="connsiteY59" fmla="*/ 276225 h 276225"/>
                  <a:gd name="connsiteX60" fmla="*/ 285750 w 285750"/>
                  <a:gd name="connsiteY60" fmla="*/ 271453 h 276225"/>
                  <a:gd name="connsiteX61" fmla="*/ 262871 w 285750"/>
                  <a:gd name="connsiteY61" fmla="*/ 242145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85750" h="276225">
                    <a:moveTo>
                      <a:pt x="162439" y="240878"/>
                    </a:moveTo>
                    <a:cubicBezTo>
                      <a:pt x="162325" y="240630"/>
                      <a:pt x="162077" y="240506"/>
                      <a:pt x="161925" y="240297"/>
                    </a:cubicBezTo>
                    <a:lnTo>
                      <a:pt x="161925" y="228600"/>
                    </a:lnTo>
                    <a:lnTo>
                      <a:pt x="181623" y="228600"/>
                    </a:lnTo>
                    <a:cubicBezTo>
                      <a:pt x="183556" y="228600"/>
                      <a:pt x="185309" y="227428"/>
                      <a:pt x="186033" y="225628"/>
                    </a:cubicBezTo>
                    <a:cubicBezTo>
                      <a:pt x="186766" y="223838"/>
                      <a:pt x="186328" y="221771"/>
                      <a:pt x="184947" y="220418"/>
                    </a:cubicBezTo>
                    <a:cubicBezTo>
                      <a:pt x="181775" y="217332"/>
                      <a:pt x="179822" y="213465"/>
                      <a:pt x="179289" y="209217"/>
                    </a:cubicBezTo>
                    <a:lnTo>
                      <a:pt x="178051" y="199320"/>
                    </a:lnTo>
                    <a:cubicBezTo>
                      <a:pt x="177584" y="195463"/>
                      <a:pt x="178327" y="191529"/>
                      <a:pt x="180223" y="187957"/>
                    </a:cubicBezTo>
                    <a:cubicBezTo>
                      <a:pt x="181004" y="186480"/>
                      <a:pt x="180946" y="184699"/>
                      <a:pt x="180089" y="183280"/>
                    </a:cubicBezTo>
                    <a:cubicBezTo>
                      <a:pt x="179222" y="181851"/>
                      <a:pt x="177670" y="180975"/>
                      <a:pt x="176003" y="180975"/>
                    </a:cubicBezTo>
                    <a:lnTo>
                      <a:pt x="9525" y="180975"/>
                    </a:lnTo>
                    <a:lnTo>
                      <a:pt x="9525" y="29108"/>
                    </a:lnTo>
                    <a:cubicBezTo>
                      <a:pt x="9525" y="18307"/>
                      <a:pt x="18269" y="9525"/>
                      <a:pt x="29013" y="9525"/>
                    </a:cubicBezTo>
                    <a:lnTo>
                      <a:pt x="247212" y="9525"/>
                    </a:lnTo>
                    <a:cubicBezTo>
                      <a:pt x="257956" y="9525"/>
                      <a:pt x="266700" y="18307"/>
                      <a:pt x="266700" y="29108"/>
                    </a:cubicBezTo>
                    <a:lnTo>
                      <a:pt x="266700" y="152400"/>
                    </a:lnTo>
                    <a:cubicBezTo>
                      <a:pt x="266700" y="155029"/>
                      <a:pt x="268834" y="157163"/>
                      <a:pt x="271463" y="157163"/>
                    </a:cubicBezTo>
                    <a:cubicBezTo>
                      <a:pt x="274091" y="157163"/>
                      <a:pt x="276225" y="155029"/>
                      <a:pt x="276225" y="152400"/>
                    </a:cubicBezTo>
                    <a:lnTo>
                      <a:pt x="276225" y="29108"/>
                    </a:lnTo>
                    <a:cubicBezTo>
                      <a:pt x="276225" y="13059"/>
                      <a:pt x="263214" y="0"/>
                      <a:pt x="247212" y="0"/>
                    </a:cubicBezTo>
                    <a:lnTo>
                      <a:pt x="29013" y="0"/>
                    </a:lnTo>
                    <a:cubicBezTo>
                      <a:pt x="13011" y="0"/>
                      <a:pt x="0" y="13059"/>
                      <a:pt x="0" y="29108"/>
                    </a:cubicBezTo>
                    <a:lnTo>
                      <a:pt x="0" y="199492"/>
                    </a:lnTo>
                    <a:cubicBezTo>
                      <a:pt x="0" y="200330"/>
                      <a:pt x="276" y="201082"/>
                      <a:pt x="657" y="201768"/>
                    </a:cubicBezTo>
                    <a:cubicBezTo>
                      <a:pt x="3696" y="217046"/>
                      <a:pt x="17183" y="228600"/>
                      <a:pt x="33338" y="228600"/>
                    </a:cubicBezTo>
                    <a:lnTo>
                      <a:pt x="114300" y="228600"/>
                    </a:lnTo>
                    <a:lnTo>
                      <a:pt x="114300" y="238125"/>
                    </a:lnTo>
                    <a:lnTo>
                      <a:pt x="76200" y="238125"/>
                    </a:lnTo>
                    <a:cubicBezTo>
                      <a:pt x="57683" y="238125"/>
                      <a:pt x="38100" y="255260"/>
                      <a:pt x="38100" y="271463"/>
                    </a:cubicBezTo>
                    <a:cubicBezTo>
                      <a:pt x="38100" y="274091"/>
                      <a:pt x="40234" y="276225"/>
                      <a:pt x="42863" y="276225"/>
                    </a:cubicBezTo>
                    <a:lnTo>
                      <a:pt x="147638" y="276225"/>
                    </a:lnTo>
                    <a:cubicBezTo>
                      <a:pt x="150266" y="276225"/>
                      <a:pt x="152400" y="274091"/>
                      <a:pt x="152400" y="271463"/>
                    </a:cubicBezTo>
                    <a:cubicBezTo>
                      <a:pt x="152400" y="262204"/>
                      <a:pt x="155734" y="253146"/>
                      <a:pt x="161763" y="245945"/>
                    </a:cubicBezTo>
                    <a:cubicBezTo>
                      <a:pt x="162954" y="244535"/>
                      <a:pt x="163220" y="242554"/>
                      <a:pt x="162439" y="240878"/>
                    </a:cubicBezTo>
                    <a:close/>
                    <a:moveTo>
                      <a:pt x="262871" y="242145"/>
                    </a:moveTo>
                    <a:lnTo>
                      <a:pt x="245164" y="237715"/>
                    </a:lnTo>
                    <a:lnTo>
                      <a:pt x="244183" y="233791"/>
                    </a:lnTo>
                    <a:cubicBezTo>
                      <a:pt x="248812" y="228829"/>
                      <a:pt x="252060" y="222390"/>
                      <a:pt x="253308" y="215722"/>
                    </a:cubicBezTo>
                    <a:cubicBezTo>
                      <a:pt x="256299" y="214341"/>
                      <a:pt x="258499" y="211512"/>
                      <a:pt x="258928" y="208074"/>
                    </a:cubicBezTo>
                    <a:lnTo>
                      <a:pt x="260175" y="198120"/>
                    </a:lnTo>
                    <a:cubicBezTo>
                      <a:pt x="260509" y="195377"/>
                      <a:pt x="259661" y="192615"/>
                      <a:pt x="257851" y="190538"/>
                    </a:cubicBezTo>
                    <a:cubicBezTo>
                      <a:pt x="257175" y="189757"/>
                      <a:pt x="256375" y="189100"/>
                      <a:pt x="255499" y="188576"/>
                    </a:cubicBezTo>
                    <a:lnTo>
                      <a:pt x="255842" y="181604"/>
                    </a:lnTo>
                    <a:lnTo>
                      <a:pt x="257146" y="180299"/>
                    </a:lnTo>
                    <a:cubicBezTo>
                      <a:pt x="259880" y="177375"/>
                      <a:pt x="263604" y="171107"/>
                      <a:pt x="257651" y="162001"/>
                    </a:cubicBezTo>
                    <a:cubicBezTo>
                      <a:pt x="254775" y="157620"/>
                      <a:pt x="248841" y="152400"/>
                      <a:pt x="236915" y="152400"/>
                    </a:cubicBezTo>
                    <a:cubicBezTo>
                      <a:pt x="233334" y="152400"/>
                      <a:pt x="225200" y="152400"/>
                      <a:pt x="217380" y="157391"/>
                    </a:cubicBezTo>
                    <a:cubicBezTo>
                      <a:pt x="194710" y="158086"/>
                      <a:pt x="191757" y="169535"/>
                      <a:pt x="191757" y="179518"/>
                    </a:cubicBezTo>
                    <a:cubicBezTo>
                      <a:pt x="191757" y="181489"/>
                      <a:pt x="192138" y="185366"/>
                      <a:pt x="192472" y="188395"/>
                    </a:cubicBezTo>
                    <a:cubicBezTo>
                      <a:pt x="191510" y="188928"/>
                      <a:pt x="190633" y="189624"/>
                      <a:pt x="189890" y="190471"/>
                    </a:cubicBezTo>
                    <a:cubicBezTo>
                      <a:pt x="188043" y="192557"/>
                      <a:pt x="187176" y="195339"/>
                      <a:pt x="187519" y="198130"/>
                    </a:cubicBezTo>
                    <a:lnTo>
                      <a:pt x="188766" y="208064"/>
                    </a:lnTo>
                    <a:cubicBezTo>
                      <a:pt x="189205" y="211607"/>
                      <a:pt x="191529" y="214522"/>
                      <a:pt x="194977" y="215837"/>
                    </a:cubicBezTo>
                    <a:cubicBezTo>
                      <a:pt x="196205" y="222247"/>
                      <a:pt x="199273" y="228467"/>
                      <a:pt x="203625" y="233324"/>
                    </a:cubicBezTo>
                    <a:lnTo>
                      <a:pt x="202530" y="237715"/>
                    </a:lnTo>
                    <a:lnTo>
                      <a:pt x="184823" y="242145"/>
                    </a:lnTo>
                    <a:cubicBezTo>
                      <a:pt x="171336" y="245507"/>
                      <a:pt x="161925" y="257566"/>
                      <a:pt x="161925" y="271463"/>
                    </a:cubicBezTo>
                    <a:cubicBezTo>
                      <a:pt x="161925" y="274091"/>
                      <a:pt x="164059" y="276225"/>
                      <a:pt x="166688" y="276225"/>
                    </a:cubicBezTo>
                    <a:lnTo>
                      <a:pt x="280988" y="276225"/>
                    </a:lnTo>
                    <a:cubicBezTo>
                      <a:pt x="283616" y="276225"/>
                      <a:pt x="285750" y="274082"/>
                      <a:pt x="285750" y="271453"/>
                    </a:cubicBezTo>
                    <a:cubicBezTo>
                      <a:pt x="285750" y="257556"/>
                      <a:pt x="276339" y="245507"/>
                      <a:pt x="262871" y="242145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0" name="Прямоугольник 99">
              <a:extLst>
                <a:ext uri="{FF2B5EF4-FFF2-40B4-BE49-F238E27FC236}">
                  <a16:creationId xmlns="" xmlns:a16="http://schemas.microsoft.com/office/drawing/2014/main" id="{55B2BE99-52E9-4245-A74D-43A5D7EAE366}"/>
                </a:ext>
              </a:extLst>
            </p:cNvPr>
            <p:cNvSpPr/>
            <p:nvPr/>
          </p:nvSpPr>
          <p:spPr>
            <a:xfrm>
              <a:off x="8363963" y="2189059"/>
              <a:ext cx="28172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spcAft>
                  <a:spcPts val="1200"/>
                </a:spcAft>
                <a:buFontTx/>
                <a:buNone/>
                <a:defRPr/>
              </a:pPr>
              <a:r>
                <a:rPr lang="ru-RU" dirty="0" smtClean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В местах «обитания» целевой аудитории – школы, детсады, ЗАГС</a:t>
              </a:r>
              <a:endParaRPr lang="ru-RU" dirty="0">
                <a:solidFill>
                  <a:srgbClr val="00288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868486" y="3152225"/>
            <a:ext cx="3536448" cy="819999"/>
            <a:chOff x="8150547" y="3186574"/>
            <a:chExt cx="3536448" cy="819999"/>
          </a:xfrm>
        </p:grpSpPr>
        <p:grpSp>
          <p:nvGrpSpPr>
            <p:cNvPr id="101" name="Группа 100"/>
            <p:cNvGrpSpPr/>
            <p:nvPr/>
          </p:nvGrpSpPr>
          <p:grpSpPr>
            <a:xfrm>
              <a:off x="8150547" y="3186574"/>
              <a:ext cx="3536448" cy="819999"/>
              <a:chOff x="7587918" y="1892280"/>
              <a:chExt cx="3536448" cy="819999"/>
            </a:xfrm>
          </p:grpSpPr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xmlns="" id="{ACEAC361-0A3C-49F9-AF29-7D2979C1E383}"/>
                  </a:ext>
                </a:extLst>
              </p:cNvPr>
              <p:cNvGrpSpPr/>
              <p:nvPr/>
            </p:nvGrpSpPr>
            <p:grpSpPr>
              <a:xfrm>
                <a:off x="7587918" y="1892280"/>
                <a:ext cx="2199276" cy="781441"/>
                <a:chOff x="6878223" y="4945820"/>
                <a:chExt cx="2199276" cy="781441"/>
              </a:xfrm>
            </p:grpSpPr>
            <p:sp>
              <p:nvSpPr>
                <p:cNvPr id="110" name="Прямоугольник 109">
                  <a:extLst>
                    <a:ext uri="{FF2B5EF4-FFF2-40B4-BE49-F238E27FC236}">
                      <a16:creationId xmlns:a16="http://schemas.microsoft.com/office/drawing/2014/main" xmlns="" id="{29C0BCDD-9160-6742-A834-6A48A5403CB9}"/>
                    </a:ext>
                  </a:extLst>
                </p:cNvPr>
                <p:cNvSpPr/>
                <p:nvPr/>
              </p:nvSpPr>
              <p:spPr>
                <a:xfrm>
                  <a:off x="7742197" y="4974521"/>
                  <a:ext cx="13353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defTabSz="685817">
                    <a:buClrTx/>
                    <a:buFontTx/>
                    <a:buNone/>
                    <a:defRPr/>
                  </a:pPr>
                  <a:r>
                    <a:rPr lang="ru-RU" sz="1800" b="1" kern="1200" dirty="0" err="1" smtClean="0">
                      <a:solidFill>
                        <a:srgbClr val="002882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Амбассадоры</a:t>
                  </a:r>
                  <a:endParaRPr lang="ru-RU" sz="1800" b="1" kern="1200" dirty="0">
                    <a:solidFill>
                      <a:srgbClr val="00288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1" name="Группа 110">
                  <a:extLst>
                    <a:ext uri="{FF2B5EF4-FFF2-40B4-BE49-F238E27FC236}">
                      <a16:creationId xmlns:a16="http://schemas.microsoft.com/office/drawing/2014/main" xmlns="" id="{B3376AAE-6430-2E46-9A42-DE7CDEFA7812}"/>
                    </a:ext>
                  </a:extLst>
                </p:cNvPr>
                <p:cNvGrpSpPr/>
                <p:nvPr/>
              </p:nvGrpSpPr>
              <p:grpSpPr>
                <a:xfrm>
                  <a:off x="6878223" y="4945820"/>
                  <a:ext cx="781444" cy="781441"/>
                  <a:chOff x="6789159" y="1965908"/>
                  <a:chExt cx="614195" cy="614193"/>
                </a:xfrm>
              </p:grpSpPr>
              <p:sp>
                <p:nvSpPr>
                  <p:cNvPr id="112" name="Овал 111">
                    <a:extLst>
                      <a:ext uri="{FF2B5EF4-FFF2-40B4-BE49-F238E27FC236}">
                        <a16:creationId xmlns:a16="http://schemas.microsoft.com/office/drawing/2014/main" xmlns="" id="{78287A66-5DA0-DB4C-A3FE-EDAC9957125B}"/>
                      </a:ext>
                    </a:extLst>
                  </p:cNvPr>
                  <p:cNvSpPr/>
                  <p:nvPr/>
                </p:nvSpPr>
                <p:spPr>
                  <a:xfrm>
                    <a:off x="6789159" y="1965908"/>
                    <a:ext cx="614195" cy="61419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gradFill>
                      <a:gsLst>
                        <a:gs pos="0">
                          <a:schemeClr val="accent4">
                            <a:alpha val="20000"/>
                          </a:schemeClr>
                        </a:gs>
                        <a:gs pos="100000">
                          <a:schemeClr val="accent4">
                            <a:lumMod val="75000"/>
                            <a:alpha val="20000"/>
                          </a:schemeClr>
                        </a:gs>
                      </a:gsLst>
                      <a:lin ang="2700000" scaled="0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defTabSz="685817">
                      <a:buClrTx/>
                      <a:buFontTx/>
                      <a:buNone/>
                      <a:defRPr/>
                    </a:pPr>
                    <a:endParaRPr lang="ru-RU" sz="1350" kern="1200">
                      <a:solidFill>
                        <a:srgbClr val="FFFF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Овал 112">
                    <a:extLst>
                      <a:ext uri="{FF2B5EF4-FFF2-40B4-BE49-F238E27FC236}">
                        <a16:creationId xmlns:a16="http://schemas.microsoft.com/office/drawing/2014/main" xmlns="" id="{879B108F-AF41-E546-93A3-AB09A1342922}"/>
                      </a:ext>
                    </a:extLst>
                  </p:cNvPr>
                  <p:cNvSpPr/>
                  <p:nvPr/>
                </p:nvSpPr>
                <p:spPr>
                  <a:xfrm>
                    <a:off x="6839217" y="2015966"/>
                    <a:ext cx="514078" cy="5140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173EFF"/>
                    </a:solidFill>
                  </a:ln>
                  <a:effectLst>
                    <a:outerShdw blurRad="38100" sx="102000" sy="102000" algn="ctr" rotWithShape="0">
                      <a:prstClr val="black">
                        <a:alpha val="3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defTabSz="685817">
                      <a:buClrTx/>
                      <a:buFontTx/>
                      <a:buNone/>
                      <a:defRPr/>
                    </a:pPr>
                    <a:endParaRPr lang="ru-RU" sz="1350" kern="1200">
                      <a:solidFill>
                        <a:srgbClr val="FFFF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3" name="Прямоугольник 102">
                <a:extLst>
                  <a:ext uri="{FF2B5EF4-FFF2-40B4-BE49-F238E27FC236}">
                    <a16:creationId xmlns="" xmlns:a16="http://schemas.microsoft.com/office/drawing/2014/main" id="{55B2BE99-52E9-4245-A74D-43A5D7EAE366}"/>
                  </a:ext>
                </a:extLst>
              </p:cNvPr>
              <p:cNvSpPr/>
              <p:nvPr/>
            </p:nvSpPr>
            <p:spPr>
              <a:xfrm>
                <a:off x="8363964" y="2189059"/>
                <a:ext cx="27604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54">
                  <a:spcAft>
                    <a:spcPts val="1200"/>
                  </a:spcAft>
                  <a:buFontTx/>
                  <a:buNone/>
                  <a:defRPr/>
                </a:pPr>
                <a:r>
                  <a:rPr lang="ru-RU" dirty="0" smtClean="0">
                    <a:solidFill>
                      <a:srgbClr val="002882"/>
                    </a:solidFill>
                    <a:latin typeface="Arial Narrow" panose="020B0606020202030204" pitchFamily="34" charset="0"/>
                    <a:ea typeface="+mn-ea"/>
                    <a:cs typeface="Arial" panose="020B0604020202020204" pitchFamily="34" charset="0"/>
                  </a:rPr>
                  <a:t>Из популярных семейных шоу и сериалов</a:t>
                </a:r>
                <a:endParaRPr lang="ru-RU" dirty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4" name="Рисунок 113">
              <a:extLst>
                <a:ext uri="{FF2B5EF4-FFF2-40B4-BE49-F238E27FC236}">
                  <a16:creationId xmlns="" xmlns:a16="http://schemas.microsoft.com/office/drawing/2014/main" id="{7A40A201-AF60-4487-AE4F-BA75CDB42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173E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297565" y="3350807"/>
              <a:ext cx="457542" cy="452973"/>
            </a:xfrm>
            <a:prstGeom prst="rect">
              <a:avLst/>
            </a:prstGeom>
          </p:spPr>
        </p:pic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xmlns="" id="{E6DA54AC-2AE7-4077-B6D2-654957BF6D63}"/>
              </a:ext>
            </a:extLst>
          </p:cNvPr>
          <p:cNvGrpSpPr/>
          <p:nvPr/>
        </p:nvGrpSpPr>
        <p:grpSpPr>
          <a:xfrm>
            <a:off x="3654309" y="3169119"/>
            <a:ext cx="781444" cy="781441"/>
            <a:chOff x="6878223" y="1614923"/>
            <a:chExt cx="781444" cy="781441"/>
          </a:xfrm>
        </p:grpSpPr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xmlns="" id="{75975F38-9853-E047-B269-7CBDACB0195B}"/>
                </a:ext>
              </a:extLst>
            </p:cNvPr>
            <p:cNvSpPr/>
            <p:nvPr/>
          </p:nvSpPr>
          <p:spPr>
            <a:xfrm>
              <a:off x="6878223" y="1614923"/>
              <a:ext cx="781444" cy="781441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accent4">
                      <a:lumMod val="75000"/>
                      <a:alpha val="20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xmlns="" id="{2487EE59-73B7-D643-BDCF-7FBBFF1DD2DB}"/>
                </a:ext>
              </a:extLst>
            </p:cNvPr>
            <p:cNvSpPr/>
            <p:nvPr/>
          </p:nvSpPr>
          <p:spPr>
            <a:xfrm>
              <a:off x="6941912" y="1678612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73EFF"/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584610" y="3288648"/>
            <a:ext cx="3015249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r" defTabSz="685817">
              <a:buClrTx/>
              <a:buFontTx/>
              <a:buNone/>
              <a:defRPr/>
            </a:pPr>
            <a:r>
              <a:rPr lang="en-US" sz="1800" b="1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Cross-promotion</a:t>
            </a:r>
            <a:endParaRPr lang="ru-RU" sz="1800" kern="1200" dirty="0" smtClean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r" defTabSz="685817">
              <a:buClrTx/>
              <a:buFontTx/>
              <a:buNone/>
              <a:defRPr/>
            </a:pPr>
            <a:r>
              <a:rPr lang="ru-RU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сайтах </a:t>
            </a:r>
            <a:r>
              <a:rPr lang="ru-RU" kern="1200" dirty="0" err="1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гос</a:t>
            </a:r>
            <a:r>
              <a:rPr lang="ru-RU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органов и портале гос. услуг </a:t>
            </a:r>
            <a:endParaRPr lang="ru-RU" kern="1200" dirty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xmlns="" id="{E6DA54AC-2AE7-4077-B6D2-654957BF6D63}"/>
              </a:ext>
            </a:extLst>
          </p:cNvPr>
          <p:cNvGrpSpPr/>
          <p:nvPr/>
        </p:nvGrpSpPr>
        <p:grpSpPr>
          <a:xfrm>
            <a:off x="4128393" y="1888405"/>
            <a:ext cx="781444" cy="781441"/>
            <a:chOff x="6878223" y="1614923"/>
            <a:chExt cx="781444" cy="781441"/>
          </a:xfrm>
        </p:grpSpPr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xmlns="" id="{75975F38-9853-E047-B269-7CBDACB0195B}"/>
                </a:ext>
              </a:extLst>
            </p:cNvPr>
            <p:cNvSpPr/>
            <p:nvPr/>
          </p:nvSpPr>
          <p:spPr>
            <a:xfrm>
              <a:off x="6878223" y="1614923"/>
              <a:ext cx="781444" cy="781441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accent4">
                      <a:lumMod val="75000"/>
                      <a:alpha val="20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xmlns="" id="{2487EE59-73B7-D643-BDCF-7FBBFF1DD2DB}"/>
                </a:ext>
              </a:extLst>
            </p:cNvPr>
            <p:cNvSpPr/>
            <p:nvPr/>
          </p:nvSpPr>
          <p:spPr>
            <a:xfrm>
              <a:off x="6941912" y="1678612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73EFF"/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1674247" y="1900213"/>
            <a:ext cx="23996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r" defTabSz="685817">
              <a:buClrTx/>
              <a:buFontTx/>
              <a:buNone/>
              <a:defRPr/>
            </a:pPr>
            <a:r>
              <a:rPr lang="ru-RU" sz="1800" b="1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Мобильное приложение</a:t>
            </a:r>
            <a:endParaRPr lang="ru-RU" sz="1800" kern="1200" dirty="0" smtClean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r" defTabSz="685817">
              <a:buClrTx/>
              <a:buFontTx/>
              <a:buNone/>
              <a:defRPr/>
            </a:pPr>
            <a:r>
              <a:rPr lang="ru-RU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Оповещение через </a:t>
            </a:r>
            <a:r>
              <a:rPr lang="en-US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Push</a:t>
            </a:r>
            <a:r>
              <a:rPr lang="ru-RU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и </a:t>
            </a:r>
          </a:p>
          <a:p>
            <a:pPr algn="r" defTabSz="685817">
              <a:buClrTx/>
              <a:buFontTx/>
              <a:buNone/>
              <a:defRPr/>
            </a:pPr>
            <a:r>
              <a:rPr lang="ru-RU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добавление на витрину продуктов </a:t>
            </a:r>
            <a:endParaRPr lang="ru-RU" kern="1200" dirty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70" y="3330627"/>
            <a:ext cx="499694" cy="499694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="" xmlns:a16="http://schemas.microsoft.com/office/drawing/2014/main" id="{C86561C0-DC6F-4475-A160-72711A9E95A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19310" y="2077476"/>
            <a:ext cx="386084" cy="386084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4575492" y="2674035"/>
            <a:ext cx="45719" cy="1737818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151" name="Скругленный прямоугольник 150"/>
          <p:cNvSpPr/>
          <p:nvPr/>
        </p:nvSpPr>
        <p:spPr>
          <a:xfrm>
            <a:off x="7645010" y="2650903"/>
            <a:ext cx="45719" cy="1828534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86" name="Рисунок 2746">
            <a:extLst>
              <a:ext uri="{FF2B5EF4-FFF2-40B4-BE49-F238E27FC236}">
                <a16:creationId xmlns:a16="http://schemas.microsoft.com/office/drawing/2014/main" xmlns="" id="{107013E3-5AB2-4091-BCA8-8815069F52F7}"/>
              </a:ext>
            </a:extLst>
          </p:cNvPr>
          <p:cNvSpPr/>
          <p:nvPr/>
        </p:nvSpPr>
        <p:spPr>
          <a:xfrm>
            <a:off x="5718809" y="2639372"/>
            <a:ext cx="823155" cy="990165"/>
          </a:xfrm>
          <a:custGeom>
            <a:avLst/>
            <a:gdLst>
              <a:gd name="connsiteX0" fmla="*/ 220265 w 266692"/>
              <a:gd name="connsiteY0" fmla="*/ 66675 h 285750"/>
              <a:gd name="connsiteX1" fmla="*/ 248840 w 266692"/>
              <a:gd name="connsiteY1" fmla="*/ 38100 h 285750"/>
              <a:gd name="connsiteX2" fmla="*/ 220265 w 266692"/>
              <a:gd name="connsiteY2" fmla="*/ 9525 h 285750"/>
              <a:gd name="connsiteX3" fmla="*/ 191690 w 266692"/>
              <a:gd name="connsiteY3" fmla="*/ 38100 h 285750"/>
              <a:gd name="connsiteX4" fmla="*/ 220265 w 266692"/>
              <a:gd name="connsiteY4" fmla="*/ 66675 h 285750"/>
              <a:gd name="connsiteX5" fmla="*/ 134540 w 266692"/>
              <a:gd name="connsiteY5" fmla="*/ 57150 h 285750"/>
              <a:gd name="connsiteX6" fmla="*/ 163115 w 266692"/>
              <a:gd name="connsiteY6" fmla="*/ 28575 h 285750"/>
              <a:gd name="connsiteX7" fmla="*/ 134540 w 266692"/>
              <a:gd name="connsiteY7" fmla="*/ 0 h 285750"/>
              <a:gd name="connsiteX8" fmla="*/ 105965 w 266692"/>
              <a:gd name="connsiteY8" fmla="*/ 28575 h 285750"/>
              <a:gd name="connsiteX9" fmla="*/ 134540 w 266692"/>
              <a:gd name="connsiteY9" fmla="*/ 57150 h 285750"/>
              <a:gd name="connsiteX10" fmla="*/ 48815 w 266692"/>
              <a:gd name="connsiteY10" fmla="*/ 66894 h 285750"/>
              <a:gd name="connsiteX11" fmla="*/ 77237 w 266692"/>
              <a:gd name="connsiteY11" fmla="*/ 38110 h 285750"/>
              <a:gd name="connsiteX12" fmla="*/ 48815 w 266692"/>
              <a:gd name="connsiteY12" fmla="*/ 9325 h 285750"/>
              <a:gd name="connsiteX13" fmla="*/ 20392 w 266692"/>
              <a:gd name="connsiteY13" fmla="*/ 38100 h 285750"/>
              <a:gd name="connsiteX14" fmla="*/ 48815 w 266692"/>
              <a:gd name="connsiteY14" fmla="*/ 66894 h 285750"/>
              <a:gd name="connsiteX15" fmla="*/ 80123 w 266692"/>
              <a:gd name="connsiteY15" fmla="*/ 237334 h 285750"/>
              <a:gd name="connsiteX16" fmla="*/ 73475 w 266692"/>
              <a:gd name="connsiteY16" fmla="*/ 232953 h 285750"/>
              <a:gd name="connsiteX17" fmla="*/ 70465 w 266692"/>
              <a:gd name="connsiteY17" fmla="*/ 221151 h 285750"/>
              <a:gd name="connsiteX18" fmla="*/ 77342 w 266692"/>
              <a:gd name="connsiteY18" fmla="*/ 185509 h 285750"/>
              <a:gd name="connsiteX19" fmla="*/ 77133 w 266692"/>
              <a:gd name="connsiteY19" fmla="*/ 182680 h 285750"/>
              <a:gd name="connsiteX20" fmla="*/ 76952 w 266692"/>
              <a:gd name="connsiteY20" fmla="*/ 181737 h 285750"/>
              <a:gd name="connsiteX21" fmla="*/ 75732 w 266692"/>
              <a:gd name="connsiteY21" fmla="*/ 179451 h 285750"/>
              <a:gd name="connsiteX22" fmla="*/ 68027 w 266692"/>
              <a:gd name="connsiteY22" fmla="*/ 158515 h 285750"/>
              <a:gd name="connsiteX23" fmla="*/ 78371 w 266692"/>
              <a:gd name="connsiteY23" fmla="*/ 102070 h 285750"/>
              <a:gd name="connsiteX24" fmla="*/ 80076 w 266692"/>
              <a:gd name="connsiteY24" fmla="*/ 94536 h 285750"/>
              <a:gd name="connsiteX25" fmla="*/ 77075 w 266692"/>
              <a:gd name="connsiteY25" fmla="*/ 88573 h 285750"/>
              <a:gd name="connsiteX26" fmla="*/ 67588 w 266692"/>
              <a:gd name="connsiteY26" fmla="*/ 86963 h 285750"/>
              <a:gd name="connsiteX27" fmla="*/ 37185 w 266692"/>
              <a:gd name="connsiteY27" fmla="*/ 86963 h 285750"/>
              <a:gd name="connsiteX28" fmla="*/ 8019 w 266692"/>
              <a:gd name="connsiteY28" fmla="*/ 112119 h 285750"/>
              <a:gd name="connsiteX29" fmla="*/ 132 w 266692"/>
              <a:gd name="connsiteY29" fmla="*/ 173526 h 285750"/>
              <a:gd name="connsiteX30" fmla="*/ 4142 w 266692"/>
              <a:gd name="connsiteY30" fmla="*/ 186557 h 285750"/>
              <a:gd name="connsiteX31" fmla="*/ 17077 w 266692"/>
              <a:gd name="connsiteY31" fmla="*/ 192367 h 285750"/>
              <a:gd name="connsiteX32" fmla="*/ 23831 w 266692"/>
              <a:gd name="connsiteY32" fmla="*/ 271891 h 285750"/>
              <a:gd name="connsiteX33" fmla="*/ 28574 w 266692"/>
              <a:gd name="connsiteY33" fmla="*/ 276254 h 285750"/>
              <a:gd name="connsiteX34" fmla="*/ 76199 w 266692"/>
              <a:gd name="connsiteY34" fmla="*/ 276254 h 285750"/>
              <a:gd name="connsiteX35" fmla="*/ 80943 w 266692"/>
              <a:gd name="connsiteY35" fmla="*/ 271891 h 285750"/>
              <a:gd name="connsiteX36" fmla="*/ 83400 w 266692"/>
              <a:gd name="connsiteY36" fmla="*/ 242278 h 285750"/>
              <a:gd name="connsiteX37" fmla="*/ 80123 w 266692"/>
              <a:gd name="connsiteY37" fmla="*/ 237334 h 285750"/>
              <a:gd name="connsiteX38" fmla="*/ 266556 w 266692"/>
              <a:gd name="connsiteY38" fmla="*/ 173507 h 285750"/>
              <a:gd name="connsiteX39" fmla="*/ 258669 w 266692"/>
              <a:gd name="connsiteY39" fmla="*/ 112090 h 285750"/>
              <a:gd name="connsiteX40" fmla="*/ 229504 w 266692"/>
              <a:gd name="connsiteY40" fmla="*/ 86935 h 285750"/>
              <a:gd name="connsiteX41" fmla="*/ 199110 w 266692"/>
              <a:gd name="connsiteY41" fmla="*/ 86935 h 285750"/>
              <a:gd name="connsiteX42" fmla="*/ 189613 w 266692"/>
              <a:gd name="connsiteY42" fmla="*/ 88554 h 285750"/>
              <a:gd name="connsiteX43" fmla="*/ 186613 w 266692"/>
              <a:gd name="connsiteY43" fmla="*/ 94517 h 285750"/>
              <a:gd name="connsiteX44" fmla="*/ 188356 w 266692"/>
              <a:gd name="connsiteY44" fmla="*/ 102289 h 285750"/>
              <a:gd name="connsiteX45" fmla="*/ 198529 w 266692"/>
              <a:gd name="connsiteY45" fmla="*/ 157534 h 285750"/>
              <a:gd name="connsiteX46" fmla="*/ 198672 w 266692"/>
              <a:gd name="connsiteY46" fmla="*/ 158458 h 285750"/>
              <a:gd name="connsiteX47" fmla="*/ 190966 w 266692"/>
              <a:gd name="connsiteY47" fmla="*/ 179422 h 285750"/>
              <a:gd name="connsiteX48" fmla="*/ 189747 w 266692"/>
              <a:gd name="connsiteY48" fmla="*/ 181708 h 285750"/>
              <a:gd name="connsiteX49" fmla="*/ 189442 w 266692"/>
              <a:gd name="connsiteY49" fmla="*/ 183280 h 285750"/>
              <a:gd name="connsiteX50" fmla="*/ 189347 w 266692"/>
              <a:gd name="connsiteY50" fmla="*/ 185480 h 285750"/>
              <a:gd name="connsiteX51" fmla="*/ 196224 w 266692"/>
              <a:gd name="connsiteY51" fmla="*/ 221123 h 285750"/>
              <a:gd name="connsiteX52" fmla="*/ 193223 w 266692"/>
              <a:gd name="connsiteY52" fmla="*/ 232924 h 285750"/>
              <a:gd name="connsiteX53" fmla="*/ 186575 w 266692"/>
              <a:gd name="connsiteY53" fmla="*/ 237315 h 285750"/>
              <a:gd name="connsiteX54" fmla="*/ 183308 w 266692"/>
              <a:gd name="connsiteY54" fmla="*/ 242240 h 285750"/>
              <a:gd name="connsiteX55" fmla="*/ 185765 w 266692"/>
              <a:gd name="connsiteY55" fmla="*/ 271853 h 285750"/>
              <a:gd name="connsiteX56" fmla="*/ 190509 w 266692"/>
              <a:gd name="connsiteY56" fmla="*/ 276215 h 285750"/>
              <a:gd name="connsiteX57" fmla="*/ 238134 w 266692"/>
              <a:gd name="connsiteY57" fmla="*/ 276215 h 285750"/>
              <a:gd name="connsiteX58" fmla="*/ 242877 w 266692"/>
              <a:gd name="connsiteY58" fmla="*/ 271853 h 285750"/>
              <a:gd name="connsiteX59" fmla="*/ 249487 w 266692"/>
              <a:gd name="connsiteY59" fmla="*/ 192329 h 285750"/>
              <a:gd name="connsiteX60" fmla="*/ 249630 w 266692"/>
              <a:gd name="connsiteY60" fmla="*/ 192329 h 285750"/>
              <a:gd name="connsiteX61" fmla="*/ 262565 w 266692"/>
              <a:gd name="connsiteY61" fmla="*/ 186519 h 285750"/>
              <a:gd name="connsiteX62" fmla="*/ 266556 w 266692"/>
              <a:gd name="connsiteY62" fmla="*/ 173507 h 285750"/>
              <a:gd name="connsiteX63" fmla="*/ 188213 w 266692"/>
              <a:gd name="connsiteY63" fmla="*/ 226866 h 285750"/>
              <a:gd name="connsiteX64" fmla="*/ 189213 w 266692"/>
              <a:gd name="connsiteY64" fmla="*/ 222933 h 285750"/>
              <a:gd name="connsiteX65" fmla="*/ 180412 w 266692"/>
              <a:gd name="connsiteY65" fmla="*/ 177308 h 285750"/>
              <a:gd name="connsiteX66" fmla="*/ 189156 w 266692"/>
              <a:gd name="connsiteY66" fmla="*/ 159429 h 285750"/>
              <a:gd name="connsiteX67" fmla="*/ 181279 w 266692"/>
              <a:gd name="connsiteY67" fmla="*/ 103775 h 285750"/>
              <a:gd name="connsiteX68" fmla="*/ 152123 w 266692"/>
              <a:gd name="connsiteY68" fmla="*/ 76200 h 285750"/>
              <a:gd name="connsiteX69" fmla="*/ 116928 w 266692"/>
              <a:gd name="connsiteY69" fmla="*/ 76200 h 285750"/>
              <a:gd name="connsiteX70" fmla="*/ 87801 w 266692"/>
              <a:gd name="connsiteY70" fmla="*/ 103461 h 285750"/>
              <a:gd name="connsiteX71" fmla="*/ 77485 w 266692"/>
              <a:gd name="connsiteY71" fmla="*/ 159544 h 285750"/>
              <a:gd name="connsiteX72" fmla="*/ 88601 w 266692"/>
              <a:gd name="connsiteY72" fmla="*/ 177403 h 285750"/>
              <a:gd name="connsiteX73" fmla="*/ 79819 w 266692"/>
              <a:gd name="connsiteY73" fmla="*/ 222923 h 285750"/>
              <a:gd name="connsiteX74" fmla="*/ 80819 w 266692"/>
              <a:gd name="connsiteY74" fmla="*/ 226857 h 285750"/>
              <a:gd name="connsiteX75" fmla="*/ 84495 w 266692"/>
              <a:gd name="connsiteY75" fmla="*/ 228600 h 285750"/>
              <a:gd name="connsiteX76" fmla="*/ 105755 w 266692"/>
              <a:gd name="connsiteY76" fmla="*/ 228600 h 285750"/>
              <a:gd name="connsiteX77" fmla="*/ 115528 w 266692"/>
              <a:gd name="connsiteY77" fmla="*/ 281845 h 285750"/>
              <a:gd name="connsiteX78" fmla="*/ 120214 w 266692"/>
              <a:gd name="connsiteY78" fmla="*/ 285750 h 285750"/>
              <a:gd name="connsiteX79" fmla="*/ 148818 w 266692"/>
              <a:gd name="connsiteY79" fmla="*/ 285750 h 285750"/>
              <a:gd name="connsiteX80" fmla="*/ 153504 w 266692"/>
              <a:gd name="connsiteY80" fmla="*/ 281845 h 285750"/>
              <a:gd name="connsiteX81" fmla="*/ 163277 w 266692"/>
              <a:gd name="connsiteY81" fmla="*/ 228600 h 285750"/>
              <a:gd name="connsiteX82" fmla="*/ 184536 w 266692"/>
              <a:gd name="connsiteY82" fmla="*/ 228600 h 285750"/>
              <a:gd name="connsiteX83" fmla="*/ 188213 w 266692"/>
              <a:gd name="connsiteY83" fmla="*/ 22686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66692" h="285750">
                <a:moveTo>
                  <a:pt x="220265" y="66675"/>
                </a:moveTo>
                <a:cubicBezTo>
                  <a:pt x="236048" y="66675"/>
                  <a:pt x="248840" y="53883"/>
                  <a:pt x="248840" y="38100"/>
                </a:cubicBezTo>
                <a:cubicBezTo>
                  <a:pt x="248840" y="22317"/>
                  <a:pt x="236048" y="9525"/>
                  <a:pt x="220265" y="9525"/>
                </a:cubicBezTo>
                <a:cubicBezTo>
                  <a:pt x="204482" y="9525"/>
                  <a:pt x="191690" y="22317"/>
                  <a:pt x="191690" y="38100"/>
                </a:cubicBezTo>
                <a:cubicBezTo>
                  <a:pt x="191690" y="53883"/>
                  <a:pt x="204482" y="66675"/>
                  <a:pt x="220265" y="66675"/>
                </a:cubicBezTo>
                <a:close/>
                <a:moveTo>
                  <a:pt x="134540" y="57150"/>
                </a:moveTo>
                <a:cubicBezTo>
                  <a:pt x="150323" y="57150"/>
                  <a:pt x="163115" y="44358"/>
                  <a:pt x="163115" y="28575"/>
                </a:cubicBezTo>
                <a:cubicBezTo>
                  <a:pt x="163115" y="12792"/>
                  <a:pt x="150323" y="0"/>
                  <a:pt x="134540" y="0"/>
                </a:cubicBezTo>
                <a:cubicBezTo>
                  <a:pt x="118757" y="0"/>
                  <a:pt x="105965" y="12792"/>
                  <a:pt x="105965" y="28575"/>
                </a:cubicBezTo>
                <a:cubicBezTo>
                  <a:pt x="105965" y="44358"/>
                  <a:pt x="118757" y="57150"/>
                  <a:pt x="134540" y="57150"/>
                </a:cubicBezTo>
                <a:close/>
                <a:moveTo>
                  <a:pt x="48815" y="66894"/>
                </a:moveTo>
                <a:cubicBezTo>
                  <a:pt x="64512" y="66894"/>
                  <a:pt x="77237" y="54007"/>
                  <a:pt x="77237" y="38110"/>
                </a:cubicBezTo>
                <a:cubicBezTo>
                  <a:pt x="77237" y="22212"/>
                  <a:pt x="64512" y="9325"/>
                  <a:pt x="48815" y="9325"/>
                </a:cubicBezTo>
                <a:cubicBezTo>
                  <a:pt x="33117" y="9325"/>
                  <a:pt x="20392" y="22203"/>
                  <a:pt x="20392" y="38100"/>
                </a:cubicBezTo>
                <a:cubicBezTo>
                  <a:pt x="20392" y="53997"/>
                  <a:pt x="33117" y="66894"/>
                  <a:pt x="48815" y="66894"/>
                </a:cubicBezTo>
                <a:close/>
                <a:moveTo>
                  <a:pt x="80123" y="237334"/>
                </a:moveTo>
                <a:cubicBezTo>
                  <a:pt x="77418" y="236458"/>
                  <a:pt x="75123" y="234944"/>
                  <a:pt x="73475" y="232953"/>
                </a:cubicBezTo>
                <a:cubicBezTo>
                  <a:pt x="70751" y="229657"/>
                  <a:pt x="69655" y="225352"/>
                  <a:pt x="70465" y="221151"/>
                </a:cubicBezTo>
                <a:lnTo>
                  <a:pt x="77342" y="185509"/>
                </a:lnTo>
                <a:cubicBezTo>
                  <a:pt x="77485" y="184775"/>
                  <a:pt x="77333" y="183394"/>
                  <a:pt x="77133" y="182680"/>
                </a:cubicBezTo>
                <a:cubicBezTo>
                  <a:pt x="77123" y="182613"/>
                  <a:pt x="76961" y="181804"/>
                  <a:pt x="76952" y="181737"/>
                </a:cubicBezTo>
                <a:cubicBezTo>
                  <a:pt x="76761" y="180880"/>
                  <a:pt x="76342" y="180089"/>
                  <a:pt x="75732" y="179451"/>
                </a:cubicBezTo>
                <a:cubicBezTo>
                  <a:pt x="69903" y="173403"/>
                  <a:pt x="67169" y="165954"/>
                  <a:pt x="68027" y="158515"/>
                </a:cubicBezTo>
                <a:lnTo>
                  <a:pt x="78371" y="102070"/>
                </a:lnTo>
                <a:cubicBezTo>
                  <a:pt x="78695" y="99593"/>
                  <a:pt x="79266" y="97050"/>
                  <a:pt x="80076" y="94536"/>
                </a:cubicBezTo>
                <a:cubicBezTo>
                  <a:pt x="80866" y="92050"/>
                  <a:pt x="79533" y="89402"/>
                  <a:pt x="77075" y="88573"/>
                </a:cubicBezTo>
                <a:cubicBezTo>
                  <a:pt x="73923" y="87497"/>
                  <a:pt x="70722" y="86963"/>
                  <a:pt x="67588" y="86963"/>
                </a:cubicBezTo>
                <a:lnTo>
                  <a:pt x="37185" y="86963"/>
                </a:lnTo>
                <a:cubicBezTo>
                  <a:pt x="22402" y="86963"/>
                  <a:pt x="9857" y="97774"/>
                  <a:pt x="8019" y="112119"/>
                </a:cubicBezTo>
                <a:lnTo>
                  <a:pt x="132" y="173526"/>
                </a:lnTo>
                <a:cubicBezTo>
                  <a:pt x="-468" y="178222"/>
                  <a:pt x="990" y="182975"/>
                  <a:pt x="4142" y="186557"/>
                </a:cubicBezTo>
                <a:cubicBezTo>
                  <a:pt x="7390" y="190252"/>
                  <a:pt x="12105" y="192367"/>
                  <a:pt x="17077" y="192367"/>
                </a:cubicBezTo>
                <a:lnTo>
                  <a:pt x="23831" y="271891"/>
                </a:lnTo>
                <a:cubicBezTo>
                  <a:pt x="24031" y="274358"/>
                  <a:pt x="26107" y="276254"/>
                  <a:pt x="28574" y="276254"/>
                </a:cubicBezTo>
                <a:lnTo>
                  <a:pt x="76199" y="276254"/>
                </a:lnTo>
                <a:cubicBezTo>
                  <a:pt x="78676" y="276254"/>
                  <a:pt x="80742" y="274358"/>
                  <a:pt x="80943" y="271891"/>
                </a:cubicBezTo>
                <a:lnTo>
                  <a:pt x="83400" y="242278"/>
                </a:lnTo>
                <a:cubicBezTo>
                  <a:pt x="83590" y="240040"/>
                  <a:pt x="82228" y="238001"/>
                  <a:pt x="80123" y="237334"/>
                </a:cubicBezTo>
                <a:close/>
                <a:moveTo>
                  <a:pt x="266556" y="173507"/>
                </a:moveTo>
                <a:lnTo>
                  <a:pt x="258669" y="112090"/>
                </a:lnTo>
                <a:cubicBezTo>
                  <a:pt x="256831" y="97755"/>
                  <a:pt x="244287" y="86935"/>
                  <a:pt x="229504" y="86935"/>
                </a:cubicBezTo>
                <a:lnTo>
                  <a:pt x="199110" y="86935"/>
                </a:lnTo>
                <a:cubicBezTo>
                  <a:pt x="195966" y="86935"/>
                  <a:pt x="192766" y="87478"/>
                  <a:pt x="189613" y="88554"/>
                </a:cubicBezTo>
                <a:cubicBezTo>
                  <a:pt x="187156" y="89383"/>
                  <a:pt x="185822" y="92040"/>
                  <a:pt x="186613" y="94517"/>
                </a:cubicBezTo>
                <a:cubicBezTo>
                  <a:pt x="187413" y="97022"/>
                  <a:pt x="187994" y="99555"/>
                  <a:pt x="188356" y="102289"/>
                </a:cubicBezTo>
                <a:lnTo>
                  <a:pt x="198529" y="157534"/>
                </a:lnTo>
                <a:lnTo>
                  <a:pt x="198672" y="158458"/>
                </a:lnTo>
                <a:cubicBezTo>
                  <a:pt x="199529" y="165935"/>
                  <a:pt x="196795" y="173374"/>
                  <a:pt x="190966" y="179422"/>
                </a:cubicBezTo>
                <a:cubicBezTo>
                  <a:pt x="190356" y="180061"/>
                  <a:pt x="189928" y="180851"/>
                  <a:pt x="189747" y="181708"/>
                </a:cubicBezTo>
                <a:cubicBezTo>
                  <a:pt x="189737" y="181775"/>
                  <a:pt x="189461" y="183213"/>
                  <a:pt x="189442" y="183280"/>
                </a:cubicBezTo>
                <a:cubicBezTo>
                  <a:pt x="189242" y="183994"/>
                  <a:pt x="189204" y="184756"/>
                  <a:pt x="189347" y="185480"/>
                </a:cubicBezTo>
                <a:lnTo>
                  <a:pt x="196224" y="221123"/>
                </a:lnTo>
                <a:cubicBezTo>
                  <a:pt x="197033" y="225323"/>
                  <a:pt x="195938" y="229629"/>
                  <a:pt x="193223" y="232924"/>
                </a:cubicBezTo>
                <a:cubicBezTo>
                  <a:pt x="191575" y="234915"/>
                  <a:pt x="189270" y="236439"/>
                  <a:pt x="186575" y="237315"/>
                </a:cubicBezTo>
                <a:cubicBezTo>
                  <a:pt x="184479" y="238001"/>
                  <a:pt x="183117" y="240040"/>
                  <a:pt x="183308" y="242240"/>
                </a:cubicBezTo>
                <a:lnTo>
                  <a:pt x="185765" y="271853"/>
                </a:lnTo>
                <a:cubicBezTo>
                  <a:pt x="185965" y="274320"/>
                  <a:pt x="188032" y="276215"/>
                  <a:pt x="190509" y="276215"/>
                </a:cubicBezTo>
                <a:lnTo>
                  <a:pt x="238134" y="276215"/>
                </a:lnTo>
                <a:cubicBezTo>
                  <a:pt x="240610" y="276215"/>
                  <a:pt x="242677" y="274320"/>
                  <a:pt x="242877" y="271853"/>
                </a:cubicBezTo>
                <a:lnTo>
                  <a:pt x="249487" y="192329"/>
                </a:lnTo>
                <a:lnTo>
                  <a:pt x="249630" y="192329"/>
                </a:lnTo>
                <a:cubicBezTo>
                  <a:pt x="254602" y="192329"/>
                  <a:pt x="259317" y="190214"/>
                  <a:pt x="262565" y="186519"/>
                </a:cubicBezTo>
                <a:cubicBezTo>
                  <a:pt x="265708" y="182937"/>
                  <a:pt x="267166" y="178194"/>
                  <a:pt x="266556" y="173507"/>
                </a:cubicBezTo>
                <a:close/>
                <a:moveTo>
                  <a:pt x="188213" y="226866"/>
                </a:moveTo>
                <a:cubicBezTo>
                  <a:pt x="189118" y="225771"/>
                  <a:pt x="189480" y="224323"/>
                  <a:pt x="189213" y="222933"/>
                </a:cubicBezTo>
                <a:lnTo>
                  <a:pt x="180412" y="177308"/>
                </a:lnTo>
                <a:cubicBezTo>
                  <a:pt x="186403" y="173841"/>
                  <a:pt x="190013" y="166859"/>
                  <a:pt x="189156" y="159429"/>
                </a:cubicBezTo>
                <a:lnTo>
                  <a:pt x="181279" y="103775"/>
                </a:lnTo>
                <a:cubicBezTo>
                  <a:pt x="179469" y="88059"/>
                  <a:pt x="166934" y="76200"/>
                  <a:pt x="152123" y="76200"/>
                </a:cubicBezTo>
                <a:lnTo>
                  <a:pt x="116928" y="76200"/>
                </a:lnTo>
                <a:cubicBezTo>
                  <a:pt x="102107" y="76200"/>
                  <a:pt x="89572" y="88059"/>
                  <a:pt x="87801" y="103461"/>
                </a:cubicBezTo>
                <a:lnTo>
                  <a:pt x="77485" y="159544"/>
                </a:lnTo>
                <a:cubicBezTo>
                  <a:pt x="76599" y="167221"/>
                  <a:pt x="82047" y="174050"/>
                  <a:pt x="88601" y="177403"/>
                </a:cubicBezTo>
                <a:lnTo>
                  <a:pt x="79819" y="222923"/>
                </a:lnTo>
                <a:cubicBezTo>
                  <a:pt x="79552" y="224314"/>
                  <a:pt x="79914" y="225762"/>
                  <a:pt x="80819" y="226857"/>
                </a:cubicBezTo>
                <a:cubicBezTo>
                  <a:pt x="81724" y="227952"/>
                  <a:pt x="83067" y="228600"/>
                  <a:pt x="84495" y="228600"/>
                </a:cubicBezTo>
                <a:lnTo>
                  <a:pt x="105755" y="228600"/>
                </a:lnTo>
                <a:lnTo>
                  <a:pt x="115528" y="281845"/>
                </a:lnTo>
                <a:cubicBezTo>
                  <a:pt x="115937" y="284102"/>
                  <a:pt x="117909" y="285750"/>
                  <a:pt x="120214" y="285750"/>
                </a:cubicBezTo>
                <a:lnTo>
                  <a:pt x="148818" y="285750"/>
                </a:lnTo>
                <a:cubicBezTo>
                  <a:pt x="151113" y="285750"/>
                  <a:pt x="153085" y="284112"/>
                  <a:pt x="153504" y="281845"/>
                </a:cubicBezTo>
                <a:lnTo>
                  <a:pt x="163277" y="228600"/>
                </a:lnTo>
                <a:lnTo>
                  <a:pt x="184536" y="228600"/>
                </a:lnTo>
                <a:cubicBezTo>
                  <a:pt x="185965" y="228600"/>
                  <a:pt x="187318" y="227981"/>
                  <a:pt x="188213" y="22686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buClrTx/>
              <a:buFontTx/>
              <a:buNone/>
            </a:pPr>
            <a:endParaRPr lang="ru-RU" sz="1800" kern="1200">
              <a:solidFill>
                <a:srgbClr val="1C1C1C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03401" y="3689805"/>
            <a:ext cx="2626224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  <a:buClrTx/>
              <a:buFontTx/>
              <a:buNone/>
            </a:pPr>
            <a:r>
              <a:rPr lang="ru-RU" sz="2400" b="1" kern="1200" dirty="0" smtClean="0">
                <a:solidFill>
                  <a:srgbClr val="FFFFF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Целевая</a:t>
            </a:r>
          </a:p>
          <a:p>
            <a:pPr algn="ctr">
              <a:lnSpc>
                <a:spcPts val="1900"/>
              </a:lnSpc>
              <a:buClrTx/>
              <a:buFontTx/>
              <a:buNone/>
            </a:pPr>
            <a:r>
              <a:rPr lang="ru-RU" sz="2400" b="1" kern="1200" dirty="0" smtClean="0">
                <a:solidFill>
                  <a:srgbClr val="FFFFF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аудитория</a:t>
            </a:r>
            <a:endParaRPr lang="ru-RU" sz="2400" b="1" kern="1200" dirty="0">
              <a:solidFill>
                <a:srgbClr val="FFFFFF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Скругленный прямоугольник 148"/>
          <p:cNvSpPr/>
          <p:nvPr/>
        </p:nvSpPr>
        <p:spPr>
          <a:xfrm>
            <a:off x="-595305" y="1403871"/>
            <a:ext cx="5193306" cy="4261638"/>
          </a:xfrm>
          <a:prstGeom prst="roundRect">
            <a:avLst/>
          </a:prstGeom>
          <a:noFill/>
          <a:ln w="6350">
            <a:solidFill>
              <a:srgbClr val="43CEFF"/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676687" y="1403871"/>
            <a:ext cx="5162619" cy="4261638"/>
          </a:xfrm>
          <a:prstGeom prst="roundRect">
            <a:avLst/>
          </a:prstGeom>
          <a:noFill/>
          <a:ln w="6350">
            <a:solidFill>
              <a:srgbClr val="43CEFF"/>
            </a:solidFill>
          </a:ln>
          <a:effectLst>
            <a:outerShdw blurRad="114300" dist="63500" dir="27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7995145" y="828192"/>
            <a:ext cx="1384461" cy="461758"/>
            <a:chOff x="2683309" y="1360125"/>
            <a:chExt cx="1384461" cy="461758"/>
          </a:xfrm>
        </p:grpSpPr>
        <p:grpSp>
          <p:nvGrpSpPr>
            <p:cNvPr id="65" name="Рисунок 166">
              <a:extLst>
                <a:ext uri="{FF2B5EF4-FFF2-40B4-BE49-F238E27FC236}">
                  <a16:creationId xmlns:a16="http://schemas.microsoft.com/office/drawing/2014/main" xmlns="" id="{5FE1D036-98D4-47E5-8627-0700ECB53F21}"/>
                </a:ext>
              </a:extLst>
            </p:cNvPr>
            <p:cNvGrpSpPr/>
            <p:nvPr/>
          </p:nvGrpSpPr>
          <p:grpSpPr>
            <a:xfrm>
              <a:off x="2822635" y="1360125"/>
              <a:ext cx="552550" cy="445968"/>
              <a:chOff x="2625424" y="2451645"/>
              <a:chExt cx="281463" cy="227171"/>
            </a:xfrm>
            <a:solidFill>
              <a:schemeClr val="bg1">
                <a:lumMod val="85000"/>
              </a:schemeClr>
            </a:solidFill>
          </p:grpSpPr>
          <p:sp>
            <p:nvSpPr>
              <p:cNvPr id="66" name="Полилиния: фигура 788">
                <a:extLst>
                  <a:ext uri="{FF2B5EF4-FFF2-40B4-BE49-F238E27FC236}">
                    <a16:creationId xmlns:a16="http://schemas.microsoft.com/office/drawing/2014/main" xmlns="" id="{76D989FF-48E4-436D-A279-D8C26F9D688D}"/>
                  </a:ext>
                </a:extLst>
              </p:cNvPr>
              <p:cNvSpPr/>
              <p:nvPr/>
            </p:nvSpPr>
            <p:spPr>
              <a:xfrm>
                <a:off x="2725913" y="2594044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Полилиния: фигура 789">
                <a:extLst>
                  <a:ext uri="{FF2B5EF4-FFF2-40B4-BE49-F238E27FC236}">
                    <a16:creationId xmlns:a16="http://schemas.microsoft.com/office/drawing/2014/main" xmlns="" id="{D14F614F-5D8A-48F9-ACD4-6497C4E689D3}"/>
                  </a:ext>
                </a:extLst>
              </p:cNvPr>
              <p:cNvSpPr/>
              <p:nvPr/>
            </p:nvSpPr>
            <p:spPr>
              <a:xfrm>
                <a:off x="2658761" y="2498794"/>
                <a:ext cx="191452" cy="47148"/>
              </a:xfrm>
              <a:custGeom>
                <a:avLst/>
                <a:gdLst>
                  <a:gd name="connsiteX0" fmla="*/ 182404 w 191452"/>
                  <a:gd name="connsiteY0" fmla="*/ 45720 h 47148"/>
                  <a:gd name="connsiteX1" fmla="*/ 186214 w 191452"/>
                  <a:gd name="connsiteY1" fmla="*/ 46672 h 47148"/>
                  <a:gd name="connsiteX2" fmla="*/ 190024 w 191452"/>
                  <a:gd name="connsiteY2" fmla="*/ 45720 h 47148"/>
                  <a:gd name="connsiteX3" fmla="*/ 190024 w 191452"/>
                  <a:gd name="connsiteY3" fmla="*/ 39053 h 47148"/>
                  <a:gd name="connsiteX4" fmla="*/ 95726 w 191452"/>
                  <a:gd name="connsiteY4" fmla="*/ 0 h 47148"/>
                  <a:gd name="connsiteX5" fmla="*/ 1429 w 191452"/>
                  <a:gd name="connsiteY5" fmla="*/ 39053 h 47148"/>
                  <a:gd name="connsiteX6" fmla="*/ 1429 w 191452"/>
                  <a:gd name="connsiteY6" fmla="*/ 45720 h 47148"/>
                  <a:gd name="connsiteX7" fmla="*/ 8096 w 191452"/>
                  <a:gd name="connsiteY7" fmla="*/ 45720 h 47148"/>
                  <a:gd name="connsiteX8" fmla="*/ 95726 w 191452"/>
                  <a:gd name="connsiteY8" fmla="*/ 9525 h 47148"/>
                  <a:gd name="connsiteX9" fmla="*/ 182404 w 191452"/>
                  <a:gd name="connsiteY9" fmla="*/ 45720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452" h="47148">
                    <a:moveTo>
                      <a:pt x="182404" y="45720"/>
                    </a:moveTo>
                    <a:cubicBezTo>
                      <a:pt x="183356" y="46672"/>
                      <a:pt x="184309" y="46672"/>
                      <a:pt x="186214" y="46672"/>
                    </a:cubicBezTo>
                    <a:cubicBezTo>
                      <a:pt x="188119" y="46672"/>
                      <a:pt x="189071" y="46672"/>
                      <a:pt x="190024" y="45720"/>
                    </a:cubicBezTo>
                    <a:cubicBezTo>
                      <a:pt x="191929" y="43815"/>
                      <a:pt x="191929" y="40958"/>
                      <a:pt x="190024" y="39053"/>
                    </a:cubicBezTo>
                    <a:cubicBezTo>
                      <a:pt x="164306" y="14288"/>
                      <a:pt x="130969" y="0"/>
                      <a:pt x="95726" y="0"/>
                    </a:cubicBezTo>
                    <a:cubicBezTo>
                      <a:pt x="59531" y="0"/>
                      <a:pt x="26194" y="14288"/>
                      <a:pt x="1429" y="39053"/>
                    </a:cubicBezTo>
                    <a:cubicBezTo>
                      <a:pt x="-476" y="40958"/>
                      <a:pt x="-476" y="43815"/>
                      <a:pt x="1429" y="45720"/>
                    </a:cubicBezTo>
                    <a:cubicBezTo>
                      <a:pt x="3334" y="47625"/>
                      <a:pt x="6191" y="47625"/>
                      <a:pt x="8096" y="45720"/>
                    </a:cubicBezTo>
                    <a:cubicBezTo>
                      <a:pt x="30956" y="21908"/>
                      <a:pt x="62389" y="9525"/>
                      <a:pt x="95726" y="9525"/>
                    </a:cubicBezTo>
                    <a:cubicBezTo>
                      <a:pt x="128111" y="9525"/>
                      <a:pt x="159544" y="21908"/>
                      <a:pt x="182404" y="457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Полилиния: фигура 790">
                <a:extLst>
                  <a:ext uri="{FF2B5EF4-FFF2-40B4-BE49-F238E27FC236}">
                    <a16:creationId xmlns:a16="http://schemas.microsoft.com/office/drawing/2014/main" xmlns="" id="{D0E2054A-10B5-47D6-BA9E-64FBD4DE23A7}"/>
                  </a:ext>
                </a:extLst>
              </p:cNvPr>
              <p:cNvSpPr/>
              <p:nvPr/>
            </p:nvSpPr>
            <p:spPr>
              <a:xfrm>
                <a:off x="2625424" y="2451645"/>
                <a:ext cx="259079" cy="60959"/>
              </a:xfrm>
              <a:custGeom>
                <a:avLst/>
                <a:gdLst>
                  <a:gd name="connsiteX0" fmla="*/ 250031 w 259079"/>
                  <a:gd name="connsiteY0" fmla="*/ 59531 h 60959"/>
                  <a:gd name="connsiteX1" fmla="*/ 253841 w 259079"/>
                  <a:gd name="connsiteY1" fmla="*/ 60484 h 60959"/>
                  <a:gd name="connsiteX2" fmla="*/ 257651 w 259079"/>
                  <a:gd name="connsiteY2" fmla="*/ 59531 h 60959"/>
                  <a:gd name="connsiteX3" fmla="*/ 257651 w 259079"/>
                  <a:gd name="connsiteY3" fmla="*/ 52864 h 60959"/>
                  <a:gd name="connsiteX4" fmla="*/ 1429 w 259079"/>
                  <a:gd name="connsiteY4" fmla="*/ 52864 h 60959"/>
                  <a:gd name="connsiteX5" fmla="*/ 1429 w 259079"/>
                  <a:gd name="connsiteY5" fmla="*/ 59531 h 60959"/>
                  <a:gd name="connsiteX6" fmla="*/ 8096 w 259079"/>
                  <a:gd name="connsiteY6" fmla="*/ 59531 h 60959"/>
                  <a:gd name="connsiteX7" fmla="*/ 250031 w 259079"/>
                  <a:gd name="connsiteY7" fmla="*/ 59531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79" h="60959">
                    <a:moveTo>
                      <a:pt x="250031" y="59531"/>
                    </a:moveTo>
                    <a:cubicBezTo>
                      <a:pt x="250984" y="60484"/>
                      <a:pt x="251936" y="60484"/>
                      <a:pt x="253841" y="60484"/>
                    </a:cubicBezTo>
                    <a:cubicBezTo>
                      <a:pt x="255746" y="60484"/>
                      <a:pt x="256699" y="60484"/>
                      <a:pt x="257651" y="59531"/>
                    </a:cubicBezTo>
                    <a:cubicBezTo>
                      <a:pt x="259556" y="57626"/>
                      <a:pt x="259556" y="54769"/>
                      <a:pt x="257651" y="52864"/>
                    </a:cubicBezTo>
                    <a:cubicBezTo>
                      <a:pt x="187166" y="-17621"/>
                      <a:pt x="71914" y="-17621"/>
                      <a:pt x="1429" y="52864"/>
                    </a:cubicBezTo>
                    <a:cubicBezTo>
                      <a:pt x="-476" y="54769"/>
                      <a:pt x="-476" y="57626"/>
                      <a:pt x="1429" y="59531"/>
                    </a:cubicBezTo>
                    <a:cubicBezTo>
                      <a:pt x="3334" y="61436"/>
                      <a:pt x="6191" y="61436"/>
                      <a:pt x="8096" y="59531"/>
                    </a:cubicBezTo>
                    <a:cubicBezTo>
                      <a:pt x="73819" y="-8096"/>
                      <a:pt x="183356" y="-8096"/>
                      <a:pt x="250031" y="595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" name="Полилиния: фигура 791">
                <a:extLst>
                  <a:ext uri="{FF2B5EF4-FFF2-40B4-BE49-F238E27FC236}">
                    <a16:creationId xmlns:a16="http://schemas.microsoft.com/office/drawing/2014/main" xmlns="" id="{EC96CE54-1571-4459-B3B9-BA0F72666637}"/>
                  </a:ext>
                </a:extLst>
              </p:cNvPr>
              <p:cNvSpPr/>
              <p:nvPr/>
            </p:nvSpPr>
            <p:spPr>
              <a:xfrm>
                <a:off x="2698766" y="2546419"/>
                <a:ext cx="208121" cy="132397"/>
              </a:xfrm>
              <a:custGeom>
                <a:avLst/>
                <a:gdLst>
                  <a:gd name="connsiteX0" fmla="*/ 146209 w 208121"/>
                  <a:gd name="connsiteY0" fmla="*/ 9525 h 132397"/>
                  <a:gd name="connsiteX1" fmla="*/ 109061 w 208121"/>
                  <a:gd name="connsiteY1" fmla="*/ 21908 h 132397"/>
                  <a:gd name="connsiteX2" fmla="*/ 55721 w 208121"/>
                  <a:gd name="connsiteY2" fmla="*/ 0 h 132397"/>
                  <a:gd name="connsiteX3" fmla="*/ 1429 w 208121"/>
                  <a:gd name="connsiteY3" fmla="*/ 21908 h 132397"/>
                  <a:gd name="connsiteX4" fmla="*/ 1429 w 208121"/>
                  <a:gd name="connsiteY4" fmla="*/ 28575 h 132397"/>
                  <a:gd name="connsiteX5" fmla="*/ 8096 w 208121"/>
                  <a:gd name="connsiteY5" fmla="*/ 28575 h 132397"/>
                  <a:gd name="connsiteX6" fmla="*/ 54769 w 208121"/>
                  <a:gd name="connsiteY6" fmla="*/ 8572 h 132397"/>
                  <a:gd name="connsiteX7" fmla="*/ 101441 w 208121"/>
                  <a:gd name="connsiteY7" fmla="*/ 27622 h 132397"/>
                  <a:gd name="connsiteX8" fmla="*/ 84296 w 208121"/>
                  <a:gd name="connsiteY8" fmla="*/ 70485 h 132397"/>
                  <a:gd name="connsiteX9" fmla="*/ 146209 w 208121"/>
                  <a:gd name="connsiteY9" fmla="*/ 132398 h 132397"/>
                  <a:gd name="connsiteX10" fmla="*/ 208121 w 208121"/>
                  <a:gd name="connsiteY10" fmla="*/ 70485 h 132397"/>
                  <a:gd name="connsiteX11" fmla="*/ 146209 w 208121"/>
                  <a:gd name="connsiteY11" fmla="*/ 9525 h 132397"/>
                  <a:gd name="connsiteX12" fmla="*/ 93821 w 208121"/>
                  <a:gd name="connsiteY12" fmla="*/ 71438 h 132397"/>
                  <a:gd name="connsiteX13" fmla="*/ 106204 w 208121"/>
                  <a:gd name="connsiteY13" fmla="*/ 38100 h 132397"/>
                  <a:gd name="connsiteX14" fmla="*/ 179546 w 208121"/>
                  <a:gd name="connsiteY14" fmla="*/ 111443 h 132397"/>
                  <a:gd name="connsiteX15" fmla="*/ 146209 w 208121"/>
                  <a:gd name="connsiteY15" fmla="*/ 123825 h 132397"/>
                  <a:gd name="connsiteX16" fmla="*/ 93821 w 208121"/>
                  <a:gd name="connsiteY16" fmla="*/ 71438 h 132397"/>
                  <a:gd name="connsiteX17" fmla="*/ 187166 w 208121"/>
                  <a:gd name="connsiteY17" fmla="*/ 104775 h 132397"/>
                  <a:gd name="connsiteX18" fmla="*/ 113824 w 208121"/>
                  <a:gd name="connsiteY18" fmla="*/ 31432 h 132397"/>
                  <a:gd name="connsiteX19" fmla="*/ 147161 w 208121"/>
                  <a:gd name="connsiteY19" fmla="*/ 19050 h 132397"/>
                  <a:gd name="connsiteX20" fmla="*/ 199549 w 208121"/>
                  <a:gd name="connsiteY20" fmla="*/ 71438 h 132397"/>
                  <a:gd name="connsiteX21" fmla="*/ 187166 w 208121"/>
                  <a:gd name="connsiteY21" fmla="*/ 104775 h 13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8121" h="132397">
                    <a:moveTo>
                      <a:pt x="146209" y="9525"/>
                    </a:moveTo>
                    <a:cubicBezTo>
                      <a:pt x="131921" y="9525"/>
                      <a:pt x="119539" y="14288"/>
                      <a:pt x="109061" y="21908"/>
                    </a:cubicBezTo>
                    <a:cubicBezTo>
                      <a:pt x="94774" y="7620"/>
                      <a:pt x="75724" y="0"/>
                      <a:pt x="55721" y="0"/>
                    </a:cubicBezTo>
                    <a:cubicBezTo>
                      <a:pt x="35719" y="0"/>
                      <a:pt x="16669" y="7620"/>
                      <a:pt x="1429" y="21908"/>
                    </a:cubicBezTo>
                    <a:cubicBezTo>
                      <a:pt x="-476" y="23813"/>
                      <a:pt x="-476" y="26670"/>
                      <a:pt x="1429" y="28575"/>
                    </a:cubicBezTo>
                    <a:cubicBezTo>
                      <a:pt x="3334" y="30480"/>
                      <a:pt x="6191" y="30480"/>
                      <a:pt x="8096" y="28575"/>
                    </a:cubicBezTo>
                    <a:cubicBezTo>
                      <a:pt x="20479" y="16192"/>
                      <a:pt x="37624" y="8572"/>
                      <a:pt x="54769" y="8572"/>
                    </a:cubicBezTo>
                    <a:cubicBezTo>
                      <a:pt x="71914" y="8572"/>
                      <a:pt x="89059" y="15240"/>
                      <a:pt x="101441" y="27622"/>
                    </a:cubicBezTo>
                    <a:cubicBezTo>
                      <a:pt x="90964" y="39053"/>
                      <a:pt x="84296" y="54293"/>
                      <a:pt x="84296" y="70485"/>
                    </a:cubicBezTo>
                    <a:cubicBezTo>
                      <a:pt x="84296" y="104775"/>
                      <a:pt x="111919" y="132398"/>
                      <a:pt x="146209" y="132398"/>
                    </a:cubicBezTo>
                    <a:cubicBezTo>
                      <a:pt x="180499" y="132398"/>
                      <a:pt x="208121" y="104775"/>
                      <a:pt x="208121" y="70485"/>
                    </a:cubicBezTo>
                    <a:cubicBezTo>
                      <a:pt x="208121" y="36195"/>
                      <a:pt x="180499" y="9525"/>
                      <a:pt x="146209" y="9525"/>
                    </a:cubicBezTo>
                    <a:close/>
                    <a:moveTo>
                      <a:pt x="93821" y="71438"/>
                    </a:moveTo>
                    <a:cubicBezTo>
                      <a:pt x="93821" y="59055"/>
                      <a:pt x="98584" y="46672"/>
                      <a:pt x="106204" y="38100"/>
                    </a:cubicBezTo>
                    <a:lnTo>
                      <a:pt x="179546" y="111443"/>
                    </a:lnTo>
                    <a:cubicBezTo>
                      <a:pt x="170021" y="119063"/>
                      <a:pt x="158591" y="123825"/>
                      <a:pt x="146209" y="123825"/>
                    </a:cubicBezTo>
                    <a:cubicBezTo>
                      <a:pt x="117634" y="123825"/>
                      <a:pt x="93821" y="100013"/>
                      <a:pt x="93821" y="71438"/>
                    </a:cubicBezTo>
                    <a:close/>
                    <a:moveTo>
                      <a:pt x="187166" y="104775"/>
                    </a:moveTo>
                    <a:lnTo>
                      <a:pt x="113824" y="31432"/>
                    </a:lnTo>
                    <a:cubicBezTo>
                      <a:pt x="123349" y="23813"/>
                      <a:pt x="134779" y="19050"/>
                      <a:pt x="147161" y="19050"/>
                    </a:cubicBezTo>
                    <a:cubicBezTo>
                      <a:pt x="175736" y="19050"/>
                      <a:pt x="199549" y="42863"/>
                      <a:pt x="199549" y="71438"/>
                    </a:cubicBezTo>
                    <a:cubicBezTo>
                      <a:pt x="198596" y="83820"/>
                      <a:pt x="194786" y="96203"/>
                      <a:pt x="187166" y="1047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8667354D-D6EE-4A6D-9292-3EEB15DA31E4}"/>
                </a:ext>
              </a:extLst>
            </p:cNvPr>
            <p:cNvSpPr txBox="1"/>
            <p:nvPr/>
          </p:nvSpPr>
          <p:spPr>
            <a:xfrm>
              <a:off x="2683309" y="1544884"/>
              <a:ext cx="1384461" cy="27699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 defTabSz="914354">
                <a:buFontTx/>
                <a:buNone/>
                <a:defRPr/>
              </a:pPr>
              <a:r>
                <a:rPr lang="en-US" sz="1800" b="1" dirty="0" smtClean="0">
                  <a:solidFill>
                    <a:schemeClr val="accent1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Offline</a:t>
              </a:r>
              <a:endParaRPr lang="ru-RU" sz="1800" b="1" dirty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829934" y="884277"/>
            <a:ext cx="1256861" cy="465393"/>
            <a:chOff x="2989736" y="2212829"/>
            <a:chExt cx="1256861" cy="465393"/>
          </a:xfrm>
        </p:grpSpPr>
        <p:grpSp>
          <p:nvGrpSpPr>
            <p:cNvPr id="72" name="Рисунок 184">
              <a:extLst>
                <a:ext uri="{FF2B5EF4-FFF2-40B4-BE49-F238E27FC236}">
                  <a16:creationId xmlns:a16="http://schemas.microsoft.com/office/drawing/2014/main" xmlns="" id="{FDDFE6E8-CD78-40C0-A2B7-97CD323F32D4}"/>
                </a:ext>
              </a:extLst>
            </p:cNvPr>
            <p:cNvGrpSpPr/>
            <p:nvPr/>
          </p:nvGrpSpPr>
          <p:grpSpPr>
            <a:xfrm>
              <a:off x="3088834" y="2212829"/>
              <a:ext cx="465342" cy="376342"/>
              <a:chOff x="7032216" y="3040142"/>
              <a:chExt cx="259079" cy="199549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Полилиния: фигура 837">
                <a:extLst>
                  <a:ext uri="{FF2B5EF4-FFF2-40B4-BE49-F238E27FC236}">
                    <a16:creationId xmlns:a16="http://schemas.microsoft.com/office/drawing/2014/main" xmlns="" id="{7DE85A5C-40E3-4FBB-B2F1-515286FA44FE}"/>
                  </a:ext>
                </a:extLst>
              </p:cNvPr>
              <p:cNvSpPr/>
              <p:nvPr/>
            </p:nvSpPr>
            <p:spPr>
              <a:xfrm>
                <a:off x="7132705" y="3182541"/>
                <a:ext cx="57150" cy="57150"/>
              </a:xfrm>
              <a:custGeom>
                <a:avLst/>
                <a:gdLst>
                  <a:gd name="connsiteX0" fmla="*/ 57150 w 57150"/>
                  <a:gd name="connsiteY0" fmla="*/ 28575 h 57150"/>
                  <a:gd name="connsiteX1" fmla="*/ 28575 w 57150"/>
                  <a:gd name="connsiteY1" fmla="*/ 57150 h 57150"/>
                  <a:gd name="connsiteX2" fmla="*/ 0 w 57150"/>
                  <a:gd name="connsiteY2" fmla="*/ 28575 h 57150"/>
                  <a:gd name="connsiteX3" fmla="*/ 28575 w 57150"/>
                  <a:gd name="connsiteY3" fmla="*/ 0 h 57150"/>
                  <a:gd name="connsiteX4" fmla="*/ 57150 w 57150"/>
                  <a:gd name="connsiteY4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Полилиния: фигура 838">
                <a:extLst>
                  <a:ext uri="{FF2B5EF4-FFF2-40B4-BE49-F238E27FC236}">
                    <a16:creationId xmlns:a16="http://schemas.microsoft.com/office/drawing/2014/main" xmlns="" id="{F4A10DC5-7154-47D4-BF17-85B868FAB0E8}"/>
                  </a:ext>
                </a:extLst>
              </p:cNvPr>
              <p:cNvSpPr/>
              <p:nvPr/>
            </p:nvSpPr>
            <p:spPr>
              <a:xfrm>
                <a:off x="7105558" y="3134795"/>
                <a:ext cx="103915" cy="29648"/>
              </a:xfrm>
              <a:custGeom>
                <a:avLst/>
                <a:gdLst>
                  <a:gd name="connsiteX0" fmla="*/ 96679 w 103915"/>
                  <a:gd name="connsiteY0" fmla="*/ 22981 h 29648"/>
                  <a:gd name="connsiteX1" fmla="*/ 103346 w 103915"/>
                  <a:gd name="connsiteY1" fmla="*/ 21076 h 29648"/>
                  <a:gd name="connsiteX2" fmla="*/ 101441 w 103915"/>
                  <a:gd name="connsiteY2" fmla="*/ 14408 h 29648"/>
                  <a:gd name="connsiteX3" fmla="*/ 1429 w 103915"/>
                  <a:gd name="connsiteY3" fmla="*/ 22028 h 29648"/>
                  <a:gd name="connsiteX4" fmla="*/ 1429 w 103915"/>
                  <a:gd name="connsiteY4" fmla="*/ 28696 h 29648"/>
                  <a:gd name="connsiteX5" fmla="*/ 5239 w 103915"/>
                  <a:gd name="connsiteY5" fmla="*/ 29648 h 29648"/>
                  <a:gd name="connsiteX6" fmla="*/ 9049 w 103915"/>
                  <a:gd name="connsiteY6" fmla="*/ 28696 h 29648"/>
                  <a:gd name="connsiteX7" fmla="*/ 96679 w 103915"/>
                  <a:gd name="connsiteY7" fmla="*/ 22981 h 2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915" h="29648">
                    <a:moveTo>
                      <a:pt x="96679" y="22981"/>
                    </a:moveTo>
                    <a:cubicBezTo>
                      <a:pt x="98584" y="23933"/>
                      <a:pt x="101441" y="23933"/>
                      <a:pt x="103346" y="21076"/>
                    </a:cubicBezTo>
                    <a:cubicBezTo>
                      <a:pt x="104299" y="19171"/>
                      <a:pt x="104299" y="16313"/>
                      <a:pt x="101441" y="14408"/>
                    </a:cubicBezTo>
                    <a:cubicBezTo>
                      <a:pt x="75724" y="-1784"/>
                      <a:pt x="32861" y="-10357"/>
                      <a:pt x="1429" y="22028"/>
                    </a:cubicBezTo>
                    <a:cubicBezTo>
                      <a:pt x="-476" y="23933"/>
                      <a:pt x="-476" y="26791"/>
                      <a:pt x="1429" y="28696"/>
                    </a:cubicBezTo>
                    <a:cubicBezTo>
                      <a:pt x="2381" y="29648"/>
                      <a:pt x="3334" y="29648"/>
                      <a:pt x="5239" y="29648"/>
                    </a:cubicBezTo>
                    <a:cubicBezTo>
                      <a:pt x="7144" y="29648"/>
                      <a:pt x="8096" y="29648"/>
                      <a:pt x="9049" y="28696"/>
                    </a:cubicBezTo>
                    <a:cubicBezTo>
                      <a:pt x="35719" y="1073"/>
                      <a:pt x="72866" y="8693"/>
                      <a:pt x="96679" y="229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Полилиния: фигура 839">
                <a:extLst>
                  <a:ext uri="{FF2B5EF4-FFF2-40B4-BE49-F238E27FC236}">
                    <a16:creationId xmlns:a16="http://schemas.microsoft.com/office/drawing/2014/main" xmlns="" id="{13F73D19-F0BD-425D-8CAA-15B380B203DD}"/>
                  </a:ext>
                </a:extLst>
              </p:cNvPr>
              <p:cNvSpPr/>
              <p:nvPr/>
            </p:nvSpPr>
            <p:spPr>
              <a:xfrm>
                <a:off x="7065553" y="3087052"/>
                <a:ext cx="191452" cy="47386"/>
              </a:xfrm>
              <a:custGeom>
                <a:avLst/>
                <a:gdLst>
                  <a:gd name="connsiteX0" fmla="*/ 182404 w 191452"/>
                  <a:gd name="connsiteY0" fmla="*/ 45958 h 47386"/>
                  <a:gd name="connsiteX1" fmla="*/ 186214 w 191452"/>
                  <a:gd name="connsiteY1" fmla="*/ 46911 h 47386"/>
                  <a:gd name="connsiteX2" fmla="*/ 190024 w 191452"/>
                  <a:gd name="connsiteY2" fmla="*/ 45958 h 47386"/>
                  <a:gd name="connsiteX3" fmla="*/ 190024 w 191452"/>
                  <a:gd name="connsiteY3" fmla="*/ 39291 h 47386"/>
                  <a:gd name="connsiteX4" fmla="*/ 1429 w 191452"/>
                  <a:gd name="connsiteY4" fmla="*/ 39291 h 47386"/>
                  <a:gd name="connsiteX5" fmla="*/ 1429 w 191452"/>
                  <a:gd name="connsiteY5" fmla="*/ 45958 h 47386"/>
                  <a:gd name="connsiteX6" fmla="*/ 8096 w 191452"/>
                  <a:gd name="connsiteY6" fmla="*/ 45958 h 47386"/>
                  <a:gd name="connsiteX7" fmla="*/ 94774 w 191452"/>
                  <a:gd name="connsiteY7" fmla="*/ 9763 h 47386"/>
                  <a:gd name="connsiteX8" fmla="*/ 182404 w 191452"/>
                  <a:gd name="connsiteY8" fmla="*/ 45958 h 4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452" h="47386">
                    <a:moveTo>
                      <a:pt x="182404" y="45958"/>
                    </a:moveTo>
                    <a:cubicBezTo>
                      <a:pt x="183356" y="46911"/>
                      <a:pt x="184309" y="46911"/>
                      <a:pt x="186214" y="46911"/>
                    </a:cubicBezTo>
                    <a:cubicBezTo>
                      <a:pt x="188119" y="46911"/>
                      <a:pt x="189071" y="46911"/>
                      <a:pt x="190024" y="45958"/>
                    </a:cubicBezTo>
                    <a:cubicBezTo>
                      <a:pt x="191929" y="44053"/>
                      <a:pt x="191929" y="41196"/>
                      <a:pt x="190024" y="39291"/>
                    </a:cubicBezTo>
                    <a:cubicBezTo>
                      <a:pt x="137636" y="-13097"/>
                      <a:pt x="53816" y="-13097"/>
                      <a:pt x="1429" y="39291"/>
                    </a:cubicBezTo>
                    <a:cubicBezTo>
                      <a:pt x="-476" y="41196"/>
                      <a:pt x="-476" y="44053"/>
                      <a:pt x="1429" y="45958"/>
                    </a:cubicBezTo>
                    <a:cubicBezTo>
                      <a:pt x="3334" y="47863"/>
                      <a:pt x="6191" y="47863"/>
                      <a:pt x="8096" y="45958"/>
                    </a:cubicBezTo>
                    <a:cubicBezTo>
                      <a:pt x="30956" y="22146"/>
                      <a:pt x="62389" y="9763"/>
                      <a:pt x="94774" y="9763"/>
                    </a:cubicBezTo>
                    <a:cubicBezTo>
                      <a:pt x="127159" y="9763"/>
                      <a:pt x="159544" y="22146"/>
                      <a:pt x="182404" y="45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Полилиния: фигура 840">
                <a:extLst>
                  <a:ext uri="{FF2B5EF4-FFF2-40B4-BE49-F238E27FC236}">
                    <a16:creationId xmlns:a16="http://schemas.microsoft.com/office/drawing/2014/main" xmlns="" id="{16BC1444-D92C-4FE4-A229-15830E465374}"/>
                  </a:ext>
                </a:extLst>
              </p:cNvPr>
              <p:cNvSpPr/>
              <p:nvPr/>
            </p:nvSpPr>
            <p:spPr>
              <a:xfrm>
                <a:off x="7032216" y="3040142"/>
                <a:ext cx="259079" cy="60959"/>
              </a:xfrm>
              <a:custGeom>
                <a:avLst/>
                <a:gdLst>
                  <a:gd name="connsiteX0" fmla="*/ 250031 w 259079"/>
                  <a:gd name="connsiteY0" fmla="*/ 59531 h 60959"/>
                  <a:gd name="connsiteX1" fmla="*/ 253841 w 259079"/>
                  <a:gd name="connsiteY1" fmla="*/ 60484 h 60959"/>
                  <a:gd name="connsiteX2" fmla="*/ 257651 w 259079"/>
                  <a:gd name="connsiteY2" fmla="*/ 59531 h 60959"/>
                  <a:gd name="connsiteX3" fmla="*/ 257651 w 259079"/>
                  <a:gd name="connsiteY3" fmla="*/ 52864 h 60959"/>
                  <a:gd name="connsiteX4" fmla="*/ 1429 w 259079"/>
                  <a:gd name="connsiteY4" fmla="*/ 52864 h 60959"/>
                  <a:gd name="connsiteX5" fmla="*/ 1429 w 259079"/>
                  <a:gd name="connsiteY5" fmla="*/ 59531 h 60959"/>
                  <a:gd name="connsiteX6" fmla="*/ 8096 w 259079"/>
                  <a:gd name="connsiteY6" fmla="*/ 59531 h 60959"/>
                  <a:gd name="connsiteX7" fmla="*/ 250031 w 259079"/>
                  <a:gd name="connsiteY7" fmla="*/ 59531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79" h="60959">
                    <a:moveTo>
                      <a:pt x="250031" y="59531"/>
                    </a:moveTo>
                    <a:cubicBezTo>
                      <a:pt x="250984" y="60484"/>
                      <a:pt x="251936" y="60484"/>
                      <a:pt x="253841" y="60484"/>
                    </a:cubicBezTo>
                    <a:cubicBezTo>
                      <a:pt x="255746" y="60484"/>
                      <a:pt x="256699" y="60484"/>
                      <a:pt x="257651" y="59531"/>
                    </a:cubicBezTo>
                    <a:cubicBezTo>
                      <a:pt x="259556" y="57626"/>
                      <a:pt x="259556" y="54769"/>
                      <a:pt x="257651" y="52864"/>
                    </a:cubicBezTo>
                    <a:cubicBezTo>
                      <a:pt x="187166" y="-17621"/>
                      <a:pt x="71914" y="-17621"/>
                      <a:pt x="1429" y="52864"/>
                    </a:cubicBezTo>
                    <a:cubicBezTo>
                      <a:pt x="-476" y="54769"/>
                      <a:pt x="-476" y="57626"/>
                      <a:pt x="1429" y="59531"/>
                    </a:cubicBezTo>
                    <a:cubicBezTo>
                      <a:pt x="3334" y="61436"/>
                      <a:pt x="6191" y="61436"/>
                      <a:pt x="8096" y="59531"/>
                    </a:cubicBezTo>
                    <a:cubicBezTo>
                      <a:pt x="73819" y="-8096"/>
                      <a:pt x="183356" y="-8096"/>
                      <a:pt x="250031" y="595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8964B16B-353C-41D8-BC10-A06E16793FC6}"/>
                </a:ext>
              </a:extLst>
            </p:cNvPr>
            <p:cNvSpPr txBox="1"/>
            <p:nvPr/>
          </p:nvSpPr>
          <p:spPr>
            <a:xfrm>
              <a:off x="2989736" y="2401223"/>
              <a:ext cx="1256861" cy="276999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>
              <a:defPPr>
                <a:defRPr lang="ru-RU"/>
              </a:defPPr>
              <a:lvl1pPr algn="r" defTabSz="914354">
                <a:buClr>
                  <a:srgbClr val="000000"/>
                </a:buClr>
                <a:defRPr sz="1600" b="1" kern="0">
                  <a:solidFill>
                    <a:srgbClr val="00288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buFontTx/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rial Narrow" panose="020B0606020202030204" pitchFamily="34" charset="0"/>
                  <a:ea typeface="+mn-ea"/>
                </a:rPr>
                <a:t>Online</a:t>
              </a:r>
              <a:endParaRPr lang="ru-RU" sz="1800" dirty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</a:endParaRPr>
            </a:p>
          </p:txBody>
        </p:sp>
      </p:grp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A8104681-7BD0-44BC-B572-09A85DFBD4B7}"/>
              </a:ext>
            </a:extLst>
          </p:cNvPr>
          <p:cNvSpPr/>
          <p:nvPr/>
        </p:nvSpPr>
        <p:spPr>
          <a:xfrm>
            <a:off x="4239072" y="1566350"/>
            <a:ext cx="3765857" cy="3674681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75000"/>
                    <a:alpha val="20000"/>
                  </a:schemeClr>
                </a:gs>
              </a:gsLst>
              <a:lin ang="27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ClrTx/>
              <a:buFontTx/>
              <a:buNone/>
            </a:pPr>
            <a:endParaRPr lang="ru-RU" sz="1200" kern="1200" dirty="0">
              <a:solidFill>
                <a:srgbClr val="1C1C1C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xmlns="" id="{5F1C86BF-C635-48D5-A8AC-A3D5BAB21518}"/>
              </a:ext>
            </a:extLst>
          </p:cNvPr>
          <p:cNvSpPr/>
          <p:nvPr/>
        </p:nvSpPr>
        <p:spPr>
          <a:xfrm>
            <a:off x="4639893" y="1975977"/>
            <a:ext cx="2980988" cy="2908816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lumMod val="75000"/>
                    <a:alpha val="50000"/>
                  </a:schemeClr>
                </a:gs>
              </a:gsLst>
              <a:lin ang="27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buClrTx/>
              <a:buFontTx/>
              <a:buNone/>
              <a:defRPr/>
            </a:pPr>
            <a:endParaRPr lang="ru-RU" sz="1350" kern="12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7DD48CEF-22BC-F240-B722-DD583F690EC8}"/>
              </a:ext>
            </a:extLst>
          </p:cNvPr>
          <p:cNvSpPr/>
          <p:nvPr/>
        </p:nvSpPr>
        <p:spPr>
          <a:xfrm>
            <a:off x="5096058" y="2430837"/>
            <a:ext cx="2054107" cy="2004374"/>
          </a:xfrm>
          <a:prstGeom prst="ellipse">
            <a:avLst/>
          </a:prstGeom>
          <a:noFill/>
          <a:ln w="6350">
            <a:gradFill>
              <a:gsLst>
                <a:gs pos="0">
                  <a:schemeClr val="bg1">
                    <a:alpha val="75000"/>
                  </a:schemeClr>
                </a:gs>
                <a:gs pos="89000">
                  <a:schemeClr val="bg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ru-RU" sz="1100" kern="1200" dirty="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xmlns="" id="{9BFE927C-C5CB-4455-A7D7-BF0DDD2E8C0F}"/>
              </a:ext>
            </a:extLst>
          </p:cNvPr>
          <p:cNvGrpSpPr/>
          <p:nvPr/>
        </p:nvGrpSpPr>
        <p:grpSpPr>
          <a:xfrm>
            <a:off x="4947447" y="2272710"/>
            <a:ext cx="2358555" cy="2301455"/>
            <a:chOff x="3587156" y="2822183"/>
            <a:chExt cx="1969689" cy="1969690"/>
          </a:xfrm>
        </p:grpSpPr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xmlns="" id="{5AF586EB-62A3-4546-8896-9CA096EB7137}"/>
                </a:ext>
              </a:extLst>
            </p:cNvPr>
            <p:cNvSpPr/>
            <p:nvPr/>
          </p:nvSpPr>
          <p:spPr>
            <a:xfrm flipH="1">
              <a:off x="3587156" y="2822183"/>
              <a:ext cx="1969689" cy="1969690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 w="38100" cap="flat">
              <a:solidFill>
                <a:schemeClr val="bg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 defTabSz="514363">
                <a:buClrTx/>
                <a:buFontTx/>
                <a:buNone/>
              </a:pPr>
              <a:endParaRPr lang="ru-RU" kern="1200" dirty="0">
                <a:solidFill>
                  <a:srgbClr val="FFFFF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xmlns="" id="{66C2AD44-4BED-44B5-8E9C-8BB4559D7813}"/>
                </a:ext>
              </a:extLst>
            </p:cNvPr>
            <p:cNvSpPr/>
            <p:nvPr/>
          </p:nvSpPr>
          <p:spPr>
            <a:xfrm>
              <a:off x="3705755" y="2949310"/>
              <a:ext cx="1715437" cy="1715435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0"/>
            </a:gradFill>
            <a:ln w="6350">
              <a:gradFill>
                <a:gsLst>
                  <a:gs pos="0">
                    <a:schemeClr val="bg1">
                      <a:alpha val="75000"/>
                    </a:schemeClr>
                  </a:gs>
                  <a:gs pos="89000">
                    <a:schemeClr val="bg1">
                      <a:alpha val="0"/>
                    </a:schemeClr>
                  </a:gs>
                </a:gsLst>
                <a:lin ang="27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63">
                <a:buClrTx/>
                <a:buFontTx/>
                <a:buNone/>
              </a:pPr>
              <a:endParaRPr lang="ru-RU" sz="1800" kern="1200" dirty="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xmlns="" id="{ACEAC361-0A3C-49F9-AF29-7D2979C1E383}"/>
              </a:ext>
            </a:extLst>
          </p:cNvPr>
          <p:cNvGrpSpPr/>
          <p:nvPr/>
        </p:nvGrpSpPr>
        <p:grpSpPr>
          <a:xfrm>
            <a:off x="7305857" y="4482080"/>
            <a:ext cx="3068104" cy="781441"/>
            <a:chOff x="6878223" y="4945820"/>
            <a:chExt cx="3068104" cy="781441"/>
          </a:xfrm>
        </p:grpSpPr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xmlns="" id="{29C0BCDD-9160-6742-A834-6A48A5403CB9}"/>
                </a:ext>
              </a:extLst>
            </p:cNvPr>
            <p:cNvSpPr/>
            <p:nvPr/>
          </p:nvSpPr>
          <p:spPr>
            <a:xfrm>
              <a:off x="7742197" y="4974521"/>
              <a:ext cx="220413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685817"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rgbClr val="002882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Рекламные материалы</a:t>
              </a:r>
              <a:endParaRPr lang="ru-RU" sz="1800" b="1" kern="1200" dirty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xmlns="" id="{B3376AAE-6430-2E46-9A42-DE7CDEFA7812}"/>
                </a:ext>
              </a:extLst>
            </p:cNvPr>
            <p:cNvGrpSpPr/>
            <p:nvPr/>
          </p:nvGrpSpPr>
          <p:grpSpPr>
            <a:xfrm>
              <a:off x="6878223" y="4945820"/>
              <a:ext cx="781444" cy="781441"/>
              <a:chOff x="6789159" y="1965908"/>
              <a:chExt cx="614195" cy="614193"/>
            </a:xfrm>
          </p:grpSpPr>
          <p:sp>
            <p:nvSpPr>
              <p:cNvPr id="88" name="Овал 87">
                <a:extLst>
                  <a:ext uri="{FF2B5EF4-FFF2-40B4-BE49-F238E27FC236}">
                    <a16:creationId xmlns:a16="http://schemas.microsoft.com/office/drawing/2014/main" xmlns="" id="{78287A66-5DA0-DB4C-A3FE-EDAC9957125B}"/>
                  </a:ext>
                </a:extLst>
              </p:cNvPr>
              <p:cNvSpPr/>
              <p:nvPr/>
            </p:nvSpPr>
            <p:spPr>
              <a:xfrm>
                <a:off x="6789159" y="1965908"/>
                <a:ext cx="614195" cy="614193"/>
              </a:xfrm>
              <a:prstGeom prst="ellipse">
                <a:avLst/>
              </a:prstGeom>
              <a:solidFill>
                <a:srgbClr val="43CEFF"/>
              </a:solidFill>
              <a:ln w="12700">
                <a:gradFill>
                  <a:gsLst>
                    <a:gs pos="0">
                      <a:schemeClr val="accent4">
                        <a:alpha val="20000"/>
                      </a:schemeClr>
                    </a:gs>
                    <a:gs pos="100000">
                      <a:schemeClr val="accent4">
                        <a:lumMod val="75000"/>
                        <a:alpha val="20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Овал 88">
                <a:extLst>
                  <a:ext uri="{FF2B5EF4-FFF2-40B4-BE49-F238E27FC236}">
                    <a16:creationId xmlns:a16="http://schemas.microsoft.com/office/drawing/2014/main" xmlns="" id="{879B108F-AF41-E546-93A3-AB09A1342922}"/>
                  </a:ext>
                </a:extLst>
              </p:cNvPr>
              <p:cNvSpPr/>
              <p:nvPr/>
            </p:nvSpPr>
            <p:spPr>
              <a:xfrm>
                <a:off x="6839217" y="2015966"/>
                <a:ext cx="514078" cy="5140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73EFF"/>
                </a:solidFill>
              </a:ln>
              <a:effectLst>
                <a:outerShdw blurRad="38100" sx="102000" sy="102000" algn="c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5" name="Рисунок 2746">
            <a:extLst>
              <a:ext uri="{FF2B5EF4-FFF2-40B4-BE49-F238E27FC236}">
                <a16:creationId xmlns:a16="http://schemas.microsoft.com/office/drawing/2014/main" xmlns="" id="{107013E3-5AB2-4091-BCA8-8815069F52F7}"/>
              </a:ext>
            </a:extLst>
          </p:cNvPr>
          <p:cNvSpPr/>
          <p:nvPr/>
        </p:nvSpPr>
        <p:spPr>
          <a:xfrm>
            <a:off x="5718809" y="2639372"/>
            <a:ext cx="823155" cy="990165"/>
          </a:xfrm>
          <a:custGeom>
            <a:avLst/>
            <a:gdLst>
              <a:gd name="connsiteX0" fmla="*/ 220265 w 266692"/>
              <a:gd name="connsiteY0" fmla="*/ 66675 h 285750"/>
              <a:gd name="connsiteX1" fmla="*/ 248840 w 266692"/>
              <a:gd name="connsiteY1" fmla="*/ 38100 h 285750"/>
              <a:gd name="connsiteX2" fmla="*/ 220265 w 266692"/>
              <a:gd name="connsiteY2" fmla="*/ 9525 h 285750"/>
              <a:gd name="connsiteX3" fmla="*/ 191690 w 266692"/>
              <a:gd name="connsiteY3" fmla="*/ 38100 h 285750"/>
              <a:gd name="connsiteX4" fmla="*/ 220265 w 266692"/>
              <a:gd name="connsiteY4" fmla="*/ 66675 h 285750"/>
              <a:gd name="connsiteX5" fmla="*/ 134540 w 266692"/>
              <a:gd name="connsiteY5" fmla="*/ 57150 h 285750"/>
              <a:gd name="connsiteX6" fmla="*/ 163115 w 266692"/>
              <a:gd name="connsiteY6" fmla="*/ 28575 h 285750"/>
              <a:gd name="connsiteX7" fmla="*/ 134540 w 266692"/>
              <a:gd name="connsiteY7" fmla="*/ 0 h 285750"/>
              <a:gd name="connsiteX8" fmla="*/ 105965 w 266692"/>
              <a:gd name="connsiteY8" fmla="*/ 28575 h 285750"/>
              <a:gd name="connsiteX9" fmla="*/ 134540 w 266692"/>
              <a:gd name="connsiteY9" fmla="*/ 57150 h 285750"/>
              <a:gd name="connsiteX10" fmla="*/ 48815 w 266692"/>
              <a:gd name="connsiteY10" fmla="*/ 66894 h 285750"/>
              <a:gd name="connsiteX11" fmla="*/ 77237 w 266692"/>
              <a:gd name="connsiteY11" fmla="*/ 38110 h 285750"/>
              <a:gd name="connsiteX12" fmla="*/ 48815 w 266692"/>
              <a:gd name="connsiteY12" fmla="*/ 9325 h 285750"/>
              <a:gd name="connsiteX13" fmla="*/ 20392 w 266692"/>
              <a:gd name="connsiteY13" fmla="*/ 38100 h 285750"/>
              <a:gd name="connsiteX14" fmla="*/ 48815 w 266692"/>
              <a:gd name="connsiteY14" fmla="*/ 66894 h 285750"/>
              <a:gd name="connsiteX15" fmla="*/ 80123 w 266692"/>
              <a:gd name="connsiteY15" fmla="*/ 237334 h 285750"/>
              <a:gd name="connsiteX16" fmla="*/ 73475 w 266692"/>
              <a:gd name="connsiteY16" fmla="*/ 232953 h 285750"/>
              <a:gd name="connsiteX17" fmla="*/ 70465 w 266692"/>
              <a:gd name="connsiteY17" fmla="*/ 221151 h 285750"/>
              <a:gd name="connsiteX18" fmla="*/ 77342 w 266692"/>
              <a:gd name="connsiteY18" fmla="*/ 185509 h 285750"/>
              <a:gd name="connsiteX19" fmla="*/ 77133 w 266692"/>
              <a:gd name="connsiteY19" fmla="*/ 182680 h 285750"/>
              <a:gd name="connsiteX20" fmla="*/ 76952 w 266692"/>
              <a:gd name="connsiteY20" fmla="*/ 181737 h 285750"/>
              <a:gd name="connsiteX21" fmla="*/ 75732 w 266692"/>
              <a:gd name="connsiteY21" fmla="*/ 179451 h 285750"/>
              <a:gd name="connsiteX22" fmla="*/ 68027 w 266692"/>
              <a:gd name="connsiteY22" fmla="*/ 158515 h 285750"/>
              <a:gd name="connsiteX23" fmla="*/ 78371 w 266692"/>
              <a:gd name="connsiteY23" fmla="*/ 102070 h 285750"/>
              <a:gd name="connsiteX24" fmla="*/ 80076 w 266692"/>
              <a:gd name="connsiteY24" fmla="*/ 94536 h 285750"/>
              <a:gd name="connsiteX25" fmla="*/ 77075 w 266692"/>
              <a:gd name="connsiteY25" fmla="*/ 88573 h 285750"/>
              <a:gd name="connsiteX26" fmla="*/ 67588 w 266692"/>
              <a:gd name="connsiteY26" fmla="*/ 86963 h 285750"/>
              <a:gd name="connsiteX27" fmla="*/ 37185 w 266692"/>
              <a:gd name="connsiteY27" fmla="*/ 86963 h 285750"/>
              <a:gd name="connsiteX28" fmla="*/ 8019 w 266692"/>
              <a:gd name="connsiteY28" fmla="*/ 112119 h 285750"/>
              <a:gd name="connsiteX29" fmla="*/ 132 w 266692"/>
              <a:gd name="connsiteY29" fmla="*/ 173526 h 285750"/>
              <a:gd name="connsiteX30" fmla="*/ 4142 w 266692"/>
              <a:gd name="connsiteY30" fmla="*/ 186557 h 285750"/>
              <a:gd name="connsiteX31" fmla="*/ 17077 w 266692"/>
              <a:gd name="connsiteY31" fmla="*/ 192367 h 285750"/>
              <a:gd name="connsiteX32" fmla="*/ 23831 w 266692"/>
              <a:gd name="connsiteY32" fmla="*/ 271891 h 285750"/>
              <a:gd name="connsiteX33" fmla="*/ 28574 w 266692"/>
              <a:gd name="connsiteY33" fmla="*/ 276254 h 285750"/>
              <a:gd name="connsiteX34" fmla="*/ 76199 w 266692"/>
              <a:gd name="connsiteY34" fmla="*/ 276254 h 285750"/>
              <a:gd name="connsiteX35" fmla="*/ 80943 w 266692"/>
              <a:gd name="connsiteY35" fmla="*/ 271891 h 285750"/>
              <a:gd name="connsiteX36" fmla="*/ 83400 w 266692"/>
              <a:gd name="connsiteY36" fmla="*/ 242278 h 285750"/>
              <a:gd name="connsiteX37" fmla="*/ 80123 w 266692"/>
              <a:gd name="connsiteY37" fmla="*/ 237334 h 285750"/>
              <a:gd name="connsiteX38" fmla="*/ 266556 w 266692"/>
              <a:gd name="connsiteY38" fmla="*/ 173507 h 285750"/>
              <a:gd name="connsiteX39" fmla="*/ 258669 w 266692"/>
              <a:gd name="connsiteY39" fmla="*/ 112090 h 285750"/>
              <a:gd name="connsiteX40" fmla="*/ 229504 w 266692"/>
              <a:gd name="connsiteY40" fmla="*/ 86935 h 285750"/>
              <a:gd name="connsiteX41" fmla="*/ 199110 w 266692"/>
              <a:gd name="connsiteY41" fmla="*/ 86935 h 285750"/>
              <a:gd name="connsiteX42" fmla="*/ 189613 w 266692"/>
              <a:gd name="connsiteY42" fmla="*/ 88554 h 285750"/>
              <a:gd name="connsiteX43" fmla="*/ 186613 w 266692"/>
              <a:gd name="connsiteY43" fmla="*/ 94517 h 285750"/>
              <a:gd name="connsiteX44" fmla="*/ 188356 w 266692"/>
              <a:gd name="connsiteY44" fmla="*/ 102289 h 285750"/>
              <a:gd name="connsiteX45" fmla="*/ 198529 w 266692"/>
              <a:gd name="connsiteY45" fmla="*/ 157534 h 285750"/>
              <a:gd name="connsiteX46" fmla="*/ 198672 w 266692"/>
              <a:gd name="connsiteY46" fmla="*/ 158458 h 285750"/>
              <a:gd name="connsiteX47" fmla="*/ 190966 w 266692"/>
              <a:gd name="connsiteY47" fmla="*/ 179422 h 285750"/>
              <a:gd name="connsiteX48" fmla="*/ 189747 w 266692"/>
              <a:gd name="connsiteY48" fmla="*/ 181708 h 285750"/>
              <a:gd name="connsiteX49" fmla="*/ 189442 w 266692"/>
              <a:gd name="connsiteY49" fmla="*/ 183280 h 285750"/>
              <a:gd name="connsiteX50" fmla="*/ 189347 w 266692"/>
              <a:gd name="connsiteY50" fmla="*/ 185480 h 285750"/>
              <a:gd name="connsiteX51" fmla="*/ 196224 w 266692"/>
              <a:gd name="connsiteY51" fmla="*/ 221123 h 285750"/>
              <a:gd name="connsiteX52" fmla="*/ 193223 w 266692"/>
              <a:gd name="connsiteY52" fmla="*/ 232924 h 285750"/>
              <a:gd name="connsiteX53" fmla="*/ 186575 w 266692"/>
              <a:gd name="connsiteY53" fmla="*/ 237315 h 285750"/>
              <a:gd name="connsiteX54" fmla="*/ 183308 w 266692"/>
              <a:gd name="connsiteY54" fmla="*/ 242240 h 285750"/>
              <a:gd name="connsiteX55" fmla="*/ 185765 w 266692"/>
              <a:gd name="connsiteY55" fmla="*/ 271853 h 285750"/>
              <a:gd name="connsiteX56" fmla="*/ 190509 w 266692"/>
              <a:gd name="connsiteY56" fmla="*/ 276215 h 285750"/>
              <a:gd name="connsiteX57" fmla="*/ 238134 w 266692"/>
              <a:gd name="connsiteY57" fmla="*/ 276215 h 285750"/>
              <a:gd name="connsiteX58" fmla="*/ 242877 w 266692"/>
              <a:gd name="connsiteY58" fmla="*/ 271853 h 285750"/>
              <a:gd name="connsiteX59" fmla="*/ 249487 w 266692"/>
              <a:gd name="connsiteY59" fmla="*/ 192329 h 285750"/>
              <a:gd name="connsiteX60" fmla="*/ 249630 w 266692"/>
              <a:gd name="connsiteY60" fmla="*/ 192329 h 285750"/>
              <a:gd name="connsiteX61" fmla="*/ 262565 w 266692"/>
              <a:gd name="connsiteY61" fmla="*/ 186519 h 285750"/>
              <a:gd name="connsiteX62" fmla="*/ 266556 w 266692"/>
              <a:gd name="connsiteY62" fmla="*/ 173507 h 285750"/>
              <a:gd name="connsiteX63" fmla="*/ 188213 w 266692"/>
              <a:gd name="connsiteY63" fmla="*/ 226866 h 285750"/>
              <a:gd name="connsiteX64" fmla="*/ 189213 w 266692"/>
              <a:gd name="connsiteY64" fmla="*/ 222933 h 285750"/>
              <a:gd name="connsiteX65" fmla="*/ 180412 w 266692"/>
              <a:gd name="connsiteY65" fmla="*/ 177308 h 285750"/>
              <a:gd name="connsiteX66" fmla="*/ 189156 w 266692"/>
              <a:gd name="connsiteY66" fmla="*/ 159429 h 285750"/>
              <a:gd name="connsiteX67" fmla="*/ 181279 w 266692"/>
              <a:gd name="connsiteY67" fmla="*/ 103775 h 285750"/>
              <a:gd name="connsiteX68" fmla="*/ 152123 w 266692"/>
              <a:gd name="connsiteY68" fmla="*/ 76200 h 285750"/>
              <a:gd name="connsiteX69" fmla="*/ 116928 w 266692"/>
              <a:gd name="connsiteY69" fmla="*/ 76200 h 285750"/>
              <a:gd name="connsiteX70" fmla="*/ 87801 w 266692"/>
              <a:gd name="connsiteY70" fmla="*/ 103461 h 285750"/>
              <a:gd name="connsiteX71" fmla="*/ 77485 w 266692"/>
              <a:gd name="connsiteY71" fmla="*/ 159544 h 285750"/>
              <a:gd name="connsiteX72" fmla="*/ 88601 w 266692"/>
              <a:gd name="connsiteY72" fmla="*/ 177403 h 285750"/>
              <a:gd name="connsiteX73" fmla="*/ 79819 w 266692"/>
              <a:gd name="connsiteY73" fmla="*/ 222923 h 285750"/>
              <a:gd name="connsiteX74" fmla="*/ 80819 w 266692"/>
              <a:gd name="connsiteY74" fmla="*/ 226857 h 285750"/>
              <a:gd name="connsiteX75" fmla="*/ 84495 w 266692"/>
              <a:gd name="connsiteY75" fmla="*/ 228600 h 285750"/>
              <a:gd name="connsiteX76" fmla="*/ 105755 w 266692"/>
              <a:gd name="connsiteY76" fmla="*/ 228600 h 285750"/>
              <a:gd name="connsiteX77" fmla="*/ 115528 w 266692"/>
              <a:gd name="connsiteY77" fmla="*/ 281845 h 285750"/>
              <a:gd name="connsiteX78" fmla="*/ 120214 w 266692"/>
              <a:gd name="connsiteY78" fmla="*/ 285750 h 285750"/>
              <a:gd name="connsiteX79" fmla="*/ 148818 w 266692"/>
              <a:gd name="connsiteY79" fmla="*/ 285750 h 285750"/>
              <a:gd name="connsiteX80" fmla="*/ 153504 w 266692"/>
              <a:gd name="connsiteY80" fmla="*/ 281845 h 285750"/>
              <a:gd name="connsiteX81" fmla="*/ 163277 w 266692"/>
              <a:gd name="connsiteY81" fmla="*/ 228600 h 285750"/>
              <a:gd name="connsiteX82" fmla="*/ 184536 w 266692"/>
              <a:gd name="connsiteY82" fmla="*/ 228600 h 285750"/>
              <a:gd name="connsiteX83" fmla="*/ 188213 w 266692"/>
              <a:gd name="connsiteY83" fmla="*/ 226866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66692" h="285750">
                <a:moveTo>
                  <a:pt x="220265" y="66675"/>
                </a:moveTo>
                <a:cubicBezTo>
                  <a:pt x="236048" y="66675"/>
                  <a:pt x="248840" y="53883"/>
                  <a:pt x="248840" y="38100"/>
                </a:cubicBezTo>
                <a:cubicBezTo>
                  <a:pt x="248840" y="22317"/>
                  <a:pt x="236048" y="9525"/>
                  <a:pt x="220265" y="9525"/>
                </a:cubicBezTo>
                <a:cubicBezTo>
                  <a:pt x="204482" y="9525"/>
                  <a:pt x="191690" y="22317"/>
                  <a:pt x="191690" y="38100"/>
                </a:cubicBezTo>
                <a:cubicBezTo>
                  <a:pt x="191690" y="53883"/>
                  <a:pt x="204482" y="66675"/>
                  <a:pt x="220265" y="66675"/>
                </a:cubicBezTo>
                <a:close/>
                <a:moveTo>
                  <a:pt x="134540" y="57150"/>
                </a:moveTo>
                <a:cubicBezTo>
                  <a:pt x="150323" y="57150"/>
                  <a:pt x="163115" y="44358"/>
                  <a:pt x="163115" y="28575"/>
                </a:cubicBezTo>
                <a:cubicBezTo>
                  <a:pt x="163115" y="12792"/>
                  <a:pt x="150323" y="0"/>
                  <a:pt x="134540" y="0"/>
                </a:cubicBezTo>
                <a:cubicBezTo>
                  <a:pt x="118757" y="0"/>
                  <a:pt x="105965" y="12792"/>
                  <a:pt x="105965" y="28575"/>
                </a:cubicBezTo>
                <a:cubicBezTo>
                  <a:pt x="105965" y="44358"/>
                  <a:pt x="118757" y="57150"/>
                  <a:pt x="134540" y="57150"/>
                </a:cubicBezTo>
                <a:close/>
                <a:moveTo>
                  <a:pt x="48815" y="66894"/>
                </a:moveTo>
                <a:cubicBezTo>
                  <a:pt x="64512" y="66894"/>
                  <a:pt x="77237" y="54007"/>
                  <a:pt x="77237" y="38110"/>
                </a:cubicBezTo>
                <a:cubicBezTo>
                  <a:pt x="77237" y="22212"/>
                  <a:pt x="64512" y="9325"/>
                  <a:pt x="48815" y="9325"/>
                </a:cubicBezTo>
                <a:cubicBezTo>
                  <a:pt x="33117" y="9325"/>
                  <a:pt x="20392" y="22203"/>
                  <a:pt x="20392" y="38100"/>
                </a:cubicBezTo>
                <a:cubicBezTo>
                  <a:pt x="20392" y="53997"/>
                  <a:pt x="33117" y="66894"/>
                  <a:pt x="48815" y="66894"/>
                </a:cubicBezTo>
                <a:close/>
                <a:moveTo>
                  <a:pt x="80123" y="237334"/>
                </a:moveTo>
                <a:cubicBezTo>
                  <a:pt x="77418" y="236458"/>
                  <a:pt x="75123" y="234944"/>
                  <a:pt x="73475" y="232953"/>
                </a:cubicBezTo>
                <a:cubicBezTo>
                  <a:pt x="70751" y="229657"/>
                  <a:pt x="69655" y="225352"/>
                  <a:pt x="70465" y="221151"/>
                </a:cubicBezTo>
                <a:lnTo>
                  <a:pt x="77342" y="185509"/>
                </a:lnTo>
                <a:cubicBezTo>
                  <a:pt x="77485" y="184775"/>
                  <a:pt x="77333" y="183394"/>
                  <a:pt x="77133" y="182680"/>
                </a:cubicBezTo>
                <a:cubicBezTo>
                  <a:pt x="77123" y="182613"/>
                  <a:pt x="76961" y="181804"/>
                  <a:pt x="76952" y="181737"/>
                </a:cubicBezTo>
                <a:cubicBezTo>
                  <a:pt x="76761" y="180880"/>
                  <a:pt x="76342" y="180089"/>
                  <a:pt x="75732" y="179451"/>
                </a:cubicBezTo>
                <a:cubicBezTo>
                  <a:pt x="69903" y="173403"/>
                  <a:pt x="67169" y="165954"/>
                  <a:pt x="68027" y="158515"/>
                </a:cubicBezTo>
                <a:lnTo>
                  <a:pt x="78371" y="102070"/>
                </a:lnTo>
                <a:cubicBezTo>
                  <a:pt x="78695" y="99593"/>
                  <a:pt x="79266" y="97050"/>
                  <a:pt x="80076" y="94536"/>
                </a:cubicBezTo>
                <a:cubicBezTo>
                  <a:pt x="80866" y="92050"/>
                  <a:pt x="79533" y="89402"/>
                  <a:pt x="77075" y="88573"/>
                </a:cubicBezTo>
                <a:cubicBezTo>
                  <a:pt x="73923" y="87497"/>
                  <a:pt x="70722" y="86963"/>
                  <a:pt x="67588" y="86963"/>
                </a:cubicBezTo>
                <a:lnTo>
                  <a:pt x="37185" y="86963"/>
                </a:lnTo>
                <a:cubicBezTo>
                  <a:pt x="22402" y="86963"/>
                  <a:pt x="9857" y="97774"/>
                  <a:pt x="8019" y="112119"/>
                </a:cubicBezTo>
                <a:lnTo>
                  <a:pt x="132" y="173526"/>
                </a:lnTo>
                <a:cubicBezTo>
                  <a:pt x="-468" y="178222"/>
                  <a:pt x="990" y="182975"/>
                  <a:pt x="4142" y="186557"/>
                </a:cubicBezTo>
                <a:cubicBezTo>
                  <a:pt x="7390" y="190252"/>
                  <a:pt x="12105" y="192367"/>
                  <a:pt x="17077" y="192367"/>
                </a:cubicBezTo>
                <a:lnTo>
                  <a:pt x="23831" y="271891"/>
                </a:lnTo>
                <a:cubicBezTo>
                  <a:pt x="24031" y="274358"/>
                  <a:pt x="26107" y="276254"/>
                  <a:pt x="28574" y="276254"/>
                </a:cubicBezTo>
                <a:lnTo>
                  <a:pt x="76199" y="276254"/>
                </a:lnTo>
                <a:cubicBezTo>
                  <a:pt x="78676" y="276254"/>
                  <a:pt x="80742" y="274358"/>
                  <a:pt x="80943" y="271891"/>
                </a:cubicBezTo>
                <a:lnTo>
                  <a:pt x="83400" y="242278"/>
                </a:lnTo>
                <a:cubicBezTo>
                  <a:pt x="83590" y="240040"/>
                  <a:pt x="82228" y="238001"/>
                  <a:pt x="80123" y="237334"/>
                </a:cubicBezTo>
                <a:close/>
                <a:moveTo>
                  <a:pt x="266556" y="173507"/>
                </a:moveTo>
                <a:lnTo>
                  <a:pt x="258669" y="112090"/>
                </a:lnTo>
                <a:cubicBezTo>
                  <a:pt x="256831" y="97755"/>
                  <a:pt x="244287" y="86935"/>
                  <a:pt x="229504" y="86935"/>
                </a:cubicBezTo>
                <a:lnTo>
                  <a:pt x="199110" y="86935"/>
                </a:lnTo>
                <a:cubicBezTo>
                  <a:pt x="195966" y="86935"/>
                  <a:pt x="192766" y="87478"/>
                  <a:pt x="189613" y="88554"/>
                </a:cubicBezTo>
                <a:cubicBezTo>
                  <a:pt x="187156" y="89383"/>
                  <a:pt x="185822" y="92040"/>
                  <a:pt x="186613" y="94517"/>
                </a:cubicBezTo>
                <a:cubicBezTo>
                  <a:pt x="187413" y="97022"/>
                  <a:pt x="187994" y="99555"/>
                  <a:pt x="188356" y="102289"/>
                </a:cubicBezTo>
                <a:lnTo>
                  <a:pt x="198529" y="157534"/>
                </a:lnTo>
                <a:lnTo>
                  <a:pt x="198672" y="158458"/>
                </a:lnTo>
                <a:cubicBezTo>
                  <a:pt x="199529" y="165935"/>
                  <a:pt x="196795" y="173374"/>
                  <a:pt x="190966" y="179422"/>
                </a:cubicBezTo>
                <a:cubicBezTo>
                  <a:pt x="190356" y="180061"/>
                  <a:pt x="189928" y="180851"/>
                  <a:pt x="189747" y="181708"/>
                </a:cubicBezTo>
                <a:cubicBezTo>
                  <a:pt x="189737" y="181775"/>
                  <a:pt x="189461" y="183213"/>
                  <a:pt x="189442" y="183280"/>
                </a:cubicBezTo>
                <a:cubicBezTo>
                  <a:pt x="189242" y="183994"/>
                  <a:pt x="189204" y="184756"/>
                  <a:pt x="189347" y="185480"/>
                </a:cubicBezTo>
                <a:lnTo>
                  <a:pt x="196224" y="221123"/>
                </a:lnTo>
                <a:cubicBezTo>
                  <a:pt x="197033" y="225323"/>
                  <a:pt x="195938" y="229629"/>
                  <a:pt x="193223" y="232924"/>
                </a:cubicBezTo>
                <a:cubicBezTo>
                  <a:pt x="191575" y="234915"/>
                  <a:pt x="189270" y="236439"/>
                  <a:pt x="186575" y="237315"/>
                </a:cubicBezTo>
                <a:cubicBezTo>
                  <a:pt x="184479" y="238001"/>
                  <a:pt x="183117" y="240040"/>
                  <a:pt x="183308" y="242240"/>
                </a:cubicBezTo>
                <a:lnTo>
                  <a:pt x="185765" y="271853"/>
                </a:lnTo>
                <a:cubicBezTo>
                  <a:pt x="185965" y="274320"/>
                  <a:pt x="188032" y="276215"/>
                  <a:pt x="190509" y="276215"/>
                </a:cubicBezTo>
                <a:lnTo>
                  <a:pt x="238134" y="276215"/>
                </a:lnTo>
                <a:cubicBezTo>
                  <a:pt x="240610" y="276215"/>
                  <a:pt x="242677" y="274320"/>
                  <a:pt x="242877" y="271853"/>
                </a:cubicBezTo>
                <a:lnTo>
                  <a:pt x="249487" y="192329"/>
                </a:lnTo>
                <a:lnTo>
                  <a:pt x="249630" y="192329"/>
                </a:lnTo>
                <a:cubicBezTo>
                  <a:pt x="254602" y="192329"/>
                  <a:pt x="259317" y="190214"/>
                  <a:pt x="262565" y="186519"/>
                </a:cubicBezTo>
                <a:cubicBezTo>
                  <a:pt x="265708" y="182937"/>
                  <a:pt x="267166" y="178194"/>
                  <a:pt x="266556" y="173507"/>
                </a:cubicBezTo>
                <a:close/>
                <a:moveTo>
                  <a:pt x="188213" y="226866"/>
                </a:moveTo>
                <a:cubicBezTo>
                  <a:pt x="189118" y="225771"/>
                  <a:pt x="189480" y="224323"/>
                  <a:pt x="189213" y="222933"/>
                </a:cubicBezTo>
                <a:lnTo>
                  <a:pt x="180412" y="177308"/>
                </a:lnTo>
                <a:cubicBezTo>
                  <a:pt x="186403" y="173841"/>
                  <a:pt x="190013" y="166859"/>
                  <a:pt x="189156" y="159429"/>
                </a:cubicBezTo>
                <a:lnTo>
                  <a:pt x="181279" y="103775"/>
                </a:lnTo>
                <a:cubicBezTo>
                  <a:pt x="179469" y="88059"/>
                  <a:pt x="166934" y="76200"/>
                  <a:pt x="152123" y="76200"/>
                </a:cubicBezTo>
                <a:lnTo>
                  <a:pt x="116928" y="76200"/>
                </a:lnTo>
                <a:cubicBezTo>
                  <a:pt x="102107" y="76200"/>
                  <a:pt x="89572" y="88059"/>
                  <a:pt x="87801" y="103461"/>
                </a:cubicBezTo>
                <a:lnTo>
                  <a:pt x="77485" y="159544"/>
                </a:lnTo>
                <a:cubicBezTo>
                  <a:pt x="76599" y="167221"/>
                  <a:pt x="82047" y="174050"/>
                  <a:pt x="88601" y="177403"/>
                </a:cubicBezTo>
                <a:lnTo>
                  <a:pt x="79819" y="222923"/>
                </a:lnTo>
                <a:cubicBezTo>
                  <a:pt x="79552" y="224314"/>
                  <a:pt x="79914" y="225762"/>
                  <a:pt x="80819" y="226857"/>
                </a:cubicBezTo>
                <a:cubicBezTo>
                  <a:pt x="81724" y="227952"/>
                  <a:pt x="83067" y="228600"/>
                  <a:pt x="84495" y="228600"/>
                </a:cubicBezTo>
                <a:lnTo>
                  <a:pt x="105755" y="228600"/>
                </a:lnTo>
                <a:lnTo>
                  <a:pt x="115528" y="281845"/>
                </a:lnTo>
                <a:cubicBezTo>
                  <a:pt x="115937" y="284102"/>
                  <a:pt x="117909" y="285750"/>
                  <a:pt x="120214" y="285750"/>
                </a:cubicBezTo>
                <a:lnTo>
                  <a:pt x="148818" y="285750"/>
                </a:lnTo>
                <a:cubicBezTo>
                  <a:pt x="151113" y="285750"/>
                  <a:pt x="153085" y="284112"/>
                  <a:pt x="153504" y="281845"/>
                </a:cubicBezTo>
                <a:lnTo>
                  <a:pt x="163277" y="228600"/>
                </a:lnTo>
                <a:lnTo>
                  <a:pt x="184536" y="228600"/>
                </a:lnTo>
                <a:cubicBezTo>
                  <a:pt x="185965" y="228600"/>
                  <a:pt x="187318" y="227981"/>
                  <a:pt x="188213" y="22686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buClrTx/>
              <a:buFontTx/>
              <a:buNone/>
            </a:pPr>
            <a:endParaRPr lang="ru-RU" sz="1800" kern="1200">
              <a:solidFill>
                <a:srgbClr val="1C1C1C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3401" y="3689805"/>
            <a:ext cx="2626224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  <a:buClrTx/>
              <a:buFontTx/>
              <a:buNone/>
            </a:pPr>
            <a:r>
              <a:rPr lang="ru-RU" sz="2400" b="1" kern="1200" dirty="0" smtClean="0">
                <a:solidFill>
                  <a:srgbClr val="FFFFF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Целевая</a:t>
            </a:r>
          </a:p>
          <a:p>
            <a:pPr algn="ctr">
              <a:lnSpc>
                <a:spcPts val="1900"/>
              </a:lnSpc>
              <a:buClrTx/>
              <a:buFontTx/>
              <a:buNone/>
            </a:pPr>
            <a:r>
              <a:rPr lang="ru-RU" sz="2400" b="1" kern="1200" dirty="0" smtClean="0">
                <a:solidFill>
                  <a:srgbClr val="FFFFF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аудитория</a:t>
            </a:r>
            <a:endParaRPr lang="ru-RU" sz="2400" b="1" kern="1200" dirty="0">
              <a:solidFill>
                <a:srgbClr val="FFFFFF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9" name="Рисунок 954">
            <a:extLst>
              <a:ext uri="{FF2B5EF4-FFF2-40B4-BE49-F238E27FC236}">
                <a16:creationId xmlns="" xmlns:a16="http://schemas.microsoft.com/office/drawing/2014/main" id="{1BC11448-6620-478A-8E02-4D49A94B1664}"/>
              </a:ext>
            </a:extLst>
          </p:cNvPr>
          <p:cNvSpPr/>
          <p:nvPr/>
        </p:nvSpPr>
        <p:spPr>
          <a:xfrm>
            <a:off x="7528803" y="4719992"/>
            <a:ext cx="335550" cy="335550"/>
          </a:xfrm>
          <a:custGeom>
            <a:avLst/>
            <a:gdLst>
              <a:gd name="connsiteX0" fmla="*/ 80943 w 285750"/>
              <a:gd name="connsiteY0" fmla="*/ 180975 h 285750"/>
              <a:gd name="connsiteX1" fmla="*/ 84315 w 285750"/>
              <a:gd name="connsiteY1" fmla="*/ 179584 h 285750"/>
              <a:gd name="connsiteX2" fmla="*/ 84315 w 285750"/>
              <a:gd name="connsiteY2" fmla="*/ 172850 h 285750"/>
              <a:gd name="connsiteX3" fmla="*/ 55740 w 285750"/>
              <a:gd name="connsiteY3" fmla="*/ 144275 h 285750"/>
              <a:gd name="connsiteX4" fmla="*/ 49006 w 285750"/>
              <a:gd name="connsiteY4" fmla="*/ 144275 h 285750"/>
              <a:gd name="connsiteX5" fmla="*/ 49006 w 285750"/>
              <a:gd name="connsiteY5" fmla="*/ 151009 h 285750"/>
              <a:gd name="connsiteX6" fmla="*/ 77581 w 285750"/>
              <a:gd name="connsiteY6" fmla="*/ 179584 h 285750"/>
              <a:gd name="connsiteX7" fmla="*/ 80943 w 285750"/>
              <a:gd name="connsiteY7" fmla="*/ 180975 h 285750"/>
              <a:gd name="connsiteX8" fmla="*/ 123806 w 285750"/>
              <a:gd name="connsiteY8" fmla="*/ 119063 h 285750"/>
              <a:gd name="connsiteX9" fmla="*/ 100927 w 285750"/>
              <a:gd name="connsiteY9" fmla="*/ 89764 h 285750"/>
              <a:gd name="connsiteX10" fmla="*/ 83220 w 285750"/>
              <a:gd name="connsiteY10" fmla="*/ 85325 h 285750"/>
              <a:gd name="connsiteX11" fmla="*/ 82239 w 285750"/>
              <a:gd name="connsiteY11" fmla="*/ 81401 h 285750"/>
              <a:gd name="connsiteX12" fmla="*/ 91364 w 285750"/>
              <a:gd name="connsiteY12" fmla="*/ 63322 h 285750"/>
              <a:gd name="connsiteX13" fmla="*/ 96984 w 285750"/>
              <a:gd name="connsiteY13" fmla="*/ 55674 h 285750"/>
              <a:gd name="connsiteX14" fmla="*/ 98231 w 285750"/>
              <a:gd name="connsiteY14" fmla="*/ 45720 h 285750"/>
              <a:gd name="connsiteX15" fmla="*/ 95907 w 285750"/>
              <a:gd name="connsiteY15" fmla="*/ 38138 h 285750"/>
              <a:gd name="connsiteX16" fmla="*/ 93555 w 285750"/>
              <a:gd name="connsiteY16" fmla="*/ 36185 h 285750"/>
              <a:gd name="connsiteX17" fmla="*/ 93897 w 285750"/>
              <a:gd name="connsiteY17" fmla="*/ 29204 h 285750"/>
              <a:gd name="connsiteX18" fmla="*/ 95193 w 285750"/>
              <a:gd name="connsiteY18" fmla="*/ 27908 h 285750"/>
              <a:gd name="connsiteX19" fmla="*/ 95707 w 285750"/>
              <a:gd name="connsiteY19" fmla="*/ 9620 h 285750"/>
              <a:gd name="connsiteX20" fmla="*/ 74971 w 285750"/>
              <a:gd name="connsiteY20" fmla="*/ 0 h 285750"/>
              <a:gd name="connsiteX21" fmla="*/ 55436 w 285750"/>
              <a:gd name="connsiteY21" fmla="*/ 5010 h 285750"/>
              <a:gd name="connsiteX22" fmla="*/ 29813 w 285750"/>
              <a:gd name="connsiteY22" fmla="*/ 27137 h 285750"/>
              <a:gd name="connsiteX23" fmla="*/ 30528 w 285750"/>
              <a:gd name="connsiteY23" fmla="*/ 36014 h 285750"/>
              <a:gd name="connsiteX24" fmla="*/ 27946 w 285750"/>
              <a:gd name="connsiteY24" fmla="*/ 38081 h 285750"/>
              <a:gd name="connsiteX25" fmla="*/ 25575 w 285750"/>
              <a:gd name="connsiteY25" fmla="*/ 45739 h 285750"/>
              <a:gd name="connsiteX26" fmla="*/ 26822 w 285750"/>
              <a:gd name="connsiteY26" fmla="*/ 55674 h 285750"/>
              <a:gd name="connsiteX27" fmla="*/ 33033 w 285750"/>
              <a:gd name="connsiteY27" fmla="*/ 63446 h 285750"/>
              <a:gd name="connsiteX28" fmla="*/ 41681 w 285750"/>
              <a:gd name="connsiteY28" fmla="*/ 80934 h 285750"/>
              <a:gd name="connsiteX29" fmla="*/ 40586 w 285750"/>
              <a:gd name="connsiteY29" fmla="*/ 85334 h 285750"/>
              <a:gd name="connsiteX30" fmla="*/ 22879 w 285750"/>
              <a:gd name="connsiteY30" fmla="*/ 89764 h 285750"/>
              <a:gd name="connsiteX31" fmla="*/ 0 w 285750"/>
              <a:gd name="connsiteY31" fmla="*/ 119091 h 285750"/>
              <a:gd name="connsiteX32" fmla="*/ 4763 w 285750"/>
              <a:gd name="connsiteY32" fmla="*/ 123854 h 285750"/>
              <a:gd name="connsiteX33" fmla="*/ 119063 w 285750"/>
              <a:gd name="connsiteY33" fmla="*/ 123854 h 285750"/>
              <a:gd name="connsiteX34" fmla="*/ 123806 w 285750"/>
              <a:gd name="connsiteY34" fmla="*/ 119063 h 285750"/>
              <a:gd name="connsiteX35" fmla="*/ 220447 w 285750"/>
              <a:gd name="connsiteY35" fmla="*/ 144266 h 285750"/>
              <a:gd name="connsiteX36" fmla="*/ 191872 w 285750"/>
              <a:gd name="connsiteY36" fmla="*/ 172841 h 285750"/>
              <a:gd name="connsiteX37" fmla="*/ 191872 w 285750"/>
              <a:gd name="connsiteY37" fmla="*/ 179575 h 285750"/>
              <a:gd name="connsiteX38" fmla="*/ 195243 w 285750"/>
              <a:gd name="connsiteY38" fmla="*/ 180975 h 285750"/>
              <a:gd name="connsiteX39" fmla="*/ 198615 w 285750"/>
              <a:gd name="connsiteY39" fmla="*/ 179584 h 285750"/>
              <a:gd name="connsiteX40" fmla="*/ 227190 w 285750"/>
              <a:gd name="connsiteY40" fmla="*/ 151009 h 285750"/>
              <a:gd name="connsiteX41" fmla="*/ 227190 w 285750"/>
              <a:gd name="connsiteY41" fmla="*/ 144275 h 285750"/>
              <a:gd name="connsiteX42" fmla="*/ 220447 w 285750"/>
              <a:gd name="connsiteY42" fmla="*/ 144266 h 285750"/>
              <a:gd name="connsiteX43" fmla="*/ 262852 w 285750"/>
              <a:gd name="connsiteY43" fmla="*/ 89745 h 285750"/>
              <a:gd name="connsiteX44" fmla="*/ 245145 w 285750"/>
              <a:gd name="connsiteY44" fmla="*/ 85315 h 285750"/>
              <a:gd name="connsiteX45" fmla="*/ 244164 w 285750"/>
              <a:gd name="connsiteY45" fmla="*/ 81382 h 285750"/>
              <a:gd name="connsiteX46" fmla="*/ 253289 w 285750"/>
              <a:gd name="connsiteY46" fmla="*/ 63303 h 285750"/>
              <a:gd name="connsiteX47" fmla="*/ 258909 w 285750"/>
              <a:gd name="connsiteY47" fmla="*/ 55655 h 285750"/>
              <a:gd name="connsiteX48" fmla="*/ 260156 w 285750"/>
              <a:gd name="connsiteY48" fmla="*/ 45710 h 285750"/>
              <a:gd name="connsiteX49" fmla="*/ 257832 w 285750"/>
              <a:gd name="connsiteY49" fmla="*/ 38129 h 285750"/>
              <a:gd name="connsiteX50" fmla="*/ 255480 w 285750"/>
              <a:gd name="connsiteY50" fmla="*/ 36166 h 285750"/>
              <a:gd name="connsiteX51" fmla="*/ 255822 w 285750"/>
              <a:gd name="connsiteY51" fmla="*/ 29185 h 285750"/>
              <a:gd name="connsiteX52" fmla="*/ 257118 w 285750"/>
              <a:gd name="connsiteY52" fmla="*/ 27889 h 285750"/>
              <a:gd name="connsiteX53" fmla="*/ 257632 w 285750"/>
              <a:gd name="connsiteY53" fmla="*/ 9601 h 285750"/>
              <a:gd name="connsiteX54" fmla="*/ 236896 w 285750"/>
              <a:gd name="connsiteY54" fmla="*/ 0 h 285750"/>
              <a:gd name="connsiteX55" fmla="*/ 217361 w 285750"/>
              <a:gd name="connsiteY55" fmla="*/ 5001 h 285750"/>
              <a:gd name="connsiteX56" fmla="*/ 191738 w 285750"/>
              <a:gd name="connsiteY56" fmla="*/ 27127 h 285750"/>
              <a:gd name="connsiteX57" fmla="*/ 192453 w 285750"/>
              <a:gd name="connsiteY57" fmla="*/ 36005 h 285750"/>
              <a:gd name="connsiteX58" fmla="*/ 189871 w 285750"/>
              <a:gd name="connsiteY58" fmla="*/ 38081 h 285750"/>
              <a:gd name="connsiteX59" fmla="*/ 187500 w 285750"/>
              <a:gd name="connsiteY59" fmla="*/ 45739 h 285750"/>
              <a:gd name="connsiteX60" fmla="*/ 188747 w 285750"/>
              <a:gd name="connsiteY60" fmla="*/ 55674 h 285750"/>
              <a:gd name="connsiteX61" fmla="*/ 194958 w 285750"/>
              <a:gd name="connsiteY61" fmla="*/ 63446 h 285750"/>
              <a:gd name="connsiteX62" fmla="*/ 203606 w 285750"/>
              <a:gd name="connsiteY62" fmla="*/ 80934 h 285750"/>
              <a:gd name="connsiteX63" fmla="*/ 202511 w 285750"/>
              <a:gd name="connsiteY63" fmla="*/ 85334 h 285750"/>
              <a:gd name="connsiteX64" fmla="*/ 184804 w 285750"/>
              <a:gd name="connsiteY64" fmla="*/ 89764 h 285750"/>
              <a:gd name="connsiteX65" fmla="*/ 161925 w 285750"/>
              <a:gd name="connsiteY65" fmla="*/ 119072 h 285750"/>
              <a:gd name="connsiteX66" fmla="*/ 166688 w 285750"/>
              <a:gd name="connsiteY66" fmla="*/ 123835 h 285750"/>
              <a:gd name="connsiteX67" fmla="*/ 280988 w 285750"/>
              <a:gd name="connsiteY67" fmla="*/ 123835 h 285750"/>
              <a:gd name="connsiteX68" fmla="*/ 285750 w 285750"/>
              <a:gd name="connsiteY68" fmla="*/ 119063 h 285750"/>
              <a:gd name="connsiteX69" fmla="*/ 262852 w 285750"/>
              <a:gd name="connsiteY69" fmla="*/ 89745 h 285750"/>
              <a:gd name="connsiteX70" fmla="*/ 175517 w 285750"/>
              <a:gd name="connsiteY70" fmla="*/ 249612 h 285750"/>
              <a:gd name="connsiteX71" fmla="*/ 156105 w 285750"/>
              <a:gd name="connsiteY71" fmla="*/ 244764 h 285750"/>
              <a:gd name="connsiteX72" fmla="*/ 154934 w 285750"/>
              <a:gd name="connsiteY72" fmla="*/ 240068 h 285750"/>
              <a:gd name="connsiteX73" fmla="*/ 164906 w 285750"/>
              <a:gd name="connsiteY73" fmla="*/ 220313 h 285750"/>
              <a:gd name="connsiteX74" fmla="*/ 170955 w 285750"/>
              <a:gd name="connsiteY74" fmla="*/ 212255 h 285750"/>
              <a:gd name="connsiteX75" fmla="*/ 172307 w 285750"/>
              <a:gd name="connsiteY75" fmla="*/ 201492 h 285750"/>
              <a:gd name="connsiteX76" fmla="*/ 169888 w 285750"/>
              <a:gd name="connsiteY76" fmla="*/ 193577 h 285750"/>
              <a:gd name="connsiteX77" fmla="*/ 167240 w 285750"/>
              <a:gd name="connsiteY77" fmla="*/ 191405 h 285750"/>
              <a:gd name="connsiteX78" fmla="*/ 167621 w 285750"/>
              <a:gd name="connsiteY78" fmla="*/ 183452 h 285750"/>
              <a:gd name="connsiteX79" fmla="*/ 169116 w 285750"/>
              <a:gd name="connsiteY79" fmla="*/ 181947 h 285750"/>
              <a:gd name="connsiteX80" fmla="*/ 169631 w 285750"/>
              <a:gd name="connsiteY80" fmla="*/ 162620 h 285750"/>
              <a:gd name="connsiteX81" fmla="*/ 147504 w 285750"/>
              <a:gd name="connsiteY81" fmla="*/ 152400 h 285750"/>
              <a:gd name="connsiteX82" fmla="*/ 126454 w 285750"/>
              <a:gd name="connsiteY82" fmla="*/ 157810 h 285750"/>
              <a:gd name="connsiteX83" fmla="*/ 98974 w 285750"/>
              <a:gd name="connsiteY83" fmla="*/ 181385 h 285750"/>
              <a:gd name="connsiteX84" fmla="*/ 99774 w 285750"/>
              <a:gd name="connsiteY84" fmla="*/ 191224 h 285750"/>
              <a:gd name="connsiteX85" fmla="*/ 96841 w 285750"/>
              <a:gd name="connsiteY85" fmla="*/ 193510 h 285750"/>
              <a:gd name="connsiteX86" fmla="*/ 94374 w 285750"/>
              <a:gd name="connsiteY86" fmla="*/ 201482 h 285750"/>
              <a:gd name="connsiteX87" fmla="*/ 95726 w 285750"/>
              <a:gd name="connsiteY87" fmla="*/ 212246 h 285750"/>
              <a:gd name="connsiteX88" fmla="*/ 102403 w 285750"/>
              <a:gd name="connsiteY88" fmla="*/ 220418 h 285750"/>
              <a:gd name="connsiteX89" fmla="*/ 111871 w 285750"/>
              <a:gd name="connsiteY89" fmla="*/ 239544 h 285750"/>
              <a:gd name="connsiteX90" fmla="*/ 110566 w 285750"/>
              <a:gd name="connsiteY90" fmla="*/ 244745 h 285750"/>
              <a:gd name="connsiteX91" fmla="*/ 91154 w 285750"/>
              <a:gd name="connsiteY91" fmla="*/ 249584 h 285750"/>
              <a:gd name="connsiteX92" fmla="*/ 66656 w 285750"/>
              <a:gd name="connsiteY92" fmla="*/ 280988 h 285750"/>
              <a:gd name="connsiteX93" fmla="*/ 71418 w 285750"/>
              <a:gd name="connsiteY93" fmla="*/ 285750 h 285750"/>
              <a:gd name="connsiteX94" fmla="*/ 195243 w 285750"/>
              <a:gd name="connsiteY94" fmla="*/ 285750 h 285750"/>
              <a:gd name="connsiteX95" fmla="*/ 200006 w 285750"/>
              <a:gd name="connsiteY95" fmla="*/ 280978 h 285750"/>
              <a:gd name="connsiteX96" fmla="*/ 175517 w 285750"/>
              <a:gd name="connsiteY96" fmla="*/ 24961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750" h="285750">
                <a:moveTo>
                  <a:pt x="80943" y="180975"/>
                </a:moveTo>
                <a:cubicBezTo>
                  <a:pt x="82163" y="180975"/>
                  <a:pt x="83382" y="180508"/>
                  <a:pt x="84315" y="179584"/>
                </a:cubicBezTo>
                <a:cubicBezTo>
                  <a:pt x="86173" y="177727"/>
                  <a:pt x="86173" y="174708"/>
                  <a:pt x="84315" y="172850"/>
                </a:cubicBezTo>
                <a:lnTo>
                  <a:pt x="55740" y="144275"/>
                </a:lnTo>
                <a:cubicBezTo>
                  <a:pt x="53883" y="142418"/>
                  <a:pt x="50864" y="142418"/>
                  <a:pt x="49006" y="144275"/>
                </a:cubicBezTo>
                <a:cubicBezTo>
                  <a:pt x="47149" y="146133"/>
                  <a:pt x="47149" y="149152"/>
                  <a:pt x="49006" y="151009"/>
                </a:cubicBezTo>
                <a:lnTo>
                  <a:pt x="77581" y="179584"/>
                </a:lnTo>
                <a:cubicBezTo>
                  <a:pt x="78505" y="180508"/>
                  <a:pt x="79724" y="180975"/>
                  <a:pt x="80943" y="180975"/>
                </a:cubicBezTo>
                <a:close/>
                <a:moveTo>
                  <a:pt x="123806" y="119063"/>
                </a:moveTo>
                <a:cubicBezTo>
                  <a:pt x="123806" y="105175"/>
                  <a:pt x="114395" y="93126"/>
                  <a:pt x="100927" y="89764"/>
                </a:cubicBezTo>
                <a:lnTo>
                  <a:pt x="83220" y="85325"/>
                </a:lnTo>
                <a:lnTo>
                  <a:pt x="82239" y="81401"/>
                </a:lnTo>
                <a:cubicBezTo>
                  <a:pt x="86868" y="76429"/>
                  <a:pt x="90116" y="69999"/>
                  <a:pt x="91364" y="63322"/>
                </a:cubicBezTo>
                <a:cubicBezTo>
                  <a:pt x="94355" y="61951"/>
                  <a:pt x="96555" y="59112"/>
                  <a:pt x="96984" y="55674"/>
                </a:cubicBezTo>
                <a:lnTo>
                  <a:pt x="98231" y="45720"/>
                </a:lnTo>
                <a:cubicBezTo>
                  <a:pt x="98565" y="42977"/>
                  <a:pt x="97717" y="40215"/>
                  <a:pt x="95907" y="38138"/>
                </a:cubicBezTo>
                <a:cubicBezTo>
                  <a:pt x="95231" y="37357"/>
                  <a:pt x="94431" y="36709"/>
                  <a:pt x="93555" y="36185"/>
                </a:cubicBezTo>
                <a:lnTo>
                  <a:pt x="93897" y="29204"/>
                </a:lnTo>
                <a:lnTo>
                  <a:pt x="95193" y="27908"/>
                </a:lnTo>
                <a:cubicBezTo>
                  <a:pt x="97936" y="24984"/>
                  <a:pt x="101660" y="18726"/>
                  <a:pt x="95707" y="9620"/>
                </a:cubicBezTo>
                <a:cubicBezTo>
                  <a:pt x="92831" y="5229"/>
                  <a:pt x="86906" y="0"/>
                  <a:pt x="74971" y="0"/>
                </a:cubicBezTo>
                <a:cubicBezTo>
                  <a:pt x="71390" y="0"/>
                  <a:pt x="63246" y="0"/>
                  <a:pt x="55436" y="5010"/>
                </a:cubicBezTo>
                <a:cubicBezTo>
                  <a:pt x="32756" y="5686"/>
                  <a:pt x="29813" y="17145"/>
                  <a:pt x="29813" y="27137"/>
                </a:cubicBezTo>
                <a:cubicBezTo>
                  <a:pt x="29813" y="29108"/>
                  <a:pt x="30194" y="32985"/>
                  <a:pt x="30528" y="36014"/>
                </a:cubicBezTo>
                <a:cubicBezTo>
                  <a:pt x="29566" y="36538"/>
                  <a:pt x="28689" y="37233"/>
                  <a:pt x="27946" y="38081"/>
                </a:cubicBezTo>
                <a:cubicBezTo>
                  <a:pt x="26099" y="40176"/>
                  <a:pt x="25232" y="42958"/>
                  <a:pt x="25575" y="45739"/>
                </a:cubicBezTo>
                <a:lnTo>
                  <a:pt x="26822" y="55674"/>
                </a:lnTo>
                <a:cubicBezTo>
                  <a:pt x="27261" y="59226"/>
                  <a:pt x="29585" y="62132"/>
                  <a:pt x="33033" y="63446"/>
                </a:cubicBezTo>
                <a:cubicBezTo>
                  <a:pt x="34261" y="69856"/>
                  <a:pt x="37328" y="76076"/>
                  <a:pt x="41681" y="80934"/>
                </a:cubicBezTo>
                <a:lnTo>
                  <a:pt x="40586" y="85334"/>
                </a:lnTo>
                <a:lnTo>
                  <a:pt x="22879" y="89764"/>
                </a:lnTo>
                <a:cubicBezTo>
                  <a:pt x="9411" y="93145"/>
                  <a:pt x="0" y="105194"/>
                  <a:pt x="0" y="119091"/>
                </a:cubicBezTo>
                <a:cubicBezTo>
                  <a:pt x="0" y="121720"/>
                  <a:pt x="2134" y="123854"/>
                  <a:pt x="4763" y="123854"/>
                </a:cubicBezTo>
                <a:lnTo>
                  <a:pt x="119063" y="123854"/>
                </a:lnTo>
                <a:cubicBezTo>
                  <a:pt x="121672" y="123825"/>
                  <a:pt x="123806" y="121691"/>
                  <a:pt x="123806" y="119063"/>
                </a:cubicBezTo>
                <a:close/>
                <a:moveTo>
                  <a:pt x="220447" y="144266"/>
                </a:moveTo>
                <a:lnTo>
                  <a:pt x="191872" y="172841"/>
                </a:lnTo>
                <a:cubicBezTo>
                  <a:pt x="190014" y="174698"/>
                  <a:pt x="190014" y="177717"/>
                  <a:pt x="191872" y="179575"/>
                </a:cubicBezTo>
                <a:cubicBezTo>
                  <a:pt x="192805" y="180508"/>
                  <a:pt x="194024" y="180975"/>
                  <a:pt x="195243" y="180975"/>
                </a:cubicBezTo>
                <a:cubicBezTo>
                  <a:pt x="196463" y="180975"/>
                  <a:pt x="197682" y="180508"/>
                  <a:pt x="198615" y="179584"/>
                </a:cubicBezTo>
                <a:lnTo>
                  <a:pt x="227190" y="151009"/>
                </a:lnTo>
                <a:cubicBezTo>
                  <a:pt x="229048" y="149152"/>
                  <a:pt x="229048" y="146133"/>
                  <a:pt x="227190" y="144275"/>
                </a:cubicBezTo>
                <a:cubicBezTo>
                  <a:pt x="225333" y="142427"/>
                  <a:pt x="222314" y="142408"/>
                  <a:pt x="220447" y="144266"/>
                </a:cubicBezTo>
                <a:close/>
                <a:moveTo>
                  <a:pt x="262852" y="89745"/>
                </a:moveTo>
                <a:lnTo>
                  <a:pt x="245145" y="85315"/>
                </a:lnTo>
                <a:lnTo>
                  <a:pt x="244164" y="81382"/>
                </a:lnTo>
                <a:cubicBezTo>
                  <a:pt x="248793" y="76419"/>
                  <a:pt x="252041" y="69980"/>
                  <a:pt x="253289" y="63303"/>
                </a:cubicBezTo>
                <a:cubicBezTo>
                  <a:pt x="256280" y="61932"/>
                  <a:pt x="258480" y="59093"/>
                  <a:pt x="258909" y="55655"/>
                </a:cubicBezTo>
                <a:lnTo>
                  <a:pt x="260156" y="45710"/>
                </a:lnTo>
                <a:cubicBezTo>
                  <a:pt x="260490" y="42967"/>
                  <a:pt x="259642" y="40205"/>
                  <a:pt x="257832" y="38129"/>
                </a:cubicBezTo>
                <a:cubicBezTo>
                  <a:pt x="257156" y="37348"/>
                  <a:pt x="256356" y="36690"/>
                  <a:pt x="255480" y="36166"/>
                </a:cubicBezTo>
                <a:lnTo>
                  <a:pt x="255822" y="29185"/>
                </a:lnTo>
                <a:lnTo>
                  <a:pt x="257118" y="27889"/>
                </a:lnTo>
                <a:cubicBezTo>
                  <a:pt x="259861" y="24965"/>
                  <a:pt x="263585" y="18707"/>
                  <a:pt x="257632" y="9601"/>
                </a:cubicBezTo>
                <a:cubicBezTo>
                  <a:pt x="254756" y="5229"/>
                  <a:pt x="248831" y="0"/>
                  <a:pt x="236896" y="0"/>
                </a:cubicBezTo>
                <a:cubicBezTo>
                  <a:pt x="233315" y="0"/>
                  <a:pt x="225171" y="0"/>
                  <a:pt x="217361" y="5001"/>
                </a:cubicBezTo>
                <a:cubicBezTo>
                  <a:pt x="194681" y="5686"/>
                  <a:pt x="191738" y="17145"/>
                  <a:pt x="191738" y="27127"/>
                </a:cubicBezTo>
                <a:cubicBezTo>
                  <a:pt x="191738" y="29099"/>
                  <a:pt x="192119" y="32976"/>
                  <a:pt x="192453" y="36005"/>
                </a:cubicBezTo>
                <a:cubicBezTo>
                  <a:pt x="191491" y="36538"/>
                  <a:pt x="190614" y="37233"/>
                  <a:pt x="189871" y="38081"/>
                </a:cubicBezTo>
                <a:cubicBezTo>
                  <a:pt x="188024" y="40167"/>
                  <a:pt x="187157" y="42958"/>
                  <a:pt x="187500" y="45739"/>
                </a:cubicBezTo>
                <a:lnTo>
                  <a:pt x="188747" y="55674"/>
                </a:lnTo>
                <a:cubicBezTo>
                  <a:pt x="189186" y="59226"/>
                  <a:pt x="191510" y="62132"/>
                  <a:pt x="194958" y="63446"/>
                </a:cubicBezTo>
                <a:cubicBezTo>
                  <a:pt x="196186" y="69856"/>
                  <a:pt x="199253" y="76076"/>
                  <a:pt x="203606" y="80934"/>
                </a:cubicBezTo>
                <a:lnTo>
                  <a:pt x="202511" y="85334"/>
                </a:lnTo>
                <a:lnTo>
                  <a:pt x="184804" y="89764"/>
                </a:lnTo>
                <a:cubicBezTo>
                  <a:pt x="171336" y="93126"/>
                  <a:pt x="161925" y="105175"/>
                  <a:pt x="161925" y="119072"/>
                </a:cubicBezTo>
                <a:cubicBezTo>
                  <a:pt x="161925" y="121701"/>
                  <a:pt x="164059" y="123835"/>
                  <a:pt x="166688" y="123835"/>
                </a:cubicBezTo>
                <a:lnTo>
                  <a:pt x="280988" y="123835"/>
                </a:lnTo>
                <a:cubicBezTo>
                  <a:pt x="283616" y="123835"/>
                  <a:pt x="285750" y="121691"/>
                  <a:pt x="285750" y="119063"/>
                </a:cubicBezTo>
                <a:cubicBezTo>
                  <a:pt x="285731" y="105175"/>
                  <a:pt x="276320" y="93116"/>
                  <a:pt x="262852" y="89745"/>
                </a:cubicBezTo>
                <a:close/>
                <a:moveTo>
                  <a:pt x="175517" y="249612"/>
                </a:moveTo>
                <a:lnTo>
                  <a:pt x="156105" y="244764"/>
                </a:lnTo>
                <a:lnTo>
                  <a:pt x="154934" y="240068"/>
                </a:lnTo>
                <a:cubicBezTo>
                  <a:pt x="160030" y="234677"/>
                  <a:pt x="163582" y="227619"/>
                  <a:pt x="164906" y="220313"/>
                </a:cubicBezTo>
                <a:cubicBezTo>
                  <a:pt x="168116" y="218923"/>
                  <a:pt x="170498" y="215913"/>
                  <a:pt x="170955" y="212255"/>
                </a:cubicBezTo>
                <a:lnTo>
                  <a:pt x="172307" y="201492"/>
                </a:lnTo>
                <a:cubicBezTo>
                  <a:pt x="172669" y="198634"/>
                  <a:pt x="171783" y="195748"/>
                  <a:pt x="169888" y="193577"/>
                </a:cubicBezTo>
                <a:cubicBezTo>
                  <a:pt x="169126" y="192700"/>
                  <a:pt x="168221" y="191976"/>
                  <a:pt x="167240" y="191405"/>
                </a:cubicBezTo>
                <a:lnTo>
                  <a:pt x="167621" y="183452"/>
                </a:lnTo>
                <a:lnTo>
                  <a:pt x="169116" y="181947"/>
                </a:lnTo>
                <a:cubicBezTo>
                  <a:pt x="172022" y="178860"/>
                  <a:pt x="175936" y="172250"/>
                  <a:pt x="169631" y="162620"/>
                </a:cubicBezTo>
                <a:cubicBezTo>
                  <a:pt x="166573" y="157953"/>
                  <a:pt x="160258" y="152400"/>
                  <a:pt x="147504" y="152400"/>
                </a:cubicBezTo>
                <a:cubicBezTo>
                  <a:pt x="143647" y="152400"/>
                  <a:pt x="134855" y="152400"/>
                  <a:pt x="126454" y="157810"/>
                </a:cubicBezTo>
                <a:cubicBezTo>
                  <a:pt x="102137" y="158515"/>
                  <a:pt x="98974" y="170736"/>
                  <a:pt x="98974" y="181385"/>
                </a:cubicBezTo>
                <a:cubicBezTo>
                  <a:pt x="98974" y="183566"/>
                  <a:pt x="99412" y="187919"/>
                  <a:pt x="99774" y="191224"/>
                </a:cubicBezTo>
                <a:cubicBezTo>
                  <a:pt x="98679" y="191795"/>
                  <a:pt x="97679" y="192567"/>
                  <a:pt x="96841" y="193510"/>
                </a:cubicBezTo>
                <a:cubicBezTo>
                  <a:pt x="94917" y="195691"/>
                  <a:pt x="94012" y="198596"/>
                  <a:pt x="94374" y="201482"/>
                </a:cubicBezTo>
                <a:lnTo>
                  <a:pt x="95726" y="212246"/>
                </a:lnTo>
                <a:cubicBezTo>
                  <a:pt x="96193" y="216008"/>
                  <a:pt x="98698" y="219085"/>
                  <a:pt x="102403" y="220418"/>
                </a:cubicBezTo>
                <a:cubicBezTo>
                  <a:pt x="103708" y="227438"/>
                  <a:pt x="107071" y="234267"/>
                  <a:pt x="111871" y="239544"/>
                </a:cubicBezTo>
                <a:lnTo>
                  <a:pt x="110566" y="244745"/>
                </a:lnTo>
                <a:lnTo>
                  <a:pt x="91154" y="249584"/>
                </a:lnTo>
                <a:cubicBezTo>
                  <a:pt x="76733" y="253213"/>
                  <a:pt x="66656" y="266129"/>
                  <a:pt x="66656" y="280988"/>
                </a:cubicBezTo>
                <a:cubicBezTo>
                  <a:pt x="66656" y="283616"/>
                  <a:pt x="68790" y="285750"/>
                  <a:pt x="71418" y="285750"/>
                </a:cubicBezTo>
                <a:lnTo>
                  <a:pt x="195243" y="285750"/>
                </a:lnTo>
                <a:cubicBezTo>
                  <a:pt x="197872" y="285750"/>
                  <a:pt x="200006" y="283607"/>
                  <a:pt x="200006" y="280978"/>
                </a:cubicBezTo>
                <a:cubicBezTo>
                  <a:pt x="200006" y="266109"/>
                  <a:pt x="189929" y="253213"/>
                  <a:pt x="175517" y="24961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buClrTx/>
              <a:buFontTx/>
              <a:buNone/>
            </a:pPr>
            <a:endParaRPr lang="ru-RU" sz="1800" kern="1200">
              <a:solidFill>
                <a:srgbClr val="1C1C1C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55B2BE99-52E9-4245-A74D-43A5D7EAE366}"/>
              </a:ext>
            </a:extLst>
          </p:cNvPr>
          <p:cNvSpPr/>
          <p:nvPr/>
        </p:nvSpPr>
        <p:spPr>
          <a:xfrm>
            <a:off x="8081903" y="4717811"/>
            <a:ext cx="2760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spcAft>
                <a:spcPts val="1200"/>
              </a:spcAft>
              <a:buFontTx/>
              <a:buNone/>
              <a:defRPr/>
            </a:pPr>
            <a:r>
              <a:rPr lang="ru-RU" dirty="0" smtClean="0">
                <a:solidFill>
                  <a:srgbClr val="00288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В местах оказания гос. услуг – МФЦ, ПФР и т.д.</a:t>
            </a:r>
            <a:endParaRPr lang="ru-RU" dirty="0">
              <a:solidFill>
                <a:srgbClr val="002882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xmlns="" id="{E6DA54AC-2AE7-4077-B6D2-654957BF6D63}"/>
              </a:ext>
            </a:extLst>
          </p:cNvPr>
          <p:cNvGrpSpPr/>
          <p:nvPr/>
        </p:nvGrpSpPr>
        <p:grpSpPr>
          <a:xfrm>
            <a:off x="1114828" y="4415748"/>
            <a:ext cx="3858699" cy="781441"/>
            <a:chOff x="3800968" y="1614923"/>
            <a:chExt cx="3858699" cy="781441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xmlns="" id="{576A9501-7AFE-0443-AFB5-FFEF8AC49D71}"/>
                </a:ext>
              </a:extLst>
            </p:cNvPr>
            <p:cNvSpPr/>
            <p:nvPr/>
          </p:nvSpPr>
          <p:spPr>
            <a:xfrm>
              <a:off x="3800968" y="1617685"/>
              <a:ext cx="2971967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r" defTabSz="685817">
                <a:buClrTx/>
                <a:buFontTx/>
                <a:buNone/>
                <a:defRPr/>
              </a:pPr>
              <a:r>
                <a:rPr lang="ru-RU" sz="1800" b="1" kern="1200" dirty="0" smtClean="0">
                  <a:solidFill>
                    <a:schemeClr val="bg1">
                      <a:lumMod val="85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Таргетная реклама в соц. сетях</a:t>
              </a:r>
              <a:endParaRPr lang="ru-RU" sz="1800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  <a:p>
              <a:pPr algn="r" defTabSz="685817"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chemeClr val="bg1">
                      <a:lumMod val="85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Наиболее эффективный способ </a:t>
              </a:r>
            </a:p>
            <a:p>
              <a:pPr algn="r" defTabSz="685817">
                <a:buClrTx/>
                <a:buFontTx/>
                <a:buNone/>
                <a:defRPr/>
              </a:pPr>
              <a:r>
                <a:rPr lang="ru-RU" kern="1200" dirty="0" smtClean="0">
                  <a:solidFill>
                    <a:schemeClr val="bg1">
                      <a:lumMod val="85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информирования граждан</a:t>
              </a:r>
              <a:endParaRPr lang="ru-RU" kern="12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xmlns="" id="{75975F38-9853-E047-B269-7CBDACB0195B}"/>
                </a:ext>
              </a:extLst>
            </p:cNvPr>
            <p:cNvSpPr/>
            <p:nvPr/>
          </p:nvSpPr>
          <p:spPr>
            <a:xfrm>
              <a:off x="6878223" y="1614923"/>
              <a:ext cx="781444" cy="7814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Прямоугольник 106"/>
          <p:cNvSpPr/>
          <p:nvPr/>
        </p:nvSpPr>
        <p:spPr>
          <a:xfrm>
            <a:off x="553771" y="258193"/>
            <a:ext cx="7768426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Каналы привлечения целевой аудитории</a:t>
            </a:r>
            <a:endParaRPr lang="ru-RU" sz="3200" b="1" kern="1200" dirty="0">
              <a:solidFill>
                <a:schemeClr val="accent4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" name="Группа 5"/>
          <p:cNvGrpSpPr/>
          <p:nvPr/>
        </p:nvGrpSpPr>
        <p:grpSpPr>
          <a:xfrm>
            <a:off x="7305857" y="1857931"/>
            <a:ext cx="3593288" cy="819999"/>
            <a:chOff x="7587918" y="1892280"/>
            <a:chExt cx="3593288" cy="819999"/>
          </a:xfrm>
        </p:grpSpPr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xmlns="" id="{ACEAC361-0A3C-49F9-AF29-7D2979C1E383}"/>
                </a:ext>
              </a:extLst>
            </p:cNvPr>
            <p:cNvGrpSpPr/>
            <p:nvPr/>
          </p:nvGrpSpPr>
          <p:grpSpPr>
            <a:xfrm>
              <a:off x="7587918" y="1892280"/>
              <a:ext cx="2535907" cy="781441"/>
              <a:chOff x="6878223" y="4945820"/>
              <a:chExt cx="2535907" cy="781441"/>
            </a:xfrm>
          </p:grpSpPr>
          <p:sp>
            <p:nvSpPr>
              <p:cNvPr id="96" name="Прямоугольник 95">
                <a:extLst>
                  <a:ext uri="{FF2B5EF4-FFF2-40B4-BE49-F238E27FC236}">
                    <a16:creationId xmlns:a16="http://schemas.microsoft.com/office/drawing/2014/main" xmlns="" id="{29C0BCDD-9160-6742-A834-6A48A5403CB9}"/>
                  </a:ext>
                </a:extLst>
              </p:cNvPr>
              <p:cNvSpPr/>
              <p:nvPr/>
            </p:nvSpPr>
            <p:spPr>
              <a:xfrm>
                <a:off x="7742197" y="4974521"/>
                <a:ext cx="1671933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defTabSz="685817">
                  <a:buClrTx/>
                  <a:buFontTx/>
                  <a:buNone/>
                  <a:defRPr/>
                </a:pPr>
                <a:r>
                  <a:rPr lang="ru-RU" sz="1800" b="1" kern="1200" dirty="0" smtClean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Рекламные щиты</a:t>
                </a:r>
                <a:endParaRPr lang="ru-RU" sz="1800" b="1" kern="1200" dirty="0">
                  <a:solidFill>
                    <a:schemeClr val="bg1">
                      <a:lumMod val="85000"/>
                    </a:schemeClr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xmlns="" id="{78287A66-5DA0-DB4C-A3FE-EDAC9957125B}"/>
                  </a:ext>
                </a:extLst>
              </p:cNvPr>
              <p:cNvSpPr/>
              <p:nvPr/>
            </p:nvSpPr>
            <p:spPr>
              <a:xfrm>
                <a:off x="6878223" y="4945820"/>
                <a:ext cx="781444" cy="78144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685817">
                  <a:buClrTx/>
                  <a:buFontTx/>
                  <a:buNone/>
                  <a:defRPr/>
                </a:pPr>
                <a:endParaRPr lang="ru-RU" sz="1350" kern="1200">
                  <a:solidFill>
                    <a:srgbClr val="FFFFFF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Прямоугольник 99">
              <a:extLst>
                <a:ext uri="{FF2B5EF4-FFF2-40B4-BE49-F238E27FC236}">
                  <a16:creationId xmlns="" xmlns:a16="http://schemas.microsoft.com/office/drawing/2014/main" id="{55B2BE99-52E9-4245-A74D-43A5D7EAE366}"/>
                </a:ext>
              </a:extLst>
            </p:cNvPr>
            <p:cNvSpPr/>
            <p:nvPr/>
          </p:nvSpPr>
          <p:spPr>
            <a:xfrm>
              <a:off x="8363963" y="2189059"/>
              <a:ext cx="28172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spcAft>
                  <a:spcPts val="1200"/>
                </a:spcAft>
                <a:buFontTx/>
                <a:buNone/>
                <a:defRPr/>
              </a:pPr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В местах «обитания» целевой аудитории – школы, детсады, ЗАГС</a:t>
              </a:r>
              <a:endParaRPr lang="ru-RU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868486" y="3152225"/>
            <a:ext cx="3536448" cy="819999"/>
            <a:chOff x="8150547" y="3186574"/>
            <a:chExt cx="3536448" cy="819999"/>
          </a:xfrm>
        </p:grpSpPr>
        <p:grpSp>
          <p:nvGrpSpPr>
            <p:cNvPr id="101" name="Группа 100"/>
            <p:cNvGrpSpPr/>
            <p:nvPr/>
          </p:nvGrpSpPr>
          <p:grpSpPr>
            <a:xfrm>
              <a:off x="8150547" y="3186574"/>
              <a:ext cx="3536448" cy="819999"/>
              <a:chOff x="7587918" y="1892280"/>
              <a:chExt cx="3536448" cy="819999"/>
            </a:xfrm>
          </p:grpSpPr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xmlns="" id="{ACEAC361-0A3C-49F9-AF29-7D2979C1E383}"/>
                  </a:ext>
                </a:extLst>
              </p:cNvPr>
              <p:cNvGrpSpPr/>
              <p:nvPr/>
            </p:nvGrpSpPr>
            <p:grpSpPr>
              <a:xfrm>
                <a:off x="7587918" y="1892280"/>
                <a:ext cx="2199276" cy="781441"/>
                <a:chOff x="6878223" y="4945820"/>
                <a:chExt cx="2199276" cy="781441"/>
              </a:xfrm>
            </p:grpSpPr>
            <p:sp>
              <p:nvSpPr>
                <p:cNvPr id="110" name="Прямоугольник 109">
                  <a:extLst>
                    <a:ext uri="{FF2B5EF4-FFF2-40B4-BE49-F238E27FC236}">
                      <a16:creationId xmlns:a16="http://schemas.microsoft.com/office/drawing/2014/main" xmlns="" id="{29C0BCDD-9160-6742-A834-6A48A5403CB9}"/>
                    </a:ext>
                  </a:extLst>
                </p:cNvPr>
                <p:cNvSpPr/>
                <p:nvPr/>
              </p:nvSpPr>
              <p:spPr>
                <a:xfrm>
                  <a:off x="7742197" y="4974521"/>
                  <a:ext cx="133530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defTabSz="685817">
                    <a:buClrTx/>
                    <a:buFontTx/>
                    <a:buNone/>
                    <a:defRPr/>
                  </a:pPr>
                  <a:r>
                    <a:rPr lang="ru-RU" sz="1800" b="1" kern="1200" dirty="0" err="1" smtClean="0">
                      <a:solidFill>
                        <a:srgbClr val="002882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rPr>
                    <a:t>Амбассадоры</a:t>
                  </a:r>
                  <a:endParaRPr lang="ru-RU" sz="1800" b="1" kern="1200" dirty="0">
                    <a:solidFill>
                      <a:srgbClr val="00288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1" name="Группа 110">
                  <a:extLst>
                    <a:ext uri="{FF2B5EF4-FFF2-40B4-BE49-F238E27FC236}">
                      <a16:creationId xmlns:a16="http://schemas.microsoft.com/office/drawing/2014/main" xmlns="" id="{B3376AAE-6430-2E46-9A42-DE7CDEFA7812}"/>
                    </a:ext>
                  </a:extLst>
                </p:cNvPr>
                <p:cNvGrpSpPr/>
                <p:nvPr/>
              </p:nvGrpSpPr>
              <p:grpSpPr>
                <a:xfrm>
                  <a:off x="6878223" y="4945820"/>
                  <a:ext cx="781444" cy="781441"/>
                  <a:chOff x="6789159" y="1965908"/>
                  <a:chExt cx="614195" cy="614193"/>
                </a:xfrm>
              </p:grpSpPr>
              <p:sp>
                <p:nvSpPr>
                  <p:cNvPr id="112" name="Овал 111">
                    <a:extLst>
                      <a:ext uri="{FF2B5EF4-FFF2-40B4-BE49-F238E27FC236}">
                        <a16:creationId xmlns:a16="http://schemas.microsoft.com/office/drawing/2014/main" xmlns="" id="{78287A66-5DA0-DB4C-A3FE-EDAC9957125B}"/>
                      </a:ext>
                    </a:extLst>
                  </p:cNvPr>
                  <p:cNvSpPr/>
                  <p:nvPr/>
                </p:nvSpPr>
                <p:spPr>
                  <a:xfrm>
                    <a:off x="6789159" y="1965908"/>
                    <a:ext cx="614195" cy="614193"/>
                  </a:xfrm>
                  <a:prstGeom prst="ellipse">
                    <a:avLst/>
                  </a:prstGeom>
                  <a:solidFill>
                    <a:srgbClr val="43CEFF"/>
                  </a:solidFill>
                  <a:ln w="12700">
                    <a:gradFill>
                      <a:gsLst>
                        <a:gs pos="0">
                          <a:schemeClr val="accent4">
                            <a:alpha val="20000"/>
                          </a:schemeClr>
                        </a:gs>
                        <a:gs pos="100000">
                          <a:schemeClr val="accent4">
                            <a:lumMod val="75000"/>
                            <a:alpha val="20000"/>
                          </a:schemeClr>
                        </a:gs>
                      </a:gsLst>
                      <a:lin ang="2700000" scaled="0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defTabSz="685817">
                      <a:buClrTx/>
                      <a:buFontTx/>
                      <a:buNone/>
                      <a:defRPr/>
                    </a:pPr>
                    <a:endParaRPr lang="ru-RU" sz="1350" kern="1200">
                      <a:solidFill>
                        <a:srgbClr val="FFFF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Овал 112">
                    <a:extLst>
                      <a:ext uri="{FF2B5EF4-FFF2-40B4-BE49-F238E27FC236}">
                        <a16:creationId xmlns:a16="http://schemas.microsoft.com/office/drawing/2014/main" xmlns="" id="{879B108F-AF41-E546-93A3-AB09A1342922}"/>
                      </a:ext>
                    </a:extLst>
                  </p:cNvPr>
                  <p:cNvSpPr/>
                  <p:nvPr/>
                </p:nvSpPr>
                <p:spPr>
                  <a:xfrm>
                    <a:off x="6839217" y="2015966"/>
                    <a:ext cx="514078" cy="5140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173EFF"/>
                    </a:solidFill>
                  </a:ln>
                  <a:effectLst>
                    <a:outerShdw blurRad="38100" sx="102000" sy="102000" algn="ctr" rotWithShape="0">
                      <a:prstClr val="black">
                        <a:alpha val="3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 defTabSz="685817">
                      <a:buClrTx/>
                      <a:buFontTx/>
                      <a:buNone/>
                      <a:defRPr/>
                    </a:pPr>
                    <a:endParaRPr lang="ru-RU" sz="1350" kern="1200">
                      <a:solidFill>
                        <a:srgbClr val="FFFFFF"/>
                      </a:solidFill>
                      <a:latin typeface="Arial Narrow" panose="020B0606020202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3" name="Прямоугольник 102">
                <a:extLst>
                  <a:ext uri="{FF2B5EF4-FFF2-40B4-BE49-F238E27FC236}">
                    <a16:creationId xmlns="" xmlns:a16="http://schemas.microsoft.com/office/drawing/2014/main" id="{55B2BE99-52E9-4245-A74D-43A5D7EAE366}"/>
                  </a:ext>
                </a:extLst>
              </p:cNvPr>
              <p:cNvSpPr/>
              <p:nvPr/>
            </p:nvSpPr>
            <p:spPr>
              <a:xfrm>
                <a:off x="8363964" y="2189059"/>
                <a:ext cx="27604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54">
                  <a:spcAft>
                    <a:spcPts val="1200"/>
                  </a:spcAft>
                  <a:buFontTx/>
                  <a:buNone/>
                  <a:defRPr/>
                </a:pPr>
                <a:r>
                  <a:rPr lang="ru-RU" dirty="0" smtClean="0">
                    <a:solidFill>
                      <a:srgbClr val="002882"/>
                    </a:solidFill>
                    <a:latin typeface="Arial Narrow" panose="020B0606020202030204" pitchFamily="34" charset="0"/>
                    <a:ea typeface="+mn-ea"/>
                    <a:cs typeface="Arial" panose="020B0604020202020204" pitchFamily="34" charset="0"/>
                  </a:rPr>
                  <a:t>Из популярных семейных шоу и сериалов</a:t>
                </a:r>
                <a:endParaRPr lang="ru-RU" dirty="0">
                  <a:solidFill>
                    <a:srgbClr val="002882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4" name="Рисунок 113">
              <a:extLst>
                <a:ext uri="{FF2B5EF4-FFF2-40B4-BE49-F238E27FC236}">
                  <a16:creationId xmlns="" xmlns:a16="http://schemas.microsoft.com/office/drawing/2014/main" id="{7A40A201-AF60-4487-AE4F-BA75CDB42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duotone>
                <a:prstClr val="black"/>
                <a:srgbClr val="173E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97565" y="3350807"/>
              <a:ext cx="457542" cy="452973"/>
            </a:xfrm>
            <a:prstGeom prst="rect">
              <a:avLst/>
            </a:prstGeom>
          </p:spPr>
        </p:pic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xmlns="" id="{E6DA54AC-2AE7-4077-B6D2-654957BF6D63}"/>
              </a:ext>
            </a:extLst>
          </p:cNvPr>
          <p:cNvGrpSpPr/>
          <p:nvPr/>
        </p:nvGrpSpPr>
        <p:grpSpPr>
          <a:xfrm>
            <a:off x="3654309" y="3169119"/>
            <a:ext cx="781444" cy="781441"/>
            <a:chOff x="6878223" y="1614923"/>
            <a:chExt cx="781444" cy="781441"/>
          </a:xfrm>
        </p:grpSpPr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xmlns="" id="{75975F38-9853-E047-B269-7CBDACB0195B}"/>
                </a:ext>
              </a:extLst>
            </p:cNvPr>
            <p:cNvSpPr/>
            <p:nvPr/>
          </p:nvSpPr>
          <p:spPr>
            <a:xfrm>
              <a:off x="6878223" y="1614923"/>
              <a:ext cx="781444" cy="781441"/>
            </a:xfrm>
            <a:prstGeom prst="ellipse">
              <a:avLst/>
            </a:prstGeom>
            <a:solidFill>
              <a:srgbClr val="43CEFF"/>
            </a:solidFill>
            <a:ln w="12700">
              <a:gradFill>
                <a:gsLst>
                  <a:gs pos="0">
                    <a:schemeClr val="accent4">
                      <a:alpha val="20000"/>
                    </a:schemeClr>
                  </a:gs>
                  <a:gs pos="100000">
                    <a:schemeClr val="accent4">
                      <a:lumMod val="75000"/>
                      <a:alpha val="20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xmlns="" id="{2487EE59-73B7-D643-BDCF-7FBBFF1DD2DB}"/>
                </a:ext>
              </a:extLst>
            </p:cNvPr>
            <p:cNvSpPr/>
            <p:nvPr/>
          </p:nvSpPr>
          <p:spPr>
            <a:xfrm>
              <a:off x="6941912" y="1678612"/>
              <a:ext cx="654065" cy="6540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73EFF"/>
              </a:solidFill>
            </a:ln>
            <a:effectLst>
              <a:outerShdw blurRad="381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817">
                <a:buClrTx/>
                <a:buFontTx/>
                <a:buNone/>
                <a:defRPr/>
              </a:pPr>
              <a:endParaRPr lang="ru-RU" sz="1350" kern="1200">
                <a:solidFill>
                  <a:srgbClr val="FFFFFF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542932" y="3288648"/>
            <a:ext cx="305692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r" defTabSz="685817">
              <a:buClrTx/>
              <a:buFontTx/>
              <a:buNone/>
              <a:defRPr/>
            </a:pPr>
            <a:r>
              <a:rPr lang="en-US" sz="1800" b="1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Cross-promotion</a:t>
            </a:r>
            <a:endParaRPr lang="ru-RU" sz="1800" kern="1200" dirty="0" smtClean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r" defTabSz="685817">
              <a:buClrTx/>
              <a:buFontTx/>
              <a:buNone/>
              <a:defRPr/>
            </a:pPr>
            <a:r>
              <a:rPr lang="ru-RU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сайтах гос. органов и Портале гос. услуг </a:t>
            </a:r>
            <a:endParaRPr lang="ru-RU" kern="1200" dirty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xmlns="" id="{75975F38-9853-E047-B269-7CBDACB0195B}"/>
              </a:ext>
            </a:extLst>
          </p:cNvPr>
          <p:cNvSpPr/>
          <p:nvPr/>
        </p:nvSpPr>
        <p:spPr>
          <a:xfrm>
            <a:off x="4128393" y="1888405"/>
            <a:ext cx="781444" cy="7814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685817">
              <a:buClrTx/>
              <a:buFontTx/>
              <a:buNone/>
              <a:defRPr/>
            </a:pPr>
            <a:endParaRPr lang="ru-RU" sz="1350" kern="1200">
              <a:solidFill>
                <a:srgbClr val="FFFF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1674247" y="1900213"/>
            <a:ext cx="239969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r" defTabSz="685817">
              <a:buClrTx/>
              <a:buFontTx/>
              <a:buNone/>
              <a:defRPr/>
            </a:pPr>
            <a:r>
              <a:rPr lang="ru-RU" sz="1800" b="1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Мобильное приложение</a:t>
            </a:r>
            <a:endParaRPr lang="ru-RU" sz="1800" kern="1200" dirty="0" smtClean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r" defTabSz="685817">
              <a:buClrTx/>
              <a:buFontTx/>
              <a:buNone/>
              <a:defRPr/>
            </a:pPr>
            <a:r>
              <a:rPr lang="ru-RU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Оповещение через </a:t>
            </a:r>
            <a:r>
              <a:rPr lang="en-US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Push</a:t>
            </a:r>
            <a:r>
              <a:rPr lang="ru-RU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и </a:t>
            </a:r>
          </a:p>
          <a:p>
            <a:pPr algn="r" defTabSz="685817">
              <a:buClrTx/>
              <a:buFontTx/>
              <a:buNone/>
              <a:defRPr/>
            </a:pPr>
            <a:r>
              <a:rPr lang="ru-RU" kern="1200" dirty="0" smtClean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добавление на витрину продуктов </a:t>
            </a:r>
            <a:endParaRPr lang="ru-RU" kern="1200" dirty="0">
              <a:solidFill>
                <a:schemeClr val="bg1">
                  <a:lumMod val="8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70" y="3330627"/>
            <a:ext cx="499694" cy="499694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4575492" y="2674035"/>
            <a:ext cx="45719" cy="1737818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151" name="Скругленный прямоугольник 150"/>
          <p:cNvSpPr/>
          <p:nvPr/>
        </p:nvSpPr>
        <p:spPr>
          <a:xfrm>
            <a:off x="7645010" y="2650903"/>
            <a:ext cx="45719" cy="1828534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3160847" y="5921580"/>
            <a:ext cx="5940729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85817">
              <a:buClrTx/>
              <a:buFontTx/>
              <a:buNone/>
              <a:defRPr/>
            </a:pPr>
            <a:r>
              <a:rPr lang="ru-RU" sz="2000" b="1" kern="1200" dirty="0" smtClean="0">
                <a:solidFill>
                  <a:srgbClr val="43CE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Инструменты, вызывающие доверие к продукту, </a:t>
            </a:r>
          </a:p>
          <a:p>
            <a:pPr algn="ctr" defTabSz="685817">
              <a:buClrTx/>
              <a:buFontTx/>
              <a:buNone/>
              <a:defRPr/>
            </a:pPr>
            <a:r>
              <a:rPr lang="ru-RU" sz="2000" b="1" kern="1200" dirty="0" smtClean="0">
                <a:solidFill>
                  <a:srgbClr val="43CE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помогающие преодолеть страх предоставления данных</a:t>
            </a:r>
            <a:endParaRPr lang="ru-RU" sz="1600" kern="1200" dirty="0">
              <a:solidFill>
                <a:srgbClr val="43CE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Овал 76"/>
          <p:cNvSpPr/>
          <p:nvPr/>
        </p:nvSpPr>
        <p:spPr>
          <a:xfrm>
            <a:off x="3990224" y="4508293"/>
            <a:ext cx="1645920" cy="16459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7039809" y="906491"/>
            <a:ext cx="1645920" cy="16459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3990224" y="2552411"/>
            <a:ext cx="1645920" cy="16459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sp>
        <p:nvSpPr>
          <p:cNvPr id="187" name="Прямоугольник 186"/>
          <p:cNvSpPr/>
          <p:nvPr/>
        </p:nvSpPr>
        <p:spPr>
          <a:xfrm>
            <a:off x="553770" y="258193"/>
            <a:ext cx="9921189" cy="49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ru-RU" sz="3200" b="1" kern="12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Клиентские пути, чтобы стать клиентом Банка</a:t>
            </a:r>
            <a:endParaRPr lang="ru-RU" sz="3200" b="1" kern="12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Google Shape;127;p16"/>
          <p:cNvCxnSpPr/>
          <p:nvPr/>
        </p:nvCxnSpPr>
        <p:spPr>
          <a:xfrm>
            <a:off x="667966" y="804154"/>
            <a:ext cx="765242" cy="0"/>
          </a:xfrm>
          <a:prstGeom prst="straightConnector1">
            <a:avLst/>
          </a:prstGeom>
          <a:noFill/>
          <a:ln w="38100" cap="flat" cmpd="sng">
            <a:solidFill>
              <a:srgbClr val="29B8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r="49175"/>
          <a:stretch/>
        </p:blipFill>
        <p:spPr>
          <a:xfrm>
            <a:off x="10510511" y="1043132"/>
            <a:ext cx="1706252" cy="5708601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090817" y="3363284"/>
            <a:ext cx="599462" cy="60331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270" y="3482464"/>
            <a:ext cx="367537" cy="36753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42" y="1006539"/>
            <a:ext cx="577164" cy="57716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16" y="4891466"/>
            <a:ext cx="855756" cy="85575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7A40A201-AF60-4487-AE4F-BA75CDB42CE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rgbClr val="173E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93116" y="2733245"/>
            <a:ext cx="893895" cy="884969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4413191" y="3620434"/>
            <a:ext cx="79829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r" defTabSz="685817">
              <a:buClrTx/>
              <a:buFontTx/>
              <a:buNone/>
              <a:defRPr/>
            </a:pPr>
            <a:r>
              <a:rPr lang="ru-RU" sz="1800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Реклама</a:t>
            </a:r>
            <a:endParaRPr lang="ru-RU" kern="1200" dirty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7215957" y="1645597"/>
            <a:ext cx="12936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85817">
              <a:buClrTx/>
              <a:buFontTx/>
              <a:buNone/>
              <a:defRPr/>
            </a:pPr>
            <a:r>
              <a:rPr lang="ru-RU" sz="1600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Открытие счета </a:t>
            </a:r>
          </a:p>
          <a:p>
            <a:pPr algn="ctr" defTabSz="685817">
              <a:buClrTx/>
              <a:buFontTx/>
              <a:buNone/>
              <a:defRPr/>
            </a:pPr>
            <a:r>
              <a:rPr lang="ru-RU" sz="1600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через сайт ВТБ</a:t>
            </a:r>
            <a:endParaRPr lang="ru-RU" sz="1200" kern="1200" dirty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7039809" y="4508293"/>
            <a:ext cx="1645920" cy="164592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190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Narrow" panose="020B0606020202030204" pitchFamily="34" charset="0"/>
            </a:endParaRPr>
          </a:p>
        </p:txBody>
      </p:sp>
      <p:cxnSp>
        <p:nvCxnSpPr>
          <p:cNvPr id="64" name="Прямая соединительная линия 63"/>
          <p:cNvCxnSpPr>
            <a:stCxn id="65" idx="6"/>
            <a:endCxn id="56" idx="2"/>
          </p:cNvCxnSpPr>
          <p:nvPr/>
        </p:nvCxnSpPr>
        <p:spPr>
          <a:xfrm>
            <a:off x="2325682" y="1729451"/>
            <a:ext cx="4714127" cy="0"/>
          </a:xfrm>
          <a:prstGeom prst="line">
            <a:avLst/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1798949" y="1466870"/>
            <a:ext cx="526733" cy="525162"/>
          </a:xfrm>
          <a:prstGeom prst="ellips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1</a:t>
            </a:r>
            <a:endParaRPr lang="ru-RU" sz="2800" b="1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2551100" y="3112790"/>
            <a:ext cx="526733" cy="525162"/>
          </a:xfrm>
          <a:prstGeom prst="ellips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2</a:t>
            </a:r>
            <a:endParaRPr lang="ru-RU" sz="2800" b="1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798948" y="5068672"/>
            <a:ext cx="526733" cy="525162"/>
          </a:xfrm>
          <a:prstGeom prst="ellips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43CEFF"/>
                </a:solidFill>
                <a:latin typeface="Arial Narrow" panose="020B0606020202030204" pitchFamily="34" charset="0"/>
              </a:rPr>
              <a:t>3</a:t>
            </a:r>
            <a:endParaRPr lang="ru-RU" sz="2800" b="1" dirty="0">
              <a:solidFill>
                <a:srgbClr val="43CE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58" y="4731225"/>
            <a:ext cx="544958" cy="544958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87" y="4797885"/>
            <a:ext cx="411637" cy="411637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7132601" y="5281292"/>
            <a:ext cx="148512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685817">
              <a:buClrTx/>
              <a:buFontTx/>
              <a:buNone/>
              <a:defRPr/>
            </a:pPr>
            <a:r>
              <a:rPr lang="ru-RU" sz="1600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Открытие счета </a:t>
            </a:r>
          </a:p>
          <a:p>
            <a:pPr algn="ctr" defTabSz="685817">
              <a:buClrTx/>
              <a:buFontTx/>
              <a:buNone/>
              <a:defRPr/>
            </a:pPr>
            <a:r>
              <a:rPr lang="ru-RU" sz="1600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через портал гос. услуг</a:t>
            </a:r>
            <a:endParaRPr lang="ru-RU" sz="1200" kern="1200" dirty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xmlns="" id="{576A9501-7AFE-0443-AFB5-FFEF8AC49D71}"/>
              </a:ext>
            </a:extLst>
          </p:cNvPr>
          <p:cNvSpPr/>
          <p:nvPr/>
        </p:nvSpPr>
        <p:spPr>
          <a:xfrm>
            <a:off x="11163708" y="4100541"/>
            <a:ext cx="530593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685817">
              <a:buClrTx/>
              <a:buFontTx/>
              <a:buNone/>
              <a:defRPr/>
            </a:pPr>
            <a:r>
              <a:rPr lang="ru-RU" b="1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ВТБ </a:t>
            </a:r>
          </a:p>
          <a:p>
            <a:pPr algn="ctr" defTabSz="685817">
              <a:buClrTx/>
              <a:buFontTx/>
              <a:buNone/>
              <a:defRPr/>
            </a:pPr>
            <a:r>
              <a:rPr lang="ru-RU" b="1" kern="1200" dirty="0" smtClean="0">
                <a:solidFill>
                  <a:srgbClr val="00288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онлайн</a:t>
            </a:r>
            <a:endParaRPr lang="ru-RU" sz="1100" b="1" kern="1200" dirty="0">
              <a:solidFill>
                <a:srgbClr val="00288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4813184" y="4198331"/>
            <a:ext cx="0" cy="309962"/>
          </a:xfrm>
          <a:prstGeom prst="straightConnector1">
            <a:avLst/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3157952" y="3375371"/>
            <a:ext cx="831426" cy="0"/>
          </a:xfrm>
          <a:prstGeom prst="straightConnector1">
            <a:avLst/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77" idx="2"/>
          </p:cNvCxnSpPr>
          <p:nvPr/>
        </p:nvCxnSpPr>
        <p:spPr>
          <a:xfrm>
            <a:off x="2397760" y="5319344"/>
            <a:ext cx="1592464" cy="11909"/>
          </a:xfrm>
          <a:prstGeom prst="straightConnector1">
            <a:avLst/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77" idx="6"/>
            <a:endCxn id="63" idx="2"/>
          </p:cNvCxnSpPr>
          <p:nvPr/>
        </p:nvCxnSpPr>
        <p:spPr>
          <a:xfrm>
            <a:off x="5636144" y="5331253"/>
            <a:ext cx="1403665" cy="0"/>
          </a:xfrm>
          <a:prstGeom prst="straightConnector1">
            <a:avLst/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63" idx="6"/>
          </p:cNvCxnSpPr>
          <p:nvPr/>
        </p:nvCxnSpPr>
        <p:spPr>
          <a:xfrm flipV="1">
            <a:off x="8685729" y="3966599"/>
            <a:ext cx="912391" cy="1364654"/>
          </a:xfrm>
          <a:prstGeom prst="bentConnector2">
            <a:avLst/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56" idx="6"/>
            <a:endCxn id="5" idx="1"/>
          </p:cNvCxnSpPr>
          <p:nvPr/>
        </p:nvCxnSpPr>
        <p:spPr>
          <a:xfrm>
            <a:off x="8685729" y="1729451"/>
            <a:ext cx="1824782" cy="2167982"/>
          </a:xfrm>
          <a:prstGeom prst="bentConnector3">
            <a:avLst>
              <a:gd name="adj1" fmla="val 50000"/>
            </a:avLst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-359610" y="2480640"/>
            <a:ext cx="3316116" cy="1801625"/>
            <a:chOff x="-408222" y="2702459"/>
            <a:chExt cx="2626224" cy="1426811"/>
          </a:xfrm>
        </p:grpSpPr>
        <p:sp>
          <p:nvSpPr>
            <p:cNvPr id="149" name="Рисунок 2746">
              <a:extLst>
                <a:ext uri="{FF2B5EF4-FFF2-40B4-BE49-F238E27FC236}">
                  <a16:creationId xmlns:a16="http://schemas.microsoft.com/office/drawing/2014/main" xmlns="" id="{107013E3-5AB2-4091-BCA8-8815069F52F7}"/>
                </a:ext>
              </a:extLst>
            </p:cNvPr>
            <p:cNvSpPr/>
            <p:nvPr/>
          </p:nvSpPr>
          <p:spPr>
            <a:xfrm>
              <a:off x="508258" y="3019939"/>
              <a:ext cx="611647" cy="791852"/>
            </a:xfrm>
            <a:custGeom>
              <a:avLst/>
              <a:gdLst>
                <a:gd name="connsiteX0" fmla="*/ 220265 w 266692"/>
                <a:gd name="connsiteY0" fmla="*/ 66675 h 285750"/>
                <a:gd name="connsiteX1" fmla="*/ 248840 w 266692"/>
                <a:gd name="connsiteY1" fmla="*/ 38100 h 285750"/>
                <a:gd name="connsiteX2" fmla="*/ 220265 w 266692"/>
                <a:gd name="connsiteY2" fmla="*/ 9525 h 285750"/>
                <a:gd name="connsiteX3" fmla="*/ 191690 w 266692"/>
                <a:gd name="connsiteY3" fmla="*/ 38100 h 285750"/>
                <a:gd name="connsiteX4" fmla="*/ 220265 w 266692"/>
                <a:gd name="connsiteY4" fmla="*/ 66675 h 285750"/>
                <a:gd name="connsiteX5" fmla="*/ 134540 w 266692"/>
                <a:gd name="connsiteY5" fmla="*/ 57150 h 285750"/>
                <a:gd name="connsiteX6" fmla="*/ 163115 w 266692"/>
                <a:gd name="connsiteY6" fmla="*/ 28575 h 285750"/>
                <a:gd name="connsiteX7" fmla="*/ 134540 w 266692"/>
                <a:gd name="connsiteY7" fmla="*/ 0 h 285750"/>
                <a:gd name="connsiteX8" fmla="*/ 105965 w 266692"/>
                <a:gd name="connsiteY8" fmla="*/ 28575 h 285750"/>
                <a:gd name="connsiteX9" fmla="*/ 134540 w 266692"/>
                <a:gd name="connsiteY9" fmla="*/ 57150 h 285750"/>
                <a:gd name="connsiteX10" fmla="*/ 48815 w 266692"/>
                <a:gd name="connsiteY10" fmla="*/ 66894 h 285750"/>
                <a:gd name="connsiteX11" fmla="*/ 77237 w 266692"/>
                <a:gd name="connsiteY11" fmla="*/ 38110 h 285750"/>
                <a:gd name="connsiteX12" fmla="*/ 48815 w 266692"/>
                <a:gd name="connsiteY12" fmla="*/ 9325 h 285750"/>
                <a:gd name="connsiteX13" fmla="*/ 20392 w 266692"/>
                <a:gd name="connsiteY13" fmla="*/ 38100 h 285750"/>
                <a:gd name="connsiteX14" fmla="*/ 48815 w 266692"/>
                <a:gd name="connsiteY14" fmla="*/ 66894 h 285750"/>
                <a:gd name="connsiteX15" fmla="*/ 80123 w 266692"/>
                <a:gd name="connsiteY15" fmla="*/ 237334 h 285750"/>
                <a:gd name="connsiteX16" fmla="*/ 73475 w 266692"/>
                <a:gd name="connsiteY16" fmla="*/ 232953 h 285750"/>
                <a:gd name="connsiteX17" fmla="*/ 70465 w 266692"/>
                <a:gd name="connsiteY17" fmla="*/ 221151 h 285750"/>
                <a:gd name="connsiteX18" fmla="*/ 77342 w 266692"/>
                <a:gd name="connsiteY18" fmla="*/ 185509 h 285750"/>
                <a:gd name="connsiteX19" fmla="*/ 77133 w 266692"/>
                <a:gd name="connsiteY19" fmla="*/ 182680 h 285750"/>
                <a:gd name="connsiteX20" fmla="*/ 76952 w 266692"/>
                <a:gd name="connsiteY20" fmla="*/ 181737 h 285750"/>
                <a:gd name="connsiteX21" fmla="*/ 75732 w 266692"/>
                <a:gd name="connsiteY21" fmla="*/ 179451 h 285750"/>
                <a:gd name="connsiteX22" fmla="*/ 68027 w 266692"/>
                <a:gd name="connsiteY22" fmla="*/ 158515 h 285750"/>
                <a:gd name="connsiteX23" fmla="*/ 78371 w 266692"/>
                <a:gd name="connsiteY23" fmla="*/ 102070 h 285750"/>
                <a:gd name="connsiteX24" fmla="*/ 80076 w 266692"/>
                <a:gd name="connsiteY24" fmla="*/ 94536 h 285750"/>
                <a:gd name="connsiteX25" fmla="*/ 77075 w 266692"/>
                <a:gd name="connsiteY25" fmla="*/ 88573 h 285750"/>
                <a:gd name="connsiteX26" fmla="*/ 67588 w 266692"/>
                <a:gd name="connsiteY26" fmla="*/ 86963 h 285750"/>
                <a:gd name="connsiteX27" fmla="*/ 37185 w 266692"/>
                <a:gd name="connsiteY27" fmla="*/ 86963 h 285750"/>
                <a:gd name="connsiteX28" fmla="*/ 8019 w 266692"/>
                <a:gd name="connsiteY28" fmla="*/ 112119 h 285750"/>
                <a:gd name="connsiteX29" fmla="*/ 132 w 266692"/>
                <a:gd name="connsiteY29" fmla="*/ 173526 h 285750"/>
                <a:gd name="connsiteX30" fmla="*/ 4142 w 266692"/>
                <a:gd name="connsiteY30" fmla="*/ 186557 h 285750"/>
                <a:gd name="connsiteX31" fmla="*/ 17077 w 266692"/>
                <a:gd name="connsiteY31" fmla="*/ 192367 h 285750"/>
                <a:gd name="connsiteX32" fmla="*/ 23831 w 266692"/>
                <a:gd name="connsiteY32" fmla="*/ 271891 h 285750"/>
                <a:gd name="connsiteX33" fmla="*/ 28574 w 266692"/>
                <a:gd name="connsiteY33" fmla="*/ 276254 h 285750"/>
                <a:gd name="connsiteX34" fmla="*/ 76199 w 266692"/>
                <a:gd name="connsiteY34" fmla="*/ 276254 h 285750"/>
                <a:gd name="connsiteX35" fmla="*/ 80943 w 266692"/>
                <a:gd name="connsiteY35" fmla="*/ 271891 h 285750"/>
                <a:gd name="connsiteX36" fmla="*/ 83400 w 266692"/>
                <a:gd name="connsiteY36" fmla="*/ 242278 h 285750"/>
                <a:gd name="connsiteX37" fmla="*/ 80123 w 266692"/>
                <a:gd name="connsiteY37" fmla="*/ 237334 h 285750"/>
                <a:gd name="connsiteX38" fmla="*/ 266556 w 266692"/>
                <a:gd name="connsiteY38" fmla="*/ 173507 h 285750"/>
                <a:gd name="connsiteX39" fmla="*/ 258669 w 266692"/>
                <a:gd name="connsiteY39" fmla="*/ 112090 h 285750"/>
                <a:gd name="connsiteX40" fmla="*/ 229504 w 266692"/>
                <a:gd name="connsiteY40" fmla="*/ 86935 h 285750"/>
                <a:gd name="connsiteX41" fmla="*/ 199110 w 266692"/>
                <a:gd name="connsiteY41" fmla="*/ 86935 h 285750"/>
                <a:gd name="connsiteX42" fmla="*/ 189613 w 266692"/>
                <a:gd name="connsiteY42" fmla="*/ 88554 h 285750"/>
                <a:gd name="connsiteX43" fmla="*/ 186613 w 266692"/>
                <a:gd name="connsiteY43" fmla="*/ 94517 h 285750"/>
                <a:gd name="connsiteX44" fmla="*/ 188356 w 266692"/>
                <a:gd name="connsiteY44" fmla="*/ 102289 h 285750"/>
                <a:gd name="connsiteX45" fmla="*/ 198529 w 266692"/>
                <a:gd name="connsiteY45" fmla="*/ 157534 h 285750"/>
                <a:gd name="connsiteX46" fmla="*/ 198672 w 266692"/>
                <a:gd name="connsiteY46" fmla="*/ 158458 h 285750"/>
                <a:gd name="connsiteX47" fmla="*/ 190966 w 266692"/>
                <a:gd name="connsiteY47" fmla="*/ 179422 h 285750"/>
                <a:gd name="connsiteX48" fmla="*/ 189747 w 266692"/>
                <a:gd name="connsiteY48" fmla="*/ 181708 h 285750"/>
                <a:gd name="connsiteX49" fmla="*/ 189442 w 266692"/>
                <a:gd name="connsiteY49" fmla="*/ 183280 h 285750"/>
                <a:gd name="connsiteX50" fmla="*/ 189347 w 266692"/>
                <a:gd name="connsiteY50" fmla="*/ 185480 h 285750"/>
                <a:gd name="connsiteX51" fmla="*/ 196224 w 266692"/>
                <a:gd name="connsiteY51" fmla="*/ 221123 h 285750"/>
                <a:gd name="connsiteX52" fmla="*/ 193223 w 266692"/>
                <a:gd name="connsiteY52" fmla="*/ 232924 h 285750"/>
                <a:gd name="connsiteX53" fmla="*/ 186575 w 266692"/>
                <a:gd name="connsiteY53" fmla="*/ 237315 h 285750"/>
                <a:gd name="connsiteX54" fmla="*/ 183308 w 266692"/>
                <a:gd name="connsiteY54" fmla="*/ 242240 h 285750"/>
                <a:gd name="connsiteX55" fmla="*/ 185765 w 266692"/>
                <a:gd name="connsiteY55" fmla="*/ 271853 h 285750"/>
                <a:gd name="connsiteX56" fmla="*/ 190509 w 266692"/>
                <a:gd name="connsiteY56" fmla="*/ 276215 h 285750"/>
                <a:gd name="connsiteX57" fmla="*/ 238134 w 266692"/>
                <a:gd name="connsiteY57" fmla="*/ 276215 h 285750"/>
                <a:gd name="connsiteX58" fmla="*/ 242877 w 266692"/>
                <a:gd name="connsiteY58" fmla="*/ 271853 h 285750"/>
                <a:gd name="connsiteX59" fmla="*/ 249487 w 266692"/>
                <a:gd name="connsiteY59" fmla="*/ 192329 h 285750"/>
                <a:gd name="connsiteX60" fmla="*/ 249630 w 266692"/>
                <a:gd name="connsiteY60" fmla="*/ 192329 h 285750"/>
                <a:gd name="connsiteX61" fmla="*/ 262565 w 266692"/>
                <a:gd name="connsiteY61" fmla="*/ 186519 h 285750"/>
                <a:gd name="connsiteX62" fmla="*/ 266556 w 266692"/>
                <a:gd name="connsiteY62" fmla="*/ 173507 h 285750"/>
                <a:gd name="connsiteX63" fmla="*/ 188213 w 266692"/>
                <a:gd name="connsiteY63" fmla="*/ 226866 h 285750"/>
                <a:gd name="connsiteX64" fmla="*/ 189213 w 266692"/>
                <a:gd name="connsiteY64" fmla="*/ 222933 h 285750"/>
                <a:gd name="connsiteX65" fmla="*/ 180412 w 266692"/>
                <a:gd name="connsiteY65" fmla="*/ 177308 h 285750"/>
                <a:gd name="connsiteX66" fmla="*/ 189156 w 266692"/>
                <a:gd name="connsiteY66" fmla="*/ 159429 h 285750"/>
                <a:gd name="connsiteX67" fmla="*/ 181279 w 266692"/>
                <a:gd name="connsiteY67" fmla="*/ 103775 h 285750"/>
                <a:gd name="connsiteX68" fmla="*/ 152123 w 266692"/>
                <a:gd name="connsiteY68" fmla="*/ 76200 h 285750"/>
                <a:gd name="connsiteX69" fmla="*/ 116928 w 266692"/>
                <a:gd name="connsiteY69" fmla="*/ 76200 h 285750"/>
                <a:gd name="connsiteX70" fmla="*/ 87801 w 266692"/>
                <a:gd name="connsiteY70" fmla="*/ 103461 h 285750"/>
                <a:gd name="connsiteX71" fmla="*/ 77485 w 266692"/>
                <a:gd name="connsiteY71" fmla="*/ 159544 h 285750"/>
                <a:gd name="connsiteX72" fmla="*/ 88601 w 266692"/>
                <a:gd name="connsiteY72" fmla="*/ 177403 h 285750"/>
                <a:gd name="connsiteX73" fmla="*/ 79819 w 266692"/>
                <a:gd name="connsiteY73" fmla="*/ 222923 h 285750"/>
                <a:gd name="connsiteX74" fmla="*/ 80819 w 266692"/>
                <a:gd name="connsiteY74" fmla="*/ 226857 h 285750"/>
                <a:gd name="connsiteX75" fmla="*/ 84495 w 266692"/>
                <a:gd name="connsiteY75" fmla="*/ 228600 h 285750"/>
                <a:gd name="connsiteX76" fmla="*/ 105755 w 266692"/>
                <a:gd name="connsiteY76" fmla="*/ 228600 h 285750"/>
                <a:gd name="connsiteX77" fmla="*/ 115528 w 266692"/>
                <a:gd name="connsiteY77" fmla="*/ 281845 h 285750"/>
                <a:gd name="connsiteX78" fmla="*/ 120214 w 266692"/>
                <a:gd name="connsiteY78" fmla="*/ 285750 h 285750"/>
                <a:gd name="connsiteX79" fmla="*/ 148818 w 266692"/>
                <a:gd name="connsiteY79" fmla="*/ 285750 h 285750"/>
                <a:gd name="connsiteX80" fmla="*/ 153504 w 266692"/>
                <a:gd name="connsiteY80" fmla="*/ 281845 h 285750"/>
                <a:gd name="connsiteX81" fmla="*/ 163277 w 266692"/>
                <a:gd name="connsiteY81" fmla="*/ 228600 h 285750"/>
                <a:gd name="connsiteX82" fmla="*/ 184536 w 266692"/>
                <a:gd name="connsiteY82" fmla="*/ 228600 h 285750"/>
                <a:gd name="connsiteX83" fmla="*/ 188213 w 266692"/>
                <a:gd name="connsiteY83" fmla="*/ 22686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66692" h="285750">
                  <a:moveTo>
                    <a:pt x="220265" y="66675"/>
                  </a:moveTo>
                  <a:cubicBezTo>
                    <a:pt x="236048" y="66675"/>
                    <a:pt x="248840" y="53883"/>
                    <a:pt x="248840" y="38100"/>
                  </a:cubicBezTo>
                  <a:cubicBezTo>
                    <a:pt x="248840" y="22317"/>
                    <a:pt x="236048" y="9525"/>
                    <a:pt x="220265" y="9525"/>
                  </a:cubicBezTo>
                  <a:cubicBezTo>
                    <a:pt x="204482" y="9525"/>
                    <a:pt x="191690" y="22317"/>
                    <a:pt x="191690" y="38100"/>
                  </a:cubicBezTo>
                  <a:cubicBezTo>
                    <a:pt x="191690" y="53883"/>
                    <a:pt x="204482" y="66675"/>
                    <a:pt x="220265" y="66675"/>
                  </a:cubicBezTo>
                  <a:close/>
                  <a:moveTo>
                    <a:pt x="134540" y="57150"/>
                  </a:moveTo>
                  <a:cubicBezTo>
                    <a:pt x="150323" y="57150"/>
                    <a:pt x="163115" y="44358"/>
                    <a:pt x="163115" y="28575"/>
                  </a:cubicBezTo>
                  <a:cubicBezTo>
                    <a:pt x="163115" y="12792"/>
                    <a:pt x="150323" y="0"/>
                    <a:pt x="134540" y="0"/>
                  </a:cubicBezTo>
                  <a:cubicBezTo>
                    <a:pt x="118757" y="0"/>
                    <a:pt x="105965" y="12792"/>
                    <a:pt x="105965" y="28575"/>
                  </a:cubicBezTo>
                  <a:cubicBezTo>
                    <a:pt x="105965" y="44358"/>
                    <a:pt x="118757" y="57150"/>
                    <a:pt x="134540" y="57150"/>
                  </a:cubicBezTo>
                  <a:close/>
                  <a:moveTo>
                    <a:pt x="48815" y="66894"/>
                  </a:moveTo>
                  <a:cubicBezTo>
                    <a:pt x="64512" y="66894"/>
                    <a:pt x="77237" y="54007"/>
                    <a:pt x="77237" y="38110"/>
                  </a:cubicBezTo>
                  <a:cubicBezTo>
                    <a:pt x="77237" y="22212"/>
                    <a:pt x="64512" y="9325"/>
                    <a:pt x="48815" y="9325"/>
                  </a:cubicBezTo>
                  <a:cubicBezTo>
                    <a:pt x="33117" y="9325"/>
                    <a:pt x="20392" y="22203"/>
                    <a:pt x="20392" y="38100"/>
                  </a:cubicBezTo>
                  <a:cubicBezTo>
                    <a:pt x="20392" y="53997"/>
                    <a:pt x="33117" y="66894"/>
                    <a:pt x="48815" y="66894"/>
                  </a:cubicBezTo>
                  <a:close/>
                  <a:moveTo>
                    <a:pt x="80123" y="237334"/>
                  </a:moveTo>
                  <a:cubicBezTo>
                    <a:pt x="77418" y="236458"/>
                    <a:pt x="75123" y="234944"/>
                    <a:pt x="73475" y="232953"/>
                  </a:cubicBezTo>
                  <a:cubicBezTo>
                    <a:pt x="70751" y="229657"/>
                    <a:pt x="69655" y="225352"/>
                    <a:pt x="70465" y="221151"/>
                  </a:cubicBezTo>
                  <a:lnTo>
                    <a:pt x="77342" y="185509"/>
                  </a:lnTo>
                  <a:cubicBezTo>
                    <a:pt x="77485" y="184775"/>
                    <a:pt x="77333" y="183394"/>
                    <a:pt x="77133" y="182680"/>
                  </a:cubicBezTo>
                  <a:cubicBezTo>
                    <a:pt x="77123" y="182613"/>
                    <a:pt x="76961" y="181804"/>
                    <a:pt x="76952" y="181737"/>
                  </a:cubicBezTo>
                  <a:cubicBezTo>
                    <a:pt x="76761" y="180880"/>
                    <a:pt x="76342" y="180089"/>
                    <a:pt x="75732" y="179451"/>
                  </a:cubicBezTo>
                  <a:cubicBezTo>
                    <a:pt x="69903" y="173403"/>
                    <a:pt x="67169" y="165954"/>
                    <a:pt x="68027" y="158515"/>
                  </a:cubicBezTo>
                  <a:lnTo>
                    <a:pt x="78371" y="102070"/>
                  </a:lnTo>
                  <a:cubicBezTo>
                    <a:pt x="78695" y="99593"/>
                    <a:pt x="79266" y="97050"/>
                    <a:pt x="80076" y="94536"/>
                  </a:cubicBezTo>
                  <a:cubicBezTo>
                    <a:pt x="80866" y="92050"/>
                    <a:pt x="79533" y="89402"/>
                    <a:pt x="77075" y="88573"/>
                  </a:cubicBezTo>
                  <a:cubicBezTo>
                    <a:pt x="73923" y="87497"/>
                    <a:pt x="70722" y="86963"/>
                    <a:pt x="67588" y="86963"/>
                  </a:cubicBezTo>
                  <a:lnTo>
                    <a:pt x="37185" y="86963"/>
                  </a:lnTo>
                  <a:cubicBezTo>
                    <a:pt x="22402" y="86963"/>
                    <a:pt x="9857" y="97774"/>
                    <a:pt x="8019" y="112119"/>
                  </a:cubicBezTo>
                  <a:lnTo>
                    <a:pt x="132" y="173526"/>
                  </a:lnTo>
                  <a:cubicBezTo>
                    <a:pt x="-468" y="178222"/>
                    <a:pt x="990" y="182975"/>
                    <a:pt x="4142" y="186557"/>
                  </a:cubicBezTo>
                  <a:cubicBezTo>
                    <a:pt x="7390" y="190252"/>
                    <a:pt x="12105" y="192367"/>
                    <a:pt x="17077" y="192367"/>
                  </a:cubicBezTo>
                  <a:lnTo>
                    <a:pt x="23831" y="271891"/>
                  </a:lnTo>
                  <a:cubicBezTo>
                    <a:pt x="24031" y="274358"/>
                    <a:pt x="26107" y="276254"/>
                    <a:pt x="28574" y="276254"/>
                  </a:cubicBezTo>
                  <a:lnTo>
                    <a:pt x="76199" y="276254"/>
                  </a:lnTo>
                  <a:cubicBezTo>
                    <a:pt x="78676" y="276254"/>
                    <a:pt x="80742" y="274358"/>
                    <a:pt x="80943" y="271891"/>
                  </a:cubicBezTo>
                  <a:lnTo>
                    <a:pt x="83400" y="242278"/>
                  </a:lnTo>
                  <a:cubicBezTo>
                    <a:pt x="83590" y="240040"/>
                    <a:pt x="82228" y="238001"/>
                    <a:pt x="80123" y="237334"/>
                  </a:cubicBezTo>
                  <a:close/>
                  <a:moveTo>
                    <a:pt x="266556" y="173507"/>
                  </a:moveTo>
                  <a:lnTo>
                    <a:pt x="258669" y="112090"/>
                  </a:lnTo>
                  <a:cubicBezTo>
                    <a:pt x="256831" y="97755"/>
                    <a:pt x="244287" y="86935"/>
                    <a:pt x="229504" y="86935"/>
                  </a:cubicBezTo>
                  <a:lnTo>
                    <a:pt x="199110" y="86935"/>
                  </a:lnTo>
                  <a:cubicBezTo>
                    <a:pt x="195966" y="86935"/>
                    <a:pt x="192766" y="87478"/>
                    <a:pt x="189613" y="88554"/>
                  </a:cubicBezTo>
                  <a:cubicBezTo>
                    <a:pt x="187156" y="89383"/>
                    <a:pt x="185822" y="92040"/>
                    <a:pt x="186613" y="94517"/>
                  </a:cubicBezTo>
                  <a:cubicBezTo>
                    <a:pt x="187413" y="97022"/>
                    <a:pt x="187994" y="99555"/>
                    <a:pt x="188356" y="102289"/>
                  </a:cubicBezTo>
                  <a:lnTo>
                    <a:pt x="198529" y="157534"/>
                  </a:lnTo>
                  <a:lnTo>
                    <a:pt x="198672" y="158458"/>
                  </a:lnTo>
                  <a:cubicBezTo>
                    <a:pt x="199529" y="165935"/>
                    <a:pt x="196795" y="173374"/>
                    <a:pt x="190966" y="179422"/>
                  </a:cubicBezTo>
                  <a:cubicBezTo>
                    <a:pt x="190356" y="180061"/>
                    <a:pt x="189928" y="180851"/>
                    <a:pt x="189747" y="181708"/>
                  </a:cubicBezTo>
                  <a:cubicBezTo>
                    <a:pt x="189737" y="181775"/>
                    <a:pt x="189461" y="183213"/>
                    <a:pt x="189442" y="183280"/>
                  </a:cubicBezTo>
                  <a:cubicBezTo>
                    <a:pt x="189242" y="183994"/>
                    <a:pt x="189204" y="184756"/>
                    <a:pt x="189347" y="185480"/>
                  </a:cubicBezTo>
                  <a:lnTo>
                    <a:pt x="196224" y="221123"/>
                  </a:lnTo>
                  <a:cubicBezTo>
                    <a:pt x="197033" y="225323"/>
                    <a:pt x="195938" y="229629"/>
                    <a:pt x="193223" y="232924"/>
                  </a:cubicBezTo>
                  <a:cubicBezTo>
                    <a:pt x="191575" y="234915"/>
                    <a:pt x="189270" y="236439"/>
                    <a:pt x="186575" y="237315"/>
                  </a:cubicBezTo>
                  <a:cubicBezTo>
                    <a:pt x="184479" y="238001"/>
                    <a:pt x="183117" y="240040"/>
                    <a:pt x="183308" y="242240"/>
                  </a:cubicBezTo>
                  <a:lnTo>
                    <a:pt x="185765" y="271853"/>
                  </a:lnTo>
                  <a:cubicBezTo>
                    <a:pt x="185965" y="274320"/>
                    <a:pt x="188032" y="276215"/>
                    <a:pt x="190509" y="276215"/>
                  </a:cubicBezTo>
                  <a:lnTo>
                    <a:pt x="238134" y="276215"/>
                  </a:lnTo>
                  <a:cubicBezTo>
                    <a:pt x="240610" y="276215"/>
                    <a:pt x="242677" y="274320"/>
                    <a:pt x="242877" y="271853"/>
                  </a:cubicBezTo>
                  <a:lnTo>
                    <a:pt x="249487" y="192329"/>
                  </a:lnTo>
                  <a:lnTo>
                    <a:pt x="249630" y="192329"/>
                  </a:lnTo>
                  <a:cubicBezTo>
                    <a:pt x="254602" y="192329"/>
                    <a:pt x="259317" y="190214"/>
                    <a:pt x="262565" y="186519"/>
                  </a:cubicBezTo>
                  <a:cubicBezTo>
                    <a:pt x="265708" y="182937"/>
                    <a:pt x="267166" y="178194"/>
                    <a:pt x="266556" y="173507"/>
                  </a:cubicBezTo>
                  <a:close/>
                  <a:moveTo>
                    <a:pt x="188213" y="226866"/>
                  </a:moveTo>
                  <a:cubicBezTo>
                    <a:pt x="189118" y="225771"/>
                    <a:pt x="189480" y="224323"/>
                    <a:pt x="189213" y="222933"/>
                  </a:cubicBezTo>
                  <a:lnTo>
                    <a:pt x="180412" y="177308"/>
                  </a:lnTo>
                  <a:cubicBezTo>
                    <a:pt x="186403" y="173841"/>
                    <a:pt x="190013" y="166859"/>
                    <a:pt x="189156" y="159429"/>
                  </a:cubicBezTo>
                  <a:lnTo>
                    <a:pt x="181279" y="103775"/>
                  </a:lnTo>
                  <a:cubicBezTo>
                    <a:pt x="179469" y="88059"/>
                    <a:pt x="166934" y="76200"/>
                    <a:pt x="152123" y="76200"/>
                  </a:cubicBezTo>
                  <a:lnTo>
                    <a:pt x="116928" y="76200"/>
                  </a:lnTo>
                  <a:cubicBezTo>
                    <a:pt x="102107" y="76200"/>
                    <a:pt x="89572" y="88059"/>
                    <a:pt x="87801" y="103461"/>
                  </a:cubicBezTo>
                  <a:lnTo>
                    <a:pt x="77485" y="159544"/>
                  </a:lnTo>
                  <a:cubicBezTo>
                    <a:pt x="76599" y="167221"/>
                    <a:pt x="82047" y="174050"/>
                    <a:pt x="88601" y="177403"/>
                  </a:cubicBezTo>
                  <a:lnTo>
                    <a:pt x="79819" y="222923"/>
                  </a:lnTo>
                  <a:cubicBezTo>
                    <a:pt x="79552" y="224314"/>
                    <a:pt x="79914" y="225762"/>
                    <a:pt x="80819" y="226857"/>
                  </a:cubicBezTo>
                  <a:cubicBezTo>
                    <a:pt x="81724" y="227952"/>
                    <a:pt x="83067" y="228600"/>
                    <a:pt x="84495" y="228600"/>
                  </a:cubicBezTo>
                  <a:lnTo>
                    <a:pt x="105755" y="228600"/>
                  </a:lnTo>
                  <a:lnTo>
                    <a:pt x="115528" y="281845"/>
                  </a:lnTo>
                  <a:cubicBezTo>
                    <a:pt x="115937" y="284102"/>
                    <a:pt x="117909" y="285750"/>
                    <a:pt x="120214" y="285750"/>
                  </a:cubicBezTo>
                  <a:lnTo>
                    <a:pt x="148818" y="285750"/>
                  </a:lnTo>
                  <a:cubicBezTo>
                    <a:pt x="151113" y="285750"/>
                    <a:pt x="153085" y="284112"/>
                    <a:pt x="153504" y="281845"/>
                  </a:cubicBezTo>
                  <a:lnTo>
                    <a:pt x="163277" y="228600"/>
                  </a:lnTo>
                  <a:lnTo>
                    <a:pt x="184536" y="228600"/>
                  </a:lnTo>
                  <a:cubicBezTo>
                    <a:pt x="185965" y="228600"/>
                    <a:pt x="187318" y="227981"/>
                    <a:pt x="188213" y="22686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ru-RU" sz="1800" kern="1200">
                <a:solidFill>
                  <a:srgbClr val="1C1C1C"/>
                </a:solidFill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183602" y="2702459"/>
              <a:ext cx="1462210" cy="1426811"/>
              <a:chOff x="329263" y="3019939"/>
              <a:chExt cx="1747256" cy="1704956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xmlns="" id="{9BFE927C-C5CB-4455-A7D7-BF0DDD2E8C0F}"/>
                  </a:ext>
                </a:extLst>
              </p:cNvPr>
              <p:cNvGrpSpPr/>
              <p:nvPr/>
            </p:nvGrpSpPr>
            <p:grpSpPr>
              <a:xfrm>
                <a:off x="329263" y="3019939"/>
                <a:ext cx="1747256" cy="1704956"/>
                <a:chOff x="3587156" y="2822183"/>
                <a:chExt cx="1969689" cy="1969690"/>
              </a:xfrm>
            </p:grpSpPr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xmlns="" id="{5AF586EB-62A3-4546-8896-9CA096EB7137}"/>
                    </a:ext>
                  </a:extLst>
                </p:cNvPr>
                <p:cNvSpPr/>
                <p:nvPr/>
              </p:nvSpPr>
              <p:spPr>
                <a:xfrm flipH="1">
                  <a:off x="3587156" y="2822183"/>
                  <a:ext cx="1969689" cy="19696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 w="381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tlCol="0" anchor="ctr"/>
                <a:lstStyle/>
                <a:p>
                  <a:pPr algn="ctr" defTabSz="514363">
                    <a:buClrTx/>
                    <a:buFontTx/>
                    <a:buNone/>
                  </a:pPr>
                  <a:endParaRPr lang="ru-RU" kern="1200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Овал 38">
                  <a:extLst>
                    <a:ext uri="{FF2B5EF4-FFF2-40B4-BE49-F238E27FC236}">
                      <a16:creationId xmlns:a16="http://schemas.microsoft.com/office/drawing/2014/main" xmlns="" id="{66C2AD44-4BED-44B5-8E9C-8BB4559D7813}"/>
                    </a:ext>
                  </a:extLst>
                </p:cNvPr>
                <p:cNvSpPr/>
                <p:nvPr/>
              </p:nvSpPr>
              <p:spPr>
                <a:xfrm>
                  <a:off x="3705756" y="2949311"/>
                  <a:ext cx="1715438" cy="1715436"/>
                </a:xfrm>
                <a:prstGeom prst="ellipse">
                  <a:avLst/>
                </a:prstGeom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0"/>
                </a:gradFill>
                <a:ln w="6350">
                  <a:gradFill>
                    <a:gsLst>
                      <a:gs pos="0">
                        <a:schemeClr val="bg1">
                          <a:alpha val="75000"/>
                        </a:schemeClr>
                      </a:gs>
                      <a:gs pos="89000">
                        <a:schemeClr val="bg1">
                          <a:alpha val="0"/>
                        </a:schemeClr>
                      </a:gs>
                    </a:gsLst>
                    <a:lin ang="2700000" scaled="0"/>
                  </a:gra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63">
                    <a:buClrTx/>
                    <a:buFontTx/>
                    <a:buNone/>
                  </a:pPr>
                  <a:endParaRPr lang="ru-RU" sz="1800" kern="1200" dirty="0">
                    <a:solidFill>
                      <a:srgbClr val="FFFFFF"/>
                    </a:solidFill>
                    <a:latin typeface="Arial Narrow" panose="020B0606020202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Рисунок 2746">
                <a:extLst>
                  <a:ext uri="{FF2B5EF4-FFF2-40B4-BE49-F238E27FC236}">
                    <a16:creationId xmlns:a16="http://schemas.microsoft.com/office/drawing/2014/main" xmlns="" id="{107013E3-5AB2-4091-BCA8-8815069F52F7}"/>
                  </a:ext>
                </a:extLst>
              </p:cNvPr>
              <p:cNvSpPr/>
              <p:nvPr/>
            </p:nvSpPr>
            <p:spPr>
              <a:xfrm>
                <a:off x="888240" y="3192781"/>
                <a:ext cx="609808" cy="733531"/>
              </a:xfrm>
              <a:custGeom>
                <a:avLst/>
                <a:gdLst>
                  <a:gd name="connsiteX0" fmla="*/ 220265 w 266692"/>
                  <a:gd name="connsiteY0" fmla="*/ 66675 h 285750"/>
                  <a:gd name="connsiteX1" fmla="*/ 248840 w 266692"/>
                  <a:gd name="connsiteY1" fmla="*/ 38100 h 285750"/>
                  <a:gd name="connsiteX2" fmla="*/ 220265 w 266692"/>
                  <a:gd name="connsiteY2" fmla="*/ 9525 h 285750"/>
                  <a:gd name="connsiteX3" fmla="*/ 191690 w 266692"/>
                  <a:gd name="connsiteY3" fmla="*/ 38100 h 285750"/>
                  <a:gd name="connsiteX4" fmla="*/ 220265 w 266692"/>
                  <a:gd name="connsiteY4" fmla="*/ 66675 h 285750"/>
                  <a:gd name="connsiteX5" fmla="*/ 134540 w 266692"/>
                  <a:gd name="connsiteY5" fmla="*/ 57150 h 285750"/>
                  <a:gd name="connsiteX6" fmla="*/ 163115 w 266692"/>
                  <a:gd name="connsiteY6" fmla="*/ 28575 h 285750"/>
                  <a:gd name="connsiteX7" fmla="*/ 134540 w 266692"/>
                  <a:gd name="connsiteY7" fmla="*/ 0 h 285750"/>
                  <a:gd name="connsiteX8" fmla="*/ 105965 w 266692"/>
                  <a:gd name="connsiteY8" fmla="*/ 28575 h 285750"/>
                  <a:gd name="connsiteX9" fmla="*/ 134540 w 266692"/>
                  <a:gd name="connsiteY9" fmla="*/ 57150 h 285750"/>
                  <a:gd name="connsiteX10" fmla="*/ 48815 w 266692"/>
                  <a:gd name="connsiteY10" fmla="*/ 66894 h 285750"/>
                  <a:gd name="connsiteX11" fmla="*/ 77237 w 266692"/>
                  <a:gd name="connsiteY11" fmla="*/ 38110 h 285750"/>
                  <a:gd name="connsiteX12" fmla="*/ 48815 w 266692"/>
                  <a:gd name="connsiteY12" fmla="*/ 9325 h 285750"/>
                  <a:gd name="connsiteX13" fmla="*/ 20392 w 266692"/>
                  <a:gd name="connsiteY13" fmla="*/ 38100 h 285750"/>
                  <a:gd name="connsiteX14" fmla="*/ 48815 w 266692"/>
                  <a:gd name="connsiteY14" fmla="*/ 66894 h 285750"/>
                  <a:gd name="connsiteX15" fmla="*/ 80123 w 266692"/>
                  <a:gd name="connsiteY15" fmla="*/ 237334 h 285750"/>
                  <a:gd name="connsiteX16" fmla="*/ 73475 w 266692"/>
                  <a:gd name="connsiteY16" fmla="*/ 232953 h 285750"/>
                  <a:gd name="connsiteX17" fmla="*/ 70465 w 266692"/>
                  <a:gd name="connsiteY17" fmla="*/ 221151 h 285750"/>
                  <a:gd name="connsiteX18" fmla="*/ 77342 w 266692"/>
                  <a:gd name="connsiteY18" fmla="*/ 185509 h 285750"/>
                  <a:gd name="connsiteX19" fmla="*/ 77133 w 266692"/>
                  <a:gd name="connsiteY19" fmla="*/ 182680 h 285750"/>
                  <a:gd name="connsiteX20" fmla="*/ 76952 w 266692"/>
                  <a:gd name="connsiteY20" fmla="*/ 181737 h 285750"/>
                  <a:gd name="connsiteX21" fmla="*/ 75732 w 266692"/>
                  <a:gd name="connsiteY21" fmla="*/ 179451 h 285750"/>
                  <a:gd name="connsiteX22" fmla="*/ 68027 w 266692"/>
                  <a:gd name="connsiteY22" fmla="*/ 158515 h 285750"/>
                  <a:gd name="connsiteX23" fmla="*/ 78371 w 266692"/>
                  <a:gd name="connsiteY23" fmla="*/ 102070 h 285750"/>
                  <a:gd name="connsiteX24" fmla="*/ 80076 w 266692"/>
                  <a:gd name="connsiteY24" fmla="*/ 94536 h 285750"/>
                  <a:gd name="connsiteX25" fmla="*/ 77075 w 266692"/>
                  <a:gd name="connsiteY25" fmla="*/ 88573 h 285750"/>
                  <a:gd name="connsiteX26" fmla="*/ 67588 w 266692"/>
                  <a:gd name="connsiteY26" fmla="*/ 86963 h 285750"/>
                  <a:gd name="connsiteX27" fmla="*/ 37185 w 266692"/>
                  <a:gd name="connsiteY27" fmla="*/ 86963 h 285750"/>
                  <a:gd name="connsiteX28" fmla="*/ 8019 w 266692"/>
                  <a:gd name="connsiteY28" fmla="*/ 112119 h 285750"/>
                  <a:gd name="connsiteX29" fmla="*/ 132 w 266692"/>
                  <a:gd name="connsiteY29" fmla="*/ 173526 h 285750"/>
                  <a:gd name="connsiteX30" fmla="*/ 4142 w 266692"/>
                  <a:gd name="connsiteY30" fmla="*/ 186557 h 285750"/>
                  <a:gd name="connsiteX31" fmla="*/ 17077 w 266692"/>
                  <a:gd name="connsiteY31" fmla="*/ 192367 h 285750"/>
                  <a:gd name="connsiteX32" fmla="*/ 23831 w 266692"/>
                  <a:gd name="connsiteY32" fmla="*/ 271891 h 285750"/>
                  <a:gd name="connsiteX33" fmla="*/ 28574 w 266692"/>
                  <a:gd name="connsiteY33" fmla="*/ 276254 h 285750"/>
                  <a:gd name="connsiteX34" fmla="*/ 76199 w 266692"/>
                  <a:gd name="connsiteY34" fmla="*/ 276254 h 285750"/>
                  <a:gd name="connsiteX35" fmla="*/ 80943 w 266692"/>
                  <a:gd name="connsiteY35" fmla="*/ 271891 h 285750"/>
                  <a:gd name="connsiteX36" fmla="*/ 83400 w 266692"/>
                  <a:gd name="connsiteY36" fmla="*/ 242278 h 285750"/>
                  <a:gd name="connsiteX37" fmla="*/ 80123 w 266692"/>
                  <a:gd name="connsiteY37" fmla="*/ 237334 h 285750"/>
                  <a:gd name="connsiteX38" fmla="*/ 266556 w 266692"/>
                  <a:gd name="connsiteY38" fmla="*/ 173507 h 285750"/>
                  <a:gd name="connsiteX39" fmla="*/ 258669 w 266692"/>
                  <a:gd name="connsiteY39" fmla="*/ 112090 h 285750"/>
                  <a:gd name="connsiteX40" fmla="*/ 229504 w 266692"/>
                  <a:gd name="connsiteY40" fmla="*/ 86935 h 285750"/>
                  <a:gd name="connsiteX41" fmla="*/ 199110 w 266692"/>
                  <a:gd name="connsiteY41" fmla="*/ 86935 h 285750"/>
                  <a:gd name="connsiteX42" fmla="*/ 189613 w 266692"/>
                  <a:gd name="connsiteY42" fmla="*/ 88554 h 285750"/>
                  <a:gd name="connsiteX43" fmla="*/ 186613 w 266692"/>
                  <a:gd name="connsiteY43" fmla="*/ 94517 h 285750"/>
                  <a:gd name="connsiteX44" fmla="*/ 188356 w 266692"/>
                  <a:gd name="connsiteY44" fmla="*/ 102289 h 285750"/>
                  <a:gd name="connsiteX45" fmla="*/ 198529 w 266692"/>
                  <a:gd name="connsiteY45" fmla="*/ 157534 h 285750"/>
                  <a:gd name="connsiteX46" fmla="*/ 198672 w 266692"/>
                  <a:gd name="connsiteY46" fmla="*/ 158458 h 285750"/>
                  <a:gd name="connsiteX47" fmla="*/ 190966 w 266692"/>
                  <a:gd name="connsiteY47" fmla="*/ 179422 h 285750"/>
                  <a:gd name="connsiteX48" fmla="*/ 189747 w 266692"/>
                  <a:gd name="connsiteY48" fmla="*/ 181708 h 285750"/>
                  <a:gd name="connsiteX49" fmla="*/ 189442 w 266692"/>
                  <a:gd name="connsiteY49" fmla="*/ 183280 h 285750"/>
                  <a:gd name="connsiteX50" fmla="*/ 189347 w 266692"/>
                  <a:gd name="connsiteY50" fmla="*/ 185480 h 285750"/>
                  <a:gd name="connsiteX51" fmla="*/ 196224 w 266692"/>
                  <a:gd name="connsiteY51" fmla="*/ 221123 h 285750"/>
                  <a:gd name="connsiteX52" fmla="*/ 193223 w 266692"/>
                  <a:gd name="connsiteY52" fmla="*/ 232924 h 285750"/>
                  <a:gd name="connsiteX53" fmla="*/ 186575 w 266692"/>
                  <a:gd name="connsiteY53" fmla="*/ 237315 h 285750"/>
                  <a:gd name="connsiteX54" fmla="*/ 183308 w 266692"/>
                  <a:gd name="connsiteY54" fmla="*/ 242240 h 285750"/>
                  <a:gd name="connsiteX55" fmla="*/ 185765 w 266692"/>
                  <a:gd name="connsiteY55" fmla="*/ 271853 h 285750"/>
                  <a:gd name="connsiteX56" fmla="*/ 190509 w 266692"/>
                  <a:gd name="connsiteY56" fmla="*/ 276215 h 285750"/>
                  <a:gd name="connsiteX57" fmla="*/ 238134 w 266692"/>
                  <a:gd name="connsiteY57" fmla="*/ 276215 h 285750"/>
                  <a:gd name="connsiteX58" fmla="*/ 242877 w 266692"/>
                  <a:gd name="connsiteY58" fmla="*/ 271853 h 285750"/>
                  <a:gd name="connsiteX59" fmla="*/ 249487 w 266692"/>
                  <a:gd name="connsiteY59" fmla="*/ 192329 h 285750"/>
                  <a:gd name="connsiteX60" fmla="*/ 249630 w 266692"/>
                  <a:gd name="connsiteY60" fmla="*/ 192329 h 285750"/>
                  <a:gd name="connsiteX61" fmla="*/ 262565 w 266692"/>
                  <a:gd name="connsiteY61" fmla="*/ 186519 h 285750"/>
                  <a:gd name="connsiteX62" fmla="*/ 266556 w 266692"/>
                  <a:gd name="connsiteY62" fmla="*/ 173507 h 285750"/>
                  <a:gd name="connsiteX63" fmla="*/ 188213 w 266692"/>
                  <a:gd name="connsiteY63" fmla="*/ 226866 h 285750"/>
                  <a:gd name="connsiteX64" fmla="*/ 189213 w 266692"/>
                  <a:gd name="connsiteY64" fmla="*/ 222933 h 285750"/>
                  <a:gd name="connsiteX65" fmla="*/ 180412 w 266692"/>
                  <a:gd name="connsiteY65" fmla="*/ 177308 h 285750"/>
                  <a:gd name="connsiteX66" fmla="*/ 189156 w 266692"/>
                  <a:gd name="connsiteY66" fmla="*/ 159429 h 285750"/>
                  <a:gd name="connsiteX67" fmla="*/ 181279 w 266692"/>
                  <a:gd name="connsiteY67" fmla="*/ 103775 h 285750"/>
                  <a:gd name="connsiteX68" fmla="*/ 152123 w 266692"/>
                  <a:gd name="connsiteY68" fmla="*/ 76200 h 285750"/>
                  <a:gd name="connsiteX69" fmla="*/ 116928 w 266692"/>
                  <a:gd name="connsiteY69" fmla="*/ 76200 h 285750"/>
                  <a:gd name="connsiteX70" fmla="*/ 87801 w 266692"/>
                  <a:gd name="connsiteY70" fmla="*/ 103461 h 285750"/>
                  <a:gd name="connsiteX71" fmla="*/ 77485 w 266692"/>
                  <a:gd name="connsiteY71" fmla="*/ 159544 h 285750"/>
                  <a:gd name="connsiteX72" fmla="*/ 88601 w 266692"/>
                  <a:gd name="connsiteY72" fmla="*/ 177403 h 285750"/>
                  <a:gd name="connsiteX73" fmla="*/ 79819 w 266692"/>
                  <a:gd name="connsiteY73" fmla="*/ 222923 h 285750"/>
                  <a:gd name="connsiteX74" fmla="*/ 80819 w 266692"/>
                  <a:gd name="connsiteY74" fmla="*/ 226857 h 285750"/>
                  <a:gd name="connsiteX75" fmla="*/ 84495 w 266692"/>
                  <a:gd name="connsiteY75" fmla="*/ 228600 h 285750"/>
                  <a:gd name="connsiteX76" fmla="*/ 105755 w 266692"/>
                  <a:gd name="connsiteY76" fmla="*/ 228600 h 285750"/>
                  <a:gd name="connsiteX77" fmla="*/ 115528 w 266692"/>
                  <a:gd name="connsiteY77" fmla="*/ 281845 h 285750"/>
                  <a:gd name="connsiteX78" fmla="*/ 120214 w 266692"/>
                  <a:gd name="connsiteY78" fmla="*/ 285750 h 285750"/>
                  <a:gd name="connsiteX79" fmla="*/ 148818 w 266692"/>
                  <a:gd name="connsiteY79" fmla="*/ 285750 h 285750"/>
                  <a:gd name="connsiteX80" fmla="*/ 153504 w 266692"/>
                  <a:gd name="connsiteY80" fmla="*/ 281845 h 285750"/>
                  <a:gd name="connsiteX81" fmla="*/ 163277 w 266692"/>
                  <a:gd name="connsiteY81" fmla="*/ 228600 h 285750"/>
                  <a:gd name="connsiteX82" fmla="*/ 184536 w 266692"/>
                  <a:gd name="connsiteY82" fmla="*/ 228600 h 285750"/>
                  <a:gd name="connsiteX83" fmla="*/ 188213 w 266692"/>
                  <a:gd name="connsiteY83" fmla="*/ 226866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266692" h="285750">
                    <a:moveTo>
                      <a:pt x="220265" y="66675"/>
                    </a:moveTo>
                    <a:cubicBezTo>
                      <a:pt x="236048" y="66675"/>
                      <a:pt x="248840" y="53883"/>
                      <a:pt x="248840" y="38100"/>
                    </a:cubicBezTo>
                    <a:cubicBezTo>
                      <a:pt x="248840" y="22317"/>
                      <a:pt x="236048" y="9525"/>
                      <a:pt x="220265" y="9525"/>
                    </a:cubicBezTo>
                    <a:cubicBezTo>
                      <a:pt x="204482" y="9525"/>
                      <a:pt x="191690" y="22317"/>
                      <a:pt x="191690" y="38100"/>
                    </a:cubicBezTo>
                    <a:cubicBezTo>
                      <a:pt x="191690" y="53883"/>
                      <a:pt x="204482" y="66675"/>
                      <a:pt x="220265" y="66675"/>
                    </a:cubicBezTo>
                    <a:close/>
                    <a:moveTo>
                      <a:pt x="134540" y="57150"/>
                    </a:moveTo>
                    <a:cubicBezTo>
                      <a:pt x="150323" y="57150"/>
                      <a:pt x="163115" y="44358"/>
                      <a:pt x="163115" y="28575"/>
                    </a:cubicBezTo>
                    <a:cubicBezTo>
                      <a:pt x="163115" y="12792"/>
                      <a:pt x="150323" y="0"/>
                      <a:pt x="134540" y="0"/>
                    </a:cubicBezTo>
                    <a:cubicBezTo>
                      <a:pt x="118757" y="0"/>
                      <a:pt x="105965" y="12792"/>
                      <a:pt x="105965" y="28575"/>
                    </a:cubicBezTo>
                    <a:cubicBezTo>
                      <a:pt x="105965" y="44358"/>
                      <a:pt x="118757" y="57150"/>
                      <a:pt x="134540" y="57150"/>
                    </a:cubicBezTo>
                    <a:close/>
                    <a:moveTo>
                      <a:pt x="48815" y="66894"/>
                    </a:moveTo>
                    <a:cubicBezTo>
                      <a:pt x="64512" y="66894"/>
                      <a:pt x="77237" y="54007"/>
                      <a:pt x="77237" y="38110"/>
                    </a:cubicBezTo>
                    <a:cubicBezTo>
                      <a:pt x="77237" y="22212"/>
                      <a:pt x="64512" y="9325"/>
                      <a:pt x="48815" y="9325"/>
                    </a:cubicBezTo>
                    <a:cubicBezTo>
                      <a:pt x="33117" y="9325"/>
                      <a:pt x="20392" y="22203"/>
                      <a:pt x="20392" y="38100"/>
                    </a:cubicBezTo>
                    <a:cubicBezTo>
                      <a:pt x="20392" y="53997"/>
                      <a:pt x="33117" y="66894"/>
                      <a:pt x="48815" y="66894"/>
                    </a:cubicBezTo>
                    <a:close/>
                    <a:moveTo>
                      <a:pt x="80123" y="237334"/>
                    </a:moveTo>
                    <a:cubicBezTo>
                      <a:pt x="77418" y="236458"/>
                      <a:pt x="75123" y="234944"/>
                      <a:pt x="73475" y="232953"/>
                    </a:cubicBezTo>
                    <a:cubicBezTo>
                      <a:pt x="70751" y="229657"/>
                      <a:pt x="69655" y="225352"/>
                      <a:pt x="70465" y="221151"/>
                    </a:cubicBezTo>
                    <a:lnTo>
                      <a:pt x="77342" y="185509"/>
                    </a:lnTo>
                    <a:cubicBezTo>
                      <a:pt x="77485" y="184775"/>
                      <a:pt x="77333" y="183394"/>
                      <a:pt x="77133" y="182680"/>
                    </a:cubicBezTo>
                    <a:cubicBezTo>
                      <a:pt x="77123" y="182613"/>
                      <a:pt x="76961" y="181804"/>
                      <a:pt x="76952" y="181737"/>
                    </a:cubicBezTo>
                    <a:cubicBezTo>
                      <a:pt x="76761" y="180880"/>
                      <a:pt x="76342" y="180089"/>
                      <a:pt x="75732" y="179451"/>
                    </a:cubicBezTo>
                    <a:cubicBezTo>
                      <a:pt x="69903" y="173403"/>
                      <a:pt x="67169" y="165954"/>
                      <a:pt x="68027" y="158515"/>
                    </a:cubicBezTo>
                    <a:lnTo>
                      <a:pt x="78371" y="102070"/>
                    </a:lnTo>
                    <a:cubicBezTo>
                      <a:pt x="78695" y="99593"/>
                      <a:pt x="79266" y="97050"/>
                      <a:pt x="80076" y="94536"/>
                    </a:cubicBezTo>
                    <a:cubicBezTo>
                      <a:pt x="80866" y="92050"/>
                      <a:pt x="79533" y="89402"/>
                      <a:pt x="77075" y="88573"/>
                    </a:cubicBezTo>
                    <a:cubicBezTo>
                      <a:pt x="73923" y="87497"/>
                      <a:pt x="70722" y="86963"/>
                      <a:pt x="67588" y="86963"/>
                    </a:cubicBezTo>
                    <a:lnTo>
                      <a:pt x="37185" y="86963"/>
                    </a:lnTo>
                    <a:cubicBezTo>
                      <a:pt x="22402" y="86963"/>
                      <a:pt x="9857" y="97774"/>
                      <a:pt x="8019" y="112119"/>
                    </a:cubicBezTo>
                    <a:lnTo>
                      <a:pt x="132" y="173526"/>
                    </a:lnTo>
                    <a:cubicBezTo>
                      <a:pt x="-468" y="178222"/>
                      <a:pt x="990" y="182975"/>
                      <a:pt x="4142" y="186557"/>
                    </a:cubicBezTo>
                    <a:cubicBezTo>
                      <a:pt x="7390" y="190252"/>
                      <a:pt x="12105" y="192367"/>
                      <a:pt x="17077" y="192367"/>
                    </a:cubicBezTo>
                    <a:lnTo>
                      <a:pt x="23831" y="271891"/>
                    </a:lnTo>
                    <a:cubicBezTo>
                      <a:pt x="24031" y="274358"/>
                      <a:pt x="26107" y="276254"/>
                      <a:pt x="28574" y="276254"/>
                    </a:cubicBezTo>
                    <a:lnTo>
                      <a:pt x="76199" y="276254"/>
                    </a:lnTo>
                    <a:cubicBezTo>
                      <a:pt x="78676" y="276254"/>
                      <a:pt x="80742" y="274358"/>
                      <a:pt x="80943" y="271891"/>
                    </a:cubicBezTo>
                    <a:lnTo>
                      <a:pt x="83400" y="242278"/>
                    </a:lnTo>
                    <a:cubicBezTo>
                      <a:pt x="83590" y="240040"/>
                      <a:pt x="82228" y="238001"/>
                      <a:pt x="80123" y="237334"/>
                    </a:cubicBezTo>
                    <a:close/>
                    <a:moveTo>
                      <a:pt x="266556" y="173507"/>
                    </a:moveTo>
                    <a:lnTo>
                      <a:pt x="258669" y="112090"/>
                    </a:lnTo>
                    <a:cubicBezTo>
                      <a:pt x="256831" y="97755"/>
                      <a:pt x="244287" y="86935"/>
                      <a:pt x="229504" y="86935"/>
                    </a:cubicBezTo>
                    <a:lnTo>
                      <a:pt x="199110" y="86935"/>
                    </a:lnTo>
                    <a:cubicBezTo>
                      <a:pt x="195966" y="86935"/>
                      <a:pt x="192766" y="87478"/>
                      <a:pt x="189613" y="88554"/>
                    </a:cubicBezTo>
                    <a:cubicBezTo>
                      <a:pt x="187156" y="89383"/>
                      <a:pt x="185822" y="92040"/>
                      <a:pt x="186613" y="94517"/>
                    </a:cubicBezTo>
                    <a:cubicBezTo>
                      <a:pt x="187413" y="97022"/>
                      <a:pt x="187994" y="99555"/>
                      <a:pt x="188356" y="102289"/>
                    </a:cubicBezTo>
                    <a:lnTo>
                      <a:pt x="198529" y="157534"/>
                    </a:lnTo>
                    <a:lnTo>
                      <a:pt x="198672" y="158458"/>
                    </a:lnTo>
                    <a:cubicBezTo>
                      <a:pt x="199529" y="165935"/>
                      <a:pt x="196795" y="173374"/>
                      <a:pt x="190966" y="179422"/>
                    </a:cubicBezTo>
                    <a:cubicBezTo>
                      <a:pt x="190356" y="180061"/>
                      <a:pt x="189928" y="180851"/>
                      <a:pt x="189747" y="181708"/>
                    </a:cubicBezTo>
                    <a:cubicBezTo>
                      <a:pt x="189737" y="181775"/>
                      <a:pt x="189461" y="183213"/>
                      <a:pt x="189442" y="183280"/>
                    </a:cubicBezTo>
                    <a:cubicBezTo>
                      <a:pt x="189242" y="183994"/>
                      <a:pt x="189204" y="184756"/>
                      <a:pt x="189347" y="185480"/>
                    </a:cubicBezTo>
                    <a:lnTo>
                      <a:pt x="196224" y="221123"/>
                    </a:lnTo>
                    <a:cubicBezTo>
                      <a:pt x="197033" y="225323"/>
                      <a:pt x="195938" y="229629"/>
                      <a:pt x="193223" y="232924"/>
                    </a:cubicBezTo>
                    <a:cubicBezTo>
                      <a:pt x="191575" y="234915"/>
                      <a:pt x="189270" y="236439"/>
                      <a:pt x="186575" y="237315"/>
                    </a:cubicBezTo>
                    <a:cubicBezTo>
                      <a:pt x="184479" y="238001"/>
                      <a:pt x="183117" y="240040"/>
                      <a:pt x="183308" y="242240"/>
                    </a:cubicBezTo>
                    <a:lnTo>
                      <a:pt x="185765" y="271853"/>
                    </a:lnTo>
                    <a:cubicBezTo>
                      <a:pt x="185965" y="274320"/>
                      <a:pt x="188032" y="276215"/>
                      <a:pt x="190509" y="276215"/>
                    </a:cubicBezTo>
                    <a:lnTo>
                      <a:pt x="238134" y="276215"/>
                    </a:lnTo>
                    <a:cubicBezTo>
                      <a:pt x="240610" y="276215"/>
                      <a:pt x="242677" y="274320"/>
                      <a:pt x="242877" y="271853"/>
                    </a:cubicBezTo>
                    <a:lnTo>
                      <a:pt x="249487" y="192329"/>
                    </a:lnTo>
                    <a:lnTo>
                      <a:pt x="249630" y="192329"/>
                    </a:lnTo>
                    <a:cubicBezTo>
                      <a:pt x="254602" y="192329"/>
                      <a:pt x="259317" y="190214"/>
                      <a:pt x="262565" y="186519"/>
                    </a:cubicBezTo>
                    <a:cubicBezTo>
                      <a:pt x="265708" y="182937"/>
                      <a:pt x="267166" y="178194"/>
                      <a:pt x="266556" y="173507"/>
                    </a:cubicBezTo>
                    <a:close/>
                    <a:moveTo>
                      <a:pt x="188213" y="226866"/>
                    </a:moveTo>
                    <a:cubicBezTo>
                      <a:pt x="189118" y="225771"/>
                      <a:pt x="189480" y="224323"/>
                      <a:pt x="189213" y="222933"/>
                    </a:cubicBezTo>
                    <a:lnTo>
                      <a:pt x="180412" y="177308"/>
                    </a:lnTo>
                    <a:cubicBezTo>
                      <a:pt x="186403" y="173841"/>
                      <a:pt x="190013" y="166859"/>
                      <a:pt x="189156" y="159429"/>
                    </a:cubicBezTo>
                    <a:lnTo>
                      <a:pt x="181279" y="103775"/>
                    </a:lnTo>
                    <a:cubicBezTo>
                      <a:pt x="179469" y="88059"/>
                      <a:pt x="166934" y="76200"/>
                      <a:pt x="152123" y="76200"/>
                    </a:cubicBezTo>
                    <a:lnTo>
                      <a:pt x="116928" y="76200"/>
                    </a:lnTo>
                    <a:cubicBezTo>
                      <a:pt x="102107" y="76200"/>
                      <a:pt x="89572" y="88059"/>
                      <a:pt x="87801" y="103461"/>
                    </a:cubicBezTo>
                    <a:lnTo>
                      <a:pt x="77485" y="159544"/>
                    </a:lnTo>
                    <a:cubicBezTo>
                      <a:pt x="76599" y="167221"/>
                      <a:pt x="82047" y="174050"/>
                      <a:pt x="88601" y="177403"/>
                    </a:cubicBezTo>
                    <a:lnTo>
                      <a:pt x="79819" y="222923"/>
                    </a:lnTo>
                    <a:cubicBezTo>
                      <a:pt x="79552" y="224314"/>
                      <a:pt x="79914" y="225762"/>
                      <a:pt x="80819" y="226857"/>
                    </a:cubicBezTo>
                    <a:cubicBezTo>
                      <a:pt x="81724" y="227952"/>
                      <a:pt x="83067" y="228600"/>
                      <a:pt x="84495" y="228600"/>
                    </a:cubicBezTo>
                    <a:lnTo>
                      <a:pt x="105755" y="228600"/>
                    </a:lnTo>
                    <a:lnTo>
                      <a:pt x="115528" y="281845"/>
                    </a:lnTo>
                    <a:cubicBezTo>
                      <a:pt x="115937" y="284102"/>
                      <a:pt x="117909" y="285750"/>
                      <a:pt x="120214" y="285750"/>
                    </a:cubicBezTo>
                    <a:lnTo>
                      <a:pt x="148818" y="285750"/>
                    </a:lnTo>
                    <a:cubicBezTo>
                      <a:pt x="151113" y="285750"/>
                      <a:pt x="153085" y="284112"/>
                      <a:pt x="153504" y="281845"/>
                    </a:cubicBezTo>
                    <a:lnTo>
                      <a:pt x="163277" y="228600"/>
                    </a:lnTo>
                    <a:lnTo>
                      <a:pt x="184536" y="228600"/>
                    </a:lnTo>
                    <a:cubicBezTo>
                      <a:pt x="185965" y="228600"/>
                      <a:pt x="187318" y="227981"/>
                      <a:pt x="188213" y="226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buClrTx/>
                  <a:buFontTx/>
                  <a:buNone/>
                </a:pPr>
                <a:endParaRPr lang="ru-RU" sz="1800" kern="1200">
                  <a:solidFill>
                    <a:srgbClr val="1C1C1C"/>
                  </a:solidFill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-408222" y="3468152"/>
              <a:ext cx="2626224" cy="45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  <a:buClrTx/>
                <a:buFontTx/>
                <a:buNone/>
              </a:pPr>
              <a:r>
                <a:rPr lang="ru-RU" sz="2000" b="1" kern="12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Целевая</a:t>
              </a:r>
            </a:p>
            <a:p>
              <a:pPr algn="ctr">
                <a:lnSpc>
                  <a:spcPts val="1900"/>
                </a:lnSpc>
                <a:buClrTx/>
                <a:buFontTx/>
                <a:buNone/>
              </a:pPr>
              <a:r>
                <a:rPr lang="ru-RU" sz="2000" b="1" kern="1200" dirty="0" smtClean="0">
                  <a:solidFill>
                    <a:srgbClr val="FFFFFF"/>
                  </a:solidFill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rPr>
                <a:t>аудитория</a:t>
              </a:r>
              <a:endParaRPr lang="ru-RU" sz="2000" b="1" kern="1200" dirty="0">
                <a:solidFill>
                  <a:srgbClr val="FFFFF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47" name="Прямая со стрелкой 46"/>
          <p:cNvCxnSpPr/>
          <p:nvPr/>
        </p:nvCxnSpPr>
        <p:spPr>
          <a:xfrm flipH="1" flipV="1">
            <a:off x="4812339" y="1747755"/>
            <a:ext cx="845" cy="804656"/>
          </a:xfrm>
          <a:prstGeom prst="straightConnector1">
            <a:avLst/>
          </a:prstGeom>
          <a:ln w="69850">
            <a:solidFill>
              <a:srgbClr val="43CEFF">
                <a:alpha val="3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8" idx="0"/>
            <a:endCxn id="65" idx="3"/>
          </p:cNvCxnSpPr>
          <p:nvPr/>
        </p:nvCxnSpPr>
        <p:spPr>
          <a:xfrm flipV="1">
            <a:off x="1310843" y="1915124"/>
            <a:ext cx="565244" cy="565516"/>
          </a:xfrm>
          <a:prstGeom prst="line">
            <a:avLst/>
          </a:prstGeom>
          <a:ln>
            <a:solidFill>
              <a:srgbClr val="BDEE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38" idx="4"/>
            <a:endCxn id="72" idx="2"/>
          </p:cNvCxnSpPr>
          <p:nvPr/>
        </p:nvCxnSpPr>
        <p:spPr>
          <a:xfrm>
            <a:off x="1310843" y="4282265"/>
            <a:ext cx="488105" cy="1048988"/>
          </a:xfrm>
          <a:prstGeom prst="line">
            <a:avLst/>
          </a:prstGeom>
          <a:ln>
            <a:solidFill>
              <a:srgbClr val="BDEE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38" idx="2"/>
            <a:endCxn id="71" idx="2"/>
          </p:cNvCxnSpPr>
          <p:nvPr/>
        </p:nvCxnSpPr>
        <p:spPr>
          <a:xfrm flipV="1">
            <a:off x="2234005" y="3375371"/>
            <a:ext cx="317095" cy="6082"/>
          </a:xfrm>
          <a:prstGeom prst="line">
            <a:avLst/>
          </a:prstGeom>
          <a:ln>
            <a:solidFill>
              <a:srgbClr val="BDEE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па 32"/>
          <p:cNvGrpSpPr/>
          <p:nvPr/>
        </p:nvGrpSpPr>
        <p:grpSpPr>
          <a:xfrm>
            <a:off x="7937887" y="4364624"/>
            <a:ext cx="821368" cy="428716"/>
            <a:chOff x="8143705" y="4353312"/>
            <a:chExt cx="821368" cy="428716"/>
          </a:xfrm>
        </p:grpSpPr>
        <p:sp>
          <p:nvSpPr>
            <p:cNvPr id="32" name="Овал 31"/>
            <p:cNvSpPr/>
            <p:nvPr/>
          </p:nvSpPr>
          <p:spPr>
            <a:xfrm>
              <a:off x="8340031" y="4353312"/>
              <a:ext cx="428716" cy="428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xmlns="" id="{576A9501-7AFE-0443-AFB5-FFEF8AC49D71}"/>
                </a:ext>
              </a:extLst>
            </p:cNvPr>
            <p:cNvSpPr/>
            <p:nvPr/>
          </p:nvSpPr>
          <p:spPr>
            <a:xfrm>
              <a:off x="8143705" y="4417890"/>
              <a:ext cx="821368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685817">
                <a:buClrTx/>
                <a:buFontTx/>
                <a:buNone/>
                <a:defRPr/>
              </a:pPr>
              <a:r>
                <a:rPr lang="en-US" sz="1600" b="1" kern="1200" dirty="0" smtClean="0">
                  <a:solidFill>
                    <a:schemeClr val="bg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new</a:t>
              </a:r>
              <a:endParaRPr lang="ru-RU" sz="1200" b="1" kern="1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Номер слайда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CF1A-F437-4998-BD29-500E761DB36F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 Narrow" panose="020B0606020202030204" pitchFamily="34" charset="0"/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_kGZrr.FUyRUpdKx.bOn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Yjpv4.BnUWAz5LXzVQN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pmTYzjTUmGOTz.O8MC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63nPpD9UeZfqgcg2PC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6EwyjR4kGoRvNzbLmZ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W3yWXvBkidgj.PM1Hp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I3tzYiTUi9iyGwsrotq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Другая 8">
      <a:dk1>
        <a:srgbClr val="1C1C1C"/>
      </a:dk1>
      <a:lt1>
        <a:srgbClr val="FFFFFF"/>
      </a:lt1>
      <a:dk2>
        <a:srgbClr val="58595B"/>
      </a:dk2>
      <a:lt2>
        <a:srgbClr val="878787"/>
      </a:lt2>
      <a:accent1>
        <a:srgbClr val="002882"/>
      </a:accent1>
      <a:accent2>
        <a:srgbClr val="33539B"/>
      </a:accent2>
      <a:accent3>
        <a:srgbClr val="667EB4"/>
      </a:accent3>
      <a:accent4>
        <a:srgbClr val="00AAFF"/>
      </a:accent4>
      <a:accent5>
        <a:srgbClr val="78B497"/>
      </a:accent5>
      <a:accent6>
        <a:srgbClr val="E62632"/>
      </a:accent6>
      <a:hlink>
        <a:srgbClr val="0563C1"/>
      </a:hlink>
      <a:folHlink>
        <a:srgbClr val="954F72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  <a:effectLst>
          <a:outerShdw blurRad="114300" dist="63500" dir="2700000" algn="ctr" rotWithShape="0">
            <a:srgbClr val="000000">
              <a:alpha val="8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4_Тема Office">
  <a:themeElements>
    <a:clrScheme name="Другая 8">
      <a:dk1>
        <a:srgbClr val="1C1C1C"/>
      </a:dk1>
      <a:lt1>
        <a:srgbClr val="FFFFFF"/>
      </a:lt1>
      <a:dk2>
        <a:srgbClr val="58595B"/>
      </a:dk2>
      <a:lt2>
        <a:srgbClr val="878787"/>
      </a:lt2>
      <a:accent1>
        <a:srgbClr val="002882"/>
      </a:accent1>
      <a:accent2>
        <a:srgbClr val="33539B"/>
      </a:accent2>
      <a:accent3>
        <a:srgbClr val="667EB4"/>
      </a:accent3>
      <a:accent4>
        <a:srgbClr val="00AAFF"/>
      </a:accent4>
      <a:accent5>
        <a:srgbClr val="78B497"/>
      </a:accent5>
      <a:accent6>
        <a:srgbClr val="E62632"/>
      </a:accent6>
      <a:hlink>
        <a:srgbClr val="0563C1"/>
      </a:hlink>
      <a:folHlink>
        <a:srgbClr val="954F72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  <a:effectLst>
          <a:outerShdw blurRad="114300" dist="63500" dir="2700000" algn="ctr" rotWithShape="0">
            <a:srgbClr val="000000">
              <a:alpha val="8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1037</Words>
  <Application>Microsoft Office PowerPoint</Application>
  <PresentationFormat>Широкоэкранный</PresentationFormat>
  <Paragraphs>300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VTB Group Cond</vt:lpstr>
      <vt:lpstr>VTB Group Cond Demi Bold</vt:lpstr>
      <vt:lpstr>Тема Office</vt:lpstr>
      <vt:lpstr>1_Тема Office</vt:lpstr>
      <vt:lpstr>2_Тема Office</vt:lpstr>
      <vt:lpstr>4_Тема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.</cp:lastModifiedBy>
  <cp:revision>122</cp:revision>
  <dcterms:created xsi:type="dcterms:W3CDTF">2021-12-02T12:30:11Z</dcterms:created>
  <dcterms:modified xsi:type="dcterms:W3CDTF">2021-12-04T02:32:36Z</dcterms:modified>
</cp:coreProperties>
</file>