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ppt/media/image2.png" ContentType="image/png"/>
  <Override PartName="/ppt/media/image3.svg" ContentType="image/sv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8288000" cy="10287000"/>
  <p:notesSz cx="10287000" cy="1828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перемещения страницы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Для правки формата примечаний щёлкните мышью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543731E4-F928-4247-AAB7-DA882B293053}" type="slidenum"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AE164A2-2788-4926-A5E8-3FDF6B0B8E17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ACB7038-E200-44C9-AF28-EB702D6CD121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3FC0E8A-F058-4213-BF04-1A040257C7DE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A650301-2C41-4A40-B234-58E17D7AD4DE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sldNum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3AF5A98-BC52-44E0-85D1-86197D6AD4C2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sldNum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D947632-A599-49F7-ABAC-CFC9584DE471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47399FC-3AA5-4746-8553-5796CF0E9F87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&lt;номер&gt;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B619E32-2B4A-4C9E-ABBF-A81097504B76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&lt;номер&gt;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B71985F-C159-4459-8E61-094B2975686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18F979E-9139-4BD0-9F42-B6D9743711B0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732520" y="4834800"/>
            <a:ext cx="799200" cy="29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9AFC9EAD-268E-4B97-8F47-0B895AF066F6}" type="slidenum"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doc.qt.io/qtforpython-6/" TargetMode="External"/><Relationship Id="rId2" Type="http://schemas.openxmlformats.org/officeDocument/2006/relationships/hyperlink" Target="https://www.sqlite.org/docs.html" TargetMode="External"/><Relationship Id="rId3" Type="http://schemas.openxmlformats.org/officeDocument/2006/relationships/hyperlink" Target="https://scikit-learn.org/stable/index.html" TargetMode="External"/><Relationship Id="rId4" Type="http://schemas.openxmlformats.org/officeDocument/2006/relationships/hyperlink" Target="https://scikit-learn.org/stable/modules/generated/sklearn.preprocessing.StandardScaler.html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8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IREA_Gerb_Colour 1" descr="preencoded.png"/>
          <p:cNvPicPr/>
          <p:nvPr/>
        </p:nvPicPr>
        <p:blipFill>
          <a:blip r:embed="rId1"/>
          <a:stretch/>
        </p:blipFill>
        <p:spPr>
          <a:xfrm>
            <a:off x="15982920" y="485640"/>
            <a:ext cx="1809000" cy="1999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" name="Text 0"/>
          <p:cNvSpPr/>
          <p:nvPr/>
        </p:nvSpPr>
        <p:spPr>
          <a:xfrm>
            <a:off x="1143000" y="3809880"/>
            <a:ext cx="16020360" cy="26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ts val="10800"/>
              </a:lnSpc>
              <a:tabLst>
                <a:tab algn="l" pos="0"/>
              </a:tabLst>
            </a:pPr>
            <a:r>
              <a:rPr b="0" lang="en-US" sz="9000" strike="noStrike" u="none">
                <a:solidFill>
                  <a:srgbClr val="ffffff"/>
                </a:solidFill>
                <a:uFillTx/>
                <a:latin typeface="Montserrat Medium"/>
                <a:ea typeface="Montserrat Medium"/>
              </a:rPr>
              <a:t>Калькулятор протезов</a:t>
            </a:r>
            <a:endParaRPr b="0" lang="ru-RU" sz="9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N"/>
          <p:cNvSpPr/>
          <p:nvPr/>
        </p:nvSpPr>
        <p:spPr>
          <a:xfrm>
            <a:off x="1143000" y="6477120"/>
            <a:ext cx="7428960" cy="26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25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5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5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50" spc="-74" strike="noStrike" u="none">
                <a:solidFill>
                  <a:srgbClr val="bde3ff"/>
                </a:solidFill>
                <a:uFillTx/>
                <a:latin typeface="Montserrat Medium"/>
                <a:ea typeface="Montserrat Regular"/>
              </a:rPr>
              <a:t>Проект выполнил(а):</a:t>
            </a:r>
            <a:endParaRPr b="0" lang="ru-RU" sz="225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50" spc="-74" strike="noStrike" u="none">
                <a:solidFill>
                  <a:srgbClr val="ffffff"/>
                </a:solidFill>
                <a:uFillTx/>
                <a:latin typeface="Montserrat Medium"/>
                <a:ea typeface="Montserrat Bold"/>
              </a:rPr>
              <a:t>Булычев Алексей</a:t>
            </a:r>
            <a:endParaRPr b="0" lang="ru-RU" sz="225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50" spc="-74" strike="noStrike" u="none">
                <a:solidFill>
                  <a:srgbClr val="ffffff"/>
                </a:solidFill>
                <a:uFillTx/>
                <a:latin typeface="Montserrat Medium"/>
                <a:ea typeface="Montserrat Regular"/>
              </a:rPr>
              <a:t>Школа №1195, 10 класс Т</a:t>
            </a:r>
            <a:endParaRPr b="0" lang="ru-RU" sz="225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5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50" spc="-74" strike="noStrike" u="none">
                <a:solidFill>
                  <a:srgbClr val="bde3ff"/>
                </a:solidFill>
                <a:uFillTx/>
                <a:latin typeface="Montserrat Medium"/>
                <a:ea typeface="Montserrat Regular"/>
              </a:rPr>
              <a:t>Руководитель проекта:</a:t>
            </a:r>
            <a:endParaRPr b="0" lang="ru-RU" sz="225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ts val="2701"/>
              </a:lnSpc>
              <a:tabLst>
                <a:tab algn="l" pos="0"/>
              </a:tabLst>
            </a:pPr>
            <a:r>
              <a:rPr b="0" lang="en-US" sz="2250" spc="-74" strike="noStrike" u="none">
                <a:solidFill>
                  <a:srgbClr val="bde3ff"/>
                </a:solidFill>
                <a:uFillTx/>
                <a:latin typeface="Montserrat Medium"/>
                <a:ea typeface="Montserrat Regular"/>
              </a:rPr>
              <a:t>преподаватель ДТ “Альтаир” Борисов Артём Игоревич</a:t>
            </a:r>
            <a:endParaRPr b="0" lang="ru-RU" sz="22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de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efault_name"/>
          <p:cNvSpPr/>
          <p:nvPr/>
        </p:nvSpPr>
        <p:spPr>
          <a:xfrm>
            <a:off x="1143000" y="1080000"/>
            <a:ext cx="16020360" cy="26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ts val="8101"/>
              </a:lnSpc>
              <a:tabLst>
                <a:tab algn="l" pos="0"/>
              </a:tabLst>
            </a:pPr>
            <a:r>
              <a:rPr b="0" lang="en-US" sz="6000" strike="noStrike" u="none">
                <a:solidFill>
                  <a:srgbClr val="1b84ff"/>
                </a:solidFill>
                <a:uFillTx/>
                <a:latin typeface="Montserrat Medium"/>
                <a:ea typeface="Montserrat Medium"/>
              </a:rPr>
              <a:t>Актуальность</a:t>
            </a:r>
            <a:endParaRPr b="0" lang="ru-RU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Footnote"/>
          <p:cNvSpPr/>
          <p:nvPr/>
        </p:nvSpPr>
        <p:spPr>
          <a:xfrm>
            <a:off x="1141200" y="8058600"/>
            <a:ext cx="1163880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15000"/>
              </a:lnSpc>
              <a:tabLst>
                <a:tab algn="l" pos="0"/>
              </a:tabLst>
            </a:pPr>
            <a:r>
              <a:rPr b="0" lang="en-US" sz="3200" spc="-74" strike="noStrike" u="none">
                <a:solidFill>
                  <a:srgbClr val="1c1628"/>
                </a:solidFill>
                <a:uFillTx/>
                <a:latin typeface="Montserrat Regular"/>
                <a:ea typeface="Montserrat Regular"/>
              </a:rPr>
              <a:t>Актуальность проекта "Калькулятор протезов" заключается в повышении доступности и удобства выбора протезов для людей с ампутациями и травмами. Это поможет пользователям быстро находить подходящие решения в зависимости от их личных показателей. Проект способен улучшить качество жизни, снизить время на поиск информации и повысить общую осведомленность о возможностях протезирования.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TextBox 3"/>
          <p:cNvSpPr/>
          <p:nvPr/>
        </p:nvSpPr>
        <p:spPr>
          <a:xfrm>
            <a:off x="17696160" y="9794520"/>
            <a:ext cx="59112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400" strike="noStrike" u="none">
                <a:solidFill>
                  <a:srgbClr val="0070c0"/>
                </a:solidFill>
                <a:uFillTx/>
                <a:latin typeface="Montserrat Medium"/>
              </a:rPr>
              <a:t>2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ctangle 1" descr="preencoded.png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9144360" y="360"/>
            <a:ext cx="9143280" cy="10286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default_name"/>
          <p:cNvSpPr/>
          <p:nvPr/>
        </p:nvSpPr>
        <p:spPr>
          <a:xfrm>
            <a:off x="1143000" y="1143000"/>
            <a:ext cx="6876360" cy="10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8101"/>
              </a:lnSpc>
              <a:tabLst>
                <a:tab algn="l" pos="0"/>
              </a:tabLst>
            </a:pPr>
            <a:r>
              <a:rPr b="0" lang="en-US" sz="5400" strike="noStrike" u="none">
                <a:solidFill>
                  <a:srgbClr val="1b84ff"/>
                </a:solidFill>
                <a:uFillTx/>
                <a:latin typeface="Montserrat Medium"/>
                <a:ea typeface="Inter Medium"/>
              </a:rPr>
              <a:t>Цель</a:t>
            </a:r>
            <a:endParaRPr b="0" lang="ru-R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Text 1"/>
          <p:cNvSpPr/>
          <p:nvPr/>
        </p:nvSpPr>
        <p:spPr>
          <a:xfrm>
            <a:off x="1143000" y="3457440"/>
            <a:ext cx="6876360" cy="55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4320"/>
              </a:lnSpc>
              <a:spcAft>
                <a:spcPts val="4501"/>
              </a:spcAft>
              <a:tabLst>
                <a:tab algn="l" pos="0"/>
              </a:tabLst>
            </a:pPr>
            <a:r>
              <a:rPr b="0" lang="en-US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Помочь врачам и постадавшим подобрать протез в соответствии с индивидуальными параметрами пользователей или их подопечных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default_name"/>
          <p:cNvSpPr/>
          <p:nvPr/>
        </p:nvSpPr>
        <p:spPr>
          <a:xfrm>
            <a:off x="10287000" y="1143000"/>
            <a:ext cx="6685920" cy="10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8101"/>
              </a:lnSpc>
              <a:tabLst>
                <a:tab algn="l" pos="0"/>
              </a:tabLst>
            </a:pPr>
            <a:r>
              <a:rPr b="0" lang="en-US" sz="5400" strike="noStrike" u="none">
                <a:solidFill>
                  <a:srgbClr val="1b84ff"/>
                </a:solidFill>
                <a:uFillTx/>
                <a:latin typeface="Montserrat Medium"/>
                <a:ea typeface="Inter Medium"/>
              </a:rPr>
              <a:t>Задачи</a:t>
            </a:r>
            <a:endParaRPr b="0" lang="ru-R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Text 3"/>
          <p:cNvSpPr/>
          <p:nvPr/>
        </p:nvSpPr>
        <p:spPr>
          <a:xfrm>
            <a:off x="10287000" y="1800000"/>
            <a:ext cx="7352640" cy="277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71680" rIns="571680" tIns="571680" bIns="571680" anchor="t">
            <a:no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Основная задача – создать оконное приложение – Калькулятор протезов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Подзадачи, возникшие при создании приложения: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1. Создание идеи проекта, постановление проблемы и нахождение её решения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2. Создание внутреннего скелета приложения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3. Создание и подключения базы данных пациентов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4. Создание дизайна приложения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TextBox 9"/>
          <p:cNvSpPr/>
          <p:nvPr/>
        </p:nvSpPr>
        <p:spPr>
          <a:xfrm>
            <a:off x="17696160" y="9794520"/>
            <a:ext cx="59112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400" strike="noStrike" u="none">
                <a:solidFill>
                  <a:srgbClr val="0070c0"/>
                </a:solidFill>
                <a:uFillTx/>
                <a:latin typeface="Montserrat Medium"/>
              </a:rPr>
              <a:t>3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efault_name"/>
          <p:cNvSpPr/>
          <p:nvPr/>
        </p:nvSpPr>
        <p:spPr>
          <a:xfrm>
            <a:off x="1143000" y="1143000"/>
            <a:ext cx="16020360" cy="10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8101"/>
              </a:lnSpc>
              <a:tabLst>
                <a:tab algn="l" pos="0"/>
              </a:tabLst>
            </a:pPr>
            <a:r>
              <a:rPr b="0" lang="ru-RU" sz="5400" strike="noStrike" u="none">
                <a:solidFill>
                  <a:srgbClr val="0d99ff"/>
                </a:solidFill>
                <a:uFillTx/>
                <a:latin typeface="Montserrat Medium"/>
                <a:ea typeface="Inter Medium"/>
              </a:rPr>
              <a:t>Методика выполнения работы </a:t>
            </a:r>
            <a:r>
              <a:rPr b="0" lang="ru-RU" sz="3200" strike="noStrike" u="none">
                <a:solidFill>
                  <a:srgbClr val="0d99ff"/>
                </a:solidFill>
                <a:uFillTx/>
                <a:latin typeface="Montserrat Medium"/>
                <a:ea typeface="Inter Medium"/>
              </a:rPr>
              <a:t>(задачи расписаны слайдом ранее)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Text 1"/>
          <p:cNvSpPr/>
          <p:nvPr/>
        </p:nvSpPr>
        <p:spPr>
          <a:xfrm>
            <a:off x="1143000" y="3457440"/>
            <a:ext cx="11448360" cy="12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1. Задача реализовалась теоретически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2. Создание внутреннего скелета приложения делалось при помощи библиотеки PyQt6 и базы данных вместе с 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3. Все операции с базой данных пациентов делались при помощи библиотеки sqlite3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4. Для дизайна приложения использовался Qt Designer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Все действия с основной программой проводились в PyCharm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TextBox 5"/>
          <p:cNvSpPr/>
          <p:nvPr/>
        </p:nvSpPr>
        <p:spPr>
          <a:xfrm>
            <a:off x="17696160" y="9794520"/>
            <a:ext cx="59112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400" strike="noStrike" u="none">
                <a:solidFill>
                  <a:srgbClr val="0070c0"/>
                </a:solidFill>
                <a:uFillTx/>
                <a:latin typeface="Montserrat Medium"/>
              </a:rPr>
              <a:t>4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Rectangle 1" descr="preencoded.png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9360" y="0"/>
            <a:ext cx="9143280" cy="10286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" name="default_name"/>
          <p:cNvSpPr/>
          <p:nvPr/>
        </p:nvSpPr>
        <p:spPr>
          <a:xfrm>
            <a:off x="1143000" y="1143000"/>
            <a:ext cx="6876360" cy="10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8101"/>
              </a:lnSpc>
              <a:tabLst>
                <a:tab algn="l" pos="0"/>
              </a:tabLst>
            </a:pPr>
            <a:r>
              <a:rPr b="0" lang="ru-RU" sz="5400" strike="noStrike" u="none">
                <a:solidFill>
                  <a:srgbClr val="0d99ff"/>
                </a:solidFill>
                <a:uFillTx/>
                <a:latin typeface="Montserrat Medium"/>
                <a:ea typeface="Inter Medium"/>
              </a:rPr>
              <a:t>Материалы</a:t>
            </a:r>
            <a:endParaRPr b="0" lang="ru-R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Text 1"/>
          <p:cNvSpPr/>
          <p:nvPr/>
        </p:nvSpPr>
        <p:spPr>
          <a:xfrm>
            <a:off x="1143000" y="3457440"/>
            <a:ext cx="6876360" cy="168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4320"/>
              </a:lnSpc>
              <a:spcAft>
                <a:spcPts val="4501"/>
              </a:spcAft>
              <a:tabLst>
                <a:tab algn="l" pos="0"/>
              </a:tabLst>
            </a:pPr>
            <a:r>
              <a:rPr b="0" lang="ru-RU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Из материальных ресурсов я использовал только ноутбук для разработки программ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default_name"/>
          <p:cNvSpPr/>
          <p:nvPr/>
        </p:nvSpPr>
        <p:spPr>
          <a:xfrm>
            <a:off x="10287000" y="1143000"/>
            <a:ext cx="7462440" cy="10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8101"/>
              </a:lnSpc>
              <a:tabLst>
                <a:tab algn="l" pos="0"/>
              </a:tabLst>
            </a:pPr>
            <a:r>
              <a:rPr b="0" lang="ru-RU" sz="5400" strike="noStrike" u="none">
                <a:solidFill>
                  <a:srgbClr val="0d99ff"/>
                </a:solidFill>
                <a:uFillTx/>
                <a:latin typeface="Montserrat Medium"/>
                <a:ea typeface="Inter Medium"/>
              </a:rPr>
              <a:t>Оборудование и ПО</a:t>
            </a:r>
            <a:endParaRPr b="0" lang="ru-R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Text 3"/>
          <p:cNvSpPr/>
          <p:nvPr/>
        </p:nvSpPr>
        <p:spPr>
          <a:xfrm>
            <a:off x="10287000" y="3457440"/>
            <a:ext cx="6685920" cy="277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ru-RU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Для создания кода проекта на Python я использовал PyCharm, для работы с базой данных SqlLiteStudio, для создания дизайна оконного приложения QtDesigner, для 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20"/>
              </a:lnSpc>
              <a:spcAft>
                <a:spcPts val="4501"/>
              </a:spcAft>
              <a:tabLst>
                <a:tab algn="l" pos="0"/>
              </a:tabLst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  <a:ea typeface="Inter Regular"/>
              </a:rPr>
              <a:t>3D модели - blender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TextBox 9"/>
          <p:cNvSpPr/>
          <p:nvPr/>
        </p:nvSpPr>
        <p:spPr>
          <a:xfrm>
            <a:off x="17696160" y="9794520"/>
            <a:ext cx="59112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400" strike="noStrike" u="none">
                <a:solidFill>
                  <a:srgbClr val="0070c0"/>
                </a:solidFill>
                <a:uFillTx/>
                <a:latin typeface="Montserrat Medium"/>
              </a:rPr>
              <a:t>5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efault_name"/>
          <p:cNvSpPr/>
          <p:nvPr/>
        </p:nvSpPr>
        <p:spPr>
          <a:xfrm>
            <a:off x="1143000" y="1143000"/>
            <a:ext cx="6476400" cy="10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8101"/>
              </a:lnSpc>
              <a:tabLst>
                <a:tab algn="l" pos="0"/>
              </a:tabLst>
            </a:pPr>
            <a:r>
              <a:rPr b="0" lang="en-US" sz="5400" strike="noStrike" u="none">
                <a:solidFill>
                  <a:srgbClr val="1b84ff"/>
                </a:solidFill>
                <a:uFillTx/>
                <a:latin typeface="Montserrat Medium"/>
                <a:ea typeface="Inter Medium"/>
              </a:rPr>
              <a:t>Результат</a:t>
            </a:r>
            <a:endParaRPr b="0" lang="ru-R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Text 1"/>
          <p:cNvSpPr/>
          <p:nvPr/>
        </p:nvSpPr>
        <p:spPr>
          <a:xfrm>
            <a:off x="1143000" y="3457440"/>
            <a:ext cx="9255240" cy="21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4320"/>
              </a:lnSpc>
              <a:spcAft>
                <a:spcPts val="4501"/>
              </a:spcAft>
              <a:tabLst>
                <a:tab algn="l" pos="0"/>
              </a:tabLst>
            </a:pPr>
            <a:r>
              <a:rPr b="0" lang="ru-RU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Я создал оконное приложение «Калькулятор протезов»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TextBox 7"/>
          <p:cNvSpPr/>
          <p:nvPr/>
        </p:nvSpPr>
        <p:spPr>
          <a:xfrm>
            <a:off x="17696160" y="9794520"/>
            <a:ext cx="59112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400" strike="noStrike" u="none">
                <a:solidFill>
                  <a:srgbClr val="0070c0"/>
                </a:solidFill>
                <a:uFillTx/>
                <a:latin typeface="Montserrat Medium"/>
              </a:rPr>
              <a:t>6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3" name="" descr=""/>
          <p:cNvPicPr/>
          <p:nvPr/>
        </p:nvPicPr>
        <p:blipFill>
          <a:blip r:embed="rId1"/>
          <a:stretch/>
        </p:blipFill>
        <p:spPr>
          <a:xfrm>
            <a:off x="529200" y="4700880"/>
            <a:ext cx="8110800" cy="5199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8842320" y="1080000"/>
            <a:ext cx="8869680" cy="6169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efault_name"/>
          <p:cNvSpPr/>
          <p:nvPr/>
        </p:nvSpPr>
        <p:spPr>
          <a:xfrm>
            <a:off x="1143000" y="1143000"/>
            <a:ext cx="16020360" cy="10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8101"/>
              </a:lnSpc>
              <a:tabLst>
                <a:tab algn="l" pos="0"/>
              </a:tabLst>
            </a:pPr>
            <a:r>
              <a:rPr b="0" lang="ru-RU" sz="5400" strike="noStrike" u="none">
                <a:solidFill>
                  <a:srgbClr val="0d99ff"/>
                </a:solidFill>
                <a:uFillTx/>
                <a:latin typeface="Montserrat Medium"/>
                <a:ea typeface="Inter Medium"/>
              </a:rPr>
              <a:t>Дальнейшее развитие проекта</a:t>
            </a:r>
            <a:endParaRPr b="0" lang="ru-R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Text 1"/>
          <p:cNvSpPr/>
          <p:nvPr/>
        </p:nvSpPr>
        <p:spPr>
          <a:xfrm>
            <a:off x="1143000" y="3457440"/>
            <a:ext cx="11448360" cy="12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4320"/>
              </a:lnSpc>
              <a:spcAft>
                <a:spcPts val="4501"/>
              </a:spcAft>
              <a:tabLst>
                <a:tab algn="l" pos="0"/>
              </a:tabLst>
            </a:pPr>
            <a:r>
              <a:rPr b="0" lang="ru-RU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Улучшить и/или увеличить БД, добавить фирмы-производители, цены и большие индивидуальных пользовательских параметров, добавить обработку stl моделей протезов и их возможное изменение в соответствии с заданными параметрами и выведенными рассчётами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TextBox 4"/>
          <p:cNvSpPr/>
          <p:nvPr/>
        </p:nvSpPr>
        <p:spPr>
          <a:xfrm>
            <a:off x="17696160" y="9794520"/>
            <a:ext cx="59112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400" strike="noStrike" u="none">
                <a:solidFill>
                  <a:srgbClr val="0070c0"/>
                </a:solidFill>
                <a:uFillTx/>
                <a:latin typeface="Montserrat Medium"/>
              </a:rPr>
              <a:t>7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de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efault_name"/>
          <p:cNvSpPr/>
          <p:nvPr/>
        </p:nvSpPr>
        <p:spPr>
          <a:xfrm>
            <a:off x="1143000" y="1143000"/>
            <a:ext cx="16020360" cy="10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8101"/>
              </a:lnSpc>
            </a:pPr>
            <a:r>
              <a:rPr b="0" lang="ru-RU" sz="5400" strike="noStrike" u="none">
                <a:solidFill>
                  <a:srgbClr val="0d99ff"/>
                </a:solidFill>
                <a:uFillTx/>
                <a:latin typeface="Montserrat Medium"/>
                <a:ea typeface="Inter Medium"/>
              </a:rPr>
              <a:t>Список литературы</a:t>
            </a:r>
            <a:endParaRPr b="0" lang="ru-RU" sz="5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8101"/>
              </a:lnSpc>
              <a:tabLst>
                <a:tab algn="l" pos="0"/>
              </a:tabLst>
            </a:pPr>
            <a:endParaRPr b="0" lang="ru-RU" sz="6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Text 1"/>
          <p:cNvSpPr/>
          <p:nvPr/>
        </p:nvSpPr>
        <p:spPr>
          <a:xfrm>
            <a:off x="1151280" y="2506680"/>
            <a:ext cx="11448360" cy="18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4320"/>
              </a:lnSpc>
              <a:spcAft>
                <a:spcPts val="4501"/>
              </a:spcAft>
              <a:tabLst>
                <a:tab algn="l" pos="0"/>
              </a:tabLst>
            </a:pPr>
            <a:r>
              <a:rPr b="0" lang="ru-RU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PyQt6 - </a:t>
            </a:r>
            <a:r>
              <a:rPr b="0" lang="ru-RU" sz="3200" strike="noStrike" u="none">
                <a:solidFill>
                  <a:srgbClr val="0563c1"/>
                </a:solidFill>
                <a:uFillTx/>
                <a:latin typeface="Montserrat Regular"/>
                <a:ea typeface="Inter Regular"/>
                <a:hlinkClick r:id="rId1"/>
              </a:rPr>
              <a:t>https://doc.qt.io/qtforpython-6/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20"/>
              </a:lnSpc>
              <a:spcAft>
                <a:spcPts val="4501"/>
              </a:spcAft>
              <a:tabLst>
                <a:tab algn="l" pos="0"/>
              </a:tabLst>
            </a:pPr>
            <a:r>
              <a:rPr b="0" lang="ru-RU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sqlite3 - </a:t>
            </a:r>
            <a:r>
              <a:rPr b="0" lang="ru-RU" sz="3200" strike="noStrike" u="none">
                <a:solidFill>
                  <a:srgbClr val="0563c1"/>
                </a:solidFill>
                <a:uFillTx/>
                <a:latin typeface="Montserrat Regular"/>
                <a:ea typeface="Inter Regular"/>
                <a:hlinkClick r:id="rId2"/>
              </a:rPr>
              <a:t>https://www.sqlite.org/docs.html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20"/>
              </a:lnSpc>
              <a:spcAft>
                <a:spcPts val="4501"/>
              </a:spcAft>
              <a:tabLst>
                <a:tab algn="l" pos="0"/>
              </a:tabLst>
            </a:pPr>
            <a:r>
              <a:rPr b="0" lang="ru-RU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Scikit-learn: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20"/>
              </a:lnSpc>
              <a:spcAft>
                <a:spcPts val="4501"/>
              </a:spcAft>
              <a:tabLst>
                <a:tab algn="l" pos="0"/>
              </a:tabLst>
            </a:pPr>
            <a:r>
              <a:rPr b="0" lang="ru-RU" sz="3200" strike="noStrike" u="none">
                <a:solidFill>
                  <a:srgbClr val="0563c1"/>
                </a:solidFill>
                <a:uFillTx/>
                <a:latin typeface="Montserrat Regular"/>
                <a:ea typeface="Inter Regular"/>
                <a:hlinkClick r:id="rId3"/>
              </a:rPr>
              <a:t>https://scikit-learn.org/stable/index.html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20"/>
              </a:lnSpc>
              <a:spcAft>
                <a:spcPts val="4501"/>
              </a:spcAft>
              <a:tabLst>
                <a:tab algn="l" pos="0"/>
              </a:tabLst>
            </a:pPr>
            <a:r>
              <a:rPr b="0" lang="ru-RU" sz="3200" strike="noStrike" u="none">
                <a:solidFill>
                  <a:srgbClr val="0563c1"/>
                </a:solidFill>
                <a:uFillTx/>
                <a:latin typeface="Montserrat Regular"/>
                <a:ea typeface="Inter Regular"/>
                <a:hlinkClick r:id="rId4"/>
              </a:rPr>
              <a:t>https://scikit-learn.org/stable/modules/generated/sklearn.preprocessing.StandardScaler.html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20"/>
              </a:lnSpc>
              <a:spcAft>
                <a:spcPts val="4501"/>
              </a:spcAft>
              <a:tabLst>
                <a:tab algn="l" pos="0"/>
              </a:tabLst>
            </a:pPr>
            <a:r>
              <a:rPr b="0" lang="ru-RU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https://scikit-learn.org/stable/modules/generated/sklearn.neighbors.KNeighborsClassifier.html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TextBox 3"/>
          <p:cNvSpPr/>
          <p:nvPr/>
        </p:nvSpPr>
        <p:spPr>
          <a:xfrm>
            <a:off x="17696160" y="9794520"/>
            <a:ext cx="59112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400" strike="noStrike" u="none">
                <a:solidFill>
                  <a:srgbClr val="0070c0"/>
                </a:solidFill>
                <a:uFillTx/>
                <a:latin typeface="Montserrat Medium"/>
              </a:rPr>
              <a:t>8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7200" strike="noStrike" u="none">
                <a:solidFill>
                  <a:srgbClr val="000000"/>
                </a:solidFill>
                <a:uFillTx/>
                <a:latin typeface="Arial"/>
              </a:rPr>
              <a:t>Спасибо за внимание!</a:t>
            </a:r>
            <a:endParaRPr b="0" lang="ru-RU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Application>LibreOffice/24.8.4.2$Windows_X86_64 LibreOffice_project/bb3cfa12c7b1bf994ecc5649a80400d06cd71002</Application>
  <AppVersion>15.0000</AppVersion>
  <Words>154</Words>
  <Paragraphs>35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2025-01-14T09:23:53Z</dcterms:created>
  <dc:creator>PptxGenJS</dc:creator>
  <dc:description/>
  <dc:language>ru-RU</dc:language>
  <cp:lastModifiedBy/>
  <dcterms:modified xsi:type="dcterms:W3CDTF">2025-01-22T17:10:33Z</dcterms:modified>
  <cp:revision>20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Произвольный</vt:lpwstr>
  </property>
  <property fmtid="{D5CDD505-2E9C-101B-9397-08002B2CF9AE}" pid="4" name="Slides">
    <vt:i4>8</vt:i4>
  </property>
</Properties>
</file>