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7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74F8D1-22DB-43FF-A95B-BD0B38C124BA}" v="751" dt="2022-08-15T17:34:39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6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C7060C7-B328-4E16-840A-36C4FC8E41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1234A58-744A-4F9D-8235-4AF3F9A891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D6521-B438-4317-8B6D-4682F2EB661A}" type="datetime1">
              <a:rPr lang="ru-RU" smtClean="0"/>
              <a:t>15.08.2022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D6442C-D040-40B4-AEC2-7EA4B506AD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CBBC39-1817-448D-93BA-2058945CE2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2EAEA-1C55-42CB-8F6B-2926AAA1CE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261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AE165-B7D9-451A-B769-DCE186E8AAE3}" type="datetime1">
              <a:rPr lang="ru-RU" smtClean="0"/>
              <a:pPr/>
              <a:t>15.08.2022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Образец текста</a:t>
            </a:r>
            <a:endParaRPr lang="ru" dirty="0"/>
          </a:p>
          <a:p>
            <a:pPr lvl="1" rtl="0"/>
            <a:r>
              <a:rPr lang="ru" dirty="0"/>
              <a:t>Второй уровень</a:t>
            </a:r>
          </a:p>
          <a:p>
            <a:pPr lvl="2" rtl="0"/>
            <a:r>
              <a:rPr lang="ru" dirty="0"/>
              <a:t>Третий уровень</a:t>
            </a:r>
          </a:p>
          <a:p>
            <a:pPr lvl="3" rtl="0"/>
            <a:r>
              <a:rPr lang="ru" dirty="0"/>
              <a:t>Четвертый уровень</a:t>
            </a:r>
          </a:p>
          <a:p>
            <a:pPr lvl="4" rtl="0"/>
            <a:r>
              <a:rPr lang="ru" dirty="0"/>
              <a:t>Пятый уровень</a:t>
            </a:r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B3FDE-F2FF-43BD-B8AF-6FFDCE4778F4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64070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B3FDE-F2FF-43BD-B8AF-6FFDCE4778F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751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983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0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6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11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9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5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1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4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03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43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7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0" r:id="rId6"/>
    <p:sldLayoutId id="2147483956" r:id="rId7"/>
    <p:sldLayoutId id="2147483957" r:id="rId8"/>
    <p:sldLayoutId id="2147483958" r:id="rId9"/>
    <p:sldLayoutId id="2147483959" r:id="rId10"/>
    <p:sldLayoutId id="21474839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windows/win32/api/winuser/nf-winuser-systemparametersinfow" TargetMode="External"/><Relationship Id="rId3" Type="http://schemas.openxmlformats.org/officeDocument/2006/relationships/hyperlink" Target="https://docs.python.org/3/library/ctypes.html" TargetMode="External"/><Relationship Id="rId7" Type="http://schemas.openxmlformats.org/officeDocument/2006/relationships/hyperlink" Target="https://docs.python.org/3.11/library/asyncio-dev.html" TargetMode="External"/><Relationship Id="rId2" Type="http://schemas.openxmlformats.org/officeDocument/2006/relationships/hyperlink" Target="https://docs.python.org/3/library/argpars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/library/tarfile.html" TargetMode="External"/><Relationship Id="rId5" Type="http://schemas.openxmlformats.org/officeDocument/2006/relationships/hyperlink" Target="https://docs.python.org/3.9/library/uuid.html" TargetMode="External"/><Relationship Id="rId4" Type="http://schemas.openxmlformats.org/officeDocument/2006/relationships/hyperlink" Target="https://docs.python.org/3/library/os.html" TargetMode="External"/><Relationship Id="rId9" Type="http://schemas.openxmlformats.org/officeDocument/2006/relationships/hyperlink" Target="https://www.rainmeter.net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rainmeter.net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0FA27539-4286-4FA8-9DA6-7CF23744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12369" y="1079500"/>
            <a:ext cx="4078800" cy="2138400"/>
          </a:xfrm>
        </p:spPr>
        <p:txBody>
          <a:bodyPr rtlCol="0">
            <a:normAutofit/>
          </a:bodyPr>
          <a:lstStyle/>
          <a:p>
            <a:pPr rtl="0"/>
            <a:r>
              <a:rPr lang="ru-RU" dirty="0" err="1"/>
              <a:t>InfoWallHub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12369" y="4113213"/>
            <a:ext cx="4078800" cy="1655762"/>
          </a:xfrm>
        </p:spPr>
        <p:txBody>
          <a:bodyPr rtlCol="0">
            <a:normAutofit/>
          </a:bodyPr>
          <a:lstStyle/>
          <a:p>
            <a:r>
              <a:rPr lang="ru-RU" dirty="0"/>
              <a:t>Автор: Пушило Александр</a:t>
            </a:r>
          </a:p>
        </p:txBody>
      </p:sp>
      <p:pic>
        <p:nvPicPr>
          <p:cNvPr id="30" name="Picture 3" descr="Топвиев из мятно-зеленого Workspace с ноутбуком, кофе, Notebook, перо, очки и мышь">
            <a:extLst>
              <a:ext uri="{FF2B5EF4-FFF2-40B4-BE49-F238E27FC236}">
                <a16:creationId xmlns:a16="http://schemas.microsoft.com/office/drawing/2014/main" id="{ABDF9251-34EA-B5C5-6BA1-B378A39E47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515" b="-1"/>
          <a:stretch/>
        </p:blipFill>
        <p:spPr>
          <a:xfrm>
            <a:off x="20" y="10"/>
            <a:ext cx="6111518" cy="6857990"/>
          </a:xfrm>
          <a:prstGeom prst="rect">
            <a:avLst/>
          </a:prstGeom>
        </p:spPr>
      </p:pic>
      <p:cxnSp>
        <p:nvCxnSpPr>
          <p:cNvPr id="43" name="Straight Connector 36">
            <a:extLst>
              <a:ext uri="{FF2B5EF4-FFF2-40B4-BE49-F238E27FC236}">
                <a16:creationId xmlns:a16="http://schemas.microsoft.com/office/drawing/2014/main" id="{C5E74535-9C0E-4211-B088-610AD562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31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F56DCF-2F6B-F28F-4D06-656F4968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731836"/>
          </a:xfrm>
        </p:spPr>
        <p:txBody>
          <a:bodyPr/>
          <a:lstStyle/>
          <a:p>
            <a:r>
              <a:rPr lang="ru-RU" dirty="0">
                <a:ea typeface="+mj-lt"/>
                <a:cs typeface="+mj-lt"/>
              </a:rPr>
              <a:t>Потенциальные ресурсы которые могут понадобится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331115-72AF-30C2-C9FE-B598DD506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365" y="1495425"/>
            <a:ext cx="10920770" cy="478555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359410" indent="-359410"/>
            <a:r>
              <a:rPr lang="ru-RU" b="1" dirty="0" err="1">
                <a:solidFill>
                  <a:srgbClr val="000000">
                    <a:alpha val="60000"/>
                  </a:srgbClr>
                </a:solidFill>
              </a:rPr>
              <a:t>Pillow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</a:rPr>
              <a:t> — библиотека предназначенная для работы с растровой графикой.</a:t>
            </a:r>
          </a:p>
          <a:p>
            <a:pPr marL="359410" indent="-359410"/>
            <a:r>
              <a:rPr lang="ru-RU" b="1" dirty="0" err="1">
                <a:solidFill>
                  <a:srgbClr val="000000">
                    <a:alpha val="60000"/>
                  </a:srgbClr>
                </a:solidFill>
              </a:rPr>
              <a:t>argparse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</a:rPr>
              <a:t> — </a:t>
            </a:r>
            <a:r>
              <a:rPr lang="ru-RU" dirty="0">
                <a:ea typeface="+mn-lt"/>
                <a:cs typeface="+mn-lt"/>
              </a:rPr>
              <a:t>библиотека парсер параметров командной строки.</a:t>
            </a:r>
            <a:endParaRPr lang="ru-RU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marL="359410" indent="-359410"/>
            <a:r>
              <a:rPr lang="ru-RU" b="1" dirty="0" err="1">
                <a:solidFill>
                  <a:srgbClr val="000000">
                    <a:alpha val="60000"/>
                  </a:srgbClr>
                </a:solidFill>
              </a:rPr>
              <a:t>ctypes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</a:rPr>
              <a:t> — это библиотека сторонних функций для Python. Он предоставляет типы данных, совместимые с C, и позволяет вызывать функции в библиотеках DLL или совместно используемых библиотеках.</a:t>
            </a:r>
          </a:p>
          <a:p>
            <a:pPr marL="359410" indent="-359410"/>
            <a:r>
              <a:rPr lang="ru-RU" b="1" dirty="0" err="1">
                <a:solidFill>
                  <a:srgbClr val="000000">
                    <a:alpha val="60000"/>
                  </a:srgbClr>
                </a:solidFill>
              </a:rPr>
              <a:t>os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</a:rPr>
              <a:t> — библиотека предоставляющая интерфейс для взаимодействия с базовой операционной системой</a:t>
            </a:r>
          </a:p>
          <a:p>
            <a:pPr marL="359410" indent="-359410"/>
            <a:r>
              <a:rPr lang="ru-RU" b="1" dirty="0" err="1">
                <a:solidFill>
                  <a:srgbClr val="000000">
                    <a:alpha val="60000"/>
                  </a:srgbClr>
                </a:solidFill>
              </a:rPr>
              <a:t>uuid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</a:rPr>
              <a:t> — эта библиотека генерирует уникальные идентификаторы на основе системного времени и сетевого адреса компьютера.</a:t>
            </a:r>
          </a:p>
          <a:p>
            <a:pPr marL="359410" indent="-359410"/>
            <a:r>
              <a:rPr lang="ru-RU" b="1" dirty="0" err="1">
                <a:solidFill>
                  <a:srgbClr val="000000">
                    <a:alpha val="60000"/>
                  </a:srgbClr>
                </a:solidFill>
              </a:rPr>
              <a:t>tarfile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</a:rPr>
              <a:t> — </a:t>
            </a:r>
            <a:r>
              <a:rPr lang="ru-RU" dirty="0">
                <a:solidFill>
                  <a:srgbClr val="000000"/>
                </a:solidFill>
                <a:latin typeface="AvenirNext LT Pro Medium"/>
                <a:ea typeface="+mn-lt"/>
                <a:cs typeface="+mn-lt"/>
              </a:rPr>
              <a:t>библиотека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</a:rPr>
              <a:t>который обеспечивает интерфейс для взаимодействия с архивами 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</a:rPr>
              <a:t>tar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</a:rPr>
              <a:t>.</a:t>
            </a:r>
          </a:p>
          <a:p>
            <a:pPr marL="359410" indent="-359410"/>
            <a:r>
              <a:rPr lang="ru-RU" b="1" dirty="0" err="1">
                <a:solidFill>
                  <a:srgbClr val="000000">
                    <a:alpha val="60000"/>
                  </a:srgbClr>
                </a:solidFill>
              </a:rPr>
              <a:t>asyncio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</a:rPr>
              <a:t> — 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latin typeface="AvenirNext LT Pro Medium"/>
              </a:rPr>
              <a:t>библиотека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</a:rPr>
              <a:t>, которая отвечает за асинхронную работу.</a:t>
            </a:r>
          </a:p>
          <a:p>
            <a:pPr marL="359410" indent="-359410"/>
            <a:r>
              <a:rPr lang="ru-RU" b="1" dirty="0" err="1">
                <a:solidFill>
                  <a:srgbClr val="000000">
                    <a:alpha val="60000"/>
                  </a:srgbClr>
                </a:solidFill>
              </a:rPr>
              <a:t>SystemParametersInfoW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</a:rPr>
              <a:t> — API позволяет читать или устанавливать информацию относительно многочисленных параметров настройки в Windows.</a:t>
            </a:r>
          </a:p>
        </p:txBody>
      </p:sp>
    </p:spTree>
    <p:extLst>
      <p:ext uri="{BB962C8B-B14F-4D97-AF65-F5344CB8AC3E}">
        <p14:creationId xmlns:p14="http://schemas.microsoft.com/office/powerpoint/2010/main" val="1966798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F56DCF-2F6B-F28F-4D06-656F4968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742420"/>
          </a:xfrm>
        </p:spPr>
        <p:txBody>
          <a:bodyPr/>
          <a:lstStyle/>
          <a:p>
            <a:r>
              <a:rPr lang="ru-RU" dirty="0">
                <a:ea typeface="+mj-lt"/>
                <a:cs typeface="+mj-lt"/>
              </a:rPr>
              <a:t>Ссылки на ресурсы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331115-72AF-30C2-C9FE-B598DD506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230842"/>
            <a:ext cx="10213200" cy="498210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59410" indent="-359410"/>
            <a:r>
              <a:rPr lang="ru-RU" b="1" dirty="0" err="1">
                <a:solidFill>
                  <a:srgbClr val="000000">
                    <a:alpha val="60000"/>
                  </a:srgbClr>
                </a:solidFill>
              </a:rPr>
              <a:t>argparse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</a:rPr>
              <a:t> — </a:t>
            </a:r>
            <a:r>
              <a:rPr lang="ru-RU" dirty="0">
                <a:ea typeface="+mn-lt"/>
                <a:cs typeface="+mn-lt"/>
                <a:hlinkClick r:id="rId2"/>
              </a:rPr>
              <a:t>https://docs.python.org/3/library/argparse.html</a:t>
            </a:r>
            <a:endParaRPr lang="ru-RU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marL="359410" indent="-359410"/>
            <a:r>
              <a:rPr lang="ru-RU" b="1" dirty="0" err="1">
                <a:solidFill>
                  <a:srgbClr val="000000">
                    <a:alpha val="60000"/>
                  </a:srgbClr>
                </a:solidFill>
              </a:rPr>
              <a:t>ctypes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</a:rPr>
              <a:t> — </a:t>
            </a:r>
            <a:r>
              <a:rPr lang="ru-RU" dirty="0">
                <a:ea typeface="+mn-lt"/>
                <a:cs typeface="+mn-lt"/>
                <a:hlinkClick r:id="rId3"/>
              </a:rPr>
              <a:t>https://docs.python.org/3/library/ctypes.html</a:t>
            </a:r>
            <a:endParaRPr lang="ru-RU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marL="359410" indent="-359410"/>
            <a:r>
              <a:rPr lang="ru-RU" b="1" dirty="0" err="1">
                <a:solidFill>
                  <a:srgbClr val="000000">
                    <a:alpha val="60000"/>
                  </a:srgbClr>
                </a:solidFill>
              </a:rPr>
              <a:t>os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</a:rPr>
              <a:t> — </a:t>
            </a:r>
            <a:r>
              <a:rPr lang="ru-RU" dirty="0">
                <a:ea typeface="+mn-lt"/>
                <a:cs typeface="+mn-lt"/>
                <a:hlinkClick r:id="rId4"/>
              </a:rPr>
              <a:t>https://docs.python.org/3/library/os.html</a:t>
            </a:r>
            <a:endParaRPr lang="ru-RU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marL="359410" indent="-359410"/>
            <a:r>
              <a:rPr lang="ru-RU" b="1" dirty="0" err="1">
                <a:solidFill>
                  <a:srgbClr val="000000">
                    <a:alpha val="60000"/>
                  </a:srgbClr>
                </a:solidFill>
              </a:rPr>
              <a:t>uuid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</a:rPr>
              <a:t> — </a:t>
            </a:r>
            <a:r>
              <a:rPr lang="ru-RU" dirty="0">
                <a:ea typeface="+mn-lt"/>
                <a:cs typeface="+mn-lt"/>
                <a:hlinkClick r:id="rId5"/>
              </a:rPr>
              <a:t>https://docs.python.org/3.9/library/uuid.html</a:t>
            </a:r>
            <a:endParaRPr lang="ru-RU" dirty="0">
              <a:solidFill>
                <a:srgbClr val="000000">
                  <a:alpha val="60000"/>
                </a:srgbClr>
              </a:solidFill>
              <a:ea typeface="+mn-lt"/>
              <a:cs typeface="+mn-lt"/>
              <a:hlinkClick r:id="rId5"/>
            </a:endParaRPr>
          </a:p>
          <a:p>
            <a:pPr marL="359410" indent="-359410"/>
            <a:r>
              <a:rPr lang="ru-RU" b="1" dirty="0" err="1">
                <a:solidFill>
                  <a:srgbClr val="000000">
                    <a:alpha val="60000"/>
                  </a:srgbClr>
                </a:solidFill>
              </a:rPr>
              <a:t>tarfile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</a:rPr>
              <a:t> — </a:t>
            </a:r>
            <a:r>
              <a:rPr lang="ru-RU" dirty="0">
                <a:ea typeface="+mn-lt"/>
                <a:cs typeface="+mn-lt"/>
                <a:hlinkClick r:id="rId6"/>
              </a:rPr>
              <a:t>https://docs.python.org/3/library/tarfile.html</a:t>
            </a:r>
            <a:endParaRPr lang="ru-RU" dirty="0">
              <a:solidFill>
                <a:srgbClr val="000000">
                  <a:alpha val="60000"/>
                </a:srgbClr>
              </a:solidFill>
              <a:ea typeface="+mn-lt"/>
              <a:cs typeface="+mn-lt"/>
              <a:hlinkClick r:id="rId6"/>
            </a:endParaRPr>
          </a:p>
          <a:p>
            <a:pPr marL="359410" indent="-359410"/>
            <a:r>
              <a:rPr lang="ru-RU" b="1" dirty="0" err="1">
                <a:solidFill>
                  <a:srgbClr val="000000">
                    <a:alpha val="60000"/>
                  </a:srgbClr>
                </a:solidFill>
              </a:rPr>
              <a:t>asyncio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</a:rPr>
              <a:t> — </a:t>
            </a:r>
            <a:r>
              <a:rPr lang="ru-RU" dirty="0">
                <a:ea typeface="+mn-lt"/>
                <a:cs typeface="+mn-lt"/>
                <a:hlinkClick r:id="rId7"/>
              </a:rPr>
              <a:t>https://docs.python.org/3.11/library/asyncio-dev.html</a:t>
            </a:r>
            <a:endParaRPr lang="ru-RU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marL="359410" indent="-359410"/>
            <a:r>
              <a:rPr lang="ru-RU" b="1" dirty="0" err="1">
                <a:solidFill>
                  <a:srgbClr val="000000">
                    <a:alpha val="60000"/>
                  </a:srgbClr>
                </a:solidFill>
              </a:rPr>
              <a:t>SystemParametersInfoW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</a:rPr>
              <a:t> — </a:t>
            </a:r>
            <a:r>
              <a:rPr lang="ru-RU" dirty="0">
                <a:ea typeface="+mn-lt"/>
                <a:cs typeface="+mn-lt"/>
                <a:hlinkClick r:id="rId8"/>
              </a:rPr>
              <a:t>https://docs.microsoft.com/en-us/windows/win32/api/winuser/nf-winuser-systemparametersinfow</a:t>
            </a:r>
            <a:endParaRPr lang="ru-RU" dirty="0">
              <a:solidFill>
                <a:srgbClr val="000000">
                  <a:alpha val="60000"/>
                </a:srgbClr>
              </a:solidFill>
              <a:ea typeface="+mn-lt"/>
              <a:cs typeface="+mn-lt"/>
              <a:hlinkClick r:id="rId8"/>
            </a:endParaRPr>
          </a:p>
          <a:p>
            <a:pPr marL="359410" indent="-359410"/>
            <a:r>
              <a:rPr lang="ru-RU" b="1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Rainmetr</a:t>
            </a:r>
            <a:r>
              <a:rPr lang="ru-RU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 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— </a:t>
            </a:r>
            <a:r>
              <a:rPr lang="ru-RU" dirty="0">
                <a:ea typeface="+mn-lt"/>
                <a:cs typeface="+mn-lt"/>
                <a:hlinkClick r:id="rId9"/>
              </a:rPr>
              <a:t>https://www.rainmeter.net/</a:t>
            </a:r>
            <a:endParaRPr lang="ru-RU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2733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E05E2A-94DB-1FB7-DD55-0DA07C7BAB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872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BE6EA-E9BC-A58D-DADC-FF7EF864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390083-9FF7-4A7B-6E31-788C5F7B4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686" y="1713139"/>
            <a:ext cx="10907164" cy="40129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0000">
                    <a:alpha val="60000"/>
                  </a:srgbClr>
                </a:solidFill>
              </a:rPr>
              <a:t>Проект предполагает разработку двух приложений:</a:t>
            </a:r>
            <a:endParaRPr lang="ru-RU" dirty="0"/>
          </a:p>
          <a:p>
            <a:pPr marL="702310" lvl="1" indent="-342900">
              <a:buFont typeface="Arial"/>
              <a:buChar char="•"/>
            </a:pPr>
            <a:r>
              <a:rPr lang="ru-RU" dirty="0">
                <a:ea typeface="+mn-lt"/>
                <a:cs typeface="+mn-lt"/>
              </a:rPr>
              <a:t>"</a:t>
            </a:r>
            <a:r>
              <a:rPr lang="ru-RU" i="0" dirty="0" err="1">
                <a:ea typeface="+mn-lt"/>
                <a:cs typeface="+mn-lt"/>
              </a:rPr>
              <a:t>InfoWall</a:t>
            </a:r>
            <a:r>
              <a:rPr lang="ru-RU" i="0" dirty="0">
                <a:ea typeface="+mn-lt"/>
                <a:cs typeface="+mn-lt"/>
              </a:rPr>
              <a:t>" — Desktop приложение, которое </a:t>
            </a:r>
            <a:r>
              <a:rPr lang="ru-RU" i="0" dirty="0" err="1">
                <a:ea typeface="+mn-lt"/>
                <a:cs typeface="+mn-lt"/>
              </a:rPr>
              <a:t>отрисовывает</a:t>
            </a:r>
            <a:r>
              <a:rPr lang="ru-RU" i="0" dirty="0">
                <a:ea typeface="+mn-lt"/>
                <a:cs typeface="+mn-lt"/>
              </a:rPr>
              <a:t> на рабочем столе всевозможную информацию с помощью виджетов;</a:t>
            </a:r>
            <a:endParaRPr lang="ru-RU" i="0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marL="702310" lvl="1" indent="-342900">
              <a:buFont typeface="Arial"/>
              <a:buChar char="•"/>
            </a:pPr>
            <a:r>
              <a:rPr lang="ru-RU" i="0" dirty="0">
                <a:solidFill>
                  <a:srgbClr val="000000">
                    <a:alpha val="60000"/>
                  </a:srgbClr>
                </a:solidFill>
              </a:rPr>
              <a:t>"</a:t>
            </a:r>
            <a:r>
              <a:rPr lang="ru-RU" i="0" dirty="0" err="1">
                <a:solidFill>
                  <a:srgbClr val="000000">
                    <a:alpha val="60000"/>
                  </a:srgbClr>
                </a:solidFill>
              </a:rPr>
              <a:t>InfoWallHub</a:t>
            </a:r>
            <a:r>
              <a:rPr lang="ru-RU" i="0" dirty="0">
                <a:solidFill>
                  <a:srgbClr val="000000">
                    <a:alpha val="60000"/>
                  </a:srgbClr>
                </a:solidFill>
              </a:rPr>
              <a:t>" — Web приложение, которое позволит хранить и делится с другими пользователями собственными наборами виджетов (далее </a:t>
            </a:r>
            <a:r>
              <a:rPr lang="ru-RU" i="0" dirty="0" err="1">
                <a:solidFill>
                  <a:srgbClr val="000000">
                    <a:alpha val="60000"/>
                  </a:srgbClr>
                </a:solidFill>
              </a:rPr>
              <a:t>пресетов</a:t>
            </a:r>
            <a:r>
              <a:rPr lang="ru-RU" i="0" dirty="0">
                <a:solidFill>
                  <a:srgbClr val="000000">
                    <a:alpha val="60000"/>
                  </a:srgbClr>
                </a:solidFill>
              </a:rPr>
              <a:t>); </a:t>
            </a:r>
          </a:p>
        </p:txBody>
      </p:sp>
    </p:spTree>
    <p:extLst>
      <p:ext uri="{BB962C8B-B14F-4D97-AF65-F5344CB8AC3E}">
        <p14:creationId xmlns:p14="http://schemas.microsoft.com/office/powerpoint/2010/main" val="286515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6D266-0FEC-2DE0-5094-9D8947B8E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Макет приложения "</a:t>
            </a:r>
            <a:r>
              <a:rPr lang="ru-RU" dirty="0" err="1"/>
              <a:t>InfoWallHub</a:t>
            </a:r>
            <a:r>
              <a:rPr lang="ru-RU" dirty="0"/>
              <a:t>"</a:t>
            </a:r>
            <a:br>
              <a:rPr lang="en-US" dirty="0"/>
            </a:b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незарегистрированного</a:t>
            </a:r>
            <a:r>
              <a:rPr lang="en-US" dirty="0"/>
              <a:t> </a:t>
            </a:r>
            <a:r>
              <a:rPr lang="en-US" dirty="0" err="1"/>
              <a:t>пользователя</a:t>
            </a:r>
            <a:endParaRPr lang="ru-RU" dirty="0" err="1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9FAF96F8-48F6-BA63-3C80-8D973CB0F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288" y="1633008"/>
            <a:ext cx="8048425" cy="5035024"/>
          </a:xfrm>
        </p:spPr>
      </p:pic>
    </p:spTree>
    <p:extLst>
      <p:ext uri="{BB962C8B-B14F-4D97-AF65-F5344CB8AC3E}">
        <p14:creationId xmlns:p14="http://schemas.microsoft.com/office/powerpoint/2010/main" val="408773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ABB3A-0CE7-72AE-5C7D-7D61E59D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Макет приложения "</a:t>
            </a:r>
            <a:r>
              <a:rPr lang="ru-RU" dirty="0" err="1">
                <a:ea typeface="+mj-lt"/>
                <a:cs typeface="+mj-lt"/>
              </a:rPr>
              <a:t>InfoWallHub</a:t>
            </a:r>
            <a:r>
              <a:rPr lang="ru-RU" dirty="0">
                <a:ea typeface="+mj-lt"/>
                <a:cs typeface="+mj-lt"/>
              </a:rPr>
              <a:t>"</a:t>
            </a:r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для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зарегистрированного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пользователя</a:t>
            </a:r>
            <a:endParaRPr lang="ru-RU" dirty="0" err="1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598C8A25-DF10-6BEE-60E7-F44896F4A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9579" y="1611842"/>
            <a:ext cx="8480259" cy="4844524"/>
          </a:xfrm>
        </p:spPr>
      </p:pic>
    </p:spTree>
    <p:extLst>
      <p:ext uri="{BB962C8B-B14F-4D97-AF65-F5344CB8AC3E}">
        <p14:creationId xmlns:p14="http://schemas.microsoft.com/office/powerpoint/2010/main" val="176660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5FEF4-15D9-90EC-2B8D-FEF5632C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 взаимодействия приложений "</a:t>
            </a:r>
            <a:r>
              <a:rPr lang="ru-RU" dirty="0" err="1"/>
              <a:t>InfoWall</a:t>
            </a:r>
            <a:r>
              <a:rPr lang="ru-RU" dirty="0"/>
              <a:t>" и "</a:t>
            </a:r>
            <a:r>
              <a:rPr lang="ru-RU" dirty="0" err="1"/>
              <a:t>InfoWallHub</a:t>
            </a:r>
            <a:r>
              <a:rPr lang="ru-RU" dirty="0"/>
              <a:t>"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B072FE73-2549-B870-48E9-4B763EDF8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400" y="1710619"/>
            <a:ext cx="11155116" cy="4382386"/>
          </a:xfrm>
        </p:spPr>
      </p:pic>
    </p:spTree>
    <p:extLst>
      <p:ext uri="{BB962C8B-B14F-4D97-AF65-F5344CB8AC3E}">
        <p14:creationId xmlns:p14="http://schemas.microsoft.com/office/powerpoint/2010/main" val="3036321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6313C8-292C-C502-9093-09F28F686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работы приложения "</a:t>
            </a:r>
            <a:r>
              <a:rPr lang="ru-RU" dirty="0" err="1"/>
              <a:t>InfoWall</a:t>
            </a:r>
            <a:r>
              <a:rPr lang="ru-RU" dirty="0"/>
              <a:t>"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749977C1-3EA2-95A6-6D5C-63FAAD8F2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3417" y="1685925"/>
            <a:ext cx="8192333" cy="4855107"/>
          </a:xfrm>
        </p:spPr>
      </p:pic>
    </p:spTree>
    <p:extLst>
      <p:ext uri="{BB962C8B-B14F-4D97-AF65-F5344CB8AC3E}">
        <p14:creationId xmlns:p14="http://schemas.microsoft.com/office/powerpoint/2010/main" val="1360398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4EE401-949A-54DA-E9BD-5FA4739C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657753"/>
          </a:xfrm>
        </p:spPr>
        <p:txBody>
          <a:bodyPr/>
          <a:lstStyle/>
          <a:p>
            <a:r>
              <a:rPr lang="ru-RU" dirty="0">
                <a:ea typeface="+mj-lt"/>
                <a:cs typeface="+mj-lt"/>
              </a:rPr>
              <a:t>Схема работы приложения "</a:t>
            </a:r>
            <a:r>
              <a:rPr lang="ru-RU" dirty="0" err="1">
                <a:ea typeface="+mj-lt"/>
                <a:cs typeface="+mj-lt"/>
              </a:rPr>
              <a:t>InfoWallHub</a:t>
            </a:r>
            <a:r>
              <a:rPr lang="ru-RU" dirty="0">
                <a:ea typeface="+mj-lt"/>
                <a:cs typeface="+mj-lt"/>
              </a:rPr>
              <a:t>"</a:t>
            </a:r>
            <a:endParaRPr lang="ru-RU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4B9474D2-B70D-D9EA-77FB-329F05BC4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0066" y="1262592"/>
            <a:ext cx="5829035" cy="5341941"/>
          </a:xfrm>
        </p:spPr>
      </p:pic>
    </p:spTree>
    <p:extLst>
      <p:ext uri="{BB962C8B-B14F-4D97-AF65-F5344CB8AC3E}">
        <p14:creationId xmlns:p14="http://schemas.microsoft.com/office/powerpoint/2010/main" val="4118550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8CD9B-F4B8-09F6-2273-BDCD31984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615420"/>
          </a:xfrm>
        </p:spPr>
        <p:txBody>
          <a:bodyPr/>
          <a:lstStyle/>
          <a:p>
            <a:r>
              <a:rPr lang="ru-RU" dirty="0"/>
              <a:t>Примеры использования приложений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7EA8DC-92D9-F1F7-51A7-FB58FE897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685925"/>
            <a:ext cx="10213200" cy="1923525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359410" indent="-359410"/>
            <a:r>
              <a:rPr lang="ru-RU" dirty="0">
                <a:ea typeface="+mn-lt"/>
                <a:cs typeface="+mn-lt"/>
              </a:rPr>
              <a:t>Пользователь заходит на сайт, регистрируется и входит в свой профиль.</a:t>
            </a:r>
            <a:endParaRPr lang="ru-RU" dirty="0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/>
            <a:r>
              <a:rPr lang="ru-RU" dirty="0">
                <a:ea typeface="+mn-lt"/>
                <a:cs typeface="+mn-lt"/>
              </a:rPr>
              <a:t>Скачивает </a:t>
            </a:r>
            <a:r>
              <a:rPr lang="en-US" dirty="0">
                <a:ea typeface="+mn-lt"/>
                <a:cs typeface="+mn-lt"/>
              </a:rPr>
              <a:t>desktop </a:t>
            </a:r>
            <a:r>
              <a:rPr lang="ru-RU" dirty="0">
                <a:ea typeface="+mn-lt"/>
                <a:cs typeface="+mn-lt"/>
              </a:rPr>
              <a:t>приложение и устанавливает его.</a:t>
            </a:r>
            <a:endParaRPr lang="ru-RU" dirty="0"/>
          </a:p>
          <a:p>
            <a:pPr marL="359410" indent="-359410"/>
            <a:r>
              <a:rPr lang="ru-RU" dirty="0">
                <a:ea typeface="+mn-lt"/>
                <a:cs typeface="+mn-lt"/>
              </a:rPr>
              <a:t>В библиотеке </a:t>
            </a:r>
            <a:r>
              <a:rPr lang="ru-RU" dirty="0" err="1">
                <a:ea typeface="+mn-lt"/>
                <a:cs typeface="+mn-lt"/>
              </a:rPr>
              <a:t>пресетов</a:t>
            </a:r>
            <a:r>
              <a:rPr lang="ru-RU" dirty="0">
                <a:ea typeface="+mn-lt"/>
                <a:cs typeface="+mn-lt"/>
              </a:rPr>
              <a:t> находит понравившиеся </a:t>
            </a:r>
            <a:r>
              <a:rPr lang="ru-RU" dirty="0" err="1">
                <a:ea typeface="+mn-lt"/>
                <a:cs typeface="+mn-lt"/>
              </a:rPr>
              <a:t>пресет</a:t>
            </a:r>
            <a:r>
              <a:rPr lang="ru-RU" dirty="0">
                <a:ea typeface="+mn-lt"/>
                <a:cs typeface="+mn-lt"/>
              </a:rPr>
              <a:t> и скачивает его.</a:t>
            </a:r>
            <a:endParaRPr lang="ru-RU" dirty="0"/>
          </a:p>
          <a:p>
            <a:pPr marL="359410" indent="-359410"/>
            <a:r>
              <a:rPr lang="ru-RU" dirty="0">
                <a:ea typeface="+mn-lt"/>
                <a:cs typeface="+mn-lt"/>
              </a:rPr>
              <a:t>С помощью </a:t>
            </a:r>
            <a:r>
              <a:rPr lang="en-US" dirty="0">
                <a:ea typeface="+mn-lt"/>
                <a:cs typeface="+mn-lt"/>
              </a:rPr>
              <a:t>desktop </a:t>
            </a:r>
            <a:r>
              <a:rPr lang="ru-RU" dirty="0">
                <a:ea typeface="+mn-lt"/>
                <a:cs typeface="+mn-lt"/>
              </a:rPr>
              <a:t>приложения применяет </a:t>
            </a:r>
            <a:r>
              <a:rPr lang="ru-RU" dirty="0" err="1">
                <a:ea typeface="+mn-lt"/>
                <a:cs typeface="+mn-lt"/>
              </a:rPr>
              <a:t>пресет</a:t>
            </a:r>
            <a:r>
              <a:rPr lang="ru-RU" dirty="0">
                <a:ea typeface="+mn-lt"/>
                <a:cs typeface="+mn-lt"/>
              </a:rPr>
              <a:t> к системе.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4076DEF4-08E0-210A-A767-816D72607476}"/>
              </a:ext>
            </a:extLst>
          </p:cNvPr>
          <p:cNvSpPr txBox="1">
            <a:spLocks/>
          </p:cNvSpPr>
          <p:nvPr/>
        </p:nvSpPr>
        <p:spPr>
          <a:xfrm>
            <a:off x="993633" y="4103158"/>
            <a:ext cx="10213200" cy="1923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9410" indent="-359410"/>
            <a:r>
              <a:rPr lang="ru-RU" dirty="0">
                <a:ea typeface="+mn-lt"/>
                <a:cs typeface="+mn-lt"/>
              </a:rPr>
              <a:t>Пользователь с помощью </a:t>
            </a:r>
            <a:r>
              <a:rPr lang="en-US" dirty="0">
                <a:ea typeface="+mn-lt"/>
                <a:cs typeface="+mn-lt"/>
              </a:rPr>
              <a:t>desktop </a:t>
            </a:r>
            <a:r>
              <a:rPr lang="ru-RU" dirty="0">
                <a:ea typeface="+mn-lt"/>
                <a:cs typeface="+mn-lt"/>
              </a:rPr>
              <a:t>приложения создает архив со своим </a:t>
            </a:r>
            <a:r>
              <a:rPr lang="ru-RU" dirty="0" err="1">
                <a:ea typeface="+mn-lt"/>
                <a:cs typeface="+mn-lt"/>
              </a:rPr>
              <a:t>пресетом</a:t>
            </a:r>
            <a:r>
              <a:rPr lang="ru-RU" dirty="0">
                <a:ea typeface="+mn-lt"/>
                <a:cs typeface="+mn-lt"/>
              </a:rPr>
              <a:t>.</a:t>
            </a:r>
          </a:p>
          <a:p>
            <a:pPr marL="359410" indent="-359410"/>
            <a:r>
              <a:rPr lang="ru-RU" dirty="0">
                <a:ea typeface="+mn-lt"/>
                <a:cs typeface="+mn-lt"/>
              </a:rPr>
              <a:t>Заходит на сайт и входит в свой профиль.</a:t>
            </a:r>
            <a:endParaRPr lang="ru-RU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marL="359410" indent="-359410"/>
            <a:r>
              <a:rPr lang="ru-RU" dirty="0">
                <a:ea typeface="+mn-lt"/>
                <a:cs typeface="+mn-lt"/>
              </a:rPr>
              <a:t>Нажимает кнопку «Добавить </a:t>
            </a:r>
            <a:r>
              <a:rPr lang="ru-RU" dirty="0" err="1">
                <a:ea typeface="+mn-lt"/>
                <a:cs typeface="+mn-lt"/>
              </a:rPr>
              <a:t>пресет</a:t>
            </a:r>
            <a:r>
              <a:rPr lang="ru-RU" dirty="0">
                <a:ea typeface="+mn-lt"/>
                <a:cs typeface="+mn-lt"/>
              </a:rPr>
              <a:t>».</a:t>
            </a:r>
            <a:endParaRPr lang="ru-RU" dirty="0"/>
          </a:p>
          <a:p>
            <a:pPr marL="359410" indent="-359410"/>
            <a:r>
              <a:rPr lang="ru-RU" dirty="0">
                <a:ea typeface="+mn-lt"/>
                <a:cs typeface="+mn-lt"/>
              </a:rPr>
              <a:t>Выбирает ранее созданный архив и заполняет некоторые данные.</a:t>
            </a:r>
            <a:endParaRPr lang="ru-RU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marL="359410" indent="-359410"/>
            <a:endParaRPr lang="ru-RU" dirty="0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198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810E4-306A-453E-C5E6-16421853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02617" cy="604836"/>
          </a:xfrm>
        </p:spPr>
        <p:txBody>
          <a:bodyPr/>
          <a:lstStyle/>
          <a:p>
            <a:r>
              <a:rPr lang="ru-RU" dirty="0"/>
              <a:t>Пример похожих приложений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E63237-13DA-6C26-7103-2F9C47450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0234" y="1685925"/>
            <a:ext cx="3859482" cy="37750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0000">
                    <a:alpha val="60000"/>
                  </a:srgbClr>
                </a:solidFill>
              </a:rPr>
              <a:t>  </a:t>
            </a:r>
            <a:r>
              <a:rPr lang="ru-RU" b="1" dirty="0" err="1">
                <a:solidFill>
                  <a:srgbClr val="000000">
                    <a:alpha val="60000"/>
                  </a:srgbClr>
                </a:solidFill>
              </a:rPr>
              <a:t>Rainmetr</a:t>
            </a:r>
            <a:endParaRPr lang="ru-RU" b="1" dirty="0" err="1"/>
          </a:p>
          <a:p>
            <a:pPr marL="359410" indent="-359410"/>
            <a:r>
              <a:rPr lang="ru-RU" dirty="0">
                <a:ea typeface="+mn-lt"/>
                <a:cs typeface="+mn-lt"/>
                <a:hlinkClick r:id="rId2"/>
              </a:rPr>
              <a:t>https://www.rainmeter.net/</a:t>
            </a:r>
            <a:endParaRPr lang="ru-RU" dirty="0">
              <a:ea typeface="+mn-lt"/>
              <a:cs typeface="+mn-lt"/>
            </a:endParaRPr>
          </a:p>
          <a:p>
            <a:pPr marL="359410" indent="-359410"/>
            <a:r>
              <a:rPr lang="ru-RU" dirty="0">
                <a:ea typeface="+mn-lt"/>
                <a:cs typeface="+mn-lt"/>
              </a:rPr>
              <a:t>https://github.com/rainmeter/rainmeter</a:t>
            </a:r>
            <a:endParaRPr lang="ru-RU" dirty="0">
              <a:solidFill>
                <a:srgbClr val="000000">
                  <a:alpha val="60000"/>
                </a:srgbClr>
              </a:solidFill>
            </a:endParaRPr>
          </a:p>
        </p:txBody>
      </p:sp>
      <p:pic>
        <p:nvPicPr>
          <p:cNvPr id="5" name="Рисунок 5" descr="Изображение выглядит как вода, небо, внешний, природа&#10;&#10;Автоматически созданное описание">
            <a:extLst>
              <a:ext uri="{FF2B5EF4-FFF2-40B4-BE49-F238E27FC236}">
                <a16:creationId xmlns:a16="http://schemas.microsoft.com/office/drawing/2014/main" id="{F9CA5F07-230D-DB60-5E62-AABC2D77A2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53869" y="2367266"/>
            <a:ext cx="7277900" cy="4095142"/>
          </a:xfrm>
        </p:spPr>
      </p:pic>
    </p:spTree>
    <p:extLst>
      <p:ext uri="{BB962C8B-B14F-4D97-AF65-F5344CB8AC3E}">
        <p14:creationId xmlns:p14="http://schemas.microsoft.com/office/powerpoint/2010/main" val="1020186285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1</Words>
  <Application>Microsoft Office PowerPoint</Application>
  <PresentationFormat>Широкоэкранный</PresentationFormat>
  <Paragraphs>1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FrostyVTI</vt:lpstr>
      <vt:lpstr>InfoWallHub</vt:lpstr>
      <vt:lpstr>О проекте</vt:lpstr>
      <vt:lpstr>Макет приложения "InfoWallHub" для незарегистрированного пользователя</vt:lpstr>
      <vt:lpstr>Макет приложения "InfoWallHub" для зарегистрированного пользователя</vt:lpstr>
      <vt:lpstr>Схема взаимодействия приложений "InfoWall" и "InfoWallHub"</vt:lpstr>
      <vt:lpstr>Схема работы приложения "InfoWall"</vt:lpstr>
      <vt:lpstr>Схема работы приложения "InfoWallHub"</vt:lpstr>
      <vt:lpstr>Примеры использования приложений</vt:lpstr>
      <vt:lpstr>Пример похожих приложений</vt:lpstr>
      <vt:lpstr>Потенциальные ресурсы которые могут понадобится</vt:lpstr>
      <vt:lpstr>Ссылки на ресурсы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294</cp:revision>
  <dcterms:created xsi:type="dcterms:W3CDTF">2022-08-15T15:41:19Z</dcterms:created>
  <dcterms:modified xsi:type="dcterms:W3CDTF">2022-08-15T17:35:05Z</dcterms:modified>
</cp:coreProperties>
</file>