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6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257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61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489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97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99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393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8876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8409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8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6042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995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2DCF1-A7A0-4872-9DEC-D74F0A253BDC}" type="datetimeFigureOut">
              <a:rPr lang="pt-PT" smtClean="0"/>
              <a:t>02/09/2024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1D3AB-9DCB-4A2D-BEF0-A831A5CC7D11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862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245FBE02-DDD9-C21B-F168-5AE2EDF46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055" y="2681428"/>
            <a:ext cx="4387945" cy="256076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75D781-14BF-648A-74A6-84085D882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11" y="2681428"/>
            <a:ext cx="4322689" cy="2560760"/>
          </a:xfrm>
          <a:prstGeom prst="rect">
            <a:avLst/>
          </a:prstGeom>
        </p:spPr>
      </p:pic>
      <p:sp>
        <p:nvSpPr>
          <p:cNvPr id="16" name="Título 15">
            <a:extLst>
              <a:ext uri="{FF2B5EF4-FFF2-40B4-BE49-F238E27FC236}">
                <a16:creationId xmlns:a16="http://schemas.microsoft.com/office/drawing/2014/main" id="{677E0C54-BB51-9C49-0004-8142159C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Tiger Problem</a:t>
            </a:r>
          </a:p>
        </p:txBody>
      </p:sp>
    </p:spTree>
    <p:extLst>
      <p:ext uri="{BB962C8B-B14F-4D97-AF65-F5344CB8AC3E}">
        <p14:creationId xmlns:p14="http://schemas.microsoft.com/office/powerpoint/2010/main" val="137805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Option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8D0AB71-129C-7E07-FC91-5833641304AE}"/>
              </a:ext>
            </a:extLst>
          </p:cNvPr>
          <p:cNvSpPr txBox="1"/>
          <p:nvPr/>
        </p:nvSpPr>
        <p:spPr>
          <a:xfrm>
            <a:off x="1177544" y="4730710"/>
            <a:ext cx="17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Classical case: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B1A47-B7D5-F674-EAC9-E0ABEE5CE526}"/>
              </a:ext>
            </a:extLst>
          </p:cNvPr>
          <p:cNvSpPr txBox="1"/>
          <p:nvPr/>
        </p:nvSpPr>
        <p:spPr>
          <a:xfrm>
            <a:off x="5790351" y="4730710"/>
            <a:ext cx="1768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Quantum case: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1076E-0B65-35C9-9952-A8CD32E50767}"/>
              </a:ext>
            </a:extLst>
          </p:cNvPr>
          <p:cNvSpPr txBox="1"/>
          <p:nvPr/>
        </p:nvSpPr>
        <p:spPr>
          <a:xfrm>
            <a:off x="3159690" y="1573292"/>
            <a:ext cx="293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Input metric: total samples.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84C960-CA9B-B1E3-C46A-2A657D7C7DD2}"/>
              </a:ext>
            </a:extLst>
          </p:cNvPr>
          <p:cNvSpPr txBox="1"/>
          <p:nvPr/>
        </p:nvSpPr>
        <p:spPr>
          <a:xfrm>
            <a:off x="940358" y="2360375"/>
            <a:ext cx="6618682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We want N samples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2 loops: 1 to generate samples, 1 for rejection part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Dismiss cost of generating samples (quantum advantage)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Reinsert cost using maximal theoretical calculations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9C9DF1-6380-D2F1-F57B-1F5B50C8EA60}"/>
              </a:ext>
            </a:extLst>
          </p:cNvPr>
          <p:cNvSpPr txBox="1"/>
          <p:nvPr/>
        </p:nvSpPr>
        <p:spPr>
          <a:xfrm>
            <a:off x="1016000" y="5301734"/>
            <a:ext cx="2296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/>
              <a:t>Standard sampling algorithm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E2E1A1-2D98-94F7-B67F-595970DD049A}"/>
              </a:ext>
            </a:extLst>
          </p:cNvPr>
          <p:cNvSpPr txBox="1"/>
          <p:nvPr/>
        </p:nvSpPr>
        <p:spPr>
          <a:xfrm>
            <a:off x="5414855" y="5301734"/>
            <a:ext cx="2519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/>
              <a:t>Sample from quantum circuit using QSearch</a:t>
            </a:r>
          </a:p>
        </p:txBody>
      </p:sp>
    </p:spTree>
    <p:extLst>
      <p:ext uri="{BB962C8B-B14F-4D97-AF65-F5344CB8AC3E}">
        <p14:creationId xmlns:p14="http://schemas.microsoft.com/office/powerpoint/2010/main" val="132001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902" y="3689349"/>
            <a:ext cx="7886700" cy="1325563"/>
          </a:xfrm>
        </p:spPr>
        <p:txBody>
          <a:bodyPr/>
          <a:lstStyle/>
          <a:p>
            <a:pPr algn="ctr"/>
            <a:r>
              <a:rPr lang="pt-PT"/>
              <a:t>Option 1.3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B1A47-B7D5-F674-EAC9-E0ABEE5CE526}"/>
              </a:ext>
            </a:extLst>
          </p:cNvPr>
          <p:cNvSpPr txBox="1"/>
          <p:nvPr/>
        </p:nvSpPr>
        <p:spPr>
          <a:xfrm>
            <a:off x="1177544" y="2089482"/>
            <a:ext cx="6279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Calculate evidence probability to obtain ideal m,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Perform QAE to obtain estimate of ideal m,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Do at random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Replace QSearch loop for each sample by single (optimal) quantum circuit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1076E-0B65-35C9-9952-A8CD32E50767}"/>
              </a:ext>
            </a:extLst>
          </p:cNvPr>
          <p:cNvSpPr txBox="1"/>
          <p:nvPr/>
        </p:nvSpPr>
        <p:spPr>
          <a:xfrm>
            <a:off x="2792987" y="1537813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/>
              <a:t>Same, but change quantum case.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B2BCFEC-9C74-7B52-913E-F1134B4C9170}"/>
              </a:ext>
            </a:extLst>
          </p:cNvPr>
          <p:cNvSpPr txBox="1">
            <a:spLocks/>
          </p:cNvSpPr>
          <p:nvPr/>
        </p:nvSpPr>
        <p:spPr>
          <a:xfrm>
            <a:off x="781050" y="5175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/>
              <a:t>Option 1.2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DF4974-2F95-3369-459F-6480E6992E3F}"/>
              </a:ext>
            </a:extLst>
          </p:cNvPr>
          <p:cNvSpPr txBox="1"/>
          <p:nvPr/>
        </p:nvSpPr>
        <p:spPr>
          <a:xfrm>
            <a:off x="1177544" y="5197249"/>
            <a:ext cx="6503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/>
              <a:t>Use classical method (binomial noise) to simulate quantum since quantum properties aren’t used anyway. Use exact or approximate P(e) and use binomial sampling to reintroduce shot noise</a:t>
            </a:r>
          </a:p>
        </p:txBody>
      </p:sp>
    </p:spTree>
    <p:extLst>
      <p:ext uri="{BB962C8B-B14F-4D97-AF65-F5344CB8AC3E}">
        <p14:creationId xmlns:p14="http://schemas.microsoft.com/office/powerpoint/2010/main" val="2738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Option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B1A47-B7D5-F674-EAC9-E0ABEE5CE526}"/>
              </a:ext>
            </a:extLst>
          </p:cNvPr>
          <p:cNvSpPr txBox="1"/>
          <p:nvPr/>
        </p:nvSpPr>
        <p:spPr>
          <a:xfrm>
            <a:off x="1065784" y="2349914"/>
            <a:ext cx="7337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Calculate evidence probability to obtain ideal m, 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Perform QAE to obtain estimate of ideal m,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/>
              <a:t>P’(e) is optimal amplified acceptance probability. Can be calculated as: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1076E-0B65-35C9-9952-A8CD32E50767}"/>
              </a:ext>
            </a:extLst>
          </p:cNvPr>
          <p:cNvSpPr txBox="1"/>
          <p:nvPr/>
        </p:nvSpPr>
        <p:spPr>
          <a:xfrm>
            <a:off x="1654212" y="1377393"/>
            <a:ext cx="6413686" cy="883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/>
              <a:t>Cost metric: number of queries. Variable number of effective samples &lt;= Nq due to rejection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3776A6-3F57-89EC-147B-62783A3C0634}"/>
                  </a:ext>
                </a:extLst>
              </p:cNvPr>
              <p:cNvSpPr txBox="1"/>
              <p:nvPr/>
            </p:nvSpPr>
            <p:spPr>
              <a:xfrm>
                <a:off x="2237388" y="3942599"/>
                <a:ext cx="5247334" cy="667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func>
                                        <m:funcPr>
                                          <m:ctrlPr>
                                            <a:rPr lang="pt-PT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PT">
                                              <a:latin typeface="Cambria Math" panose="02040503050406030204" pitchFamily="18" charset="0"/>
                                            </a:rPr>
                                            <m:t>arcsin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pt-PT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ad>
                                                <m:radPr>
                                                  <m:degHide m:val="on"/>
                                                  <m:ctrlP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radPr>
                                                <m:deg/>
                                                <m:e>
                                                  <m:r>
                                                    <a:rPr lang="pt-PT" i="1">
                                                      <a:latin typeface="Cambria Math" panose="02040503050406030204" pitchFamily="18" charset="0"/>
                                                    </a:rPr>
                                                    <m:t>𝑃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pt-PT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pt-PT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𝑒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rad>
                                            </m:e>
                                          </m:d>
                                        </m:e>
                                      </m:func>
                                    </m:den>
                                  </m:f>
                                </m:e>
                              </m:d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func>
                            <m:func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rad>
                                <m:radPr>
                                  <m:degHide m:val="on"/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PT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d>
                                </m:e>
                              </m:rad>
                            </m:e>
                          </m:func>
                        </m:e>
                      </m:func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23776A6-3F57-89EC-147B-62783A3C0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88" y="3942599"/>
                <a:ext cx="5247334" cy="667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874BEAA-5FE3-1D46-3127-695D2C87DD9D}"/>
                  </a:ext>
                </a:extLst>
              </p:cNvPr>
              <p:cNvSpPr txBox="1"/>
              <p:nvPr/>
            </p:nvSpPr>
            <p:spPr>
              <a:xfrm>
                <a:off x="903097" y="4725831"/>
                <a:ext cx="7337806" cy="682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𝑞𝑢𝑎𝑛𝑡𝑢𝑚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𝑎𝑑𝑣𝑎𝑛𝑡𝑎𝑔𝑒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𝑟𝑎𝑡𝑖𝑜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874BEAA-5FE3-1D46-3127-695D2C87D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97" y="4725831"/>
                <a:ext cx="7337806" cy="682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8AB2296-AF72-CD62-285D-8E9D78B18BCD}"/>
                  </a:ext>
                </a:extLst>
              </p:cNvPr>
              <p:cNvSpPr txBox="1"/>
              <p:nvPr/>
            </p:nvSpPr>
            <p:spPr>
              <a:xfrm>
                <a:off x="903096" y="5553691"/>
                <a:ext cx="7164801" cy="817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PT"/>
                  <a:t>Replace quantum routine by classical query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P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pt-P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PT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num>
                      <m:den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pt-P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pt-PT"/>
                  <a:t> queries. Number of actual samples should reflect quantum advantage  </a:t>
                </a: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F8AB2296-AF72-CD62-285D-8E9D78B18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96" y="5553691"/>
                <a:ext cx="7164801" cy="817660"/>
              </a:xfrm>
              <a:prstGeom prst="rect">
                <a:avLst/>
              </a:prstGeom>
              <a:blipFill>
                <a:blip r:embed="rId4"/>
                <a:stretch>
                  <a:fillRect l="-511" b="-1119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74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Option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B1A47-B7D5-F674-EAC9-E0ABEE5CE526}"/>
              </a:ext>
            </a:extLst>
          </p:cNvPr>
          <p:cNvSpPr txBox="1"/>
          <p:nvPr/>
        </p:nvSpPr>
        <p:spPr>
          <a:xfrm>
            <a:off x="1065784" y="2349914"/>
            <a:ext cx="7337806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P(e) calculation not necessarily efficient for all cases?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Different stochasticity due to fraction + rounding error.  But should be same asymptotical behavior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1076E-0B65-35C9-9952-A8CD32E50767}"/>
              </a:ext>
            </a:extLst>
          </p:cNvPr>
          <p:cNvSpPr txBox="1"/>
          <p:nvPr/>
        </p:nvSpPr>
        <p:spPr>
          <a:xfrm>
            <a:off x="1365157" y="1456746"/>
            <a:ext cx="64136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/>
              <a:t>Possible problems</a:t>
            </a:r>
          </a:p>
        </p:txBody>
      </p:sp>
    </p:spTree>
    <p:extLst>
      <p:ext uri="{BB962C8B-B14F-4D97-AF65-F5344CB8AC3E}">
        <p14:creationId xmlns:p14="http://schemas.microsoft.com/office/powerpoint/2010/main" val="72488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Option 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D2B1A47-B7D5-F674-EAC9-E0ABEE5CE526}"/>
              </a:ext>
            </a:extLst>
          </p:cNvPr>
          <p:cNvSpPr txBox="1"/>
          <p:nvPr/>
        </p:nvSpPr>
        <p:spPr>
          <a:xfrm>
            <a:off x="1065784" y="2349914"/>
            <a:ext cx="733780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More meaningful numerical analysis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Less for loops: holding number of queries constant rather than number of post-rejection-sampling samples makes the number of iterations constant -&gt; parallelization potential.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Can that be fully exploited? (direct sampling algorithm)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391076E-0B65-35C9-9952-A8CD32E50767}"/>
              </a:ext>
            </a:extLst>
          </p:cNvPr>
          <p:cNvSpPr txBox="1"/>
          <p:nvPr/>
        </p:nvSpPr>
        <p:spPr>
          <a:xfrm>
            <a:off x="1365157" y="1456746"/>
            <a:ext cx="6413686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331535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Sensor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384D43-6227-8E1B-0429-89603D4F0934}"/>
                  </a:ext>
                </a:extLst>
              </p:cNvPr>
              <p:cNvSpPr txBox="1"/>
              <p:nvPr/>
            </p:nvSpPr>
            <p:spPr>
              <a:xfrm>
                <a:off x="2286000" y="3771000"/>
                <a:ext cx="4572000" cy="17143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pt-PT"/>
              </a:p>
              <a:p>
                <a:pPr>
                  <a:lnSpc>
                    <a:spcPct val="150000"/>
                  </a:lnSpc>
                </a:pPr>
                <a:r>
                  <a:rPr lang="pt-PT" i="1"/>
                  <a:t>x</a:t>
                </a:r>
                <a:r>
                  <a:rPr lang="pt-PT"/>
                  <a:t> a continuous parameter 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i="1"/>
                  <a:t>o</a:t>
                </a:r>
                <a:r>
                  <a:rPr lang="pt-PT"/>
                  <a:t> an experimental outcome</a:t>
                </a:r>
              </a:p>
              <a:p>
                <a:pPr>
                  <a:lnSpc>
                    <a:spcPct val="150000"/>
                  </a:lnSpc>
                </a:pPr>
                <a:r>
                  <a:rPr lang="pt-PT" i="1"/>
                  <a:t>a</a:t>
                </a:r>
                <a:r>
                  <a:rPr lang="pt-PT"/>
                  <a:t> an action (experiment/measurement) 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384D43-6227-8E1B-0429-89603D4F0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771000"/>
                <a:ext cx="4572000" cy="1714380"/>
              </a:xfrm>
              <a:prstGeom prst="rect">
                <a:avLst/>
              </a:prstGeom>
              <a:blipFill>
                <a:blip r:embed="rId2"/>
                <a:stretch>
                  <a:fillRect l="-1067" b="-4982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ixaDeTexto 6">
            <a:extLst>
              <a:ext uri="{FF2B5EF4-FFF2-40B4-BE49-F238E27FC236}">
                <a16:creationId xmlns:a16="http://schemas.microsoft.com/office/drawing/2014/main" id="{C413D939-C8A9-2203-6CB5-A291B159FDAA}"/>
              </a:ext>
            </a:extLst>
          </p:cNvPr>
          <p:cNvSpPr txBox="1"/>
          <p:nvPr/>
        </p:nvSpPr>
        <p:spPr>
          <a:xfrm>
            <a:off x="1005840" y="1484918"/>
            <a:ext cx="7132320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/>
              <a:t>“Reward has no QAA advantage because the conditional distribution is marginalized over action a, state b: root nodes”</a:t>
            </a:r>
          </a:p>
          <a:p>
            <a:pPr>
              <a:lnSpc>
                <a:spcPct val="150000"/>
              </a:lnSpc>
            </a:pPr>
            <a:r>
              <a:rPr lang="pt-PT"/>
              <a:t>What if there’s an implicit dependence of expected reward in predictive Bayesian updates by means of a and b?</a:t>
            </a:r>
          </a:p>
        </p:txBody>
      </p:sp>
    </p:spTree>
    <p:extLst>
      <p:ext uri="{BB962C8B-B14F-4D97-AF65-F5344CB8AC3E}">
        <p14:creationId xmlns:p14="http://schemas.microsoft.com/office/powerpoint/2010/main" val="363596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0BE146-DF64-9CE3-5548-533D54BF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/>
              <a:t>Sensor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384D43-6227-8E1B-0429-89603D4F0934}"/>
                  </a:ext>
                </a:extLst>
              </p:cNvPr>
              <p:cNvSpPr txBox="1"/>
              <p:nvPr/>
            </p:nvSpPr>
            <p:spPr>
              <a:xfrm>
                <a:off x="3525520" y="1786738"/>
                <a:ext cx="4683760" cy="972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,(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384D43-6227-8E1B-0429-89603D4F0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20" y="1786738"/>
                <a:ext cx="4683760" cy="972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2472B2-0A15-BACE-ECDC-2C0C263A01BA}"/>
                  </a:ext>
                </a:extLst>
              </p:cNvPr>
              <p:cNvSpPr txBox="1"/>
              <p:nvPr/>
            </p:nvSpPr>
            <p:spPr>
              <a:xfrm>
                <a:off x="1534160" y="2821142"/>
                <a:ext cx="7721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FB2472B2-0A15-BACE-ECDC-2C0C263A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160" y="2821142"/>
                <a:ext cx="7721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B97C4E03-775E-6DD2-D5DE-55836E85AFBD}"/>
              </a:ext>
            </a:extLst>
          </p:cNvPr>
          <p:cNvCxnSpPr/>
          <p:nvPr/>
        </p:nvCxnSpPr>
        <p:spPr>
          <a:xfrm flipV="1">
            <a:off x="2570480" y="2482568"/>
            <a:ext cx="833120" cy="52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48FB2350-7C71-4348-8AE4-6CDD2FB95B51}"/>
              </a:ext>
            </a:extLst>
          </p:cNvPr>
          <p:cNvCxnSpPr>
            <a:cxnSpLocks/>
          </p:cNvCxnSpPr>
          <p:nvPr/>
        </p:nvCxnSpPr>
        <p:spPr>
          <a:xfrm>
            <a:off x="2570480" y="3002441"/>
            <a:ext cx="833120" cy="455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F146565-E6AB-05D4-1A5D-B7875D1940A3}"/>
                  </a:ext>
                </a:extLst>
              </p:cNvPr>
              <p:cNvSpPr txBox="1"/>
              <p:nvPr/>
            </p:nvSpPr>
            <p:spPr>
              <a:xfrm>
                <a:off x="3403600" y="3204012"/>
                <a:ext cx="1371600" cy="574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3F146565-E6AB-05D4-1A5D-B7875D194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3204012"/>
                <a:ext cx="1371600" cy="5747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20D0215-7234-2B7B-183A-7E4FF5D25CEF}"/>
                  </a:ext>
                </a:extLst>
              </p:cNvPr>
              <p:cNvSpPr txBox="1"/>
              <p:nvPr/>
            </p:nvSpPr>
            <p:spPr>
              <a:xfrm>
                <a:off x="2316480" y="2178431"/>
                <a:ext cx="9550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720D0215-7234-2B7B-183A-7E4FF5D25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0" y="2178431"/>
                <a:ext cx="955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358EE67-6DAF-24D3-A684-0A1B5E8E3FD1}"/>
                  </a:ext>
                </a:extLst>
              </p:cNvPr>
              <p:cNvSpPr txBox="1"/>
              <p:nvPr/>
            </p:nvSpPr>
            <p:spPr>
              <a:xfrm>
                <a:off x="2235200" y="3457927"/>
                <a:ext cx="955040" cy="413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m:rPr>
                                  <m:sty m:val="p"/>
                                </m:rPr>
                                <a:rPr lang="pt-PT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pt-P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E358EE67-6DAF-24D3-A684-0A1B5E8E3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3457927"/>
                <a:ext cx="955040" cy="413959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45F7C098-FEBB-2AF2-CAE8-861F35049D8E}"/>
              </a:ext>
            </a:extLst>
          </p:cNvPr>
          <p:cNvCxnSpPr>
            <a:cxnSpLocks/>
          </p:cNvCxnSpPr>
          <p:nvPr/>
        </p:nvCxnSpPr>
        <p:spPr>
          <a:xfrm flipV="1">
            <a:off x="2570480" y="2825129"/>
            <a:ext cx="833120" cy="189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9ACA2EA-6B7B-9656-7849-D4CBAC79E09F}"/>
                  </a:ext>
                </a:extLst>
              </p:cNvPr>
              <p:cNvSpPr txBox="1"/>
              <p:nvPr/>
            </p:nvSpPr>
            <p:spPr>
              <a:xfrm>
                <a:off x="2875280" y="2899345"/>
                <a:ext cx="8331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69ACA2EA-6B7B-9656-7849-D4CBAC79E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280" y="2899345"/>
                <a:ext cx="8331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3959680-AB13-1724-95EE-0AB2B880768B}"/>
                  </a:ext>
                </a:extLst>
              </p:cNvPr>
              <p:cNvSpPr txBox="1"/>
              <p:nvPr/>
            </p:nvSpPr>
            <p:spPr>
              <a:xfrm>
                <a:off x="2794000" y="3824604"/>
                <a:ext cx="3881120" cy="1100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pt-PT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pt-PT" i="1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𝑎𝑟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P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pt-PT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rad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3959680-AB13-1724-95EE-0AB2B8807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000" y="3824604"/>
                <a:ext cx="3881120" cy="11006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84128F-839E-4F71-A35D-D9CD615688B7}"/>
              </a:ext>
            </a:extLst>
          </p:cNvPr>
          <p:cNvSpPr txBox="1"/>
          <p:nvPr/>
        </p:nvSpPr>
        <p:spPr>
          <a:xfrm>
            <a:off x="1066801" y="5176691"/>
            <a:ext cx="7782560" cy="12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PT"/>
              <a:t>requires Bayes update -&gt; could benefit from quantum advantage in extra steps (exponential in the lookahead)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/>
              <a:t>Problem: calculating P(e) for continuous variables </a:t>
            </a:r>
          </a:p>
        </p:txBody>
      </p:sp>
    </p:spTree>
    <p:extLst>
      <p:ext uri="{BB962C8B-B14F-4D97-AF65-F5344CB8AC3E}">
        <p14:creationId xmlns:p14="http://schemas.microsoft.com/office/powerpoint/2010/main" val="3436793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399</Words>
  <Application>Microsoft Office PowerPoint</Application>
  <PresentationFormat>Apresentação no Ecrã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Tema do Office</vt:lpstr>
      <vt:lpstr>Tiger Problem</vt:lpstr>
      <vt:lpstr>Option 1</vt:lpstr>
      <vt:lpstr>Option 1.3</vt:lpstr>
      <vt:lpstr>Option 2</vt:lpstr>
      <vt:lpstr>Option 2</vt:lpstr>
      <vt:lpstr>Option 2</vt:lpstr>
      <vt:lpstr>Sensor model</vt:lpstr>
      <vt:lpstr>Sensor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Ramôa Alves</dc:creator>
  <cp:lastModifiedBy>Alexandra Ramôa Alves</cp:lastModifiedBy>
  <cp:revision>9</cp:revision>
  <dcterms:created xsi:type="dcterms:W3CDTF">2024-08-30T16:10:01Z</dcterms:created>
  <dcterms:modified xsi:type="dcterms:W3CDTF">2024-09-02T14:47:19Z</dcterms:modified>
</cp:coreProperties>
</file>