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4" r:id="rId8"/>
    <p:sldId id="263" r:id="rId9"/>
    <p:sldId id="273" r:id="rId10"/>
    <p:sldId id="268" r:id="rId11"/>
    <p:sldId id="260" r:id="rId12"/>
    <p:sldId id="261" r:id="rId13"/>
    <p:sldId id="262" r:id="rId14"/>
    <p:sldId id="267" r:id="rId15"/>
    <p:sldId id="269" r:id="rId16"/>
    <p:sldId id="272" r:id="rId17"/>
    <p:sldId id="270" r:id="rId18"/>
    <p:sldId id="271" r:id="rId1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ra Francisco Ramôa da Costa Alves" initials="AFRdCA" lastIdx="1" clrIdx="0">
    <p:extLst>
      <p:ext uri="{19B8F6BF-5375-455C-9EA6-DF929625EA0E}">
        <p15:presenceInfo xmlns:p15="http://schemas.microsoft.com/office/powerpoint/2012/main" userId="Alexandra Francisco Ramôa da Costa Alv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CCA32-0E1D-40D1-86D1-6DDC317C2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1ED192-FE15-47A7-A94C-3DF96E359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7F030B8-C5EF-4D2B-A40A-7CB15EF4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98FE-8345-4608-B634-CAA73FC71AD8}" type="datetimeFigureOut">
              <a:rPr lang="pt-PT" smtClean="0"/>
              <a:t>09/04/2021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E2D9F31-1AAD-4A22-BC09-C7FC723E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2C0CC72-FF5D-4AFA-8F98-01E5D75E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B2E5-6047-432C-97EB-AEFDF5AAF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924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F114E-A18F-4E05-BADC-40E3C6ED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F3FD689-503B-4CA3-9B7D-2A24F5C47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3C3B199-743E-4517-BA3D-B669EFA4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98FE-8345-4608-B634-CAA73FC71AD8}" type="datetimeFigureOut">
              <a:rPr lang="pt-PT" smtClean="0"/>
              <a:t>09/04/2021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BAB8B0B-3C06-496D-AE43-910406B4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2C247A9-30EF-4AB8-9FA2-46268903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B2E5-6047-432C-97EB-AEFDF5AAF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65454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8EADAC-850A-4580-B8BE-375826B16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C3C5908-AE73-4264-8E9D-19EC38EB5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F3E4710-5A93-4613-A905-1CA3E079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98FE-8345-4608-B634-CAA73FC71AD8}" type="datetimeFigureOut">
              <a:rPr lang="pt-PT" smtClean="0"/>
              <a:t>09/04/2021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6EA3428-2352-4465-B619-D505BFE5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94AEB9A-6CE0-4FED-B33A-9E680481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B2E5-6047-432C-97EB-AEFDF5AAF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541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D5E3F-ECCB-4E7B-AF94-93ED337FB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650C93E-67FE-414C-B031-36A3A5665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2DE47FD-F105-4122-BE3B-CAEE2FCB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98FE-8345-4608-B634-CAA73FC71AD8}" type="datetimeFigureOut">
              <a:rPr lang="pt-PT" smtClean="0"/>
              <a:t>09/04/2021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ABC92B6-CF86-4CD3-A8E6-3B6BFD7C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F5848A4-E90E-4BC3-AF28-B47331C5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B2E5-6047-432C-97EB-AEFDF5AAF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585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FF89A-9069-446A-BEF0-9BF13C62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9D7B623-5743-4DB1-9435-80E9613CE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447DE72-37C8-4344-A9A4-3D182E78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98FE-8345-4608-B634-CAA73FC71AD8}" type="datetimeFigureOut">
              <a:rPr lang="pt-PT" smtClean="0"/>
              <a:t>09/04/2021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E98A0FD-AA96-47AD-B45D-1A599613D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68C8D22-22A9-4F85-972B-B445EF7B1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B2E5-6047-432C-97EB-AEFDF5AAF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8996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5640A-A88E-4223-813B-47B8604E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F997F4C-A5C5-431C-8FF8-6F7121EA9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80D7B46-7FBA-4005-8014-8A06505B5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AB309E6-303B-4B1E-B374-2345A7EBB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98FE-8345-4608-B634-CAA73FC71AD8}" type="datetimeFigureOut">
              <a:rPr lang="pt-PT" smtClean="0"/>
              <a:t>09/04/2021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17A066E-12E9-4815-87F7-36277E32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4E6CE75-C13D-4173-B42E-3D033BFA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B2E5-6047-432C-97EB-AEFDF5AAF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300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D6458-57BC-41BE-9340-F5EA663D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0A1B9C8-3ADE-460F-8AB4-E4054D726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9D66086-B21A-439F-A5D2-DAFCF11DB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4530405-19B8-4205-AC3D-C1CF863BA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5453952-5D87-42ED-9E73-40C6E068F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D3AB10C-4B38-4367-A3F0-A5F99AB6B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98FE-8345-4608-B634-CAA73FC71AD8}" type="datetimeFigureOut">
              <a:rPr lang="pt-PT" smtClean="0"/>
              <a:t>09/04/2021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1F95FF3-E1F6-4D53-BF04-C4AEE13F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71FBE61-10C4-43E9-B7F4-DA5361C9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B2E5-6047-432C-97EB-AEFDF5AAF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371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88D8E-B50C-4694-8862-6E9735A9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7236F5D-0650-4281-BAEC-6B6448C99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98FE-8345-4608-B634-CAA73FC71AD8}" type="datetimeFigureOut">
              <a:rPr lang="pt-PT" smtClean="0"/>
              <a:t>09/04/2021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E736703-7B16-49FB-A56F-D40AC3E2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6D7966F-A184-45DC-A77D-59267240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B2E5-6047-432C-97EB-AEFDF5AAF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79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FC8995C-055D-4F28-9493-70E2DF9E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98FE-8345-4608-B634-CAA73FC71AD8}" type="datetimeFigureOut">
              <a:rPr lang="pt-PT" smtClean="0"/>
              <a:t>09/04/2021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3BA0AD3-7C6E-4595-AF63-9439D80A7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46B8DA3-39B0-45E2-8385-8810EE39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B2E5-6047-432C-97EB-AEFDF5AAF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664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7B915-79D5-4634-84DC-6B32601C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BDEDBDE-ACAC-4293-9141-5CCE60F0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645CF51-99C8-4D0A-9EAE-F82DD4305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8AC599D-FCE9-44DD-99C7-B83AB698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98FE-8345-4608-B634-CAA73FC71AD8}" type="datetimeFigureOut">
              <a:rPr lang="pt-PT" smtClean="0"/>
              <a:t>09/04/2021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B91B6DB-89D9-4A56-88C4-D1E0FCA05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BB05B204-C7DC-4AB7-A9C4-C104F3D2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B2E5-6047-432C-97EB-AEFDF5AAF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442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5B7D2-6747-4EC3-9CF6-9B7B153C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72D548A-20CC-4897-A2B2-E16C2E4D6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4872E28-BEF7-45F6-817A-9DE1715DA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7E62C01-8C8D-464E-B808-20B22483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98FE-8345-4608-B634-CAA73FC71AD8}" type="datetimeFigureOut">
              <a:rPr lang="pt-PT" smtClean="0"/>
              <a:t>09/04/2021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5C8F8BD-01BB-4D02-9B36-7E8C066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3786C4A-4F2E-4360-90A1-71A72F8A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B2E5-6047-432C-97EB-AEFDF5AAF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3115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74B30E5-1CBB-4AEE-AD60-26F5763C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86FAC36-C6CD-4914-8881-AF7E3435D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316133E-4F88-44DE-AE35-040DB807D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98FE-8345-4608-B634-CAA73FC71AD8}" type="datetimeFigureOut">
              <a:rPr lang="pt-PT" smtClean="0"/>
              <a:t>09/04/2021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155FDB1-AD5E-4F67-B350-D5423AABC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C50F944-8359-40F8-95E9-F2E87AF64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8B2E5-6047-432C-97EB-AEFDF5AAF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262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15C16C0-EFB3-4C02-B8D2-42107DBC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950" y="175777"/>
            <a:ext cx="9300099" cy="806727"/>
          </a:xfrm>
        </p:spPr>
        <p:txBody>
          <a:bodyPr>
            <a:normAutofit/>
          </a:bodyPr>
          <a:lstStyle/>
          <a:p>
            <a:pPr algn="ctr"/>
            <a:r>
              <a:rPr lang="pt-PT" dirty="0" err="1"/>
              <a:t>Likelihood</a:t>
            </a:r>
            <a:r>
              <a:rPr lang="pt-PT"/>
              <a:t> vs. distribution plots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5A482A-69F6-46DD-91C8-247E3B1A4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457" y="1011158"/>
            <a:ext cx="4680000" cy="468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CAA073B-71B0-4F8E-AFD0-1A5F92108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457" y="1011158"/>
            <a:ext cx="4680000" cy="468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8E74B85-514A-46BB-BE47-1FB5A4A16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92" y="1330688"/>
            <a:ext cx="1832661" cy="1800000"/>
          </a:xfrm>
          <a:prstGeom prst="rect">
            <a:avLst/>
          </a:prstGeom>
        </p:spPr>
      </p:pic>
      <p:pic>
        <p:nvPicPr>
          <p:cNvPr id="14" name="Imagem 13" descr="Uma imagem com quadrado&#10;&#10;Descrição gerada automaticamente">
            <a:extLst>
              <a:ext uri="{FF2B5EF4-FFF2-40B4-BE49-F238E27FC236}">
                <a16:creationId xmlns:a16="http://schemas.microsoft.com/office/drawing/2014/main" id="{2C0A9CC9-28BC-4DFB-B877-1533B3BD4B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91" y="3961834"/>
            <a:ext cx="1832661" cy="18000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D93E60B6-875F-4871-B4CE-3D6BDBEE2137}"/>
              </a:ext>
            </a:extLst>
          </p:cNvPr>
          <p:cNvSpPr txBox="1"/>
          <p:nvPr/>
        </p:nvSpPr>
        <p:spPr>
          <a:xfrm>
            <a:off x="7119359" y="5792863"/>
            <a:ext cx="47936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/>
              <a:t>* Total resampler calls:  3.</a:t>
            </a:r>
          </a:p>
          <a:p>
            <a:r>
              <a:rPr lang="pt-PT" sz="1400"/>
              <a:t>* Percentage of HMC steps:  100.0%.</a:t>
            </a:r>
          </a:p>
          <a:p>
            <a:r>
              <a:rPr lang="pt-PT" sz="1400"/>
              <a:t>* Hamiltonian Monte Carlo: 84% mean particle acceptance rate.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8F9D88-EA38-4348-A405-F7C8DE2BBDE1}"/>
              </a:ext>
            </a:extLst>
          </p:cNvPr>
          <p:cNvSpPr txBox="1"/>
          <p:nvPr/>
        </p:nvSpPr>
        <p:spPr>
          <a:xfrm>
            <a:off x="2879088" y="5554398"/>
            <a:ext cx="36807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/>
              <a:t>Offline estimation: random times &lt;= 100</a:t>
            </a:r>
          </a:p>
          <a:p>
            <a:r>
              <a:rPr lang="pt-PT" sz="1400"/>
              <a:t>Uniform prior distribution, data chunksize =  20</a:t>
            </a:r>
          </a:p>
          <a:p>
            <a:r>
              <a:rPr lang="pt-PT" sz="1400"/>
              <a:t>1 particle group</a:t>
            </a:r>
          </a:p>
          <a:p>
            <a:r>
              <a:rPr lang="pt-PT" sz="1400"/>
              <a:t>HMC: Cov^-1, L=10, eta=0.0100000000</a:t>
            </a:r>
          </a:p>
          <a:p>
            <a:r>
              <a:rPr lang="pt-PT" sz="1400"/>
              <a:t>&gt; n=15.00^2; N=100; 2d sum of squared cosines</a:t>
            </a:r>
          </a:p>
        </p:txBody>
      </p:sp>
    </p:spTree>
    <p:extLst>
      <p:ext uri="{BB962C8B-B14F-4D97-AF65-F5344CB8AC3E}">
        <p14:creationId xmlns:p14="http://schemas.microsoft.com/office/powerpoint/2010/main" val="2019739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EC55F-6ADE-4C6E-8967-048CD6D4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5"/>
            <a:ext cx="10400930" cy="1073057"/>
          </a:xfrm>
        </p:spPr>
        <p:txBody>
          <a:bodyPr/>
          <a:lstStyle/>
          <a:p>
            <a:pPr algn="ctr"/>
            <a:r>
              <a:rPr lang="pt-PT"/>
              <a:t>Tempered likelihood estimation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3AA8754-0A41-4469-A119-A75BEEB03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910" y="1609728"/>
            <a:ext cx="3665323" cy="360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DC32FC9-D914-475D-880C-4499B2201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410" y="1609728"/>
            <a:ext cx="3665323" cy="3600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E25D322-34BD-4A15-9971-A67B1940CBBD}"/>
              </a:ext>
            </a:extLst>
          </p:cNvPr>
          <p:cNvSpPr txBox="1"/>
          <p:nvPr/>
        </p:nvSpPr>
        <p:spPr>
          <a:xfrm>
            <a:off x="1439899" y="5390451"/>
            <a:ext cx="98364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Offline estimation, random times &lt;= 100</a:t>
            </a:r>
          </a:p>
          <a:p>
            <a:r>
              <a:rPr lang="en-US" sz="1600"/>
              <a:t>5 steps only, but full data evaluation and resampling step at each iteration (vs. as before single datum/datachunk added per step, isolated evaluation(s) for re-weighting + cumulative only if/when resampling)</a:t>
            </a:r>
          </a:p>
          <a:p>
            <a:r>
              <a:rPr lang="en-US" sz="1600"/>
              <a:t>Tempering coefficients chosen offline, spaced evenly (enough to keep ESS reasonable while not requiring extra updates, though ideally chosen adaptively to stay close to target)</a:t>
            </a:r>
            <a:endParaRPr lang="pt-PT" sz="160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E7A665C-4993-4613-98C3-AE536F8BEA87}"/>
              </a:ext>
            </a:extLst>
          </p:cNvPr>
          <p:cNvSpPr txBox="1"/>
          <p:nvPr/>
        </p:nvSpPr>
        <p:spPr>
          <a:xfrm>
            <a:off x="2907957" y="1132399"/>
            <a:ext cx="652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4 parameters, 24 modes (n_particles=12^4; N_measurements=250):</a:t>
            </a:r>
          </a:p>
        </p:txBody>
      </p:sp>
    </p:spTree>
    <p:extLst>
      <p:ext uri="{BB962C8B-B14F-4D97-AF65-F5344CB8AC3E}">
        <p14:creationId xmlns:p14="http://schemas.microsoft.com/office/powerpoint/2010/main" val="3854721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28448FC7-77EA-4827-900F-1625248CCEAA}"/>
              </a:ext>
            </a:extLst>
          </p:cNvPr>
          <p:cNvSpPr txBox="1">
            <a:spLocks/>
          </p:cNvSpPr>
          <p:nvPr/>
        </p:nvSpPr>
        <p:spPr>
          <a:xfrm>
            <a:off x="1442030" y="417609"/>
            <a:ext cx="9300099" cy="806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/>
              <a:t>Subsampling I – Stochastic Gradient HMC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8FB534-F6F9-4B59-8373-1AA2631F99B0}"/>
              </a:ext>
            </a:extLst>
          </p:cNvPr>
          <p:cNvSpPr txBox="1"/>
          <p:nvPr/>
        </p:nvSpPr>
        <p:spPr>
          <a:xfrm>
            <a:off x="4025432" y="6286502"/>
            <a:ext cx="468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i="1"/>
              <a:t>Chen et al, Stochastic Gradient Hamiltonian Monte Carlo, 2014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8107D3F-13D8-4202-83E4-D1C2F49A0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817" y="1772219"/>
            <a:ext cx="5734850" cy="95263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5835C94-3866-4BBC-990A-72294EBED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343" y="2904872"/>
            <a:ext cx="4991797" cy="9431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B9EF980-83A8-4B34-977C-83CE33A4FB40}"/>
              </a:ext>
            </a:extLst>
          </p:cNvPr>
          <p:cNvSpPr txBox="1"/>
          <p:nvPr/>
        </p:nvSpPr>
        <p:spPr>
          <a:xfrm>
            <a:off x="856104" y="5482849"/>
            <a:ext cx="1086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Skip Metropolis-Hastins acceptance/rejection step, control induced error by keeping HMC integration stepsize small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8B775D4-7052-40AA-978E-4DCD34B6C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8597" y="4086369"/>
            <a:ext cx="3839111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087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DD71A15-BCEA-43E8-8675-B4D370509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54" y="1452875"/>
            <a:ext cx="5066305" cy="5040000"/>
          </a:xfrm>
          <a:prstGeom prst="rect">
            <a:avLst/>
          </a:prstGeom>
        </p:spPr>
      </p:pic>
      <p:sp>
        <p:nvSpPr>
          <p:cNvPr id="5" name="Título 3">
            <a:extLst>
              <a:ext uri="{FF2B5EF4-FFF2-40B4-BE49-F238E27FC236}">
                <a16:creationId xmlns:a16="http://schemas.microsoft.com/office/drawing/2014/main" id="{65904B90-8B97-481C-8AC3-23256A760FB3}"/>
              </a:ext>
            </a:extLst>
          </p:cNvPr>
          <p:cNvSpPr txBox="1">
            <a:spLocks/>
          </p:cNvSpPr>
          <p:nvPr/>
        </p:nvSpPr>
        <p:spPr>
          <a:xfrm>
            <a:off x="1442030" y="417609"/>
            <a:ext cx="9300099" cy="806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/>
              <a:t>Noisy hamiltonian dynamics: oscillator</a:t>
            </a:r>
          </a:p>
        </p:txBody>
      </p:sp>
      <p:cxnSp>
        <p:nvCxnSpPr>
          <p:cNvPr id="6" name="Conexão: Curva 5">
            <a:extLst>
              <a:ext uri="{FF2B5EF4-FFF2-40B4-BE49-F238E27FC236}">
                <a16:creationId xmlns:a16="http://schemas.microsoft.com/office/drawing/2014/main" id="{5FF625E4-1D05-4F4A-9012-9DD7E91BC14E}"/>
              </a:ext>
            </a:extLst>
          </p:cNvPr>
          <p:cNvCxnSpPr>
            <a:cxnSpLocks/>
          </p:cNvCxnSpPr>
          <p:nvPr/>
        </p:nvCxnSpPr>
        <p:spPr>
          <a:xfrm rot="10800000">
            <a:off x="8266750" y="6080760"/>
            <a:ext cx="230817" cy="115410"/>
          </a:xfrm>
          <a:prstGeom prst="curvedConnector3">
            <a:avLst>
              <a:gd name="adj1" fmla="val 1038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67533D-3B7D-44FD-90AF-361BCFC8D51E}"/>
              </a:ext>
            </a:extLst>
          </p:cNvPr>
          <p:cNvSpPr txBox="1"/>
          <p:nvPr/>
        </p:nvSpPr>
        <p:spPr>
          <a:xfrm>
            <a:off x="8382158" y="5769133"/>
            <a:ext cx="23154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/>
              <a:t>controlling divergence with second order Langevin dynamics</a:t>
            </a:r>
          </a:p>
        </p:txBody>
      </p:sp>
      <p:cxnSp>
        <p:nvCxnSpPr>
          <p:cNvPr id="8" name="Conexão: Curva 7">
            <a:extLst>
              <a:ext uri="{FF2B5EF4-FFF2-40B4-BE49-F238E27FC236}">
                <a16:creationId xmlns:a16="http://schemas.microsoft.com/office/drawing/2014/main" id="{9CCBF9B9-5A31-4270-BA39-81DEF10075D4}"/>
              </a:ext>
            </a:extLst>
          </p:cNvPr>
          <p:cNvCxnSpPr>
            <a:cxnSpLocks/>
          </p:cNvCxnSpPr>
          <p:nvPr/>
        </p:nvCxnSpPr>
        <p:spPr>
          <a:xfrm flipV="1">
            <a:off x="3315854" y="3284738"/>
            <a:ext cx="572565" cy="1398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B8BE6F7-1D4D-414E-B535-8716C4982058}"/>
              </a:ext>
            </a:extLst>
          </p:cNvPr>
          <p:cNvSpPr txBox="1"/>
          <p:nvPr/>
        </p:nvSpPr>
        <p:spPr>
          <a:xfrm>
            <a:off x="319685" y="3141878"/>
            <a:ext cx="2982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/>
              <a:t>noise induced divergence, target distribution no longer invariant under dynamics </a:t>
            </a:r>
          </a:p>
        </p:txBody>
      </p:sp>
    </p:spTree>
    <p:extLst>
      <p:ext uri="{BB962C8B-B14F-4D97-AF65-F5344CB8AC3E}">
        <p14:creationId xmlns:p14="http://schemas.microsoft.com/office/powerpoint/2010/main" val="381766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1C3467AF-CD4E-4B0E-9152-6075FA75C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744" y="1393107"/>
            <a:ext cx="4398387" cy="4320000"/>
          </a:xfrm>
          <a:prstGeom prst="rect">
            <a:avLst/>
          </a:prstGeom>
        </p:spPr>
      </p:pic>
      <p:pic>
        <p:nvPicPr>
          <p:cNvPr id="7" name="Imagem 6" descr="Uma imagem com texto, captura de ecrã, silhueta&#10;&#10;Descrição gerada automaticamente">
            <a:extLst>
              <a:ext uri="{FF2B5EF4-FFF2-40B4-BE49-F238E27FC236}">
                <a16:creationId xmlns:a16="http://schemas.microsoft.com/office/drawing/2014/main" id="{84CB76E2-C26D-49E9-8AC7-E606FF1610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219" y="1393107"/>
            <a:ext cx="4398387" cy="4320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1B3EF12-30EA-4BDD-83FB-4026B3378238}"/>
              </a:ext>
            </a:extLst>
          </p:cNvPr>
          <p:cNvSpPr txBox="1"/>
          <p:nvPr/>
        </p:nvSpPr>
        <p:spPr>
          <a:xfrm>
            <a:off x="7143750" y="6071059"/>
            <a:ext cx="346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Introduced friction (B=500,C=1500)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795D958-F481-4461-9628-5D2F6A8D35B2}"/>
              </a:ext>
            </a:extLst>
          </p:cNvPr>
          <p:cNvSpPr txBox="1"/>
          <p:nvPr/>
        </p:nvSpPr>
        <p:spPr>
          <a:xfrm>
            <a:off x="1718587" y="6071059"/>
            <a:ext cx="287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No compensations (B=0,C=0)</a:t>
            </a:r>
          </a:p>
        </p:txBody>
      </p:sp>
      <p:sp>
        <p:nvSpPr>
          <p:cNvPr id="10" name="Título 3">
            <a:extLst>
              <a:ext uri="{FF2B5EF4-FFF2-40B4-BE49-F238E27FC236}">
                <a16:creationId xmlns:a16="http://schemas.microsoft.com/office/drawing/2014/main" id="{03C0BC86-D9E4-49A5-9771-A2F0B03D3417}"/>
              </a:ext>
            </a:extLst>
          </p:cNvPr>
          <p:cNvSpPr txBox="1">
            <a:spLocks/>
          </p:cNvSpPr>
          <p:nvPr/>
        </p:nvSpPr>
        <p:spPr>
          <a:xfrm>
            <a:off x="1550042" y="338166"/>
            <a:ext cx="9300099" cy="806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/>
              <a:t>Subsampling – Stochastic Gradient HSMC</a:t>
            </a:r>
          </a:p>
        </p:txBody>
      </p:sp>
    </p:spTree>
    <p:extLst>
      <p:ext uri="{BB962C8B-B14F-4D97-AF65-F5344CB8AC3E}">
        <p14:creationId xmlns:p14="http://schemas.microsoft.com/office/powerpoint/2010/main" val="286505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>
            <a:extLst>
              <a:ext uri="{FF2B5EF4-FFF2-40B4-BE49-F238E27FC236}">
                <a16:creationId xmlns:a16="http://schemas.microsoft.com/office/drawing/2014/main" id="{D9D30047-2CB9-4AA8-B674-87BC33EECBE6}"/>
              </a:ext>
            </a:extLst>
          </p:cNvPr>
          <p:cNvSpPr txBox="1">
            <a:spLocks/>
          </p:cNvSpPr>
          <p:nvPr/>
        </p:nvSpPr>
        <p:spPr>
          <a:xfrm>
            <a:off x="1442028" y="239188"/>
            <a:ext cx="9300099" cy="806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200"/>
              <a:t>Approach II: energy conserving subsampling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8AB1B9-A9EB-4DFC-84A9-FCA58F8C38EE}"/>
              </a:ext>
            </a:extLst>
          </p:cNvPr>
          <p:cNvSpPr txBox="1"/>
          <p:nvPr/>
        </p:nvSpPr>
        <p:spPr>
          <a:xfrm>
            <a:off x="1106749" y="1103432"/>
            <a:ext cx="9978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U</a:t>
            </a:r>
            <a:r>
              <a:rPr lang="pt-PT" sz="1800"/>
              <a:t>sing unbiased estimators for the re-weightings/gradients/rejection steps </a:t>
            </a:r>
            <a:r>
              <a:rPr lang="pt-PT"/>
              <a:t>(so the error won’t scale with </a:t>
            </a:r>
            <a:r>
              <a:rPr lang="el-GR"/>
              <a:t>ε</a:t>
            </a:r>
            <a:r>
              <a:rPr lang="pt-PT"/>
              <a:t>)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CC3846C-96F3-4D0D-8F9E-1AB3444E8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600" y="1925731"/>
            <a:ext cx="3600953" cy="68589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BFBD631E-CCB1-4D9C-BEAE-892D2F28FA0F}"/>
              </a:ext>
            </a:extLst>
          </p:cNvPr>
          <p:cNvSpPr txBox="1"/>
          <p:nvPr/>
        </p:nvSpPr>
        <p:spPr>
          <a:xfrm>
            <a:off x="1106749" y="1520506"/>
            <a:ext cx="891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Target perturbed posterior: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9BB5D08-A6FD-4DD9-A0A5-55EF5F779F46}"/>
              </a:ext>
            </a:extLst>
          </p:cNvPr>
          <p:cNvSpPr txBox="1"/>
          <p:nvPr/>
        </p:nvSpPr>
        <p:spPr>
          <a:xfrm>
            <a:off x="1106749" y="2903466"/>
            <a:ext cx="72382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/>
              <a:t>For the Markov moves, perform Gibbs update with pseudo-marginal Metropolis (within Gibbs; for subsampling indices, discrete and ill-suited for HMC) + HMC (again within Gibbs; for parameter vector)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3EBA8DD-A8F9-4809-9B4D-1801D9BE0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05" y="4118635"/>
            <a:ext cx="5933805" cy="1325722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141E50F7-0117-40E0-AA93-8439900026B9}"/>
              </a:ext>
            </a:extLst>
          </p:cNvPr>
          <p:cNvSpPr txBox="1"/>
          <p:nvPr/>
        </p:nvSpPr>
        <p:spPr>
          <a:xfrm>
            <a:off x="1545453" y="5566919"/>
            <a:ext cx="51127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/>
              <a:t>(then marginalize over momentum/indices for </a:t>
            </a:r>
            <a:r>
              <a:rPr lang="el-GR" sz="1600"/>
              <a:t>ϴ</a:t>
            </a:r>
            <a:r>
              <a:rPr lang="pt-PT" sz="1600"/>
              <a:t> samples)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BE019953-2FC0-4F7C-B079-0E17F08EBB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0387"/>
          <a:stretch/>
        </p:blipFill>
        <p:spPr>
          <a:xfrm>
            <a:off x="9196092" y="2903466"/>
            <a:ext cx="1037488" cy="762446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392C817B-BD39-41CB-BB23-A7B1CE3DD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553" y="4412516"/>
            <a:ext cx="2740828" cy="712745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B54A0CC2-4336-4AA5-996A-3B7D5A01B8B2}"/>
              </a:ext>
            </a:extLst>
          </p:cNvPr>
          <p:cNvSpPr txBox="1"/>
          <p:nvPr/>
        </p:nvSpPr>
        <p:spPr>
          <a:xfrm>
            <a:off x="2848570" y="6218423"/>
            <a:ext cx="6523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i="1"/>
              <a:t>Dang et al, </a:t>
            </a:r>
            <a:r>
              <a:rPr lang="en-US" sz="1400" i="1"/>
              <a:t>Hamiltonian Monte Carlo with Energy Conserving Subsampling, 2019</a:t>
            </a:r>
            <a:endParaRPr lang="pt-PT" sz="1400" i="1"/>
          </a:p>
          <a:p>
            <a:pPr algn="ctr"/>
            <a:r>
              <a:rPr lang="pt-PT" sz="1400" i="1"/>
              <a:t>Gunawan et al, Subsampling Sequential Monte Carlo for Static Bayesian Models, 2020</a:t>
            </a:r>
          </a:p>
        </p:txBody>
      </p:sp>
    </p:spTree>
    <p:extLst>
      <p:ext uri="{BB962C8B-B14F-4D97-AF65-F5344CB8AC3E}">
        <p14:creationId xmlns:p14="http://schemas.microsoft.com/office/powerpoint/2010/main" val="98647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>
            <a:extLst>
              <a:ext uri="{FF2B5EF4-FFF2-40B4-BE49-F238E27FC236}">
                <a16:creationId xmlns:a16="http://schemas.microsoft.com/office/drawing/2014/main" id="{D9D30047-2CB9-4AA8-B674-87BC33EECBE6}"/>
              </a:ext>
            </a:extLst>
          </p:cNvPr>
          <p:cNvSpPr txBox="1">
            <a:spLocks/>
          </p:cNvSpPr>
          <p:nvPr/>
        </p:nvSpPr>
        <p:spPr>
          <a:xfrm>
            <a:off x="1442028" y="239188"/>
            <a:ext cx="9300099" cy="806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200"/>
              <a:t>Approach II: energy conserving subsampling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E0E815D-03DC-4846-AF3A-2B862BBC9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035" y="1575645"/>
            <a:ext cx="5306165" cy="58110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A7E4670-2BCB-4A32-B8D0-F5B064FD1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858" y="2551894"/>
            <a:ext cx="5982535" cy="50489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51086E5-5665-41F8-82D7-B225DBB9D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649" y="3056789"/>
            <a:ext cx="6687242" cy="85943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064CE9D-298C-49F5-8B15-C9D3824EDA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013" y="1572189"/>
            <a:ext cx="3867690" cy="75258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89CE162-C2DF-41D2-814A-0B686FA09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2858" y="4117273"/>
            <a:ext cx="5457783" cy="133339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B22E3AE-3AE2-4FE9-B4C5-C540EB416876}"/>
              </a:ext>
            </a:extLst>
          </p:cNvPr>
          <p:cNvSpPr txBox="1"/>
          <p:nvPr/>
        </p:nvSpPr>
        <p:spPr>
          <a:xfrm>
            <a:off x="4124774" y="5513453"/>
            <a:ext cx="3464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/>
              <a:t>(and similarly for variance estimator gradient)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D59215B-2F64-4783-A5D5-A7B1F4FD031C}"/>
              </a:ext>
            </a:extLst>
          </p:cNvPr>
          <p:cNvSpPr txBox="1"/>
          <p:nvPr/>
        </p:nvSpPr>
        <p:spPr>
          <a:xfrm>
            <a:off x="2848570" y="6218423"/>
            <a:ext cx="6523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i="1"/>
              <a:t>Dang et al, </a:t>
            </a:r>
            <a:r>
              <a:rPr lang="en-US" sz="1400" i="1"/>
              <a:t>Hamiltonian Monte Carlo with Energy Conserving Subsampling, 2019</a:t>
            </a:r>
            <a:endParaRPr lang="pt-PT" sz="1400" i="1"/>
          </a:p>
          <a:p>
            <a:pPr algn="ctr"/>
            <a:r>
              <a:rPr lang="pt-PT" sz="1400" i="1"/>
              <a:t>Gunawan et al, Subsampling Sequential Monte Carlo for Static Bayesian Models, 2020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85C5167-5872-4257-A229-8422B2FE694F}"/>
              </a:ext>
            </a:extLst>
          </p:cNvPr>
          <p:cNvSpPr txBox="1"/>
          <p:nvPr/>
        </p:nvSpPr>
        <p:spPr>
          <a:xfrm>
            <a:off x="9190805" y="2650452"/>
            <a:ext cx="2024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/>
              <a:t>(unimodality assumption)</a:t>
            </a:r>
          </a:p>
        </p:txBody>
      </p:sp>
    </p:spTree>
    <p:extLst>
      <p:ext uri="{BB962C8B-B14F-4D97-AF65-F5344CB8AC3E}">
        <p14:creationId xmlns:p14="http://schemas.microsoft.com/office/powerpoint/2010/main" val="771167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>
            <a:extLst>
              <a:ext uri="{FF2B5EF4-FFF2-40B4-BE49-F238E27FC236}">
                <a16:creationId xmlns:a16="http://schemas.microsoft.com/office/drawing/2014/main" id="{D8DD85F3-34E2-4C20-B682-B1EC57401535}"/>
              </a:ext>
            </a:extLst>
          </p:cNvPr>
          <p:cNvSpPr txBox="1">
            <a:spLocks/>
          </p:cNvSpPr>
          <p:nvPr/>
        </p:nvSpPr>
        <p:spPr>
          <a:xfrm>
            <a:off x="1359022" y="647561"/>
            <a:ext cx="9300099" cy="806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200"/>
              <a:t>Energy conserving subsampling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527CE3E-C200-4145-9C66-7F923FDEB996}"/>
              </a:ext>
            </a:extLst>
          </p:cNvPr>
          <p:cNvSpPr txBox="1"/>
          <p:nvPr/>
        </p:nvSpPr>
        <p:spPr>
          <a:xfrm>
            <a:off x="554884" y="3052381"/>
            <a:ext cx="3848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/>
              <a:t>* </a:t>
            </a:r>
            <a:r>
              <a:rPr lang="pt-PT" sz="1400" b="1"/>
              <a:t>Loglikelihood</a:t>
            </a:r>
            <a:r>
              <a:rPr lang="pt-PT" sz="1400"/>
              <a:t> </a:t>
            </a:r>
            <a:r>
              <a:rPr lang="pt-PT" sz="1400" b="1"/>
              <a:t>approximations</a:t>
            </a:r>
            <a:r>
              <a:rPr lang="pt-PT" sz="1400"/>
              <a:t>:</a:t>
            </a:r>
          </a:p>
          <a:p>
            <a:r>
              <a:rPr lang="pt-PT" sz="1400"/>
              <a:t>Exact:  -2.3136094233276503</a:t>
            </a:r>
          </a:p>
          <a:p>
            <a:r>
              <a:rPr lang="pt-PT" sz="1400"/>
              <a:t>Linear approximation:  -2.2970251653956764</a:t>
            </a:r>
          </a:p>
          <a:p>
            <a:r>
              <a:rPr lang="pt-PT" sz="1400"/>
              <a:t>Quadratic approximation:  -2.3156459493569908</a:t>
            </a:r>
          </a:p>
          <a:p>
            <a:r>
              <a:rPr lang="pt-PT" sz="1400" b="1"/>
              <a:t>* Log-gradient approximation</a:t>
            </a:r>
            <a:r>
              <a:rPr lang="pt-PT" sz="1400"/>
              <a:t>:</a:t>
            </a:r>
          </a:p>
          <a:p>
            <a:r>
              <a:rPr lang="pt-PT" sz="1400"/>
              <a:t>Exact:  [3.72314258]</a:t>
            </a:r>
          </a:p>
          <a:p>
            <a:r>
              <a:rPr lang="pt-PT" sz="1400"/>
              <a:t>Approximation:  [3.5916315]</a:t>
            </a:r>
          </a:p>
          <a:p>
            <a:r>
              <a:rPr lang="pt-PT" sz="1400"/>
              <a:t>[test_approximation]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4CE36B-0716-48BF-B03D-FAA886358177}"/>
              </a:ext>
            </a:extLst>
          </p:cNvPr>
          <p:cNvSpPr txBox="1"/>
          <p:nvPr/>
        </p:nvSpPr>
        <p:spPr>
          <a:xfrm>
            <a:off x="4596783" y="2844626"/>
            <a:ext cx="299843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/>
              <a:t>* </a:t>
            </a:r>
            <a:r>
              <a:rPr lang="pt-PT" sz="1400" b="1"/>
              <a:t>Loglikelihood estimator</a:t>
            </a:r>
            <a:r>
              <a:rPr lang="pt-PT" sz="1400"/>
              <a:t>:</a:t>
            </a:r>
          </a:p>
          <a:p>
            <a:r>
              <a:rPr lang="pt-PT" sz="1400"/>
              <a:t>Estimator:  -84.08223429811831</a:t>
            </a:r>
          </a:p>
          <a:p>
            <a:r>
              <a:rPr lang="pt-PT" sz="1400"/>
              <a:t>Variance:  1.802785169517362e-10</a:t>
            </a:r>
          </a:p>
          <a:p>
            <a:r>
              <a:rPr lang="pt-PT" sz="1400"/>
              <a:t>Exact:  -84.08224295758596</a:t>
            </a:r>
          </a:p>
          <a:p>
            <a:r>
              <a:rPr lang="pt-PT" sz="1400"/>
              <a:t>* </a:t>
            </a:r>
            <a:r>
              <a:rPr lang="pt-PT" sz="1400" b="1"/>
              <a:t>Likelihood estimator</a:t>
            </a:r>
            <a:r>
              <a:rPr lang="pt-PT" sz="1400"/>
              <a:t>:</a:t>
            </a:r>
          </a:p>
          <a:p>
            <a:r>
              <a:rPr lang="pt-PT" sz="1400"/>
              <a:t>Estimator:  3.0447358315511755e-37</a:t>
            </a:r>
          </a:p>
          <a:p>
            <a:r>
              <a:rPr lang="pt-PT" sz="1400"/>
              <a:t>Exact:  3.044709466148359e-37</a:t>
            </a:r>
          </a:p>
          <a:p>
            <a:r>
              <a:rPr lang="pt-PT" sz="1400"/>
              <a:t>* </a:t>
            </a:r>
            <a:r>
              <a:rPr lang="pt-PT" sz="1400" b="1"/>
              <a:t>Ratio of tempered likelihoods</a:t>
            </a:r>
            <a:r>
              <a:rPr lang="pt-PT" sz="1400"/>
              <a:t>:</a:t>
            </a:r>
          </a:p>
          <a:p>
            <a:r>
              <a:rPr lang="pt-PT" sz="1400"/>
              <a:t>Estimator:  1.6933738301439638e-23</a:t>
            </a:r>
          </a:p>
          <a:p>
            <a:r>
              <a:rPr lang="pt-PT" sz="1400"/>
              <a:t>Exact:  1.6933646861716088e-23</a:t>
            </a:r>
          </a:p>
          <a:p>
            <a:r>
              <a:rPr lang="pt-PT" sz="1400"/>
              <a:t>[test_estimators]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F8AAE83-4C9E-41A3-97C0-A2559F3E7304}"/>
              </a:ext>
            </a:extLst>
          </p:cNvPr>
          <p:cNvSpPr txBox="1"/>
          <p:nvPr/>
        </p:nvSpPr>
        <p:spPr>
          <a:xfrm>
            <a:off x="8110491" y="2844626"/>
            <a:ext cx="39927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/>
              <a:t>* </a:t>
            </a:r>
            <a:r>
              <a:rPr lang="pt-PT" sz="1400" b="1"/>
              <a:t>Loglikelihood gradients</a:t>
            </a:r>
            <a:r>
              <a:rPr lang="pt-PT" sz="1400"/>
              <a:t>:</a:t>
            </a:r>
          </a:p>
          <a:p>
            <a:r>
              <a:rPr lang="pt-PT" sz="1400"/>
              <a:t>Exact gradient:  [182.85519201]</a:t>
            </a:r>
          </a:p>
          <a:p>
            <a:r>
              <a:rPr lang="pt-PT" sz="1400"/>
              <a:t>Exact estimator gradient:  [126.59365506]</a:t>
            </a:r>
          </a:p>
          <a:p>
            <a:r>
              <a:rPr lang="pt-PT" sz="1400"/>
              <a:t>Gradient approximation:  [112.61529675]</a:t>
            </a:r>
          </a:p>
          <a:p>
            <a:r>
              <a:rPr lang="pt-PT" sz="1400"/>
              <a:t>Estimator gradient:  [126.59365506]</a:t>
            </a:r>
          </a:p>
          <a:p>
            <a:r>
              <a:rPr lang="pt-PT" sz="1400"/>
              <a:t>Gradient estimator:  [145.5259525]</a:t>
            </a:r>
          </a:p>
          <a:p>
            <a:r>
              <a:rPr lang="pt-PT" sz="1400"/>
              <a:t>* </a:t>
            </a:r>
            <a:r>
              <a:rPr lang="pt-PT" sz="1400" b="1"/>
              <a:t>Variance gradients</a:t>
            </a:r>
            <a:r>
              <a:rPr lang="pt-PT" sz="1400"/>
              <a:t>:</a:t>
            </a:r>
          </a:p>
          <a:p>
            <a:r>
              <a:rPr lang="pt-PT" sz="1400"/>
              <a:t>Exact variance estimator gradient:  [-37.86459486]</a:t>
            </a:r>
          </a:p>
          <a:p>
            <a:r>
              <a:rPr lang="pt-PT" sz="1400"/>
              <a:t>Variance gradient estimator:  [-37.86459486]</a:t>
            </a:r>
          </a:p>
          <a:p>
            <a:r>
              <a:rPr lang="pt-PT" sz="1400"/>
              <a:t>[test_gradient_estimator]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7435009-F368-440A-A833-1F4293B708F2}"/>
              </a:ext>
            </a:extLst>
          </p:cNvPr>
          <p:cNvSpPr txBox="1"/>
          <p:nvPr/>
        </p:nvSpPr>
        <p:spPr>
          <a:xfrm>
            <a:off x="1359022" y="1891876"/>
            <a:ext cx="930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E.g., for some random choice of dataset/parameters/tempering coefficients/...:</a:t>
            </a:r>
          </a:p>
        </p:txBody>
      </p:sp>
    </p:spTree>
    <p:extLst>
      <p:ext uri="{BB962C8B-B14F-4D97-AF65-F5344CB8AC3E}">
        <p14:creationId xmlns:p14="http://schemas.microsoft.com/office/powerpoint/2010/main" val="944675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9535487-C07E-4124-BBD9-83456ACFE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1" y="1045915"/>
            <a:ext cx="2885807" cy="288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7568B1E-C081-462E-BFEB-B414226E7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80" y="3925915"/>
            <a:ext cx="2885807" cy="288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2B3FDAF-2410-4A33-B63C-4BAEDB83A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248" y="1045915"/>
            <a:ext cx="5526515" cy="548103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02002B3-1883-4BDA-B37E-E49ADAC0F0F3}"/>
              </a:ext>
            </a:extLst>
          </p:cNvPr>
          <p:cNvSpPr txBox="1"/>
          <p:nvPr/>
        </p:nvSpPr>
        <p:spPr>
          <a:xfrm>
            <a:off x="9377778" y="3324765"/>
            <a:ext cx="25449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/>
              <a:t>Final (corrected) standard deviations</a:t>
            </a:r>
            <a:r>
              <a:rPr lang="pt-PT"/>
              <a:t>:</a:t>
            </a:r>
          </a:p>
          <a:p>
            <a:r>
              <a:rPr lang="pt-PT"/>
              <a:t>- Subsampling: 0.004453</a:t>
            </a:r>
          </a:p>
          <a:p>
            <a:r>
              <a:rPr lang="pt-PT"/>
              <a:t>- Full data: 0.004564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AD04587-8240-46C5-BB1E-3F236F7F37AA}"/>
              </a:ext>
            </a:extLst>
          </p:cNvPr>
          <p:cNvSpPr txBox="1"/>
          <p:nvPr/>
        </p:nvSpPr>
        <p:spPr>
          <a:xfrm>
            <a:off x="9454080" y="2162749"/>
            <a:ext cx="2290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Subsampled </a:t>
            </a:r>
            <a:r>
              <a:rPr lang="pt-PT" b="1"/>
              <a:t>20/50 </a:t>
            </a:r>
            <a:r>
              <a:rPr lang="pt-PT"/>
              <a:t>observations</a:t>
            </a:r>
          </a:p>
        </p:txBody>
      </p:sp>
      <p:sp>
        <p:nvSpPr>
          <p:cNvPr id="14" name="Título 3">
            <a:extLst>
              <a:ext uri="{FF2B5EF4-FFF2-40B4-BE49-F238E27FC236}">
                <a16:creationId xmlns:a16="http://schemas.microsoft.com/office/drawing/2014/main" id="{46F76C4A-5637-4BA1-8980-2A9AC1458375}"/>
              </a:ext>
            </a:extLst>
          </p:cNvPr>
          <p:cNvSpPr txBox="1">
            <a:spLocks/>
          </p:cNvSpPr>
          <p:nvPr/>
        </p:nvSpPr>
        <p:spPr>
          <a:xfrm>
            <a:off x="1350145" y="126866"/>
            <a:ext cx="9300099" cy="806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200"/>
              <a:t>Energy conserving subsampling </a:t>
            </a:r>
          </a:p>
        </p:txBody>
      </p:sp>
    </p:spTree>
    <p:extLst>
      <p:ext uri="{BB962C8B-B14F-4D97-AF65-F5344CB8AC3E}">
        <p14:creationId xmlns:p14="http://schemas.microsoft.com/office/powerpoint/2010/main" val="2211818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0475D7A-7E7C-42A0-AF6C-42776522D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070" y="1112280"/>
            <a:ext cx="5512033" cy="540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F4FFC1F-39D8-4598-B52C-BD01B4D73880}"/>
              </a:ext>
            </a:extLst>
          </p:cNvPr>
          <p:cNvSpPr txBox="1"/>
          <p:nvPr/>
        </p:nvSpPr>
        <p:spPr>
          <a:xfrm>
            <a:off x="8052048" y="3537750"/>
            <a:ext cx="29207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/>
              <a:t>Final (corrected) standard deviations</a:t>
            </a:r>
            <a:r>
              <a:rPr lang="pt-PT"/>
              <a:t>:</a:t>
            </a:r>
          </a:p>
          <a:p>
            <a:r>
              <a:rPr lang="pt-PT"/>
              <a:t>- Subsampling: 0.000779</a:t>
            </a:r>
          </a:p>
          <a:p>
            <a:r>
              <a:rPr lang="pt-PT"/>
              <a:t>- Full data: 0.000823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F0F2F9-CA16-432B-A569-32F6F719A606}"/>
              </a:ext>
            </a:extLst>
          </p:cNvPr>
          <p:cNvSpPr txBox="1"/>
          <p:nvPr/>
        </p:nvSpPr>
        <p:spPr>
          <a:xfrm>
            <a:off x="8114191" y="2597754"/>
            <a:ext cx="2290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/>
              <a:t>Subsampled </a:t>
            </a:r>
            <a:r>
              <a:rPr lang="pt-PT" b="1"/>
              <a:t>50/400 </a:t>
            </a:r>
            <a:r>
              <a:rPr lang="pt-PT"/>
              <a:t>observations</a:t>
            </a:r>
          </a:p>
        </p:txBody>
      </p:sp>
      <p:sp>
        <p:nvSpPr>
          <p:cNvPr id="8" name="Título 3">
            <a:extLst>
              <a:ext uri="{FF2B5EF4-FFF2-40B4-BE49-F238E27FC236}">
                <a16:creationId xmlns:a16="http://schemas.microsoft.com/office/drawing/2014/main" id="{DD85FD6C-3616-4FCD-AA92-275C72D91ADF}"/>
              </a:ext>
            </a:extLst>
          </p:cNvPr>
          <p:cNvSpPr txBox="1">
            <a:spLocks/>
          </p:cNvSpPr>
          <p:nvPr/>
        </p:nvSpPr>
        <p:spPr>
          <a:xfrm>
            <a:off x="1445950" y="239188"/>
            <a:ext cx="9300099" cy="806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200"/>
              <a:t>Energy conserving subsampling </a:t>
            </a:r>
          </a:p>
        </p:txBody>
      </p:sp>
    </p:spTree>
    <p:extLst>
      <p:ext uri="{BB962C8B-B14F-4D97-AF65-F5344CB8AC3E}">
        <p14:creationId xmlns:p14="http://schemas.microsoft.com/office/powerpoint/2010/main" val="996234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892918C3-428C-49E5-8086-90C9FBDDE18C}"/>
                  </a:ext>
                </a:extLst>
              </p:cNvPr>
              <p:cNvSpPr txBox="1"/>
              <p:nvPr/>
            </p:nvSpPr>
            <p:spPr>
              <a:xfrm>
                <a:off x="776466" y="1452925"/>
                <a:ext cx="5319533" cy="749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𝑜𝑐𝑐𝑢𝑝𝑎𝑡𝑖𝑜𝑛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𝑟𝑎𝑡𝑒</m:t>
                              </m:r>
                            </m:e>
                            <m:sup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  <m:r>
                            <a:rPr lang="pt-P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</m:t>
                          </m:r>
                          <m:f>
                            <m:fPr>
                              <m:type m:val="skw"/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𝐸𝑆𝑆</m:t>
                                  </m:r>
                                </m:e>
                                <m:sup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𝑝𝑎𝑟𝑡𝑖𝑐𝑙𝑒𝑠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892918C3-428C-49E5-8086-90C9FBDDE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66" y="1452925"/>
                <a:ext cx="5319533" cy="7498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2D59061-F20B-4CA8-B6F6-24A5C3D68445}"/>
                  </a:ext>
                </a:extLst>
              </p:cNvPr>
              <p:cNvSpPr txBox="1"/>
              <p:nvPr/>
            </p:nvSpPr>
            <p:spPr>
              <a:xfrm>
                <a:off x="6712956" y="1361713"/>
                <a:ext cx="4401888" cy="932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PT" i="1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𝑑𝑖𝑚</m:t>
                        </m:r>
                      </m:sup>
                    </m:sSup>
                    <m:r>
                      <a:rPr lang="pt-P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PT" i="1"/>
                  <a:t>grid, double partitions when less than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% </m:t>
                    </m:r>
                  </m:oMath>
                </a14:m>
                <a:r>
                  <a:rPr lang="pt-PT" i="1"/>
                  <a:t> particles in different divisions (in these graphs S=50, T=10)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2D59061-F20B-4CA8-B6F6-24A5C3D68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956" y="1361713"/>
                <a:ext cx="4401888" cy="932243"/>
              </a:xfrm>
              <a:prstGeom prst="rect">
                <a:avLst/>
              </a:prstGeom>
              <a:blipFill>
                <a:blip r:embed="rId3"/>
                <a:stretch>
                  <a:fillRect l="-1108" t="-1961" r="-1247" b="-980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ítulo 3">
            <a:extLst>
              <a:ext uri="{FF2B5EF4-FFF2-40B4-BE49-F238E27FC236}">
                <a16:creationId xmlns:a16="http://schemas.microsoft.com/office/drawing/2014/main" id="{97712E9D-E3BD-45FC-B289-CB2A3E703819}"/>
              </a:ext>
            </a:extLst>
          </p:cNvPr>
          <p:cNvSpPr txBox="1">
            <a:spLocks/>
          </p:cNvSpPr>
          <p:nvPr/>
        </p:nvSpPr>
        <p:spPr>
          <a:xfrm>
            <a:off x="1445949" y="283262"/>
            <a:ext cx="9300099" cy="806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/>
              <a:t>Adaptive measurement choice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780734-6A7C-4BBC-911D-67C084F8FD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90" y="2837404"/>
            <a:ext cx="3665323" cy="360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AE5037C-D4AA-4FF2-BFBC-495B4D84E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423" y="2837404"/>
            <a:ext cx="3665323" cy="3600000"/>
          </a:xfrm>
          <a:prstGeom prst="rect">
            <a:avLst/>
          </a:prstGeom>
        </p:spPr>
      </p:pic>
      <p:cxnSp>
        <p:nvCxnSpPr>
          <p:cNvPr id="6" name="Conexão: Curva 5">
            <a:extLst>
              <a:ext uri="{FF2B5EF4-FFF2-40B4-BE49-F238E27FC236}">
                <a16:creationId xmlns:a16="http://schemas.microsoft.com/office/drawing/2014/main" id="{68792356-429E-4AC7-929F-7E513446EA53}"/>
              </a:ext>
            </a:extLst>
          </p:cNvPr>
          <p:cNvCxnSpPr>
            <a:cxnSpLocks/>
          </p:cNvCxnSpPr>
          <p:nvPr/>
        </p:nvCxnSpPr>
        <p:spPr>
          <a:xfrm rot="10800000">
            <a:off x="4785067" y="2346960"/>
            <a:ext cx="230817" cy="115410"/>
          </a:xfrm>
          <a:prstGeom prst="curvedConnector3">
            <a:avLst>
              <a:gd name="adj1" fmla="val 1038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EF2C6C6-27F4-4769-AD78-368F4BCC213E}"/>
              </a:ext>
            </a:extLst>
          </p:cNvPr>
          <p:cNvSpPr txBox="1"/>
          <p:nvPr/>
        </p:nvSpPr>
        <p:spPr>
          <a:xfrm>
            <a:off x="4900475" y="2286988"/>
            <a:ext cx="2048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pt-PT" sz="1400" b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(to increase times </a:t>
            </a:r>
          </a:p>
          <a:p>
            <a:pPr algn="ctr"/>
            <a:r>
              <a:rPr kumimoji="0" lang="pt-PT" sz="1400" b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between resampler calls)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532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8047D81-7CE1-43DE-8C7C-D5B2727CB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761" y="1503927"/>
            <a:ext cx="3665323" cy="360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060C357-6618-4DAE-B100-D4A10B0A1470}"/>
              </a:ext>
            </a:extLst>
          </p:cNvPr>
          <p:cNvSpPr txBox="1"/>
          <p:nvPr/>
        </p:nvSpPr>
        <p:spPr>
          <a:xfrm>
            <a:off x="5026285" y="5282120"/>
            <a:ext cx="37625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* Total resampler calls:  17.</a:t>
            </a:r>
          </a:p>
          <a:p>
            <a:r>
              <a:rPr lang="en-US" sz="1400"/>
              <a:t>* Percentage of HMC steps:  45.4%.</a:t>
            </a:r>
          </a:p>
          <a:p>
            <a:r>
              <a:rPr lang="en-US" sz="1400"/>
              <a:t>* Hamiltonian Monte Carlo: 87% mean particle acceptance rate.</a:t>
            </a:r>
          </a:p>
          <a:p>
            <a:r>
              <a:rPr lang="en-US" sz="1400"/>
              <a:t>* Metropolis-Hastings:     38% mean particle acceptance rate.</a:t>
            </a:r>
            <a:endParaRPr lang="pt-PT" sz="140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30DD682-C096-4B8F-8FA7-323B71FA60E9}"/>
              </a:ext>
            </a:extLst>
          </p:cNvPr>
          <p:cNvSpPr txBox="1"/>
          <p:nvPr/>
        </p:nvSpPr>
        <p:spPr>
          <a:xfrm>
            <a:off x="8321964" y="2787524"/>
            <a:ext cx="387003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/>
              <a:t>2d sum of squared cosines, single group/run (selected best across several for both)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/>
              <a:t>Resampling threshold = 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/>
              <a:t>100 measurements/updates, 15^2 particles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/>
              <a:t>HMC: Cov^-1, L=10, eta=0.01*N(1,V=0.25)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/>
              <a:t>MH:  S=Cov, factor=0.0010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Offline estimation: random times &lt;= 100</a:t>
            </a:r>
            <a:endParaRPr lang="pt-PT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400"/>
              <a:t>Adaptive estimation: times from ~ 1 to 1800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7B0C7FD-8F8F-4463-AE5F-3CEAACBCEFB3}"/>
              </a:ext>
            </a:extLst>
          </p:cNvPr>
          <p:cNvSpPr txBox="1"/>
          <p:nvPr/>
        </p:nvSpPr>
        <p:spPr>
          <a:xfrm>
            <a:off x="885574" y="5436008"/>
            <a:ext cx="37625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600"/>
              <a:t>* Total resampler calls: 12.</a:t>
            </a:r>
          </a:p>
          <a:p>
            <a:r>
              <a:rPr lang="pt-PT" sz="1600"/>
              <a:t>* Percentage of HMC steps:  100.0%.</a:t>
            </a:r>
          </a:p>
          <a:p>
            <a:r>
              <a:rPr lang="pt-PT" sz="1600"/>
              <a:t>* Hamiltonian Monte Carlo: 95% mean particle acceptance rate.</a:t>
            </a:r>
          </a:p>
        </p:txBody>
      </p:sp>
      <p:sp>
        <p:nvSpPr>
          <p:cNvPr id="14" name="Título 3">
            <a:extLst>
              <a:ext uri="{FF2B5EF4-FFF2-40B4-BE49-F238E27FC236}">
                <a16:creationId xmlns:a16="http://schemas.microsoft.com/office/drawing/2014/main" id="{2EF4286D-3D95-4372-BC8E-97E391F42F46}"/>
              </a:ext>
            </a:extLst>
          </p:cNvPr>
          <p:cNvSpPr txBox="1">
            <a:spLocks/>
          </p:cNvSpPr>
          <p:nvPr/>
        </p:nvSpPr>
        <p:spPr>
          <a:xfrm>
            <a:off x="1442030" y="417609"/>
            <a:ext cx="9300099" cy="806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/>
              <a:t>Offline (L) vs. adaptive (R) estimation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3D94C15-9B5F-499B-AE27-5B03426F60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3" b="3474"/>
          <a:stretch/>
        </p:blipFill>
        <p:spPr>
          <a:xfrm>
            <a:off x="590449" y="1503927"/>
            <a:ext cx="3930312" cy="358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096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044FD57-7CC1-46CF-9EA4-C342E4245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485" y="1362006"/>
            <a:ext cx="4398388" cy="432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C7362C6-FE62-478B-8937-A7CE88B503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5" y="1362006"/>
            <a:ext cx="4398388" cy="4320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1653B49-38AC-4AE5-B2D4-1C462720973C}"/>
              </a:ext>
            </a:extLst>
          </p:cNvPr>
          <p:cNvSpPr txBox="1"/>
          <p:nvPr/>
        </p:nvSpPr>
        <p:spPr>
          <a:xfrm>
            <a:off x="4279038" y="982201"/>
            <a:ext cx="3444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PT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5 independent particle groups</a:t>
            </a:r>
            <a:endParaRPr lang="pt-PT" sz="2400" i="1"/>
          </a:p>
        </p:txBody>
      </p:sp>
      <p:sp>
        <p:nvSpPr>
          <p:cNvPr id="13" name="Título 3">
            <a:extLst>
              <a:ext uri="{FF2B5EF4-FFF2-40B4-BE49-F238E27FC236}">
                <a16:creationId xmlns:a16="http://schemas.microsoft.com/office/drawing/2014/main" id="{58FC77AB-AF30-4293-8DAE-02521FABC4D1}"/>
              </a:ext>
            </a:extLst>
          </p:cNvPr>
          <p:cNvSpPr txBox="1">
            <a:spLocks/>
          </p:cNvSpPr>
          <p:nvPr/>
        </p:nvSpPr>
        <p:spPr>
          <a:xfrm>
            <a:off x="1442028" y="165001"/>
            <a:ext cx="9300099" cy="806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/>
              <a:t>Offline (L) vs. adaptive (R)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C844039-A7EB-4B9E-8AF0-8B8E6F6C9DB1}"/>
                  </a:ext>
                </a:extLst>
              </p:cNvPr>
              <p:cNvSpPr txBox="1"/>
              <p:nvPr/>
            </p:nvSpPr>
            <p:spPr>
              <a:xfrm>
                <a:off x="6911304" y="5862926"/>
                <a:ext cx="4079578" cy="621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PT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𝑜𝑐𝑐𝑢𝑝𝑎𝑡𝑖𝑜𝑛</m:t>
                              </m:r>
                              <m:r>
                                <a:rPr lang="pt-PT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pt-PT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𝑟𝑎𝑡𝑒</m:t>
                              </m:r>
                            </m:e>
                            <m:sub>
                              <m:r>
                                <a:rPr lang="pt-PT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PT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PT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</m:sub>
                          </m:sSub>
                          <m:r>
                            <a:rPr lang="pt-P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type m:val="skw"/>
                              <m:ctrlPr>
                                <a:rPr lang="pt-PT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𝐸𝑆𝑆</m:t>
                                  </m:r>
                                </m:e>
                                <m:sub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−1)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PT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pt-PT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𝑝𝑎𝑟𝑡𝑖𝑐𝑙𝑒𝑠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PT" sz="14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2C844039-A7EB-4B9E-8AF0-8B8E6F6C9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304" y="5862926"/>
                <a:ext cx="4079578" cy="621837"/>
              </a:xfrm>
              <a:prstGeom prst="rect">
                <a:avLst/>
              </a:prstGeom>
              <a:blipFill>
                <a:blip r:embed="rId4"/>
                <a:stretch>
                  <a:fillRect l="-598" t="-90196" r="-4185" b="-18823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C136232-F92D-437E-B8D6-5BC51CA1ED97}"/>
                  </a:ext>
                </a:extLst>
              </p:cNvPr>
              <p:cNvSpPr txBox="1"/>
              <p:nvPr/>
            </p:nvSpPr>
            <p:spPr>
              <a:xfrm>
                <a:off x="1877991" y="5958401"/>
                <a:ext cx="17079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𝑟𝑎𝑛𝑑𝑜𝑚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𝑡𝑖𝑚𝑒𝑠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pt-PT" sz="140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7C136232-F92D-437E-B8D6-5BC51CA1E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991" y="5958401"/>
                <a:ext cx="1707903" cy="215444"/>
              </a:xfrm>
              <a:prstGeom prst="rect">
                <a:avLst/>
              </a:prstGeom>
              <a:blipFill>
                <a:blip r:embed="rId5"/>
                <a:stretch>
                  <a:fillRect l="-1786" r="-1786" b="-555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11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3">
            <a:extLst>
              <a:ext uri="{FF2B5EF4-FFF2-40B4-BE49-F238E27FC236}">
                <a16:creationId xmlns:a16="http://schemas.microsoft.com/office/drawing/2014/main" id="{58FC77AB-AF30-4293-8DAE-02521FABC4D1}"/>
              </a:ext>
            </a:extLst>
          </p:cNvPr>
          <p:cNvSpPr txBox="1">
            <a:spLocks/>
          </p:cNvSpPr>
          <p:nvPr/>
        </p:nvSpPr>
        <p:spPr>
          <a:xfrm>
            <a:off x="1445950" y="163908"/>
            <a:ext cx="9300099" cy="806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/>
              <a:t>Offline (L/C) vs. adaptive (R)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3DA0C4A-85A9-44D0-B3F1-883F150C75B3}"/>
                  </a:ext>
                </a:extLst>
              </p:cNvPr>
              <p:cNvSpPr txBox="1"/>
              <p:nvPr/>
            </p:nvSpPr>
            <p:spPr>
              <a:xfrm>
                <a:off x="4689830" y="5766728"/>
                <a:ext cx="2526589" cy="391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sz="160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sz="16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PT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pt-PT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PT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PT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PT" sz="1600" b="0" i="1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nor/>
                        </m:rPr>
                        <a:rPr lang="pt-PT" sz="1600" b="0" i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pt-PT" sz="1600">
                          <a:solidFill>
                            <a:srgbClr val="212121"/>
                          </a:solidFill>
                          <a:latin typeface="Courier New" panose="02070309020205020404" pitchFamily="49" charset="0"/>
                        </a:rPr>
                        <m:t>//</m:t>
                      </m:r>
                      <m:r>
                        <a:rPr lang="pt-PT" sz="1600" b="0" i="1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  <m:r>
                        <m:rPr>
                          <m:nor/>
                        </m:rPr>
                        <a:rPr lang="pt-PT" sz="1600" b="0" i="0" smtClean="0">
                          <a:solidFill>
                            <a:srgbClr val="212121"/>
                          </a:solidFill>
                          <a:latin typeface="Courier New" panose="02070309020205020404" pitchFamily="49" charset="0"/>
                        </a:rPr>
                        <m:t>+1)</m:t>
                      </m:r>
                      <m:r>
                        <a:rPr lang="pt-PT" sz="1600" b="0" i="1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PT" sz="1600" b="0" i="1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pt-PT" sz="1600"/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73DA0C4A-85A9-44D0-B3F1-883F150C7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830" y="5766728"/>
                <a:ext cx="2526589" cy="391389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m 13">
            <a:extLst>
              <a:ext uri="{FF2B5EF4-FFF2-40B4-BE49-F238E27FC236}">
                <a16:creationId xmlns:a16="http://schemas.microsoft.com/office/drawing/2014/main" id="{1B720ABA-E8F8-4EA2-9219-A5A9749C3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724" y="2316376"/>
            <a:ext cx="3298791" cy="324000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4C2CEA3E-7FFA-40A3-8360-EC4154853B7C}"/>
              </a:ext>
            </a:extLst>
          </p:cNvPr>
          <p:cNvSpPr txBox="1"/>
          <p:nvPr/>
        </p:nvSpPr>
        <p:spPr>
          <a:xfrm>
            <a:off x="1189423" y="1122198"/>
            <a:ext cx="1013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Attempting to mimic adaptive strategy by increasing maximum evolution time (selected good runs among 3 for all):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3B778F41-4D49-46F0-8229-B27228A552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142" y="2275303"/>
            <a:ext cx="3298791" cy="32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4C00FEF-C4BE-43AB-AD10-20D2153D68C9}"/>
                  </a:ext>
                </a:extLst>
              </p:cNvPr>
              <p:cNvSpPr txBox="1"/>
              <p:nvPr/>
            </p:nvSpPr>
            <p:spPr>
              <a:xfrm>
                <a:off x="8306051" y="5672648"/>
                <a:ext cx="3502882" cy="533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PT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𝑜𝑐𝑐𝑢𝑝𝑎𝑡𝑖𝑜𝑛</m:t>
                              </m:r>
                              <m:r>
                                <a:rPr lang="pt-PT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pt-PT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𝑟𝑎𝑡𝑒</m:t>
                              </m:r>
                            </m:e>
                            <m:sub>
                              <m:r>
                                <a:rPr lang="pt-PT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PT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PT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</m:sub>
                          </m:sSub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type m:val="skw"/>
                              <m:ctrlPr>
                                <a:rPr lang="pt-PT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𝐸𝑆𝑆</m:t>
                                  </m:r>
                                </m:e>
                                <m:sub>
                                  <m:r>
                                    <a:rPr lang="pt-PT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PT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PT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−1)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PT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pt-PT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𝑝𝑎𝑟𝑡𝑖𝑐𝑙𝑒𝑠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PT" sz="120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4C00FEF-C4BE-43AB-AD10-20D2153D6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6051" y="5672648"/>
                <a:ext cx="3502882" cy="533095"/>
              </a:xfrm>
              <a:prstGeom prst="rect">
                <a:avLst/>
              </a:prstGeom>
              <a:blipFill>
                <a:blip r:embed="rId5"/>
                <a:stretch>
                  <a:fillRect l="-348" t="-95402" r="-4704" b="-19195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7A1F473-69BB-44AB-B89A-7A2ED19D7F6E}"/>
                  </a:ext>
                </a:extLst>
              </p:cNvPr>
              <p:cNvSpPr txBox="1"/>
              <p:nvPr/>
            </p:nvSpPr>
            <p:spPr>
              <a:xfrm>
                <a:off x="3949289" y="1717831"/>
                <a:ext cx="4293419" cy="428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PT" b="0" i="1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nor/>
                        </m:rPr>
                        <a:rPr lang="pt-PT" b="0" i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pt-PT">
                          <a:solidFill>
                            <a:srgbClr val="212121"/>
                          </a:solidFill>
                          <a:latin typeface="Courier New" panose="02070309020205020404" pitchFamily="49" charset="0"/>
                        </a:rPr>
                        <m:t>//</m:t>
                      </m:r>
                      <m:r>
                        <a:rPr lang="pt-PT" b="0" i="1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𝑔𝑟𝑜𝑢𝑝𝑠𝑖𝑧𝑒</m:t>
                      </m:r>
                      <m:r>
                        <m:rPr>
                          <m:nor/>
                        </m:rPr>
                        <a:rPr lang="pt-PT" b="0" i="0" smtClean="0">
                          <a:solidFill>
                            <a:srgbClr val="212121"/>
                          </a:solidFill>
                          <a:latin typeface="Courier New" panose="02070309020205020404" pitchFamily="49" charset="0"/>
                        </a:rPr>
                        <m:t>+1)</m:t>
                      </m:r>
                      <m:r>
                        <a:rPr lang="pt-PT" b="0" i="1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PT" b="0" i="1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𝑖𝑛𝑐𝑟𝑒𝑚𝑒𝑛𝑡</m:t>
                      </m:r>
                    </m:oMath>
                  </m:oMathPara>
                </a14:m>
                <a:endParaRPr lang="pt-PT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C7A1F473-69BB-44AB-B89A-7A2ED19D7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289" y="1717831"/>
                <a:ext cx="4293419" cy="428707"/>
              </a:xfrm>
              <a:prstGeom prst="rect">
                <a:avLst/>
              </a:prstGeom>
              <a:blipFill>
                <a:blip r:embed="rId6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EFB3A3C-0119-41BE-B5CD-2965FD5E896A}"/>
                  </a:ext>
                </a:extLst>
              </p:cNvPr>
              <p:cNvSpPr txBox="1"/>
              <p:nvPr/>
            </p:nvSpPr>
            <p:spPr>
              <a:xfrm>
                <a:off x="2751049" y="6386315"/>
                <a:ext cx="29801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sz="1400"/>
                  <a:t>(then choose randomly from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["/>
                        <m:ctrlPr>
                          <a:rPr lang="pt-PT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PT" sz="14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pt-P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PT" sz="14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pt-PT" sz="1400"/>
                  <a:t>)</a:t>
                </a:r>
              </a:p>
            </p:txBody>
          </p:sp>
        </mc:Choice>
        <mc:Fallback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BEFB3A3C-0119-41BE-B5CD-2965FD5E8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049" y="6386315"/>
                <a:ext cx="2980111" cy="307777"/>
              </a:xfrm>
              <a:prstGeom prst="rect">
                <a:avLst/>
              </a:prstGeom>
              <a:blipFill>
                <a:blip r:embed="rId7"/>
                <a:stretch>
                  <a:fillRect l="-613" t="-4000" b="-20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AF40BF68-4B89-49CF-A66A-4D0B9C5E173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493" b="3474"/>
          <a:stretch/>
        </p:blipFill>
        <p:spPr>
          <a:xfrm>
            <a:off x="380899" y="2316376"/>
            <a:ext cx="3548951" cy="32400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E4CC234B-FDD6-4973-8B1B-D53C4C277F33}"/>
                  </a:ext>
                </a:extLst>
              </p:cNvPr>
              <p:cNvSpPr txBox="1"/>
              <p:nvPr/>
            </p:nvSpPr>
            <p:spPr>
              <a:xfrm>
                <a:off x="1446661" y="5793145"/>
                <a:ext cx="125239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6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6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PT" sz="1600" b="0" i="1" smtClean="0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pt-PT" sz="1600" b="0" i="1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pt-PT" sz="160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E4CC234B-FDD6-4973-8B1B-D53C4C277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661" y="5793145"/>
                <a:ext cx="1252394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0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3">
            <a:extLst>
              <a:ext uri="{FF2B5EF4-FFF2-40B4-BE49-F238E27FC236}">
                <a16:creationId xmlns:a16="http://schemas.microsoft.com/office/drawing/2014/main" id="{58FC77AB-AF30-4293-8DAE-02521FABC4D1}"/>
              </a:ext>
            </a:extLst>
          </p:cNvPr>
          <p:cNvSpPr txBox="1">
            <a:spLocks/>
          </p:cNvSpPr>
          <p:nvPr/>
        </p:nvSpPr>
        <p:spPr>
          <a:xfrm>
            <a:off x="1445950" y="206700"/>
            <a:ext cx="9300099" cy="806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/>
              <a:t>Offline (L) vs. adaptive (R) estimation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C2CEA3E-7FFA-40A3-8360-EC4154853B7C}"/>
              </a:ext>
            </a:extLst>
          </p:cNvPr>
          <p:cNvSpPr txBox="1"/>
          <p:nvPr/>
        </p:nvSpPr>
        <p:spPr>
          <a:xfrm>
            <a:off x="4286805" y="1386082"/>
            <a:ext cx="342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For 5 independent particle groups: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4C00FEF-C4BE-43AB-AD10-20D2153D68C9}"/>
                  </a:ext>
                </a:extLst>
              </p:cNvPr>
              <p:cNvSpPr txBox="1"/>
              <p:nvPr/>
            </p:nvSpPr>
            <p:spPr>
              <a:xfrm>
                <a:off x="7065418" y="5844923"/>
                <a:ext cx="3502882" cy="533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PT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pt-P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PT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𝑜𝑐𝑐𝑢𝑝𝑎𝑡𝑖𝑜𝑛</m:t>
                              </m:r>
                              <m:r>
                                <a:rPr lang="pt-PT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pt-PT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𝑟𝑎𝑡𝑒</m:t>
                              </m:r>
                            </m:e>
                            <m:sub>
                              <m:r>
                                <a:rPr lang="pt-PT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PT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PT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</m:sub>
                          </m:sSub>
                          <m:r>
                            <a:rPr lang="pt-P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type m:val="skw"/>
                              <m:ctrlPr>
                                <a:rPr lang="pt-PT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𝐸𝑆𝑆</m:t>
                                  </m:r>
                                </m:e>
                                <m:sub>
                                  <m:r>
                                    <a:rPr lang="pt-PT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PT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PT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−1)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PT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pt-PT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𝑝𝑎𝑟𝑡𝑖𝑐𝑙𝑒𝑠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PT" sz="120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4C00FEF-C4BE-43AB-AD10-20D2153D6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418" y="5844923"/>
                <a:ext cx="3502882" cy="533095"/>
              </a:xfrm>
              <a:prstGeom prst="rect">
                <a:avLst/>
              </a:prstGeom>
              <a:blipFill>
                <a:blip r:embed="rId2"/>
                <a:stretch>
                  <a:fillRect l="-348" t="-95402" r="-4696" b="-19195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 descr="Uma imagem com texto, voar, captura de ecrã&#10;&#10;Descrição gerada automaticamente">
            <a:extLst>
              <a:ext uri="{FF2B5EF4-FFF2-40B4-BE49-F238E27FC236}">
                <a16:creationId xmlns:a16="http://schemas.microsoft.com/office/drawing/2014/main" id="{0AD75DFE-DD22-4B2E-BF50-F27200FA3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524" y="2071972"/>
            <a:ext cx="3665323" cy="360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65AD1A3-EF48-4FEF-AFCB-64CACF881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28" y="2073279"/>
            <a:ext cx="3665323" cy="36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7C97AF4-932D-4EE2-90AF-622F44848647}"/>
                  </a:ext>
                </a:extLst>
              </p:cNvPr>
              <p:cNvSpPr txBox="1"/>
              <p:nvPr/>
            </p:nvSpPr>
            <p:spPr>
              <a:xfrm>
                <a:off x="1865969" y="5915775"/>
                <a:ext cx="2613151" cy="3913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sz="16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sz="1600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PT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pt-PT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PT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PT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PT" sz="1600" b="0" i="1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nor/>
                        </m:rPr>
                        <a:rPr lang="pt-PT" sz="1600" b="0" i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pt-PT" sz="1600">
                          <a:solidFill>
                            <a:srgbClr val="212121"/>
                          </a:solidFill>
                          <a:latin typeface="Courier New" panose="02070309020205020404" pitchFamily="49" charset="0"/>
                        </a:rPr>
                        <m:t>//</m:t>
                      </m:r>
                      <m:r>
                        <a:rPr lang="pt-PT" sz="1600" b="0" i="1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nor/>
                        </m:rPr>
                        <a:rPr lang="pt-PT" sz="1600" b="0" i="0" smtClean="0">
                          <a:solidFill>
                            <a:srgbClr val="212121"/>
                          </a:solidFill>
                          <a:latin typeface="Courier New" panose="02070309020205020404" pitchFamily="49" charset="0"/>
                        </a:rPr>
                        <m:t>+1)</m:t>
                      </m:r>
                      <m:r>
                        <a:rPr lang="pt-PT" sz="1600" b="0" i="1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pt-PT" sz="160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17C97AF4-932D-4EE2-90AF-622F44848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969" y="5915775"/>
                <a:ext cx="2613151" cy="391389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57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3">
            <a:extLst>
              <a:ext uri="{FF2B5EF4-FFF2-40B4-BE49-F238E27FC236}">
                <a16:creationId xmlns:a16="http://schemas.microsoft.com/office/drawing/2014/main" id="{0E0839EF-88AF-434C-82E3-5AC1E13262A9}"/>
              </a:ext>
            </a:extLst>
          </p:cNvPr>
          <p:cNvSpPr txBox="1">
            <a:spLocks/>
          </p:cNvSpPr>
          <p:nvPr/>
        </p:nvSpPr>
        <p:spPr>
          <a:xfrm>
            <a:off x="1442030" y="417609"/>
            <a:ext cx="9300099" cy="806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/>
              <a:t>Adaptive estimation: 3d</a:t>
            </a:r>
          </a:p>
        </p:txBody>
      </p:sp>
      <p:pic>
        <p:nvPicPr>
          <p:cNvPr id="3" name="Imagem 2" descr="Uma imagem com texto, céu&#10;&#10;Descrição gerada automaticamente">
            <a:extLst>
              <a:ext uri="{FF2B5EF4-FFF2-40B4-BE49-F238E27FC236}">
                <a16:creationId xmlns:a16="http://schemas.microsoft.com/office/drawing/2014/main" id="{76AB809A-710B-4DB0-B6EF-3AD361BBF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653" y="2840391"/>
            <a:ext cx="3665323" cy="360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2C43CE9-EDE0-4A02-B250-496BB203A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806" y="2840391"/>
            <a:ext cx="3665323" cy="3600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98C1C10-9728-4F69-A4E6-A25B78B907E2}"/>
              </a:ext>
            </a:extLst>
          </p:cNvPr>
          <p:cNvSpPr txBox="1"/>
          <p:nvPr/>
        </p:nvSpPr>
        <p:spPr>
          <a:xfrm>
            <a:off x="754010" y="1370614"/>
            <a:ext cx="10676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Times work very differently for higher dimensionality parameter space (because the downtrend in particle density is too steep due to the volume increasing too fast with the dimensionality?)</a:t>
            </a:r>
          </a:p>
          <a:p>
            <a:r>
              <a:rPr lang="pt-PT"/>
              <a:t>Works better if taking fractional roots of the spatial occupation (here square), but hard to tune (sides and threshold for occupation estimate, powers for computing the times’ denominators, proportionality factor)</a:t>
            </a:r>
          </a:p>
        </p:txBody>
      </p:sp>
    </p:spTree>
    <p:extLst>
      <p:ext uri="{BB962C8B-B14F-4D97-AF65-F5344CB8AC3E}">
        <p14:creationId xmlns:p14="http://schemas.microsoft.com/office/powerpoint/2010/main" val="33993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E306CD18-7AB6-4C76-A0F9-955C6AD58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16" y="2462426"/>
            <a:ext cx="2565726" cy="2520000"/>
          </a:xfrm>
          <a:prstGeom prst="rect">
            <a:avLst/>
          </a:prstGeo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2AF5E94F-AA23-4C63-B23F-AAB6F2A7B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266" y="2462426"/>
            <a:ext cx="2565726" cy="252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C082DD-C6C2-4D5F-97FC-50A9C9FB6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16" y="2448857"/>
            <a:ext cx="2565726" cy="2520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90184D6-A783-4F8F-ABCE-324B3386E6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28" y="2462426"/>
            <a:ext cx="2565726" cy="2520000"/>
          </a:xfrm>
          <a:prstGeom prst="rect">
            <a:avLst/>
          </a:prstGeom>
        </p:spPr>
      </p:pic>
      <p:sp>
        <p:nvSpPr>
          <p:cNvPr id="11" name="Título 3">
            <a:extLst>
              <a:ext uri="{FF2B5EF4-FFF2-40B4-BE49-F238E27FC236}">
                <a16:creationId xmlns:a16="http://schemas.microsoft.com/office/drawing/2014/main" id="{0E0839EF-88AF-434C-82E3-5AC1E13262A9}"/>
              </a:ext>
            </a:extLst>
          </p:cNvPr>
          <p:cNvSpPr txBox="1">
            <a:spLocks/>
          </p:cNvSpPr>
          <p:nvPr/>
        </p:nvSpPr>
        <p:spPr>
          <a:xfrm>
            <a:off x="1442030" y="417609"/>
            <a:ext cx="9300099" cy="806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/>
              <a:t>Offline (L) vs. adaptive (R)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94DA490-F653-4F29-A1A6-4DAE25AA5D98}"/>
                  </a:ext>
                </a:extLst>
              </p:cNvPr>
              <p:cNvSpPr txBox="1"/>
              <p:nvPr/>
            </p:nvSpPr>
            <p:spPr>
              <a:xfrm>
                <a:off x="6875425" y="5474510"/>
                <a:ext cx="4202432" cy="621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PT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𝑜𝑐𝑐𝑢𝑝𝑎𝑡𝑖𝑜𝑛</m:t>
                                  </m:r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pt-PT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𝑟𝑎𝑡𝑒</m:t>
                                  </m:r>
                                </m:e>
                                <m:sub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−1)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PT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P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</m:t>
                          </m:r>
                          <m:f>
                            <m:fPr>
                              <m:type m:val="skw"/>
                              <m:ctrlPr>
                                <a:rPr lang="pt-PT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𝐸𝑆𝑆</m:t>
                                  </m:r>
                                </m:e>
                                <m:sub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−1)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PT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pt-PT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𝑝𝑎𝑟𝑡𝑖𝑐𝑙𝑒𝑠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PT" sz="140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94DA490-F653-4F29-A1A6-4DAE25AA5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25" y="5474510"/>
                <a:ext cx="4202432" cy="621837"/>
              </a:xfrm>
              <a:prstGeom prst="rect">
                <a:avLst/>
              </a:prstGeom>
              <a:blipFill>
                <a:blip r:embed="rId6"/>
                <a:stretch>
                  <a:fillRect l="-435" t="-89216" r="-4064" b="-18921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7202B3-FBF7-4212-B2FD-3D5A780D2136}"/>
              </a:ext>
            </a:extLst>
          </p:cNvPr>
          <p:cNvSpPr txBox="1"/>
          <p:nvPr/>
        </p:nvSpPr>
        <p:spPr>
          <a:xfrm>
            <a:off x="2900042" y="1506243"/>
            <a:ext cx="623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Testing with scarce data/particles to evaluate information quality: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6BAF371-517B-4882-A530-BDF827B6C76E}"/>
                  </a:ext>
                </a:extLst>
              </p:cNvPr>
              <p:cNvSpPr txBox="1"/>
              <p:nvPr/>
            </p:nvSpPr>
            <p:spPr>
              <a:xfrm>
                <a:off x="2072931" y="5677706"/>
                <a:ext cx="17079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𝑟𝑎𝑛𝑑𝑜𝑚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𝑡𝑖𝑚𝑒𝑠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pt-PT" sz="140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A6BAF371-517B-4882-A530-BDF827B6C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931" y="5677706"/>
                <a:ext cx="1707903" cy="215444"/>
              </a:xfrm>
              <a:prstGeom prst="rect">
                <a:avLst/>
              </a:prstGeom>
              <a:blipFill>
                <a:blip r:embed="rId7"/>
                <a:stretch>
                  <a:fillRect l="-1786" r="-1786" b="-555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50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E306CD18-7AB6-4C76-A0F9-955C6AD58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416" y="2556705"/>
            <a:ext cx="2565726" cy="2520000"/>
          </a:xfrm>
          <a:prstGeom prst="rect">
            <a:avLst/>
          </a:prstGeom>
        </p:spPr>
      </p:pic>
      <p:pic>
        <p:nvPicPr>
          <p:cNvPr id="6" name="Imagem 5" descr="Uma imagem com texto&#10;&#10;Descrição gerada automaticamente">
            <a:extLst>
              <a:ext uri="{FF2B5EF4-FFF2-40B4-BE49-F238E27FC236}">
                <a16:creationId xmlns:a16="http://schemas.microsoft.com/office/drawing/2014/main" id="{2AF5E94F-AA23-4C63-B23F-AAB6F2A7BA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958" y="2556705"/>
            <a:ext cx="2565726" cy="2520000"/>
          </a:xfrm>
          <a:prstGeom prst="rect">
            <a:avLst/>
          </a:prstGeom>
        </p:spPr>
      </p:pic>
      <p:sp>
        <p:nvSpPr>
          <p:cNvPr id="11" name="Título 3">
            <a:extLst>
              <a:ext uri="{FF2B5EF4-FFF2-40B4-BE49-F238E27FC236}">
                <a16:creationId xmlns:a16="http://schemas.microsoft.com/office/drawing/2014/main" id="{0E0839EF-88AF-434C-82E3-5AC1E13262A9}"/>
              </a:ext>
            </a:extLst>
          </p:cNvPr>
          <p:cNvSpPr txBox="1">
            <a:spLocks/>
          </p:cNvSpPr>
          <p:nvPr/>
        </p:nvSpPr>
        <p:spPr>
          <a:xfrm>
            <a:off x="1442030" y="417609"/>
            <a:ext cx="9300099" cy="806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/>
              <a:t>Offline (L) vs. adaptive (R) estimation, 3d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94DA490-F653-4F29-A1A6-4DAE25AA5D98}"/>
                  </a:ext>
                </a:extLst>
              </p:cNvPr>
              <p:cNvSpPr txBox="1"/>
              <p:nvPr/>
            </p:nvSpPr>
            <p:spPr>
              <a:xfrm>
                <a:off x="6875425" y="5541195"/>
                <a:ext cx="4338047" cy="621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pt-PT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pt-PT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𝑜𝑐𝑐𝑢𝑝𝑎𝑡𝑖𝑜𝑛</m:t>
                                  </m:r>
                                  <m:r>
                                    <a:rPr lang="pt-PT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lang="pt-PT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𝑟𝑎𝑡𝑒</m:t>
                                  </m:r>
                                </m:e>
                                <m:sub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−1)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PT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r>
                            <a:rPr lang="pt-P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</m:t>
                          </m:r>
                          <m:f>
                            <m:fPr>
                              <m:type m:val="skw"/>
                              <m:ctrlPr>
                                <a:rPr lang="pt-PT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𝐸𝑆𝑆</m:t>
                                  </m:r>
                                </m:e>
                                <m:sub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PT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−1)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PT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PT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pt-PT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𝑝𝑎𝑟𝑡𝑖𝑐𝑙𝑒𝑠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PT" sz="140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94DA490-F653-4F29-A1A6-4DAE25AA5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25" y="5541195"/>
                <a:ext cx="4338047" cy="621837"/>
              </a:xfrm>
              <a:prstGeom prst="rect">
                <a:avLst/>
              </a:prstGeom>
              <a:blipFill>
                <a:blip r:embed="rId4"/>
                <a:stretch>
                  <a:fillRect l="-422" t="-90196" r="-3938" b="-18823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7202B3-FBF7-4212-B2FD-3D5A780D2136}"/>
              </a:ext>
            </a:extLst>
          </p:cNvPr>
          <p:cNvSpPr txBox="1"/>
          <p:nvPr/>
        </p:nvSpPr>
        <p:spPr>
          <a:xfrm>
            <a:off x="1617179" y="1598395"/>
            <a:ext cx="9661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Again using increasing times (vs. random with fixed maxima) also in the adaptive case (all else equal):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6FC44BF-64AA-4B7E-89AA-F3B660DA85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16" y="2556705"/>
            <a:ext cx="2565726" cy="252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B76640-9B63-4FF5-B562-E8FD388E77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28" y="2556705"/>
            <a:ext cx="2565726" cy="25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987BF5C-DA8C-469C-A4D0-A73F181002B5}"/>
                  </a:ext>
                </a:extLst>
              </p:cNvPr>
              <p:cNvSpPr txBox="1"/>
              <p:nvPr/>
            </p:nvSpPr>
            <p:spPr>
              <a:xfrm>
                <a:off x="1812128" y="5665683"/>
                <a:ext cx="2691186" cy="428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PT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PT" i="1">
                              <a:solidFill>
                                <a:srgbClr val="21212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pt-PT" b="0" i="1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pt-PT" b="0" i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pt-PT" b="0" i="0" smtClean="0">
                          <a:solidFill>
                            <a:srgbClr val="212121"/>
                          </a:solidFill>
                          <a:effectLst/>
                          <a:latin typeface="Cambria Math" panose="02040503050406030204" pitchFamily="18" charset="0"/>
                        </a:rPr>
                        <m:t>k</m:t>
                      </m:r>
                      <m:r>
                        <m:rPr>
                          <m:nor/>
                        </m:rPr>
                        <a:rPr lang="pt-PT">
                          <a:solidFill>
                            <a:srgbClr val="212121"/>
                          </a:solidFill>
                          <a:latin typeface="Courier New" panose="02070309020205020404" pitchFamily="49" charset="0"/>
                        </a:rPr>
                        <m:t>//</m:t>
                      </m:r>
                      <m:r>
                        <a:rPr lang="pt-PT" b="0" i="1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  <m:r>
                        <m:rPr>
                          <m:nor/>
                        </m:rPr>
                        <a:rPr lang="pt-PT" b="0" i="0" smtClean="0">
                          <a:solidFill>
                            <a:srgbClr val="212121"/>
                          </a:solidFill>
                          <a:latin typeface="Courier New" panose="02070309020205020404" pitchFamily="49" charset="0"/>
                        </a:rPr>
                        <m:t>+1)</m:t>
                      </m:r>
                      <m:r>
                        <a:rPr lang="pt-PT" b="0" i="1" smtClean="0">
                          <a:solidFill>
                            <a:srgbClr val="21212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×50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987BF5C-DA8C-469C-A4D0-A73F18100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128" y="5665683"/>
                <a:ext cx="2691186" cy="428707"/>
              </a:xfrm>
              <a:prstGeom prst="rect">
                <a:avLst/>
              </a:prstGeom>
              <a:blipFill>
                <a:blip r:embed="rId7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64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alizado 1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1059</Words>
  <Application>Microsoft Office PowerPoint</Application>
  <PresentationFormat>Ecrã Panorâmico</PresentationFormat>
  <Paragraphs>122</Paragraphs>
  <Slides>18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18</vt:i4>
      </vt:variant>
    </vt:vector>
  </HeadingPairs>
  <TitlesOfParts>
    <vt:vector size="23" baseType="lpstr">
      <vt:lpstr>Arial</vt:lpstr>
      <vt:lpstr>Calibri Light</vt:lpstr>
      <vt:lpstr>Cambria Math</vt:lpstr>
      <vt:lpstr>Courier New</vt:lpstr>
      <vt:lpstr>Tema do Office</vt:lpstr>
      <vt:lpstr>Likelihood vs. distribution plots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Tempered likelihood estimation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Alexandra Francisco Ramôa da Costa Alves</dc:creator>
  <cp:lastModifiedBy>Alexandra Francisco Ramôa da Costa Alves</cp:lastModifiedBy>
  <cp:revision>107</cp:revision>
  <dcterms:created xsi:type="dcterms:W3CDTF">2021-04-07T18:27:20Z</dcterms:created>
  <dcterms:modified xsi:type="dcterms:W3CDTF">2021-04-09T15:04:09Z</dcterms:modified>
</cp:coreProperties>
</file>