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64" r:id="rId4"/>
    <p:sldId id="258" r:id="rId5"/>
    <p:sldId id="259" r:id="rId6"/>
    <p:sldId id="265" r:id="rId7"/>
    <p:sldId id="257" r:id="rId8"/>
    <p:sldId id="262" r:id="rId9"/>
    <p:sldId id="260" r:id="rId10"/>
    <p:sldId id="267" r:id="rId11"/>
    <p:sldId id="268" r:id="rId12"/>
    <p:sldId id="261" r:id="rId13"/>
    <p:sldId id="263" r:id="rId14"/>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14DDCB-D45C-4625-9E2F-8996838E52F5}"/>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7A2D7A7B-2567-4E9F-8F2F-5F60F0B306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C0E9D0D6-AC48-4CCE-AF3B-6DD760F806AC}"/>
              </a:ext>
            </a:extLst>
          </p:cNvPr>
          <p:cNvSpPr>
            <a:spLocks noGrp="1"/>
          </p:cNvSpPr>
          <p:nvPr>
            <p:ph type="dt" sz="half" idx="10"/>
          </p:nvPr>
        </p:nvSpPr>
        <p:spPr/>
        <p:txBody>
          <a:bodyPr/>
          <a:lstStyle/>
          <a:p>
            <a:fld id="{51C85C23-E775-4B90-82A3-A9EF87F0B24B}" type="datetimeFigureOut">
              <a:rPr lang="pt-PT" smtClean="0"/>
              <a:t>04/06/2021</a:t>
            </a:fld>
            <a:endParaRPr lang="pt-PT"/>
          </a:p>
        </p:txBody>
      </p:sp>
      <p:sp>
        <p:nvSpPr>
          <p:cNvPr id="5" name="Marcador de Posição do Rodapé 4">
            <a:extLst>
              <a:ext uri="{FF2B5EF4-FFF2-40B4-BE49-F238E27FC236}">
                <a16:creationId xmlns:a16="http://schemas.microsoft.com/office/drawing/2014/main" id="{32A39781-3963-4845-9A11-DAE4161FE437}"/>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9D9ED9A2-FABD-4E20-A052-FE01D3F70175}"/>
              </a:ext>
            </a:extLst>
          </p:cNvPr>
          <p:cNvSpPr>
            <a:spLocks noGrp="1"/>
          </p:cNvSpPr>
          <p:nvPr>
            <p:ph type="sldNum" sz="quarter" idx="12"/>
          </p:nvPr>
        </p:nvSpPr>
        <p:spPr/>
        <p:txBody>
          <a:bodyPr/>
          <a:lstStyle/>
          <a:p>
            <a:fld id="{B9E402C3-A570-4947-BAA8-6E74C2815E98}" type="slidenum">
              <a:rPr lang="pt-PT" smtClean="0"/>
              <a:t>‹nº›</a:t>
            </a:fld>
            <a:endParaRPr lang="pt-PT"/>
          </a:p>
        </p:txBody>
      </p:sp>
    </p:spTree>
    <p:extLst>
      <p:ext uri="{BB962C8B-B14F-4D97-AF65-F5344CB8AC3E}">
        <p14:creationId xmlns:p14="http://schemas.microsoft.com/office/powerpoint/2010/main" val="1070619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0F6928-492D-43F6-BEB4-42C9604EC726}"/>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187A1AC1-10F1-4BF7-A054-6AB8091A9578}"/>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AF4FAC59-08BC-4EDC-AB64-6D16152BB4E2}"/>
              </a:ext>
            </a:extLst>
          </p:cNvPr>
          <p:cNvSpPr>
            <a:spLocks noGrp="1"/>
          </p:cNvSpPr>
          <p:nvPr>
            <p:ph type="dt" sz="half" idx="10"/>
          </p:nvPr>
        </p:nvSpPr>
        <p:spPr/>
        <p:txBody>
          <a:bodyPr/>
          <a:lstStyle/>
          <a:p>
            <a:fld id="{51C85C23-E775-4B90-82A3-A9EF87F0B24B}" type="datetimeFigureOut">
              <a:rPr lang="pt-PT" smtClean="0"/>
              <a:t>04/06/2021</a:t>
            </a:fld>
            <a:endParaRPr lang="pt-PT"/>
          </a:p>
        </p:txBody>
      </p:sp>
      <p:sp>
        <p:nvSpPr>
          <p:cNvPr id="5" name="Marcador de Posição do Rodapé 4">
            <a:extLst>
              <a:ext uri="{FF2B5EF4-FFF2-40B4-BE49-F238E27FC236}">
                <a16:creationId xmlns:a16="http://schemas.microsoft.com/office/drawing/2014/main" id="{F509ADB7-14E8-46B4-8077-EA98569E397B}"/>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D2E7B83C-0A25-472E-8CFE-7B30095E9269}"/>
              </a:ext>
            </a:extLst>
          </p:cNvPr>
          <p:cNvSpPr>
            <a:spLocks noGrp="1"/>
          </p:cNvSpPr>
          <p:nvPr>
            <p:ph type="sldNum" sz="quarter" idx="12"/>
          </p:nvPr>
        </p:nvSpPr>
        <p:spPr/>
        <p:txBody>
          <a:bodyPr/>
          <a:lstStyle/>
          <a:p>
            <a:fld id="{B9E402C3-A570-4947-BAA8-6E74C2815E98}" type="slidenum">
              <a:rPr lang="pt-PT" smtClean="0"/>
              <a:t>‹nº›</a:t>
            </a:fld>
            <a:endParaRPr lang="pt-PT"/>
          </a:p>
        </p:txBody>
      </p:sp>
    </p:spTree>
    <p:extLst>
      <p:ext uri="{BB962C8B-B14F-4D97-AF65-F5344CB8AC3E}">
        <p14:creationId xmlns:p14="http://schemas.microsoft.com/office/powerpoint/2010/main" val="3464398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3C4D908-9FBA-4B3E-8654-3D27F43689AB}"/>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1E7DCF30-FEAA-4AA8-89FD-C2F29508F5CF}"/>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0B5A4A6E-0920-49EA-831C-704BC44DE108}"/>
              </a:ext>
            </a:extLst>
          </p:cNvPr>
          <p:cNvSpPr>
            <a:spLocks noGrp="1"/>
          </p:cNvSpPr>
          <p:nvPr>
            <p:ph type="dt" sz="half" idx="10"/>
          </p:nvPr>
        </p:nvSpPr>
        <p:spPr/>
        <p:txBody>
          <a:bodyPr/>
          <a:lstStyle/>
          <a:p>
            <a:fld id="{51C85C23-E775-4B90-82A3-A9EF87F0B24B}" type="datetimeFigureOut">
              <a:rPr lang="pt-PT" smtClean="0"/>
              <a:t>04/06/2021</a:t>
            </a:fld>
            <a:endParaRPr lang="pt-PT"/>
          </a:p>
        </p:txBody>
      </p:sp>
      <p:sp>
        <p:nvSpPr>
          <p:cNvPr id="5" name="Marcador de Posição do Rodapé 4">
            <a:extLst>
              <a:ext uri="{FF2B5EF4-FFF2-40B4-BE49-F238E27FC236}">
                <a16:creationId xmlns:a16="http://schemas.microsoft.com/office/drawing/2014/main" id="{C66B6D04-90A0-4150-91D3-EDB27553343F}"/>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9B290092-1BC4-44F2-89D1-F20946FC1A39}"/>
              </a:ext>
            </a:extLst>
          </p:cNvPr>
          <p:cNvSpPr>
            <a:spLocks noGrp="1"/>
          </p:cNvSpPr>
          <p:nvPr>
            <p:ph type="sldNum" sz="quarter" idx="12"/>
          </p:nvPr>
        </p:nvSpPr>
        <p:spPr/>
        <p:txBody>
          <a:bodyPr/>
          <a:lstStyle/>
          <a:p>
            <a:fld id="{B9E402C3-A570-4947-BAA8-6E74C2815E98}" type="slidenum">
              <a:rPr lang="pt-PT" smtClean="0"/>
              <a:t>‹nº›</a:t>
            </a:fld>
            <a:endParaRPr lang="pt-PT"/>
          </a:p>
        </p:txBody>
      </p:sp>
    </p:spTree>
    <p:extLst>
      <p:ext uri="{BB962C8B-B14F-4D97-AF65-F5344CB8AC3E}">
        <p14:creationId xmlns:p14="http://schemas.microsoft.com/office/powerpoint/2010/main" val="1393044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D7A3AD-16AC-474A-92BC-63B5E78259BD}"/>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077744D8-CA5E-42F8-BA62-80F7F06612E3}"/>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DD39AA12-84C0-4564-B169-A3255F610D63}"/>
              </a:ext>
            </a:extLst>
          </p:cNvPr>
          <p:cNvSpPr>
            <a:spLocks noGrp="1"/>
          </p:cNvSpPr>
          <p:nvPr>
            <p:ph type="dt" sz="half" idx="10"/>
          </p:nvPr>
        </p:nvSpPr>
        <p:spPr/>
        <p:txBody>
          <a:bodyPr/>
          <a:lstStyle/>
          <a:p>
            <a:fld id="{51C85C23-E775-4B90-82A3-A9EF87F0B24B}" type="datetimeFigureOut">
              <a:rPr lang="pt-PT" smtClean="0"/>
              <a:t>04/06/2021</a:t>
            </a:fld>
            <a:endParaRPr lang="pt-PT"/>
          </a:p>
        </p:txBody>
      </p:sp>
      <p:sp>
        <p:nvSpPr>
          <p:cNvPr id="5" name="Marcador de Posição do Rodapé 4">
            <a:extLst>
              <a:ext uri="{FF2B5EF4-FFF2-40B4-BE49-F238E27FC236}">
                <a16:creationId xmlns:a16="http://schemas.microsoft.com/office/drawing/2014/main" id="{8ACDA01E-C90B-4C59-92E6-9FF655DE8FBF}"/>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A43FAB6E-E8C0-4DEC-A4E1-30FB6A9B4E69}"/>
              </a:ext>
            </a:extLst>
          </p:cNvPr>
          <p:cNvSpPr>
            <a:spLocks noGrp="1"/>
          </p:cNvSpPr>
          <p:nvPr>
            <p:ph type="sldNum" sz="quarter" idx="12"/>
          </p:nvPr>
        </p:nvSpPr>
        <p:spPr/>
        <p:txBody>
          <a:bodyPr/>
          <a:lstStyle/>
          <a:p>
            <a:fld id="{B9E402C3-A570-4947-BAA8-6E74C2815E98}" type="slidenum">
              <a:rPr lang="pt-PT" smtClean="0"/>
              <a:t>‹nº›</a:t>
            </a:fld>
            <a:endParaRPr lang="pt-PT"/>
          </a:p>
        </p:txBody>
      </p:sp>
    </p:spTree>
    <p:extLst>
      <p:ext uri="{BB962C8B-B14F-4D97-AF65-F5344CB8AC3E}">
        <p14:creationId xmlns:p14="http://schemas.microsoft.com/office/powerpoint/2010/main" val="1650796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2EF72C-BDFA-497D-94B5-4131FA265DDF}"/>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0423AB9E-21EB-4155-AEFD-1D92E4E291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FFE7D2CF-425F-4954-834B-02C18F180E7E}"/>
              </a:ext>
            </a:extLst>
          </p:cNvPr>
          <p:cNvSpPr>
            <a:spLocks noGrp="1"/>
          </p:cNvSpPr>
          <p:nvPr>
            <p:ph type="dt" sz="half" idx="10"/>
          </p:nvPr>
        </p:nvSpPr>
        <p:spPr/>
        <p:txBody>
          <a:bodyPr/>
          <a:lstStyle/>
          <a:p>
            <a:fld id="{51C85C23-E775-4B90-82A3-A9EF87F0B24B}" type="datetimeFigureOut">
              <a:rPr lang="pt-PT" smtClean="0"/>
              <a:t>04/06/2021</a:t>
            </a:fld>
            <a:endParaRPr lang="pt-PT"/>
          </a:p>
        </p:txBody>
      </p:sp>
      <p:sp>
        <p:nvSpPr>
          <p:cNvPr id="5" name="Marcador de Posição do Rodapé 4">
            <a:extLst>
              <a:ext uri="{FF2B5EF4-FFF2-40B4-BE49-F238E27FC236}">
                <a16:creationId xmlns:a16="http://schemas.microsoft.com/office/drawing/2014/main" id="{E587CF9A-151B-4A8A-B671-D14CC92AF2BA}"/>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A4491D60-8594-43C8-A9E3-B672A1CEFC44}"/>
              </a:ext>
            </a:extLst>
          </p:cNvPr>
          <p:cNvSpPr>
            <a:spLocks noGrp="1"/>
          </p:cNvSpPr>
          <p:nvPr>
            <p:ph type="sldNum" sz="quarter" idx="12"/>
          </p:nvPr>
        </p:nvSpPr>
        <p:spPr/>
        <p:txBody>
          <a:bodyPr/>
          <a:lstStyle/>
          <a:p>
            <a:fld id="{B9E402C3-A570-4947-BAA8-6E74C2815E98}" type="slidenum">
              <a:rPr lang="pt-PT" smtClean="0"/>
              <a:t>‹nº›</a:t>
            </a:fld>
            <a:endParaRPr lang="pt-PT"/>
          </a:p>
        </p:txBody>
      </p:sp>
    </p:spTree>
    <p:extLst>
      <p:ext uri="{BB962C8B-B14F-4D97-AF65-F5344CB8AC3E}">
        <p14:creationId xmlns:p14="http://schemas.microsoft.com/office/powerpoint/2010/main" val="4051680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BBAFC4-6044-4D09-82DA-1E280CFEFA77}"/>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CB53801C-2059-4380-BAA2-5F9A46BCEDD1}"/>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8A09D690-F24B-49B6-8554-D47F54A7982F}"/>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A6809735-4F7E-4607-BF49-F4B86491373B}"/>
              </a:ext>
            </a:extLst>
          </p:cNvPr>
          <p:cNvSpPr>
            <a:spLocks noGrp="1"/>
          </p:cNvSpPr>
          <p:nvPr>
            <p:ph type="dt" sz="half" idx="10"/>
          </p:nvPr>
        </p:nvSpPr>
        <p:spPr/>
        <p:txBody>
          <a:bodyPr/>
          <a:lstStyle/>
          <a:p>
            <a:fld id="{51C85C23-E775-4B90-82A3-A9EF87F0B24B}" type="datetimeFigureOut">
              <a:rPr lang="pt-PT" smtClean="0"/>
              <a:t>04/06/2021</a:t>
            </a:fld>
            <a:endParaRPr lang="pt-PT"/>
          </a:p>
        </p:txBody>
      </p:sp>
      <p:sp>
        <p:nvSpPr>
          <p:cNvPr id="6" name="Marcador de Posição do Rodapé 5">
            <a:extLst>
              <a:ext uri="{FF2B5EF4-FFF2-40B4-BE49-F238E27FC236}">
                <a16:creationId xmlns:a16="http://schemas.microsoft.com/office/drawing/2014/main" id="{0B3AA779-33F4-455D-8B8D-F292F0769420}"/>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D172ABB2-30B8-44BB-9AA2-303608814A9C}"/>
              </a:ext>
            </a:extLst>
          </p:cNvPr>
          <p:cNvSpPr>
            <a:spLocks noGrp="1"/>
          </p:cNvSpPr>
          <p:nvPr>
            <p:ph type="sldNum" sz="quarter" idx="12"/>
          </p:nvPr>
        </p:nvSpPr>
        <p:spPr/>
        <p:txBody>
          <a:bodyPr/>
          <a:lstStyle/>
          <a:p>
            <a:fld id="{B9E402C3-A570-4947-BAA8-6E74C2815E98}" type="slidenum">
              <a:rPr lang="pt-PT" smtClean="0"/>
              <a:t>‹nº›</a:t>
            </a:fld>
            <a:endParaRPr lang="pt-PT"/>
          </a:p>
        </p:txBody>
      </p:sp>
    </p:spTree>
    <p:extLst>
      <p:ext uri="{BB962C8B-B14F-4D97-AF65-F5344CB8AC3E}">
        <p14:creationId xmlns:p14="http://schemas.microsoft.com/office/powerpoint/2010/main" val="964884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878AE0-A9CE-4208-B53F-532CFB831FE7}"/>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2C6F0F16-52BF-4586-A51B-5AFF531D66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EAA8A4C8-F50B-4C8F-9C94-818C26309023}"/>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879C1366-151E-42F5-BFD2-43134DB16B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6A22325C-9FC7-4669-8B64-682B2CAFD0D4}"/>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3F2A5419-10F6-4A81-83C0-7896791FE58D}"/>
              </a:ext>
            </a:extLst>
          </p:cNvPr>
          <p:cNvSpPr>
            <a:spLocks noGrp="1"/>
          </p:cNvSpPr>
          <p:nvPr>
            <p:ph type="dt" sz="half" idx="10"/>
          </p:nvPr>
        </p:nvSpPr>
        <p:spPr/>
        <p:txBody>
          <a:bodyPr/>
          <a:lstStyle/>
          <a:p>
            <a:fld id="{51C85C23-E775-4B90-82A3-A9EF87F0B24B}" type="datetimeFigureOut">
              <a:rPr lang="pt-PT" smtClean="0"/>
              <a:t>04/06/2021</a:t>
            </a:fld>
            <a:endParaRPr lang="pt-PT"/>
          </a:p>
        </p:txBody>
      </p:sp>
      <p:sp>
        <p:nvSpPr>
          <p:cNvPr id="8" name="Marcador de Posição do Rodapé 7">
            <a:extLst>
              <a:ext uri="{FF2B5EF4-FFF2-40B4-BE49-F238E27FC236}">
                <a16:creationId xmlns:a16="http://schemas.microsoft.com/office/drawing/2014/main" id="{B5DD585D-F567-487D-86AB-44611BA729DC}"/>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B01C4D68-BA23-4270-A554-2CAF3465AA81}"/>
              </a:ext>
            </a:extLst>
          </p:cNvPr>
          <p:cNvSpPr>
            <a:spLocks noGrp="1"/>
          </p:cNvSpPr>
          <p:nvPr>
            <p:ph type="sldNum" sz="quarter" idx="12"/>
          </p:nvPr>
        </p:nvSpPr>
        <p:spPr/>
        <p:txBody>
          <a:bodyPr/>
          <a:lstStyle/>
          <a:p>
            <a:fld id="{B9E402C3-A570-4947-BAA8-6E74C2815E98}" type="slidenum">
              <a:rPr lang="pt-PT" smtClean="0"/>
              <a:t>‹nº›</a:t>
            </a:fld>
            <a:endParaRPr lang="pt-PT"/>
          </a:p>
        </p:txBody>
      </p:sp>
    </p:spTree>
    <p:extLst>
      <p:ext uri="{BB962C8B-B14F-4D97-AF65-F5344CB8AC3E}">
        <p14:creationId xmlns:p14="http://schemas.microsoft.com/office/powerpoint/2010/main" val="1958412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0072C0-55C6-47B6-8F7C-2E4F66B4CF46}"/>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C4ACC9D0-8FA0-44DF-AB8B-FBDCDFBA81B4}"/>
              </a:ext>
            </a:extLst>
          </p:cNvPr>
          <p:cNvSpPr>
            <a:spLocks noGrp="1"/>
          </p:cNvSpPr>
          <p:nvPr>
            <p:ph type="dt" sz="half" idx="10"/>
          </p:nvPr>
        </p:nvSpPr>
        <p:spPr/>
        <p:txBody>
          <a:bodyPr/>
          <a:lstStyle/>
          <a:p>
            <a:fld id="{51C85C23-E775-4B90-82A3-A9EF87F0B24B}" type="datetimeFigureOut">
              <a:rPr lang="pt-PT" smtClean="0"/>
              <a:t>04/06/2021</a:t>
            </a:fld>
            <a:endParaRPr lang="pt-PT"/>
          </a:p>
        </p:txBody>
      </p:sp>
      <p:sp>
        <p:nvSpPr>
          <p:cNvPr id="4" name="Marcador de Posição do Rodapé 3">
            <a:extLst>
              <a:ext uri="{FF2B5EF4-FFF2-40B4-BE49-F238E27FC236}">
                <a16:creationId xmlns:a16="http://schemas.microsoft.com/office/drawing/2014/main" id="{9136FBF2-F000-450A-9363-75E3090083D6}"/>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4A842854-69A1-403E-A6A4-4FF730D32AE2}"/>
              </a:ext>
            </a:extLst>
          </p:cNvPr>
          <p:cNvSpPr>
            <a:spLocks noGrp="1"/>
          </p:cNvSpPr>
          <p:nvPr>
            <p:ph type="sldNum" sz="quarter" idx="12"/>
          </p:nvPr>
        </p:nvSpPr>
        <p:spPr/>
        <p:txBody>
          <a:bodyPr/>
          <a:lstStyle/>
          <a:p>
            <a:fld id="{B9E402C3-A570-4947-BAA8-6E74C2815E98}" type="slidenum">
              <a:rPr lang="pt-PT" smtClean="0"/>
              <a:t>‹nº›</a:t>
            </a:fld>
            <a:endParaRPr lang="pt-PT"/>
          </a:p>
        </p:txBody>
      </p:sp>
    </p:spTree>
    <p:extLst>
      <p:ext uri="{BB962C8B-B14F-4D97-AF65-F5344CB8AC3E}">
        <p14:creationId xmlns:p14="http://schemas.microsoft.com/office/powerpoint/2010/main" val="2900395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9AEDF10D-67B3-4692-90B2-253CEAEA50DE}"/>
              </a:ext>
            </a:extLst>
          </p:cNvPr>
          <p:cNvSpPr>
            <a:spLocks noGrp="1"/>
          </p:cNvSpPr>
          <p:nvPr>
            <p:ph type="dt" sz="half" idx="10"/>
          </p:nvPr>
        </p:nvSpPr>
        <p:spPr/>
        <p:txBody>
          <a:bodyPr/>
          <a:lstStyle/>
          <a:p>
            <a:fld id="{51C85C23-E775-4B90-82A3-A9EF87F0B24B}" type="datetimeFigureOut">
              <a:rPr lang="pt-PT" smtClean="0"/>
              <a:t>04/06/2021</a:t>
            </a:fld>
            <a:endParaRPr lang="pt-PT"/>
          </a:p>
        </p:txBody>
      </p:sp>
      <p:sp>
        <p:nvSpPr>
          <p:cNvPr id="3" name="Marcador de Posição do Rodapé 2">
            <a:extLst>
              <a:ext uri="{FF2B5EF4-FFF2-40B4-BE49-F238E27FC236}">
                <a16:creationId xmlns:a16="http://schemas.microsoft.com/office/drawing/2014/main" id="{3A0576FC-DFEB-4F58-A022-DC6A37D057F6}"/>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E3AA22AE-61BD-4A0E-83F5-9259F49B8C67}"/>
              </a:ext>
            </a:extLst>
          </p:cNvPr>
          <p:cNvSpPr>
            <a:spLocks noGrp="1"/>
          </p:cNvSpPr>
          <p:nvPr>
            <p:ph type="sldNum" sz="quarter" idx="12"/>
          </p:nvPr>
        </p:nvSpPr>
        <p:spPr/>
        <p:txBody>
          <a:bodyPr/>
          <a:lstStyle/>
          <a:p>
            <a:fld id="{B9E402C3-A570-4947-BAA8-6E74C2815E98}" type="slidenum">
              <a:rPr lang="pt-PT" smtClean="0"/>
              <a:t>‹nº›</a:t>
            </a:fld>
            <a:endParaRPr lang="pt-PT"/>
          </a:p>
        </p:txBody>
      </p:sp>
    </p:spTree>
    <p:extLst>
      <p:ext uri="{BB962C8B-B14F-4D97-AF65-F5344CB8AC3E}">
        <p14:creationId xmlns:p14="http://schemas.microsoft.com/office/powerpoint/2010/main" val="2850574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1E3DA4-2E67-464A-9E76-6A22F9629058}"/>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6D47D7ED-1A05-4D84-94B6-0AC5FDC4E9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A62AA40E-4A19-4EEB-A95A-A193E1C09B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CC46C162-439B-46ED-B4C6-90AACBD11211}"/>
              </a:ext>
            </a:extLst>
          </p:cNvPr>
          <p:cNvSpPr>
            <a:spLocks noGrp="1"/>
          </p:cNvSpPr>
          <p:nvPr>
            <p:ph type="dt" sz="half" idx="10"/>
          </p:nvPr>
        </p:nvSpPr>
        <p:spPr/>
        <p:txBody>
          <a:bodyPr/>
          <a:lstStyle/>
          <a:p>
            <a:fld id="{51C85C23-E775-4B90-82A3-A9EF87F0B24B}" type="datetimeFigureOut">
              <a:rPr lang="pt-PT" smtClean="0"/>
              <a:t>04/06/2021</a:t>
            </a:fld>
            <a:endParaRPr lang="pt-PT"/>
          </a:p>
        </p:txBody>
      </p:sp>
      <p:sp>
        <p:nvSpPr>
          <p:cNvPr id="6" name="Marcador de Posição do Rodapé 5">
            <a:extLst>
              <a:ext uri="{FF2B5EF4-FFF2-40B4-BE49-F238E27FC236}">
                <a16:creationId xmlns:a16="http://schemas.microsoft.com/office/drawing/2014/main" id="{1DCE4F39-F19B-4732-BC98-5F44580A5970}"/>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DA8503DE-7C15-4D2B-9ED0-393C8622AA73}"/>
              </a:ext>
            </a:extLst>
          </p:cNvPr>
          <p:cNvSpPr>
            <a:spLocks noGrp="1"/>
          </p:cNvSpPr>
          <p:nvPr>
            <p:ph type="sldNum" sz="quarter" idx="12"/>
          </p:nvPr>
        </p:nvSpPr>
        <p:spPr/>
        <p:txBody>
          <a:bodyPr/>
          <a:lstStyle/>
          <a:p>
            <a:fld id="{B9E402C3-A570-4947-BAA8-6E74C2815E98}" type="slidenum">
              <a:rPr lang="pt-PT" smtClean="0"/>
              <a:t>‹nº›</a:t>
            </a:fld>
            <a:endParaRPr lang="pt-PT"/>
          </a:p>
        </p:txBody>
      </p:sp>
    </p:spTree>
    <p:extLst>
      <p:ext uri="{BB962C8B-B14F-4D97-AF65-F5344CB8AC3E}">
        <p14:creationId xmlns:p14="http://schemas.microsoft.com/office/powerpoint/2010/main" val="4057683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76A7FC-FF90-4D53-9903-7B20F7CFFCD4}"/>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1122D91A-9F34-40D9-A400-F861A4D65D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4FDD5CF7-5B78-46AF-B889-1CC32554F2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00E2D598-6136-4EBE-99B2-89BBB751892D}"/>
              </a:ext>
            </a:extLst>
          </p:cNvPr>
          <p:cNvSpPr>
            <a:spLocks noGrp="1"/>
          </p:cNvSpPr>
          <p:nvPr>
            <p:ph type="dt" sz="half" idx="10"/>
          </p:nvPr>
        </p:nvSpPr>
        <p:spPr/>
        <p:txBody>
          <a:bodyPr/>
          <a:lstStyle/>
          <a:p>
            <a:fld id="{51C85C23-E775-4B90-82A3-A9EF87F0B24B}" type="datetimeFigureOut">
              <a:rPr lang="pt-PT" smtClean="0"/>
              <a:t>04/06/2021</a:t>
            </a:fld>
            <a:endParaRPr lang="pt-PT"/>
          </a:p>
        </p:txBody>
      </p:sp>
      <p:sp>
        <p:nvSpPr>
          <p:cNvPr id="6" name="Marcador de Posição do Rodapé 5">
            <a:extLst>
              <a:ext uri="{FF2B5EF4-FFF2-40B4-BE49-F238E27FC236}">
                <a16:creationId xmlns:a16="http://schemas.microsoft.com/office/drawing/2014/main" id="{0D36CDEB-BC30-4DAD-AFAA-AD7978B43E43}"/>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8962F883-D8E4-4215-B0FF-242783557863}"/>
              </a:ext>
            </a:extLst>
          </p:cNvPr>
          <p:cNvSpPr>
            <a:spLocks noGrp="1"/>
          </p:cNvSpPr>
          <p:nvPr>
            <p:ph type="sldNum" sz="quarter" idx="12"/>
          </p:nvPr>
        </p:nvSpPr>
        <p:spPr/>
        <p:txBody>
          <a:bodyPr/>
          <a:lstStyle/>
          <a:p>
            <a:fld id="{B9E402C3-A570-4947-BAA8-6E74C2815E98}" type="slidenum">
              <a:rPr lang="pt-PT" smtClean="0"/>
              <a:t>‹nº›</a:t>
            </a:fld>
            <a:endParaRPr lang="pt-PT"/>
          </a:p>
        </p:txBody>
      </p:sp>
    </p:spTree>
    <p:extLst>
      <p:ext uri="{BB962C8B-B14F-4D97-AF65-F5344CB8AC3E}">
        <p14:creationId xmlns:p14="http://schemas.microsoft.com/office/powerpoint/2010/main" val="3606056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339506EC-75FF-4E1B-A39D-1997EA2D1C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5301BC4B-860C-4AC3-B600-C80009CE67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565CEA55-4664-4052-9210-14CA07E575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C85C23-E775-4B90-82A3-A9EF87F0B24B}" type="datetimeFigureOut">
              <a:rPr lang="pt-PT" smtClean="0"/>
              <a:t>04/06/2021</a:t>
            </a:fld>
            <a:endParaRPr lang="pt-PT"/>
          </a:p>
        </p:txBody>
      </p:sp>
      <p:sp>
        <p:nvSpPr>
          <p:cNvPr id="5" name="Marcador de Posição do Rodapé 4">
            <a:extLst>
              <a:ext uri="{FF2B5EF4-FFF2-40B4-BE49-F238E27FC236}">
                <a16:creationId xmlns:a16="http://schemas.microsoft.com/office/drawing/2014/main" id="{EA7D3A55-345F-4734-96C9-DB464DEE88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DA437369-7548-4AE6-9CB5-3C8A45676D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E402C3-A570-4947-BAA8-6E74C2815E98}" type="slidenum">
              <a:rPr lang="pt-PT" smtClean="0"/>
              <a:t>‹nº›</a:t>
            </a:fld>
            <a:endParaRPr lang="pt-PT"/>
          </a:p>
        </p:txBody>
      </p:sp>
    </p:spTree>
    <p:extLst>
      <p:ext uri="{BB962C8B-B14F-4D97-AF65-F5344CB8AC3E}">
        <p14:creationId xmlns:p14="http://schemas.microsoft.com/office/powerpoint/2010/main" val="2146953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6.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1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6.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1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image" Target="../media/image69.png"/><Relationship Id="rId1" Type="http://schemas.openxmlformats.org/officeDocument/2006/relationships/slideLayout" Target="../slideLayouts/slideLayout6.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9.png"/><Relationship Id="rId7" Type="http://schemas.openxmlformats.org/officeDocument/2006/relationships/image" Target="../media/image170.png"/><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160.png"/><Relationship Id="rId5" Type="http://schemas.openxmlformats.org/officeDocument/2006/relationships/image" Target="../media/image150.png"/><Relationship Id="rId10" Type="http://schemas.openxmlformats.org/officeDocument/2006/relationships/image" Target="../media/image190.png"/><Relationship Id="rId4" Type="http://schemas.openxmlformats.org/officeDocument/2006/relationships/image" Target="../media/image140.png"/><Relationship Id="rId9" Type="http://schemas.openxmlformats.org/officeDocument/2006/relationships/image" Target="../media/image180.png"/></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2.png"/></Relationships>
</file>

<file path=ppt/slides/_rels/slide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7.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0.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6.png"/><Relationship Id="rId2" Type="http://schemas.openxmlformats.org/officeDocument/2006/relationships/image" Target="../media/image40.png"/><Relationship Id="rId1" Type="http://schemas.openxmlformats.org/officeDocument/2006/relationships/slideLayout" Target="../slideLayouts/slideLayout6.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 Id="rId14" Type="http://schemas.openxmlformats.org/officeDocument/2006/relationships/image" Target="../media/image51.png"/></Relationships>
</file>

<file path=ppt/slides/_rels/slide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xml"/><Relationship Id="rId4" Type="http://schemas.openxmlformats.org/officeDocument/2006/relationships/image" Target="../media/image5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00EE4E5-9231-45EC-A5C4-A2F19D4A33D3}"/>
              </a:ext>
            </a:extLst>
          </p:cNvPr>
          <p:cNvSpPr>
            <a:spLocks noGrp="1"/>
          </p:cNvSpPr>
          <p:nvPr>
            <p:ph type="title"/>
          </p:nvPr>
        </p:nvSpPr>
        <p:spPr>
          <a:xfrm>
            <a:off x="113432" y="24391"/>
            <a:ext cx="11982449" cy="1325563"/>
          </a:xfrm>
        </p:spPr>
        <p:txBody>
          <a:bodyPr/>
          <a:lstStyle/>
          <a:p>
            <a:pPr algn="ctr"/>
            <a:r>
              <a:rPr lang="en-US"/>
              <a:t>Ramsey experiment on IBMQ device ‘Guadalupe’</a:t>
            </a:r>
            <a:endParaRPr lang="pt-PT" i="1"/>
          </a:p>
        </p:txBody>
      </p:sp>
      <mc:AlternateContent xmlns:mc="http://schemas.openxmlformats.org/markup-compatibility/2006" xmlns:a14="http://schemas.microsoft.com/office/drawing/2010/main">
        <mc:Choice Requires="a14">
          <p:sp>
            <p:nvSpPr>
              <p:cNvPr id="5" name="Retângulo 4">
                <a:extLst>
                  <a:ext uri="{FF2B5EF4-FFF2-40B4-BE49-F238E27FC236}">
                    <a16:creationId xmlns:a16="http://schemas.microsoft.com/office/drawing/2014/main" id="{21A319AA-B305-4B2F-8E53-C40FBD5D9CA4}"/>
                  </a:ext>
                </a:extLst>
              </p:cNvPr>
              <p:cNvSpPr/>
              <p:nvPr/>
            </p:nvSpPr>
            <p:spPr>
              <a:xfrm>
                <a:off x="9576045" y="1957905"/>
                <a:ext cx="541538" cy="5400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type m:val="skw"/>
                          <m:ctrlPr>
                            <a:rPr lang="pt-PT" b="1" i="1" smtClean="0">
                              <a:solidFill>
                                <a:schemeClr val="tx1"/>
                              </a:solidFill>
                              <a:latin typeface="Cambria Math" panose="02040503050406030204" pitchFamily="18" charset="0"/>
                            </a:rPr>
                          </m:ctrlPr>
                        </m:fPr>
                        <m:num>
                          <m:r>
                            <m:rPr>
                              <m:nor/>
                            </m:rPr>
                            <a:rPr lang="el-GR" b="1" smtClean="0">
                              <a:solidFill>
                                <a:schemeClr val="tx1"/>
                              </a:solidFill>
                            </a:rPr>
                            <m:t>π</m:t>
                          </m:r>
                          <m:r>
                            <m:rPr>
                              <m:nor/>
                            </m:rPr>
                            <a:rPr lang="pt-PT" b="1" smtClean="0">
                              <a:solidFill>
                                <a:schemeClr val="tx1"/>
                              </a:solidFill>
                            </a:rPr>
                            <m:t> </m:t>
                          </m:r>
                        </m:num>
                        <m:den>
                          <m:r>
                            <a:rPr lang="pt-PT" b="1" i="1" smtClean="0">
                              <a:solidFill>
                                <a:schemeClr val="tx1"/>
                              </a:solidFill>
                              <a:latin typeface="Cambria Math" panose="02040503050406030204" pitchFamily="18" charset="0"/>
                            </a:rPr>
                            <m:t>𝟐</m:t>
                          </m:r>
                        </m:den>
                      </m:f>
                    </m:oMath>
                  </m:oMathPara>
                </a14:m>
                <a:endParaRPr lang="pt-PT" b="1">
                  <a:solidFill>
                    <a:schemeClr val="tx1"/>
                  </a:solidFill>
                </a:endParaRPr>
              </a:p>
            </p:txBody>
          </p:sp>
        </mc:Choice>
        <mc:Fallback xmlns="">
          <p:sp>
            <p:nvSpPr>
              <p:cNvPr id="5" name="Retângulo 4">
                <a:extLst>
                  <a:ext uri="{FF2B5EF4-FFF2-40B4-BE49-F238E27FC236}">
                    <a16:creationId xmlns:a16="http://schemas.microsoft.com/office/drawing/2014/main" id="{21A319AA-B305-4B2F-8E53-C40FBD5D9CA4}"/>
                  </a:ext>
                </a:extLst>
              </p:cNvPr>
              <p:cNvSpPr>
                <a:spLocks noRot="1" noChangeAspect="1" noMove="1" noResize="1" noEditPoints="1" noAdjustHandles="1" noChangeArrowheads="1" noChangeShapeType="1" noTextEdit="1"/>
              </p:cNvSpPr>
              <p:nvPr/>
            </p:nvSpPr>
            <p:spPr>
              <a:xfrm>
                <a:off x="9576045" y="1957905"/>
                <a:ext cx="541538" cy="540000"/>
              </a:xfrm>
              <a:prstGeom prst="rect">
                <a:avLst/>
              </a:prstGeom>
              <a:blipFill>
                <a:blip r:embed="rId2"/>
                <a:stretch>
                  <a:fillRect l="-55319" t="-85106" r="-91489" b="-136170"/>
                </a:stretch>
              </a:blipFill>
              <a:ln w="28575">
                <a:solidFill>
                  <a:schemeClr val="tx1"/>
                </a:solidFill>
              </a:ln>
            </p:spPr>
            <p:txBody>
              <a:bodyPr/>
              <a:lstStyle/>
              <a:p>
                <a:r>
                  <a:rPr lang="pt-PT">
                    <a:noFill/>
                  </a:rPr>
                  <a:t> </a:t>
                </a:r>
              </a:p>
            </p:txBody>
          </p:sp>
        </mc:Fallback>
      </mc:AlternateContent>
      <mc:AlternateContent xmlns:mc="http://schemas.openxmlformats.org/markup-compatibility/2006" xmlns:a14="http://schemas.microsoft.com/office/drawing/2010/main">
        <mc:Choice Requires="a14">
          <p:sp>
            <p:nvSpPr>
              <p:cNvPr id="6" name="Retângulo 5">
                <a:extLst>
                  <a:ext uri="{FF2B5EF4-FFF2-40B4-BE49-F238E27FC236}">
                    <a16:creationId xmlns:a16="http://schemas.microsoft.com/office/drawing/2014/main" id="{51F22461-EABE-4FAF-B3CD-10323D46AC4F}"/>
                  </a:ext>
                </a:extLst>
              </p:cNvPr>
              <p:cNvSpPr/>
              <p:nvPr/>
            </p:nvSpPr>
            <p:spPr>
              <a:xfrm>
                <a:off x="7293744" y="1957905"/>
                <a:ext cx="541538" cy="5400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PT" b="1" i="1" smtClean="0">
                          <a:solidFill>
                            <a:schemeClr val="tx1"/>
                          </a:solidFill>
                          <a:latin typeface="Cambria Math" panose="02040503050406030204" pitchFamily="18" charset="0"/>
                        </a:rPr>
                        <m:t> </m:t>
                      </m:r>
                      <m:f>
                        <m:fPr>
                          <m:type m:val="skw"/>
                          <m:ctrlPr>
                            <a:rPr lang="pt-PT" b="1" i="1" smtClean="0">
                              <a:solidFill>
                                <a:schemeClr val="tx1"/>
                              </a:solidFill>
                              <a:latin typeface="Cambria Math" panose="02040503050406030204" pitchFamily="18" charset="0"/>
                            </a:rPr>
                          </m:ctrlPr>
                        </m:fPr>
                        <m:num>
                          <m:r>
                            <m:rPr>
                              <m:nor/>
                            </m:rPr>
                            <a:rPr lang="el-GR" b="1" smtClean="0">
                              <a:solidFill>
                                <a:schemeClr val="tx1"/>
                              </a:solidFill>
                            </a:rPr>
                            <m:t>π</m:t>
                          </m:r>
                          <m:r>
                            <m:rPr>
                              <m:nor/>
                            </m:rPr>
                            <a:rPr lang="pt-PT" b="1" smtClean="0">
                              <a:solidFill>
                                <a:schemeClr val="tx1"/>
                              </a:solidFill>
                            </a:rPr>
                            <m:t> </m:t>
                          </m:r>
                        </m:num>
                        <m:den>
                          <m:r>
                            <a:rPr lang="pt-PT" b="1" i="1" smtClean="0">
                              <a:solidFill>
                                <a:schemeClr val="tx1"/>
                              </a:solidFill>
                              <a:latin typeface="Cambria Math" panose="02040503050406030204" pitchFamily="18" charset="0"/>
                            </a:rPr>
                            <m:t>𝟐</m:t>
                          </m:r>
                        </m:den>
                      </m:f>
                    </m:oMath>
                  </m:oMathPara>
                </a14:m>
                <a:endParaRPr lang="pt-PT" b="1">
                  <a:solidFill>
                    <a:schemeClr val="tx1"/>
                  </a:solidFill>
                </a:endParaRPr>
              </a:p>
            </p:txBody>
          </p:sp>
        </mc:Choice>
        <mc:Fallback xmlns="">
          <p:sp>
            <p:nvSpPr>
              <p:cNvPr id="6" name="Retângulo 5">
                <a:extLst>
                  <a:ext uri="{FF2B5EF4-FFF2-40B4-BE49-F238E27FC236}">
                    <a16:creationId xmlns:a16="http://schemas.microsoft.com/office/drawing/2014/main" id="{51F22461-EABE-4FAF-B3CD-10323D46AC4F}"/>
                  </a:ext>
                </a:extLst>
              </p:cNvPr>
              <p:cNvSpPr>
                <a:spLocks noRot="1" noChangeAspect="1" noMove="1" noResize="1" noEditPoints="1" noAdjustHandles="1" noChangeArrowheads="1" noChangeShapeType="1" noTextEdit="1"/>
              </p:cNvSpPr>
              <p:nvPr/>
            </p:nvSpPr>
            <p:spPr>
              <a:xfrm>
                <a:off x="7293744" y="1957905"/>
                <a:ext cx="541538" cy="540000"/>
              </a:xfrm>
              <a:prstGeom prst="rect">
                <a:avLst/>
              </a:prstGeom>
              <a:blipFill>
                <a:blip r:embed="rId3"/>
                <a:stretch>
                  <a:fillRect l="-51064" t="-85106" r="-95745" b="-136170"/>
                </a:stretch>
              </a:blipFill>
              <a:ln w="28575">
                <a:solidFill>
                  <a:schemeClr val="tx1"/>
                </a:solidFill>
              </a:ln>
            </p:spPr>
            <p:txBody>
              <a:bodyPr/>
              <a:lstStyle/>
              <a:p>
                <a:r>
                  <a:rPr lang="pt-PT">
                    <a:noFill/>
                  </a:rPr>
                  <a:t> </a:t>
                </a:r>
              </a:p>
            </p:txBody>
          </p:sp>
        </mc:Fallback>
      </mc:AlternateContent>
      <p:cxnSp>
        <p:nvCxnSpPr>
          <p:cNvPr id="8" name="Conexão reta 7">
            <a:extLst>
              <a:ext uri="{FF2B5EF4-FFF2-40B4-BE49-F238E27FC236}">
                <a16:creationId xmlns:a16="http://schemas.microsoft.com/office/drawing/2014/main" id="{237164EC-DAEC-47AD-BDA8-D25B9124BEFF}"/>
              </a:ext>
            </a:extLst>
          </p:cNvPr>
          <p:cNvCxnSpPr>
            <a:stCxn id="6" idx="3"/>
            <a:endCxn id="5" idx="1"/>
          </p:cNvCxnSpPr>
          <p:nvPr/>
        </p:nvCxnSpPr>
        <p:spPr>
          <a:xfrm>
            <a:off x="7835282" y="2227905"/>
            <a:ext cx="1740763" cy="0"/>
          </a:xfrm>
          <a:prstGeom prst="line">
            <a:avLst/>
          </a:prstGeom>
          <a:ln w="28575">
            <a:prstDash val="soli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39B69EC5-D4C3-44F4-8785-69BFE97D37EF}"/>
                  </a:ext>
                </a:extLst>
              </p:cNvPr>
              <p:cNvSpPr txBox="1"/>
              <p:nvPr/>
            </p:nvSpPr>
            <p:spPr>
              <a:xfrm>
                <a:off x="8476254" y="2316925"/>
                <a:ext cx="50616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PT" i="1">
                          <a:latin typeface="Cambria Math" panose="02040503050406030204" pitchFamily="18" charset="0"/>
                          <a:ea typeface="Cambria Math" panose="02040503050406030204" pitchFamily="18" charset="0"/>
                        </a:rPr>
                        <m:t>∆</m:t>
                      </m:r>
                      <m:r>
                        <a:rPr lang="pt-PT" i="1">
                          <a:latin typeface="Cambria Math" panose="02040503050406030204" pitchFamily="18" charset="0"/>
                          <a:ea typeface="Cambria Math" panose="02040503050406030204" pitchFamily="18" charset="0"/>
                        </a:rPr>
                        <m:t>𝑡</m:t>
                      </m:r>
                    </m:oMath>
                  </m:oMathPara>
                </a14:m>
                <a:endParaRPr lang="pt-PT"/>
              </a:p>
            </p:txBody>
          </p:sp>
        </mc:Choice>
        <mc:Fallback xmlns="">
          <p:sp>
            <p:nvSpPr>
              <p:cNvPr id="10" name="CaixaDeTexto 9">
                <a:extLst>
                  <a:ext uri="{FF2B5EF4-FFF2-40B4-BE49-F238E27FC236}">
                    <a16:creationId xmlns:a16="http://schemas.microsoft.com/office/drawing/2014/main" id="{39B69EC5-D4C3-44F4-8785-69BFE97D37EF}"/>
                  </a:ext>
                </a:extLst>
              </p:cNvPr>
              <p:cNvSpPr txBox="1">
                <a:spLocks noRot="1" noChangeAspect="1" noMove="1" noResize="1" noEditPoints="1" noAdjustHandles="1" noChangeArrowheads="1" noChangeShapeType="1" noTextEdit="1"/>
              </p:cNvSpPr>
              <p:nvPr/>
            </p:nvSpPr>
            <p:spPr>
              <a:xfrm>
                <a:off x="8476254" y="2316925"/>
                <a:ext cx="506164" cy="276999"/>
              </a:xfrm>
              <a:prstGeom prst="rect">
                <a:avLst/>
              </a:prstGeom>
              <a:blipFill>
                <a:blip r:embed="rId4"/>
                <a:stretch>
                  <a:fillRect b="-6522"/>
                </a:stretch>
              </a:blipFill>
            </p:spPr>
            <p:txBody>
              <a:bodyPr/>
              <a:lstStyle/>
              <a:p>
                <a:r>
                  <a:rPr lang="pt-PT">
                    <a:noFill/>
                  </a:rPr>
                  <a:t> </a:t>
                </a:r>
              </a:p>
            </p:txBody>
          </p:sp>
        </mc:Fallback>
      </mc:AlternateContent>
      <p:cxnSp>
        <p:nvCxnSpPr>
          <p:cNvPr id="12" name="Conexão reta 11">
            <a:extLst>
              <a:ext uri="{FF2B5EF4-FFF2-40B4-BE49-F238E27FC236}">
                <a16:creationId xmlns:a16="http://schemas.microsoft.com/office/drawing/2014/main" id="{00A04423-006E-44BA-9423-95F5F821B5A8}"/>
              </a:ext>
            </a:extLst>
          </p:cNvPr>
          <p:cNvCxnSpPr>
            <a:cxnSpLocks/>
          </p:cNvCxnSpPr>
          <p:nvPr/>
        </p:nvCxnSpPr>
        <p:spPr>
          <a:xfrm>
            <a:off x="7293744" y="3208662"/>
            <a:ext cx="2817771" cy="11933"/>
          </a:xfrm>
          <a:prstGeom prst="line">
            <a:avLst/>
          </a:prstGeom>
          <a:ln w="28575">
            <a:prstDash val="sysDash"/>
            <a:headEnd type="triangle" w="lg" len="lg"/>
            <a:tailEnd type="triangle" w="lg" len="lg"/>
          </a:ln>
        </p:spPr>
        <p:style>
          <a:lnRef idx="1">
            <a:schemeClr val="dk1"/>
          </a:lnRef>
          <a:fillRef idx="0">
            <a:schemeClr val="dk1"/>
          </a:fillRef>
          <a:effectRef idx="0">
            <a:schemeClr val="dk1"/>
          </a:effectRef>
          <a:fontRef idx="minor">
            <a:schemeClr val="tx1"/>
          </a:fontRef>
        </p:style>
      </p:cxnSp>
      <p:cxnSp>
        <p:nvCxnSpPr>
          <p:cNvPr id="15" name="Conexão reta 14">
            <a:extLst>
              <a:ext uri="{FF2B5EF4-FFF2-40B4-BE49-F238E27FC236}">
                <a16:creationId xmlns:a16="http://schemas.microsoft.com/office/drawing/2014/main" id="{D237B43F-8D2F-4BD7-9CA4-485DE064A2FC}"/>
              </a:ext>
            </a:extLst>
          </p:cNvPr>
          <p:cNvCxnSpPr>
            <a:cxnSpLocks/>
          </p:cNvCxnSpPr>
          <p:nvPr/>
        </p:nvCxnSpPr>
        <p:spPr>
          <a:xfrm>
            <a:off x="7293744" y="2244020"/>
            <a:ext cx="0" cy="964642"/>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6" name="Conexão reta 15">
            <a:extLst>
              <a:ext uri="{FF2B5EF4-FFF2-40B4-BE49-F238E27FC236}">
                <a16:creationId xmlns:a16="http://schemas.microsoft.com/office/drawing/2014/main" id="{26A19F55-766E-42FA-9793-0B293474BBB6}"/>
              </a:ext>
            </a:extLst>
          </p:cNvPr>
          <p:cNvCxnSpPr>
            <a:cxnSpLocks/>
          </p:cNvCxnSpPr>
          <p:nvPr/>
        </p:nvCxnSpPr>
        <p:spPr>
          <a:xfrm flipH="1">
            <a:off x="10111515" y="2227905"/>
            <a:ext cx="2443" cy="992690"/>
          </a:xfrm>
          <a:prstGeom prst="line">
            <a:avLst/>
          </a:prstGeom>
          <a:ln>
            <a:prstDash val="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8F414DAA-07D0-4C07-94EF-8C0EE0A96128}"/>
                  </a:ext>
                </a:extLst>
              </p:cNvPr>
              <p:cNvSpPr txBox="1"/>
              <p:nvPr/>
            </p:nvSpPr>
            <p:spPr>
              <a:xfrm>
                <a:off x="8525661" y="3290308"/>
                <a:ext cx="45675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PT" sz="2400" b="1" i="1" smtClean="0">
                          <a:latin typeface="Cambria Math" panose="02040503050406030204" pitchFamily="18" charset="0"/>
                          <a:ea typeface="Cambria Math" panose="02040503050406030204" pitchFamily="18" charset="0"/>
                        </a:rPr>
                        <m:t>∆</m:t>
                      </m:r>
                    </m:oMath>
                  </m:oMathPara>
                </a14:m>
                <a:endParaRPr lang="pt-PT" sz="2400" b="1"/>
              </a:p>
            </p:txBody>
          </p:sp>
        </mc:Choice>
        <mc:Fallback xmlns="">
          <p:sp>
            <p:nvSpPr>
              <p:cNvPr id="19" name="CaixaDeTexto 18">
                <a:extLst>
                  <a:ext uri="{FF2B5EF4-FFF2-40B4-BE49-F238E27FC236}">
                    <a16:creationId xmlns:a16="http://schemas.microsoft.com/office/drawing/2014/main" id="{8F414DAA-07D0-4C07-94EF-8C0EE0A96128}"/>
                  </a:ext>
                </a:extLst>
              </p:cNvPr>
              <p:cNvSpPr txBox="1">
                <a:spLocks noRot="1" noChangeAspect="1" noMove="1" noResize="1" noEditPoints="1" noAdjustHandles="1" noChangeArrowheads="1" noChangeShapeType="1" noTextEdit="1"/>
              </p:cNvSpPr>
              <p:nvPr/>
            </p:nvSpPr>
            <p:spPr>
              <a:xfrm>
                <a:off x="8525661" y="3290308"/>
                <a:ext cx="456757" cy="369332"/>
              </a:xfrm>
              <a:prstGeom prst="rect">
                <a:avLst/>
              </a:prstGeom>
              <a:blipFill>
                <a:blip r:embed="rId5"/>
                <a:stretch>
                  <a:fillRect b="-6667"/>
                </a:stretch>
              </a:blipFill>
            </p:spPr>
            <p:txBody>
              <a:bodyPr/>
              <a:lstStyle/>
              <a:p>
                <a:r>
                  <a:rPr lang="pt-PT">
                    <a:noFill/>
                  </a:rPr>
                  <a:t> </a:t>
                </a:r>
              </a:p>
            </p:txBody>
          </p:sp>
        </mc:Fallback>
      </mc:AlternateContent>
      <p:cxnSp>
        <p:nvCxnSpPr>
          <p:cNvPr id="22" name="Conexão reta 21">
            <a:extLst>
              <a:ext uri="{FF2B5EF4-FFF2-40B4-BE49-F238E27FC236}">
                <a16:creationId xmlns:a16="http://schemas.microsoft.com/office/drawing/2014/main" id="{BE0D03DD-2EFE-4E4B-9BA8-6B90FC3D8FAA}"/>
              </a:ext>
            </a:extLst>
          </p:cNvPr>
          <p:cNvCxnSpPr>
            <a:cxnSpLocks/>
          </p:cNvCxnSpPr>
          <p:nvPr/>
        </p:nvCxnSpPr>
        <p:spPr>
          <a:xfrm>
            <a:off x="6929527" y="2238996"/>
            <a:ext cx="364217" cy="0"/>
          </a:xfrm>
          <a:prstGeom prst="line">
            <a:avLst/>
          </a:prstGeom>
          <a:ln w="28575">
            <a:prstDash val="soli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 name="CaixaDeTexto 22">
                <a:extLst>
                  <a:ext uri="{FF2B5EF4-FFF2-40B4-BE49-F238E27FC236}">
                    <a16:creationId xmlns:a16="http://schemas.microsoft.com/office/drawing/2014/main" id="{C7098DA4-81D8-43B0-BF9D-CE39C08CEF42}"/>
                  </a:ext>
                </a:extLst>
              </p:cNvPr>
              <p:cNvSpPr txBox="1"/>
              <p:nvPr/>
            </p:nvSpPr>
            <p:spPr>
              <a:xfrm>
                <a:off x="6420006" y="2064379"/>
                <a:ext cx="5218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pt-PT" i="1" smtClean="0">
                              <a:latin typeface="Cambria Math" panose="02040503050406030204" pitchFamily="18" charset="0"/>
                            </a:rPr>
                          </m:ctrlPr>
                        </m:dPr>
                        <m:e>
                          <m:d>
                            <m:dPr>
                              <m:begChr m:val="|"/>
                              <m:endChr m:val=""/>
                              <m:ctrlPr>
                                <a:rPr lang="pt-PT" i="1" smtClean="0">
                                  <a:latin typeface="Cambria Math" panose="02040503050406030204" pitchFamily="18" charset="0"/>
                                </a:rPr>
                              </m:ctrlPr>
                            </m:dPr>
                            <m:e>
                              <m:r>
                                <a:rPr lang="pt-PT" b="0" i="1" smtClean="0">
                                  <a:latin typeface="Cambria Math" panose="02040503050406030204" pitchFamily="18" charset="0"/>
                                </a:rPr>
                                <m:t>0</m:t>
                              </m:r>
                            </m:e>
                          </m:d>
                        </m:e>
                      </m:d>
                    </m:oMath>
                  </m:oMathPara>
                </a14:m>
                <a:endParaRPr lang="pt-PT"/>
              </a:p>
            </p:txBody>
          </p:sp>
        </mc:Choice>
        <mc:Fallback xmlns="">
          <p:sp>
            <p:nvSpPr>
              <p:cNvPr id="23" name="CaixaDeTexto 22">
                <a:extLst>
                  <a:ext uri="{FF2B5EF4-FFF2-40B4-BE49-F238E27FC236}">
                    <a16:creationId xmlns:a16="http://schemas.microsoft.com/office/drawing/2014/main" id="{C7098DA4-81D8-43B0-BF9D-CE39C08CEF42}"/>
                  </a:ext>
                </a:extLst>
              </p:cNvPr>
              <p:cNvSpPr txBox="1">
                <a:spLocks noRot="1" noChangeAspect="1" noMove="1" noResize="1" noEditPoints="1" noAdjustHandles="1" noChangeArrowheads="1" noChangeShapeType="1" noTextEdit="1"/>
              </p:cNvSpPr>
              <p:nvPr/>
            </p:nvSpPr>
            <p:spPr>
              <a:xfrm>
                <a:off x="6420006" y="2064379"/>
                <a:ext cx="521810" cy="369332"/>
              </a:xfrm>
              <a:prstGeom prst="rect">
                <a:avLst/>
              </a:prstGeom>
              <a:blipFill>
                <a:blip r:embed="rId6"/>
                <a:stretch>
                  <a:fillRect l="-58140" t="-121667" r="-90698" b="-188333"/>
                </a:stretch>
              </a:blipFill>
            </p:spPr>
            <p:txBody>
              <a:bodyPr/>
              <a:lstStyle/>
              <a:p>
                <a:r>
                  <a:rPr lang="pt-PT">
                    <a:noFill/>
                  </a:rPr>
                  <a:t> </a:t>
                </a:r>
              </a:p>
            </p:txBody>
          </p:sp>
        </mc:Fallback>
      </mc:AlternateContent>
      <p:pic>
        <p:nvPicPr>
          <p:cNvPr id="24" name="Imagem 23">
            <a:extLst>
              <a:ext uri="{FF2B5EF4-FFF2-40B4-BE49-F238E27FC236}">
                <a16:creationId xmlns:a16="http://schemas.microsoft.com/office/drawing/2014/main" id="{94973A22-014E-45A8-945B-91927BB36E5F}"/>
              </a:ext>
            </a:extLst>
          </p:cNvPr>
          <p:cNvPicPr>
            <a:picLocks noChangeAspect="1"/>
          </p:cNvPicPr>
          <p:nvPr/>
        </p:nvPicPr>
        <p:blipFill>
          <a:blip r:embed="rId7"/>
          <a:stretch>
            <a:fillRect/>
          </a:stretch>
        </p:blipFill>
        <p:spPr>
          <a:xfrm flipH="1">
            <a:off x="10497554" y="1957905"/>
            <a:ext cx="522000" cy="522000"/>
          </a:xfrm>
          <a:prstGeom prst="rect">
            <a:avLst/>
          </a:prstGeom>
          <a:ln w="28575">
            <a:solidFill>
              <a:schemeClr val="tx1"/>
            </a:solidFill>
          </a:ln>
        </p:spPr>
      </p:pic>
      <p:cxnSp>
        <p:nvCxnSpPr>
          <p:cNvPr id="25" name="Conexão reta 24">
            <a:extLst>
              <a:ext uri="{FF2B5EF4-FFF2-40B4-BE49-F238E27FC236}">
                <a16:creationId xmlns:a16="http://schemas.microsoft.com/office/drawing/2014/main" id="{2C775D45-6B82-48B7-A0E6-4691BC30C82A}"/>
              </a:ext>
            </a:extLst>
          </p:cNvPr>
          <p:cNvCxnSpPr>
            <a:cxnSpLocks/>
          </p:cNvCxnSpPr>
          <p:nvPr/>
        </p:nvCxnSpPr>
        <p:spPr>
          <a:xfrm>
            <a:off x="10113799" y="2232028"/>
            <a:ext cx="364217" cy="0"/>
          </a:xfrm>
          <a:prstGeom prst="line">
            <a:avLst/>
          </a:prstGeom>
          <a:ln w="28575">
            <a:prstDash val="solid"/>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6" name="CaixaDeTexto 25">
                <a:extLst>
                  <a:ext uri="{FF2B5EF4-FFF2-40B4-BE49-F238E27FC236}">
                    <a16:creationId xmlns:a16="http://schemas.microsoft.com/office/drawing/2014/main" id="{501038B4-11DC-425E-8C66-20C161D169AA}"/>
                  </a:ext>
                </a:extLst>
              </p:cNvPr>
              <p:cNvSpPr txBox="1"/>
              <p:nvPr/>
            </p:nvSpPr>
            <p:spPr>
              <a:xfrm>
                <a:off x="6680911" y="4417859"/>
                <a:ext cx="4875917" cy="755271"/>
              </a:xfrm>
              <a:prstGeom prst="rect">
                <a:avLst/>
              </a:prstGeom>
              <a:noFill/>
              <a:ln w="19050">
                <a:solidFill>
                  <a:schemeClr val="bg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PT" sz="2000" b="0" i="1" smtClean="0">
                          <a:latin typeface="Cambria Math" panose="02040503050406030204" pitchFamily="18" charset="0"/>
                        </a:rPr>
                        <m:t>𝑃</m:t>
                      </m:r>
                      <m:d>
                        <m:dPr>
                          <m:ctrlPr>
                            <a:rPr lang="pt-PT" sz="2000" b="0" i="1" smtClean="0">
                              <a:latin typeface="Cambria Math" panose="02040503050406030204" pitchFamily="18" charset="0"/>
                            </a:rPr>
                          </m:ctrlPr>
                        </m:dPr>
                        <m:e>
                          <m:d>
                            <m:dPr>
                              <m:begChr m:val=""/>
                              <m:endChr m:val="⟩"/>
                              <m:ctrlPr>
                                <a:rPr lang="pt-PT" sz="2000" i="1">
                                  <a:latin typeface="Cambria Math" panose="02040503050406030204" pitchFamily="18" charset="0"/>
                                </a:rPr>
                              </m:ctrlPr>
                            </m:dPr>
                            <m:e>
                              <m:d>
                                <m:dPr>
                                  <m:begChr m:val="|"/>
                                  <m:endChr m:val=""/>
                                  <m:ctrlPr>
                                    <a:rPr lang="pt-PT" sz="2000" i="1" smtClean="0">
                                      <a:latin typeface="Cambria Math" panose="02040503050406030204" pitchFamily="18" charset="0"/>
                                    </a:rPr>
                                  </m:ctrlPr>
                                </m:dPr>
                                <m:e>
                                  <m:r>
                                    <a:rPr lang="pt-PT" sz="2000" b="0" i="1" smtClean="0">
                                      <a:latin typeface="Cambria Math" panose="02040503050406030204" pitchFamily="18" charset="0"/>
                                    </a:rPr>
                                    <m:t>0</m:t>
                                  </m:r>
                                </m:e>
                              </m:d>
                            </m:e>
                          </m:d>
                        </m:e>
                      </m:d>
                      <m:r>
                        <a:rPr lang="pt-PT" sz="2000" b="0" i="1" smtClean="0">
                          <a:latin typeface="Cambria Math" panose="02040503050406030204" pitchFamily="18" charset="0"/>
                        </a:rPr>
                        <m:t>=</m:t>
                      </m:r>
                      <m:sSup>
                        <m:sSupPr>
                          <m:ctrlPr>
                            <a:rPr lang="pt-PT" sz="2000" b="0" i="1" smtClean="0">
                              <a:latin typeface="Cambria Math" panose="02040503050406030204" pitchFamily="18" charset="0"/>
                            </a:rPr>
                          </m:ctrlPr>
                        </m:sSupPr>
                        <m:e>
                          <m:r>
                            <a:rPr lang="pt-PT" sz="2000" b="0" i="1" smtClean="0">
                              <a:latin typeface="Cambria Math" panose="02040503050406030204" pitchFamily="18" charset="0"/>
                            </a:rPr>
                            <m:t>𝑒</m:t>
                          </m:r>
                        </m:e>
                        <m:sup>
                          <m:r>
                            <a:rPr lang="pt-PT" sz="2000" b="0" i="1" smtClean="0">
                              <a:latin typeface="Cambria Math" panose="02040503050406030204" pitchFamily="18" charset="0"/>
                            </a:rPr>
                            <m:t>−</m:t>
                          </m:r>
                          <m:f>
                            <m:fPr>
                              <m:type m:val="skw"/>
                              <m:ctrlPr>
                                <a:rPr lang="pt-PT" sz="2000" b="0" i="1" smtClean="0">
                                  <a:latin typeface="Cambria Math" panose="02040503050406030204" pitchFamily="18" charset="0"/>
                                </a:rPr>
                              </m:ctrlPr>
                            </m:fPr>
                            <m:num>
                              <m:r>
                                <a:rPr lang="pt-PT" sz="2000" b="0" i="1" smtClean="0">
                                  <a:latin typeface="Cambria Math" panose="02040503050406030204" pitchFamily="18" charset="0"/>
                                </a:rPr>
                                <m:t>𝑡</m:t>
                              </m:r>
                            </m:num>
                            <m:den>
                              <m:sSubSup>
                                <m:sSubSupPr>
                                  <m:ctrlPr>
                                    <a:rPr lang="pt-PT" sz="2000" b="0" i="1" smtClean="0">
                                      <a:latin typeface="Cambria Math" panose="02040503050406030204" pitchFamily="18" charset="0"/>
                                    </a:rPr>
                                  </m:ctrlPr>
                                </m:sSubSupPr>
                                <m:e>
                                  <m:r>
                                    <a:rPr lang="pt-PT" sz="2000" b="0" i="1" smtClean="0">
                                      <a:latin typeface="Cambria Math" panose="02040503050406030204" pitchFamily="18" charset="0"/>
                                    </a:rPr>
                                    <m:t>𝑇</m:t>
                                  </m:r>
                                </m:e>
                                <m:sub>
                                  <m:r>
                                    <a:rPr lang="pt-PT" sz="2000" b="0" i="1" smtClean="0">
                                      <a:latin typeface="Cambria Math" panose="02040503050406030204" pitchFamily="18" charset="0"/>
                                    </a:rPr>
                                    <m:t>2</m:t>
                                  </m:r>
                                </m:sub>
                                <m:sup>
                                  <m:r>
                                    <a:rPr lang="pt-PT" sz="2000" b="0" i="1" smtClean="0">
                                      <a:latin typeface="Cambria Math" panose="02040503050406030204" pitchFamily="18" charset="0"/>
                                    </a:rPr>
                                    <m:t>∗</m:t>
                                  </m:r>
                                </m:sup>
                              </m:sSubSup>
                            </m:den>
                          </m:f>
                        </m:sup>
                      </m:sSup>
                      <m:func>
                        <m:funcPr>
                          <m:ctrlPr>
                            <a:rPr lang="pt-PT" sz="2000" b="0" i="1" smtClean="0">
                              <a:latin typeface="Cambria Math" panose="02040503050406030204" pitchFamily="18" charset="0"/>
                            </a:rPr>
                          </m:ctrlPr>
                        </m:funcPr>
                        <m:fName>
                          <m:sSup>
                            <m:sSupPr>
                              <m:ctrlPr>
                                <a:rPr lang="pt-PT" sz="2000" b="0" i="1" smtClean="0">
                                  <a:latin typeface="Cambria Math" panose="02040503050406030204" pitchFamily="18" charset="0"/>
                                </a:rPr>
                              </m:ctrlPr>
                            </m:sSupPr>
                            <m:e>
                              <m:r>
                                <m:rPr>
                                  <m:sty m:val="p"/>
                                </m:rPr>
                                <a:rPr lang="pt-PT" sz="2000">
                                  <a:latin typeface="Cambria Math" panose="02040503050406030204" pitchFamily="18" charset="0"/>
                                </a:rPr>
                                <m:t>cos</m:t>
                              </m:r>
                            </m:e>
                            <m:sup>
                              <m:r>
                                <a:rPr lang="pt-PT" sz="2000" b="0" i="1" smtClean="0">
                                  <a:latin typeface="Cambria Math" panose="02040503050406030204" pitchFamily="18" charset="0"/>
                                </a:rPr>
                                <m:t>2</m:t>
                              </m:r>
                            </m:sup>
                          </m:sSup>
                        </m:fName>
                        <m:e>
                          <m:r>
                            <a:rPr lang="pt-PT" sz="2000" i="1">
                              <a:latin typeface="Cambria Math" panose="02040503050406030204" pitchFamily="18" charset="0"/>
                            </a:rPr>
                            <m:t>(</m:t>
                          </m:r>
                          <m:f>
                            <m:fPr>
                              <m:type m:val="skw"/>
                              <m:ctrlPr>
                                <a:rPr lang="pt-PT" sz="2000" i="1">
                                  <a:latin typeface="Cambria Math" panose="02040503050406030204" pitchFamily="18" charset="0"/>
                                  <a:ea typeface="Cambria Math" panose="02040503050406030204" pitchFamily="18" charset="0"/>
                                </a:rPr>
                              </m:ctrlPr>
                            </m:fPr>
                            <m:num>
                              <m:r>
                                <a:rPr lang="pt-PT" sz="2000" i="1">
                                  <a:latin typeface="Cambria Math" panose="02040503050406030204" pitchFamily="18" charset="0"/>
                                  <a:ea typeface="Cambria Math" panose="02040503050406030204" pitchFamily="18" charset="0"/>
                                </a:rPr>
                                <m:t>𝜔</m:t>
                              </m:r>
                              <m:r>
                                <a:rPr lang="pt-PT" sz="2000" i="1">
                                  <a:latin typeface="Cambria Math" panose="02040503050406030204" pitchFamily="18" charset="0"/>
                                  <a:ea typeface="Cambria Math" panose="02040503050406030204" pitchFamily="18" charset="0"/>
                                </a:rPr>
                                <m:t>𝑡</m:t>
                              </m:r>
                            </m:num>
                            <m:den>
                              <m:r>
                                <a:rPr lang="pt-PT" sz="2000" i="1">
                                  <a:latin typeface="Cambria Math" panose="02040503050406030204" pitchFamily="18" charset="0"/>
                                  <a:ea typeface="Cambria Math" panose="02040503050406030204" pitchFamily="18" charset="0"/>
                                </a:rPr>
                                <m:t>2</m:t>
                              </m:r>
                            </m:den>
                          </m:f>
                          <m:r>
                            <a:rPr lang="pt-PT" sz="2000" i="1">
                              <a:latin typeface="Cambria Math" panose="02040503050406030204" pitchFamily="18" charset="0"/>
                            </a:rPr>
                            <m:t>)</m:t>
                          </m:r>
                        </m:e>
                      </m:func>
                      <m:r>
                        <a:rPr lang="pt-PT" sz="2000" b="0" i="1" smtClean="0">
                          <a:latin typeface="Cambria Math" panose="02040503050406030204" pitchFamily="18" charset="0"/>
                        </a:rPr>
                        <m:t>+</m:t>
                      </m:r>
                      <m:f>
                        <m:fPr>
                          <m:ctrlPr>
                            <a:rPr lang="pt-PT" sz="2000" b="0" i="1" smtClean="0">
                              <a:latin typeface="Cambria Math" panose="02040503050406030204" pitchFamily="18" charset="0"/>
                            </a:rPr>
                          </m:ctrlPr>
                        </m:fPr>
                        <m:num>
                          <m:r>
                            <a:rPr lang="pt-PT" sz="2000" b="0" i="1" smtClean="0">
                              <a:latin typeface="Cambria Math" panose="02040503050406030204" pitchFamily="18" charset="0"/>
                            </a:rPr>
                            <m:t>1−</m:t>
                          </m:r>
                          <m:sSup>
                            <m:sSupPr>
                              <m:ctrlPr>
                                <a:rPr lang="pt-PT" sz="2000" i="1">
                                  <a:latin typeface="Cambria Math" panose="02040503050406030204" pitchFamily="18" charset="0"/>
                                </a:rPr>
                              </m:ctrlPr>
                            </m:sSupPr>
                            <m:e>
                              <m:r>
                                <a:rPr lang="pt-PT" sz="2000" i="1">
                                  <a:latin typeface="Cambria Math" panose="02040503050406030204" pitchFamily="18" charset="0"/>
                                </a:rPr>
                                <m:t>𝑒</m:t>
                              </m:r>
                            </m:e>
                            <m:sup>
                              <m:r>
                                <a:rPr lang="pt-PT" sz="2000" i="1">
                                  <a:latin typeface="Cambria Math" panose="02040503050406030204" pitchFamily="18" charset="0"/>
                                </a:rPr>
                                <m:t>−</m:t>
                              </m:r>
                              <m:f>
                                <m:fPr>
                                  <m:type m:val="skw"/>
                                  <m:ctrlPr>
                                    <a:rPr lang="pt-PT" sz="2000" i="1">
                                      <a:latin typeface="Cambria Math" panose="02040503050406030204" pitchFamily="18" charset="0"/>
                                    </a:rPr>
                                  </m:ctrlPr>
                                </m:fPr>
                                <m:num>
                                  <m:r>
                                    <a:rPr lang="pt-PT" sz="2000" i="1">
                                      <a:latin typeface="Cambria Math" panose="02040503050406030204" pitchFamily="18" charset="0"/>
                                    </a:rPr>
                                    <m:t>𝑡</m:t>
                                  </m:r>
                                </m:num>
                                <m:den>
                                  <m:sSubSup>
                                    <m:sSubSupPr>
                                      <m:ctrlPr>
                                        <a:rPr lang="pt-PT" sz="2000" i="1">
                                          <a:latin typeface="Cambria Math" panose="02040503050406030204" pitchFamily="18" charset="0"/>
                                        </a:rPr>
                                      </m:ctrlPr>
                                    </m:sSubSupPr>
                                    <m:e>
                                      <m:r>
                                        <a:rPr lang="pt-PT" sz="2000" i="1">
                                          <a:latin typeface="Cambria Math" panose="02040503050406030204" pitchFamily="18" charset="0"/>
                                        </a:rPr>
                                        <m:t>𝑇</m:t>
                                      </m:r>
                                    </m:e>
                                    <m:sub>
                                      <m:r>
                                        <a:rPr lang="pt-PT" sz="2000" i="1">
                                          <a:latin typeface="Cambria Math" panose="02040503050406030204" pitchFamily="18" charset="0"/>
                                        </a:rPr>
                                        <m:t>2</m:t>
                                      </m:r>
                                    </m:sub>
                                    <m:sup>
                                      <m:r>
                                        <a:rPr lang="pt-PT" sz="2000" i="1">
                                          <a:latin typeface="Cambria Math" panose="02040503050406030204" pitchFamily="18" charset="0"/>
                                        </a:rPr>
                                        <m:t>∗</m:t>
                                      </m:r>
                                    </m:sup>
                                  </m:sSubSup>
                                </m:den>
                              </m:f>
                            </m:sup>
                          </m:sSup>
                        </m:num>
                        <m:den>
                          <m:r>
                            <a:rPr lang="pt-PT" sz="2000" b="0" i="1" smtClean="0">
                              <a:latin typeface="Cambria Math" panose="02040503050406030204" pitchFamily="18" charset="0"/>
                            </a:rPr>
                            <m:t>2</m:t>
                          </m:r>
                        </m:den>
                      </m:f>
                    </m:oMath>
                  </m:oMathPara>
                </a14:m>
                <a:endParaRPr lang="pt-PT" sz="2000"/>
              </a:p>
            </p:txBody>
          </p:sp>
        </mc:Choice>
        <mc:Fallback>
          <p:sp>
            <p:nvSpPr>
              <p:cNvPr id="26" name="CaixaDeTexto 25">
                <a:extLst>
                  <a:ext uri="{FF2B5EF4-FFF2-40B4-BE49-F238E27FC236}">
                    <a16:creationId xmlns:a16="http://schemas.microsoft.com/office/drawing/2014/main" id="{501038B4-11DC-425E-8C66-20C161D169AA}"/>
                  </a:ext>
                </a:extLst>
              </p:cNvPr>
              <p:cNvSpPr txBox="1">
                <a:spLocks noRot="1" noChangeAspect="1" noMove="1" noResize="1" noEditPoints="1" noAdjustHandles="1" noChangeArrowheads="1" noChangeShapeType="1" noTextEdit="1"/>
              </p:cNvSpPr>
              <p:nvPr/>
            </p:nvSpPr>
            <p:spPr>
              <a:xfrm>
                <a:off x="6680911" y="4417859"/>
                <a:ext cx="4875917" cy="755271"/>
              </a:xfrm>
              <a:prstGeom prst="rect">
                <a:avLst/>
              </a:prstGeom>
              <a:blipFill>
                <a:blip r:embed="rId8"/>
                <a:stretch>
                  <a:fillRect/>
                </a:stretch>
              </a:blipFill>
              <a:ln w="19050">
                <a:solidFill>
                  <a:schemeClr val="bg1"/>
                </a:solidFill>
              </a:ln>
            </p:spPr>
            <p:txBody>
              <a:bodyPr/>
              <a:lstStyle/>
              <a:p>
                <a:r>
                  <a:rPr lang="pt-PT">
                    <a:noFill/>
                  </a:rPr>
                  <a:t> </a:t>
                </a:r>
              </a:p>
            </p:txBody>
          </p:sp>
        </mc:Fallback>
      </mc:AlternateContent>
      <mc:AlternateContent xmlns:mc="http://schemas.openxmlformats.org/markup-compatibility/2006">
        <mc:Choice xmlns:a14="http://schemas.microsoft.com/office/drawing/2010/main" Requires="a14">
          <p:sp>
            <p:nvSpPr>
              <p:cNvPr id="2" name="CaixaDeTexto 1">
                <a:extLst>
                  <a:ext uri="{FF2B5EF4-FFF2-40B4-BE49-F238E27FC236}">
                    <a16:creationId xmlns:a16="http://schemas.microsoft.com/office/drawing/2014/main" id="{13677B8B-34F7-41EA-9880-AEC1A50A3680}"/>
                  </a:ext>
                </a:extLst>
              </p:cNvPr>
              <p:cNvSpPr txBox="1"/>
              <p:nvPr/>
            </p:nvSpPr>
            <p:spPr>
              <a:xfrm>
                <a:off x="10061061" y="2887176"/>
                <a:ext cx="1925213" cy="1077218"/>
              </a:xfrm>
              <a:prstGeom prst="rect">
                <a:avLst/>
              </a:prstGeom>
              <a:noFill/>
            </p:spPr>
            <p:txBody>
              <a:bodyPr wrap="square" rtlCol="0">
                <a:spAutoFit/>
              </a:bodyPr>
              <a:lstStyle/>
              <a:p>
                <a:pPr algn="ctr"/>
                <a:r>
                  <a:rPr lang="pt-PT" sz="1600" i="1"/>
                  <a:t>(driving pulse frequency chosen to be off-resonance by small detuning </a:t>
                </a:r>
                <a14:m>
                  <m:oMath xmlns:m="http://schemas.openxmlformats.org/officeDocument/2006/math">
                    <m:r>
                      <a:rPr lang="pt-PT" sz="1600" b="1" i="1" smtClean="0">
                        <a:latin typeface="Cambria Math" panose="02040503050406030204" pitchFamily="18" charset="0"/>
                        <a:ea typeface="Cambria Math" panose="02040503050406030204" pitchFamily="18" charset="0"/>
                      </a:rPr>
                      <m:t>∆</m:t>
                    </m:r>
                  </m:oMath>
                </a14:m>
                <a:r>
                  <a:rPr lang="pt-PT" sz="1600" i="1"/>
                  <a:t>)</a:t>
                </a:r>
              </a:p>
            </p:txBody>
          </p:sp>
        </mc:Choice>
        <mc:Fallback>
          <p:sp>
            <p:nvSpPr>
              <p:cNvPr id="2" name="CaixaDeTexto 1">
                <a:extLst>
                  <a:ext uri="{FF2B5EF4-FFF2-40B4-BE49-F238E27FC236}">
                    <a16:creationId xmlns:a16="http://schemas.microsoft.com/office/drawing/2014/main" id="{13677B8B-34F7-41EA-9880-AEC1A50A3680}"/>
                  </a:ext>
                </a:extLst>
              </p:cNvPr>
              <p:cNvSpPr txBox="1">
                <a:spLocks noRot="1" noChangeAspect="1" noMove="1" noResize="1" noEditPoints="1" noAdjustHandles="1" noChangeArrowheads="1" noChangeShapeType="1" noTextEdit="1"/>
              </p:cNvSpPr>
              <p:nvPr/>
            </p:nvSpPr>
            <p:spPr>
              <a:xfrm>
                <a:off x="10061061" y="2887176"/>
                <a:ext cx="1925213" cy="1077218"/>
              </a:xfrm>
              <a:prstGeom prst="rect">
                <a:avLst/>
              </a:prstGeom>
              <a:blipFill>
                <a:blip r:embed="rId9"/>
                <a:stretch>
                  <a:fillRect t="-1705" r="-1266" b="-6818"/>
                </a:stretch>
              </a:blipFill>
            </p:spPr>
            <p:txBody>
              <a:bodyPr/>
              <a:lstStyle/>
              <a:p>
                <a:r>
                  <a:rPr lang="pt-PT">
                    <a:noFill/>
                  </a:rPr>
                  <a:t> </a:t>
                </a:r>
              </a:p>
            </p:txBody>
          </p:sp>
        </mc:Fallback>
      </mc:AlternateContent>
      <mc:AlternateContent xmlns:mc="http://schemas.openxmlformats.org/markup-compatibility/2006">
        <mc:Choice xmlns:a14="http://schemas.microsoft.com/office/drawing/2010/main" Requires="a14">
          <p:sp>
            <p:nvSpPr>
              <p:cNvPr id="3" name="CaixaDeTexto 2">
                <a:extLst>
                  <a:ext uri="{FF2B5EF4-FFF2-40B4-BE49-F238E27FC236}">
                    <a16:creationId xmlns:a16="http://schemas.microsoft.com/office/drawing/2014/main" id="{838B22E1-E70D-4EF6-983B-6A22C2C648C1}"/>
                  </a:ext>
                </a:extLst>
              </p:cNvPr>
              <p:cNvSpPr txBox="1"/>
              <p:nvPr/>
            </p:nvSpPr>
            <p:spPr>
              <a:xfrm>
                <a:off x="317452" y="5936587"/>
                <a:ext cx="11574408" cy="836576"/>
              </a:xfrm>
              <a:prstGeom prst="rect">
                <a:avLst/>
              </a:prstGeom>
              <a:noFill/>
            </p:spPr>
            <p:txBody>
              <a:bodyPr wrap="square" rtlCol="0">
                <a:spAutoFit/>
              </a:bodyPr>
              <a:lstStyle/>
              <a:p>
                <a:pPr algn="ctr"/>
                <a:r>
                  <a:rPr lang="pt-PT" sz="1600"/>
                  <a:t>(All graphs use sequential importance resampling SMC with </a:t>
                </a:r>
                <a14:m>
                  <m:oMath xmlns:m="http://schemas.openxmlformats.org/officeDocument/2006/math">
                    <m:sSup>
                      <m:sSupPr>
                        <m:ctrlPr>
                          <a:rPr lang="pt-PT" sz="1600" b="1" i="1" smtClean="0">
                            <a:latin typeface="Cambria Math" panose="02040503050406030204" pitchFamily="18" charset="0"/>
                          </a:rPr>
                        </m:ctrlPr>
                      </m:sSupPr>
                      <m:e>
                        <m:r>
                          <a:rPr lang="pt-PT" sz="1600" b="1" i="1" smtClean="0">
                            <a:latin typeface="Cambria Math" panose="02040503050406030204" pitchFamily="18" charset="0"/>
                          </a:rPr>
                          <m:t>𝟏𝟓</m:t>
                        </m:r>
                      </m:e>
                      <m:sup>
                        <m:r>
                          <a:rPr lang="pt-PT" sz="1600" b="1" i="1" smtClean="0">
                            <a:latin typeface="Cambria Math" panose="02040503050406030204" pitchFamily="18" charset="0"/>
                          </a:rPr>
                          <m:t>𝟐</m:t>
                        </m:r>
                      </m:sup>
                    </m:sSup>
                  </m:oMath>
                </a14:m>
                <a:r>
                  <a:rPr lang="pt-PT" sz="1600" b="1"/>
                  <a:t> particles </a:t>
                </a:r>
                <a:r>
                  <a:rPr lang="pt-PT" sz="1600"/>
                  <a:t>for 2d inference or </a:t>
                </a:r>
                <a14:m>
                  <m:oMath xmlns:m="http://schemas.openxmlformats.org/officeDocument/2006/math">
                    <m:r>
                      <a:rPr lang="pt-PT" sz="1600" b="1" i="1" smtClean="0">
                        <a:latin typeface="Cambria Math" panose="02040503050406030204" pitchFamily="18" charset="0"/>
                      </a:rPr>
                      <m:t>𝟓𝟎</m:t>
                    </m:r>
                  </m:oMath>
                </a14:m>
                <a:r>
                  <a:rPr lang="pt-PT" sz="1600" b="1"/>
                  <a:t> particles </a:t>
                </a:r>
                <a:r>
                  <a:rPr lang="pt-PT" sz="1600"/>
                  <a:t>for 1d, 1 datum added per step, gaussian </a:t>
                </a:r>
                <a:r>
                  <a:rPr lang="pt-PT" sz="1600" b="1"/>
                  <a:t>random walk Metropolis </a:t>
                </a:r>
                <a:r>
                  <a:rPr lang="pt-PT" sz="1600"/>
                  <a:t>for resampling, and a single Markov move per particle per resampler call unless otherwise stated, and take the median results over 100 runs uniformly distributed by 10 datasets collected from IBMQ’s backends using OpenPulse.)</a:t>
                </a:r>
              </a:p>
            </p:txBody>
          </p:sp>
        </mc:Choice>
        <mc:Fallback>
          <p:sp>
            <p:nvSpPr>
              <p:cNvPr id="3" name="CaixaDeTexto 2">
                <a:extLst>
                  <a:ext uri="{FF2B5EF4-FFF2-40B4-BE49-F238E27FC236}">
                    <a16:creationId xmlns:a16="http://schemas.microsoft.com/office/drawing/2014/main" id="{838B22E1-E70D-4EF6-983B-6A22C2C648C1}"/>
                  </a:ext>
                </a:extLst>
              </p:cNvPr>
              <p:cNvSpPr txBox="1">
                <a:spLocks noRot="1" noChangeAspect="1" noMove="1" noResize="1" noEditPoints="1" noAdjustHandles="1" noChangeArrowheads="1" noChangeShapeType="1" noTextEdit="1"/>
              </p:cNvSpPr>
              <p:nvPr/>
            </p:nvSpPr>
            <p:spPr>
              <a:xfrm>
                <a:off x="317452" y="5936587"/>
                <a:ext cx="11574408" cy="836576"/>
              </a:xfrm>
              <a:prstGeom prst="rect">
                <a:avLst/>
              </a:prstGeom>
              <a:blipFill>
                <a:blip r:embed="rId10"/>
                <a:stretch>
                  <a:fillRect l="-263" t="-1460" r="-579" b="-8759"/>
                </a:stretch>
              </a:blipFill>
            </p:spPr>
            <p:txBody>
              <a:bodyPr/>
              <a:lstStyle/>
              <a:p>
                <a:r>
                  <a:rPr lang="pt-PT">
                    <a:noFill/>
                  </a:rPr>
                  <a:t> </a:t>
                </a:r>
              </a:p>
            </p:txBody>
          </p:sp>
        </mc:Fallback>
      </mc:AlternateContent>
      <p:pic>
        <p:nvPicPr>
          <p:cNvPr id="9" name="Imagem 8" descr="Uma imagem com texto&#10;&#10;Descrição gerada automaticamente">
            <a:extLst>
              <a:ext uri="{FF2B5EF4-FFF2-40B4-BE49-F238E27FC236}">
                <a16:creationId xmlns:a16="http://schemas.microsoft.com/office/drawing/2014/main" id="{404CA68D-BCC1-46F6-BCBE-989C3B7DE3C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0837" y="1420137"/>
            <a:ext cx="5504516" cy="4320000"/>
          </a:xfrm>
          <a:prstGeom prst="rect">
            <a:avLst/>
          </a:prstGeom>
        </p:spPr>
      </p:pic>
      <p:sp>
        <p:nvSpPr>
          <p:cNvPr id="7" name="CaixaDeTexto 6">
            <a:extLst>
              <a:ext uri="{FF2B5EF4-FFF2-40B4-BE49-F238E27FC236}">
                <a16:creationId xmlns:a16="http://schemas.microsoft.com/office/drawing/2014/main" id="{9316DFEE-EAA7-420F-87FA-755FDF675FD6}"/>
              </a:ext>
            </a:extLst>
          </p:cNvPr>
          <p:cNvSpPr txBox="1"/>
          <p:nvPr/>
        </p:nvSpPr>
        <p:spPr>
          <a:xfrm>
            <a:off x="-24160" y="1213650"/>
            <a:ext cx="1472967" cy="307777"/>
          </a:xfrm>
          <a:prstGeom prst="rect">
            <a:avLst/>
          </a:prstGeom>
          <a:noFill/>
        </p:spPr>
        <p:txBody>
          <a:bodyPr wrap="none" rtlCol="0">
            <a:spAutoFit/>
          </a:bodyPr>
          <a:lstStyle/>
          <a:p>
            <a:r>
              <a:rPr lang="pt-PT" sz="1400"/>
              <a:t>(3 Markov moves)</a:t>
            </a:r>
          </a:p>
        </p:txBody>
      </p:sp>
      <p:cxnSp>
        <p:nvCxnSpPr>
          <p:cNvPr id="13" name="Conexão: Curva 12">
            <a:extLst>
              <a:ext uri="{FF2B5EF4-FFF2-40B4-BE49-F238E27FC236}">
                <a16:creationId xmlns:a16="http://schemas.microsoft.com/office/drawing/2014/main" id="{61FEA569-8923-4AB0-A583-B1718C7A4D08}"/>
              </a:ext>
            </a:extLst>
          </p:cNvPr>
          <p:cNvCxnSpPr>
            <a:cxnSpLocks/>
          </p:cNvCxnSpPr>
          <p:nvPr/>
        </p:nvCxnSpPr>
        <p:spPr>
          <a:xfrm rot="16200000" flipV="1">
            <a:off x="-132547" y="2496028"/>
            <a:ext cx="1689744" cy="169774"/>
          </a:xfrm>
          <a:prstGeom prst="curvedConnector3">
            <a:avLst>
              <a:gd name="adj1" fmla="val 855"/>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5675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00EE4E5-9231-45EC-A5C4-A2F19D4A33D3}"/>
              </a:ext>
            </a:extLst>
          </p:cNvPr>
          <p:cNvSpPr>
            <a:spLocks noGrp="1"/>
          </p:cNvSpPr>
          <p:nvPr>
            <p:ph type="title"/>
          </p:nvPr>
        </p:nvSpPr>
        <p:spPr>
          <a:xfrm>
            <a:off x="423002" y="163955"/>
            <a:ext cx="11674136" cy="1325563"/>
          </a:xfrm>
        </p:spPr>
        <p:txBody>
          <a:bodyPr>
            <a:normAutofit/>
          </a:bodyPr>
          <a:lstStyle/>
          <a:p>
            <a:pPr algn="ctr"/>
            <a:r>
              <a:rPr lang="en-US" sz="4000"/>
              <a:t>Echoed Ramsey experiment on IBMQ device ‘Armonk’ </a:t>
            </a:r>
            <a:br>
              <a:rPr lang="en-US" sz="4000"/>
            </a:br>
            <a:r>
              <a:rPr lang="en-US" sz="3200" i="1"/>
              <a:t>– subsampling with control variates and a warm-up phase</a:t>
            </a:r>
            <a:endParaRPr lang="pt-PT" sz="4000" i="1"/>
          </a:p>
        </p:txBody>
      </p:sp>
      <p:pic>
        <p:nvPicPr>
          <p:cNvPr id="10" name="Imagem 9">
            <a:extLst>
              <a:ext uri="{FF2B5EF4-FFF2-40B4-BE49-F238E27FC236}">
                <a16:creationId xmlns:a16="http://schemas.microsoft.com/office/drawing/2014/main" id="{15854E01-0504-42DB-88AB-B0C29F00E1B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78832" y="1539000"/>
            <a:ext cx="3787843" cy="3780000"/>
          </a:xfrm>
          <a:prstGeom prst="rect">
            <a:avLst/>
          </a:prstGeom>
        </p:spPr>
      </p:pic>
      <p:pic>
        <p:nvPicPr>
          <p:cNvPr id="12" name="Imagem 11">
            <a:extLst>
              <a:ext uri="{FF2B5EF4-FFF2-40B4-BE49-F238E27FC236}">
                <a16:creationId xmlns:a16="http://schemas.microsoft.com/office/drawing/2014/main" id="{1C0910D2-3F24-4551-AB23-AA2A5F8EAC1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34445" y="1449000"/>
            <a:ext cx="4025727" cy="3960000"/>
          </a:xfrm>
          <a:prstGeom prst="rect">
            <a:avLst/>
          </a:prstGeom>
        </p:spPr>
      </p:pic>
      <p:cxnSp>
        <p:nvCxnSpPr>
          <p:cNvPr id="21" name="Conexão reta unidirecional 20">
            <a:extLst>
              <a:ext uri="{FF2B5EF4-FFF2-40B4-BE49-F238E27FC236}">
                <a16:creationId xmlns:a16="http://schemas.microsoft.com/office/drawing/2014/main" id="{655E4091-C39B-4D2D-B665-B0860B6E13AE}"/>
              </a:ext>
            </a:extLst>
          </p:cNvPr>
          <p:cNvCxnSpPr/>
          <p:nvPr/>
        </p:nvCxnSpPr>
        <p:spPr>
          <a:xfrm>
            <a:off x="5541180" y="3552143"/>
            <a:ext cx="337457" cy="0"/>
          </a:xfrm>
          <a:prstGeom prst="straightConnector1">
            <a:avLst/>
          </a:prstGeom>
          <a:ln w="31750">
            <a:tailEnd type="triangle" w="lg"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 name="CaixaDeTexto 1">
                <a:extLst>
                  <a:ext uri="{FF2B5EF4-FFF2-40B4-BE49-F238E27FC236}">
                    <a16:creationId xmlns:a16="http://schemas.microsoft.com/office/drawing/2014/main" id="{79E0FF6C-E774-46A7-953F-A6A6858FB491}"/>
                  </a:ext>
                </a:extLst>
              </p:cNvPr>
              <p:cNvSpPr txBox="1"/>
              <p:nvPr/>
            </p:nvSpPr>
            <p:spPr>
              <a:xfrm>
                <a:off x="6260070" y="5661237"/>
                <a:ext cx="5386873" cy="992195"/>
              </a:xfrm>
              <a:prstGeom prst="rect">
                <a:avLst/>
              </a:prstGeom>
              <a:noFill/>
            </p:spPr>
            <p:txBody>
              <a:bodyPr wrap="square" rtlCol="0">
                <a:spAutoFit/>
              </a:bodyPr>
              <a:lstStyle/>
              <a:p>
                <a:pPr>
                  <a:lnSpc>
                    <a:spcPct val="125000"/>
                  </a:lnSpc>
                </a:pPr>
                <a:r>
                  <a:rPr lang="pt-PT" sz="1600" u="sng"/>
                  <a:t>Median deviations</a:t>
                </a:r>
                <a:r>
                  <a:rPr lang="pt-PT" sz="1600"/>
                  <a:t>: </a:t>
                </a:r>
                <a:r>
                  <a:rPr kumimoji="0" lang="pt-PT" sz="1200" b="0" i="0" u="none" strike="noStrike" kern="1200" cap="none" spc="0" normalizeH="0" baseline="0" noProof="0">
                    <a:ln>
                      <a:noFill/>
                    </a:ln>
                    <a:solidFill>
                      <a:prstClr val="black"/>
                    </a:solidFill>
                    <a:effectLst/>
                    <a:uLnTx/>
                    <a:uFillTx/>
                    <a:latin typeface="Calibri Light"/>
                    <a:ea typeface="+mn-ea"/>
                    <a:cs typeface="+mn-cs"/>
                  </a:rPr>
                  <a:t>(when subsampling, reference is full data)</a:t>
                </a:r>
                <a:endParaRPr lang="pt-PT" sz="1600"/>
              </a:p>
              <a:p>
                <a:pPr marL="285750" indent="-285750">
                  <a:lnSpc>
                    <a:spcPct val="125000"/>
                  </a:lnSpc>
                  <a:buFontTx/>
                  <a:buChar char="-"/>
                </a:pPr>
                <a:r>
                  <a:rPr lang="pt-PT" sz="1600"/>
                  <a:t>Frequency:                   </a:t>
                </a:r>
                <a14:m>
                  <m:oMath xmlns:m="http://schemas.openxmlformats.org/officeDocument/2006/math">
                    <m:r>
                      <m:rPr>
                        <m:nor/>
                      </m:rPr>
                      <a:rPr lang="pt-PT" sz="1600" b="0" i="0" smtClean="0">
                        <a:latin typeface="Cambria Math" panose="02040503050406030204" pitchFamily="18" charset="0"/>
                        <a:ea typeface="Cambria Math" panose="02040503050406030204" pitchFamily="18" charset="0"/>
                      </a:rPr>
                      <m:t>+</m:t>
                    </m:r>
                    <m:r>
                      <m:rPr>
                        <m:nor/>
                      </m:rPr>
                      <a:rPr lang="pt-PT" sz="1600">
                        <a:latin typeface="Cambria Math" panose="02040503050406030204" pitchFamily="18" charset="0"/>
                        <a:ea typeface="Cambria Math" panose="02040503050406030204" pitchFamily="18" charset="0"/>
                      </a:rPr>
                      <m:t>0.000161</m:t>
                    </m:r>
                    <m:r>
                      <m:rPr>
                        <m:nor/>
                      </m:rPr>
                      <a:rPr lang="pt-PT" sz="1600" b="0" i="0" smtClean="0">
                        <a:latin typeface="Cambria Math" panose="02040503050406030204" pitchFamily="18" charset="0"/>
                        <a:ea typeface="Cambria Math" panose="02040503050406030204" pitchFamily="18" charset="0"/>
                      </a:rPr>
                      <m:t>5</m:t>
                    </m:r>
                    <m:r>
                      <m:rPr>
                        <m:nor/>
                      </m:rPr>
                      <a:rPr lang="pt-PT" sz="1600">
                        <a:latin typeface="Cambria Math" panose="02040503050406030204" pitchFamily="18" charset="0"/>
                        <a:ea typeface="Cambria Math" panose="02040503050406030204" pitchFamily="18" charset="0"/>
                      </a:rPr>
                      <m:t>(+0.0%)</m:t>
                    </m:r>
                  </m:oMath>
                </a14:m>
                <a:endParaRPr lang="pt-PT" sz="1600">
                  <a:latin typeface="Cambria Math" panose="02040503050406030204" pitchFamily="18" charset="0"/>
                  <a:ea typeface="Cambria Math" panose="02040503050406030204" pitchFamily="18" charset="0"/>
                </a:endParaRPr>
              </a:p>
              <a:p>
                <a:pPr marL="285750" indent="-285750">
                  <a:lnSpc>
                    <a:spcPct val="125000"/>
                  </a:lnSpc>
                  <a:buFontTx/>
                  <a:buChar char="-"/>
                </a:pPr>
                <a:r>
                  <a:rPr lang="pt-PT" sz="1600"/>
                  <a:t>Standard deviation: </a:t>
                </a:r>
                <a14:m>
                  <m:oMath xmlns:m="http://schemas.openxmlformats.org/officeDocument/2006/math">
                    <m:r>
                      <a:rPr lang="pt-PT" sz="1600" b="0" i="0" smtClean="0">
                        <a:latin typeface="Cambria Math" panose="02040503050406030204" pitchFamily="18" charset="0"/>
                        <a:ea typeface="Cambria Math" panose="02040503050406030204" pitchFamily="18" charset="0"/>
                      </a:rPr>
                      <m:t>   </m:t>
                    </m:r>
                    <m:r>
                      <a:rPr lang="pt-PT" sz="1600" i="1" smtClean="0">
                        <a:latin typeface="Cambria Math" panose="02040503050406030204" pitchFamily="18" charset="0"/>
                        <a:ea typeface="Cambria Math" panose="02040503050406030204" pitchFamily="18" charset="0"/>
                      </a:rPr>
                      <m:t>−</m:t>
                    </m:r>
                    <m:r>
                      <a:rPr lang="pt-PT" sz="1600" i="1">
                        <a:latin typeface="Cambria Math" panose="02040503050406030204" pitchFamily="18" charset="0"/>
                        <a:ea typeface="Cambria Math" panose="02040503050406030204" pitchFamily="18" charset="0"/>
                      </a:rPr>
                      <m:t>0.0002680 (−22.2</m:t>
                    </m:r>
                    <m:r>
                      <a:rPr lang="pt-PT" sz="1600" i="1" smtClean="0">
                        <a:latin typeface="Cambria Math" panose="02040503050406030204" pitchFamily="18" charset="0"/>
                        <a:ea typeface="Cambria Math" panose="02040503050406030204" pitchFamily="18" charset="0"/>
                      </a:rPr>
                      <m:t>%)</m:t>
                    </m:r>
                  </m:oMath>
                </a14:m>
                <a:endParaRPr lang="pt-PT" sz="1600"/>
              </a:p>
            </p:txBody>
          </p:sp>
        </mc:Choice>
        <mc:Fallback>
          <p:sp>
            <p:nvSpPr>
              <p:cNvPr id="2" name="CaixaDeTexto 1">
                <a:extLst>
                  <a:ext uri="{FF2B5EF4-FFF2-40B4-BE49-F238E27FC236}">
                    <a16:creationId xmlns:a16="http://schemas.microsoft.com/office/drawing/2014/main" id="{79E0FF6C-E774-46A7-953F-A6A6858FB491}"/>
                  </a:ext>
                </a:extLst>
              </p:cNvPr>
              <p:cNvSpPr txBox="1">
                <a:spLocks noRot="1" noChangeAspect="1" noMove="1" noResize="1" noEditPoints="1" noAdjustHandles="1" noChangeArrowheads="1" noChangeShapeType="1" noTextEdit="1"/>
              </p:cNvSpPr>
              <p:nvPr/>
            </p:nvSpPr>
            <p:spPr>
              <a:xfrm>
                <a:off x="6260070" y="5661237"/>
                <a:ext cx="5386873" cy="992195"/>
              </a:xfrm>
              <a:prstGeom prst="rect">
                <a:avLst/>
              </a:prstGeom>
              <a:blipFill>
                <a:blip r:embed="rId4"/>
                <a:stretch>
                  <a:fillRect l="-679" b="-8025"/>
                </a:stretch>
              </a:blipFill>
            </p:spPr>
            <p:txBody>
              <a:bodyPr/>
              <a:lstStyle/>
              <a:p>
                <a:r>
                  <a:rPr lang="pt-PT">
                    <a:noFill/>
                  </a:rPr>
                  <a:t> </a:t>
                </a:r>
              </a:p>
            </p:txBody>
          </p:sp>
        </mc:Fallback>
      </mc:AlternateContent>
      <mc:AlternateContent xmlns:mc="http://schemas.openxmlformats.org/markup-compatibility/2006">
        <mc:Choice xmlns:a14="http://schemas.microsoft.com/office/drawing/2010/main" Requires="a14">
          <p:sp>
            <p:nvSpPr>
              <p:cNvPr id="13" name="CaixaDeTexto 12">
                <a:extLst>
                  <a:ext uri="{FF2B5EF4-FFF2-40B4-BE49-F238E27FC236}">
                    <a16:creationId xmlns:a16="http://schemas.microsoft.com/office/drawing/2014/main" id="{9E3C958D-B34A-4016-9894-B57D7025F62D}"/>
                  </a:ext>
                </a:extLst>
              </p:cNvPr>
              <p:cNvSpPr txBox="1"/>
              <p:nvPr/>
            </p:nvSpPr>
            <p:spPr>
              <a:xfrm>
                <a:off x="669045" y="5409000"/>
                <a:ext cx="5209592" cy="1299010"/>
              </a:xfrm>
              <a:prstGeom prst="rect">
                <a:avLst/>
              </a:prstGeom>
              <a:noFill/>
            </p:spPr>
            <p:txBody>
              <a:bodyPr wrap="square">
                <a:spAutoFit/>
              </a:bodyPr>
              <a:lstStyle/>
              <a:p>
                <a:pPr>
                  <a:lnSpc>
                    <a:spcPct val="125000"/>
                  </a:lnSpc>
                </a:pPr>
                <a:r>
                  <a:rPr lang="pt-PT" sz="1600" b="0" u="sng">
                    <a:ea typeface="Cambria Math" panose="02040503050406030204" pitchFamily="18" charset="0"/>
                  </a:rPr>
                  <a:t>Median results</a:t>
                </a:r>
                <a:r>
                  <a:rPr lang="pt-PT" sz="1600" b="0">
                    <a:ea typeface="Cambria Math" panose="02040503050406030204" pitchFamily="18" charset="0"/>
                  </a:rPr>
                  <a:t>: (distribution means and standard deviations)</a:t>
                </a:r>
              </a:p>
              <a:p>
                <a:pPr marL="285750" indent="-285750">
                  <a:lnSpc>
                    <a:spcPct val="125000"/>
                  </a:lnSpc>
                  <a:buFontTx/>
                  <a:buChar char="-"/>
                </a:pPr>
                <a:r>
                  <a:rPr lang="pt-PT" sz="1600" b="0">
                    <a:ea typeface="Cambria Math" panose="02040503050406030204" pitchFamily="18" charset="0"/>
                  </a:rPr>
                  <a:t>Full data:         </a:t>
                </a:r>
                <a14:m>
                  <m:oMath xmlns:m="http://schemas.openxmlformats.org/officeDocument/2006/math">
                    <m:r>
                      <a:rPr lang="pt-PT" sz="1600" b="0" i="1" smtClean="0">
                        <a:latin typeface="Cambria Math" panose="02040503050406030204" pitchFamily="18" charset="0"/>
                        <a:ea typeface="Cambria Math" panose="02040503050406030204" pitchFamily="18" charset="0"/>
                      </a:rPr>
                      <m:t>∆</m:t>
                    </m:r>
                    <m:r>
                      <a:rPr lang="pt-PT" sz="1600" b="0" i="1" smtClean="0">
                        <a:latin typeface="Cambria Math" panose="02040503050406030204" pitchFamily="18" charset="0"/>
                      </a:rPr>
                      <m:t>𝑓</m:t>
                    </m:r>
                    <m:r>
                      <a:rPr lang="pt-PT" sz="1600" i="1">
                        <a:latin typeface="Cambria Math" panose="02040503050406030204" pitchFamily="18" charset="0"/>
                      </a:rPr>
                      <m:t>=</m:t>
                    </m:r>
                    <m:r>
                      <m:rPr>
                        <m:nor/>
                      </m:rPr>
                      <a:rPr lang="pt-PT" sz="1600"/>
                      <m:t>1.8318</m:t>
                    </m:r>
                    <m:r>
                      <m:rPr>
                        <m:nor/>
                      </m:rPr>
                      <a:rPr lang="pt-PT" sz="1600" smtClean="0"/>
                      <m:t>4</m:t>
                    </m:r>
                    <m:r>
                      <a:rPr lang="pt-PT" sz="1600" b="0" i="0" smtClean="0">
                        <a:latin typeface="Cambria Math" panose="02040503050406030204" pitchFamily="18" charset="0"/>
                      </a:rPr>
                      <m:t> </m:t>
                    </m:r>
                    <m:r>
                      <a:rPr lang="pt-PT" sz="1600" b="0" i="0" smtClean="0">
                        <a:latin typeface="Cambria Math" panose="02040503050406030204" pitchFamily="18" charset="0"/>
                      </a:rPr>
                      <m:t> </m:t>
                    </m:r>
                    <m:r>
                      <a:rPr lang="pt-PT" sz="1600" b="0" i="0">
                        <a:latin typeface="Cambria Math" panose="02040503050406030204" pitchFamily="18" charset="0"/>
                      </a:rPr>
                      <m:t>±</m:t>
                    </m:r>
                    <m:r>
                      <m:rPr>
                        <m:nor/>
                      </m:rPr>
                      <a:rPr lang="pt-PT" sz="1600" smtClean="0">
                        <a:latin typeface="Cambria Math" panose="02040503050406030204" pitchFamily="18" charset="0"/>
                      </a:rPr>
                      <m:t> </m:t>
                    </m:r>
                    <m:r>
                      <m:rPr>
                        <m:nor/>
                      </m:rPr>
                      <a:rPr lang="el-GR" sz="1600"/>
                      <m:t>0.0012</m:t>
                    </m:r>
                    <m:r>
                      <a:rPr lang="pt-PT" sz="1600" b="0" i="0" smtClean="0">
                        <a:latin typeface="Cambria Math" panose="02040503050406030204" pitchFamily="18" charset="0"/>
                      </a:rPr>
                      <m:t> </m:t>
                    </m:r>
                    <m:r>
                      <a:rPr lang="pt-PT" sz="1600" b="0" i="1" smtClean="0">
                        <a:latin typeface="Cambria Math" panose="02040503050406030204" pitchFamily="18" charset="0"/>
                      </a:rPr>
                      <m:t>𝑀𝐻𝑧</m:t>
                    </m:r>
                    <m:r>
                      <a:rPr lang="pt-PT" sz="1600" b="0" i="1" smtClean="0">
                        <a:latin typeface="Cambria Math" panose="02040503050406030204" pitchFamily="18" charset="0"/>
                      </a:rPr>
                      <m:t> </m:t>
                    </m:r>
                  </m:oMath>
                </a14:m>
                <a:endParaRPr lang="pt-PT" sz="1600" b="0"/>
              </a:p>
              <a:p>
                <a:pPr marL="285750" indent="-285750">
                  <a:lnSpc>
                    <a:spcPct val="125000"/>
                  </a:lnSpc>
                  <a:buFontTx/>
                  <a:buChar char="-"/>
                </a:pPr>
                <a:r>
                  <a:rPr lang="pt-PT" sz="1600" b="0">
                    <a:ea typeface="Cambria Math" panose="02040503050406030204" pitchFamily="18" charset="0"/>
                  </a:rPr>
                  <a:t>Subsampling: </a:t>
                </a:r>
                <a14:m>
                  <m:oMath xmlns:m="http://schemas.openxmlformats.org/officeDocument/2006/math">
                    <m:r>
                      <a:rPr lang="pt-PT" sz="1600" i="1">
                        <a:latin typeface="Cambria Math" panose="02040503050406030204" pitchFamily="18" charset="0"/>
                        <a:ea typeface="Cambria Math" panose="02040503050406030204" pitchFamily="18" charset="0"/>
                      </a:rPr>
                      <m:t>∆</m:t>
                    </m:r>
                    <m:r>
                      <a:rPr lang="pt-PT" sz="1600" i="1">
                        <a:latin typeface="Cambria Math" panose="02040503050406030204" pitchFamily="18" charset="0"/>
                      </a:rPr>
                      <m:t>𝑓</m:t>
                    </m:r>
                    <m:r>
                      <a:rPr lang="pt-PT" sz="1600" i="1">
                        <a:latin typeface="Cambria Math" panose="02040503050406030204" pitchFamily="18" charset="0"/>
                      </a:rPr>
                      <m:t>= </m:t>
                    </m:r>
                    <m:r>
                      <m:rPr>
                        <m:nor/>
                      </m:rPr>
                      <a:rPr lang="pt-PT" sz="1600"/>
                      <m:t>1.8319</m:t>
                    </m:r>
                    <m:r>
                      <m:rPr>
                        <m:nor/>
                      </m:rPr>
                      <a:rPr lang="pt-PT" sz="1600" smtClean="0"/>
                      <m:t>7</m:t>
                    </m:r>
                    <m:r>
                      <a:rPr lang="pt-PT" sz="1600" b="0" i="0" smtClean="0">
                        <a:latin typeface="Cambria Math" panose="02040503050406030204" pitchFamily="18" charset="0"/>
                      </a:rPr>
                      <m:t> </m:t>
                    </m:r>
                    <m:r>
                      <a:rPr lang="pt-PT" sz="1600" b="0" i="0" smtClean="0">
                        <a:latin typeface="Cambria Math" panose="02040503050406030204" pitchFamily="18" charset="0"/>
                      </a:rPr>
                      <m:t>±</m:t>
                    </m:r>
                    <m:r>
                      <a:rPr lang="pt-PT" sz="1600" b="0" i="0" smtClean="0">
                        <a:latin typeface="Cambria Math" panose="02040503050406030204" pitchFamily="18" charset="0"/>
                      </a:rPr>
                      <m:t> </m:t>
                    </m:r>
                    <m:r>
                      <m:rPr>
                        <m:nor/>
                      </m:rPr>
                      <a:rPr lang="el-GR" sz="1600"/>
                      <m:t>0.00</m:t>
                    </m:r>
                    <m:r>
                      <m:rPr>
                        <m:nor/>
                      </m:rPr>
                      <a:rPr lang="pt-PT" sz="1600" smtClean="0"/>
                      <m:t>10</m:t>
                    </m:r>
                    <m:r>
                      <a:rPr lang="pt-PT" sz="1600" b="0" i="0" smtClean="0">
                        <a:latin typeface="Cambria Math" panose="02040503050406030204" pitchFamily="18" charset="0"/>
                      </a:rPr>
                      <m:t> </m:t>
                    </m:r>
                    <m:r>
                      <a:rPr lang="pt-PT" sz="1600" b="0" i="1" smtClean="0">
                        <a:latin typeface="Cambria Math" panose="02040503050406030204" pitchFamily="18" charset="0"/>
                      </a:rPr>
                      <m:t>𝑀𝐻𝑧</m:t>
                    </m:r>
                  </m:oMath>
                </a14:m>
                <a:endParaRPr lang="pt-PT" sz="1600" i="1">
                  <a:latin typeface="Cambria Math" panose="02040503050406030204" pitchFamily="18" charset="0"/>
                </a:endParaRPr>
              </a:p>
              <a:p>
                <a:pPr>
                  <a:lnSpc>
                    <a:spcPct val="125000"/>
                  </a:lnSpc>
                </a:pPr>
                <a:r>
                  <a:rPr lang="pt-PT" sz="1600">
                    <a:ea typeface="Cambria Math" panose="02040503050406030204" pitchFamily="18" charset="0"/>
                  </a:rPr>
                  <a:t>     (</a:t>
                </a:r>
                <a:r>
                  <a:rPr lang="pt-PT" sz="1600" b="0">
                    <a:ea typeface="Cambria Math" panose="02040503050406030204" pitchFamily="18" charset="0"/>
                  </a:rPr>
                  <a:t>Warm up:      </a:t>
                </a:r>
                <a14:m>
                  <m:oMath xmlns:m="http://schemas.openxmlformats.org/officeDocument/2006/math">
                    <m:r>
                      <a:rPr lang="pt-PT" sz="1600" i="1">
                        <a:latin typeface="Cambria Math" panose="02040503050406030204" pitchFamily="18" charset="0"/>
                      </a:rPr>
                      <m:t>∆</m:t>
                    </m:r>
                    <m:r>
                      <a:rPr lang="pt-PT" sz="1600" i="1">
                        <a:latin typeface="Cambria Math" panose="02040503050406030204" pitchFamily="18" charset="0"/>
                      </a:rPr>
                      <m:t>𝑓</m:t>
                    </m:r>
                    <m:r>
                      <a:rPr lang="pt-PT" sz="1600" i="1">
                        <a:latin typeface="Cambria Math" panose="02040503050406030204" pitchFamily="18" charset="0"/>
                      </a:rPr>
                      <m:t>=</m:t>
                    </m:r>
                    <m:r>
                      <m:rPr>
                        <m:nor/>
                      </m:rPr>
                      <a:rPr lang="pt-PT" sz="1600" i="1"/>
                      <m:t> </m:t>
                    </m:r>
                    <m:r>
                      <m:rPr>
                        <m:nor/>
                      </m:rPr>
                      <a:rPr lang="pt-PT" sz="1600" b="0" i="1" smtClean="0"/>
                      <m:t> </m:t>
                    </m:r>
                    <m:r>
                      <m:rPr>
                        <m:nor/>
                      </m:rPr>
                      <a:rPr lang="pt-PT" sz="1600"/>
                      <m:t>1.8348  </m:t>
                    </m:r>
                    <m:r>
                      <m:rPr>
                        <m:nor/>
                      </m:rPr>
                      <a:rPr lang="pt-PT" sz="1600" b="0" i="0" smtClean="0"/>
                      <m:t> </m:t>
                    </m:r>
                    <m:r>
                      <a:rPr lang="pt-PT" sz="1600" b="0" i="0">
                        <a:latin typeface="Cambria Math" panose="02040503050406030204" pitchFamily="18" charset="0"/>
                      </a:rPr>
                      <m:t>±</m:t>
                    </m:r>
                    <m:r>
                      <m:rPr>
                        <m:nor/>
                      </m:rPr>
                      <a:rPr lang="pt-PT" sz="1600"/>
                      <m:t> </m:t>
                    </m:r>
                    <m:r>
                      <m:rPr>
                        <m:nor/>
                      </m:rPr>
                      <a:rPr lang="pt-PT" sz="1600" b="0" i="0" smtClean="0"/>
                      <m:t> </m:t>
                    </m:r>
                    <m:r>
                      <m:rPr>
                        <m:nor/>
                      </m:rPr>
                      <a:rPr lang="el-GR" sz="1600"/>
                      <m:t>0.01</m:t>
                    </m:r>
                    <m:r>
                      <a:rPr lang="pt-PT" sz="1600" b="0" i="0">
                        <a:latin typeface="Cambria Math" panose="02040503050406030204" pitchFamily="18" charset="0"/>
                      </a:rPr>
                      <m:t>3 </m:t>
                    </m:r>
                    <m:r>
                      <a:rPr lang="pt-PT" sz="1600" i="1">
                        <a:latin typeface="Cambria Math" panose="02040503050406030204" pitchFamily="18" charset="0"/>
                      </a:rPr>
                      <m:t>𝑀𝐻𝑧</m:t>
                    </m:r>
                  </m:oMath>
                </a14:m>
                <a:r>
                  <a:rPr lang="pt-PT" sz="1600">
                    <a:latin typeface="+mj-lt"/>
                  </a:rPr>
                  <a:t>)</a:t>
                </a:r>
                <a:r>
                  <a:rPr lang="pt-PT" sz="1600" i="1">
                    <a:latin typeface="Cambria Math" panose="02040503050406030204" pitchFamily="18" charset="0"/>
                  </a:rPr>
                  <a:t> </a:t>
                </a:r>
              </a:p>
            </p:txBody>
          </p:sp>
        </mc:Choice>
        <mc:Fallback>
          <p:sp>
            <p:nvSpPr>
              <p:cNvPr id="13" name="CaixaDeTexto 12">
                <a:extLst>
                  <a:ext uri="{FF2B5EF4-FFF2-40B4-BE49-F238E27FC236}">
                    <a16:creationId xmlns:a16="http://schemas.microsoft.com/office/drawing/2014/main" id="{9E3C958D-B34A-4016-9894-B57D7025F62D}"/>
                  </a:ext>
                </a:extLst>
              </p:cNvPr>
              <p:cNvSpPr txBox="1">
                <a:spLocks noRot="1" noChangeAspect="1" noMove="1" noResize="1" noEditPoints="1" noAdjustHandles="1" noChangeArrowheads="1" noChangeShapeType="1" noTextEdit="1"/>
              </p:cNvSpPr>
              <p:nvPr/>
            </p:nvSpPr>
            <p:spPr>
              <a:xfrm>
                <a:off x="669045" y="5409000"/>
                <a:ext cx="5209592" cy="1299010"/>
              </a:xfrm>
              <a:prstGeom prst="rect">
                <a:avLst/>
              </a:prstGeom>
              <a:blipFill>
                <a:blip r:embed="rId5"/>
                <a:stretch>
                  <a:fillRect l="-703" b="-5634"/>
                </a:stretch>
              </a:blipFill>
            </p:spPr>
            <p:txBody>
              <a:bodyPr/>
              <a:lstStyle/>
              <a:p>
                <a:r>
                  <a:rPr lang="pt-PT">
                    <a:noFill/>
                  </a:rPr>
                  <a:t> </a:t>
                </a:r>
              </a:p>
            </p:txBody>
          </p:sp>
        </mc:Fallback>
      </mc:AlternateContent>
      <mc:AlternateContent xmlns:mc="http://schemas.openxmlformats.org/markup-compatibility/2006">
        <mc:Choice xmlns:a14="http://schemas.microsoft.com/office/drawing/2010/main" Requires="a14">
          <p:sp>
            <p:nvSpPr>
              <p:cNvPr id="15" name="CaixaDeTexto 14">
                <a:extLst>
                  <a:ext uri="{FF2B5EF4-FFF2-40B4-BE49-F238E27FC236}">
                    <a16:creationId xmlns:a16="http://schemas.microsoft.com/office/drawing/2014/main" id="{2211B1A4-6180-4EC8-B65F-501FEC964062}"/>
                  </a:ext>
                </a:extLst>
              </p:cNvPr>
              <p:cNvSpPr txBox="1"/>
              <p:nvPr/>
            </p:nvSpPr>
            <p:spPr>
              <a:xfrm>
                <a:off x="10522120" y="3432858"/>
                <a:ext cx="1545169" cy="3385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14:m>
                  <m:oMath xmlns:m="http://schemas.openxmlformats.org/officeDocument/2006/math">
                    <m:r>
                      <a:rPr lang="pt-PT" sz="1600" i="1" smtClean="0">
                        <a:latin typeface="Cambria Math" panose="02040503050406030204" pitchFamily="18" charset="0"/>
                        <a:ea typeface="Cambria Math" panose="02040503050406030204" pitchFamily="18" charset="0"/>
                      </a:rPr>
                      <m:t>∆</m:t>
                    </m:r>
                    <m:r>
                      <a:rPr lang="pt-PT" sz="1600" i="1">
                        <a:latin typeface="Cambria Math" panose="02040503050406030204" pitchFamily="18" charset="0"/>
                      </a:rPr>
                      <m:t>𝑓</m:t>
                    </m:r>
                    <m:r>
                      <a:rPr lang="pt-PT" sz="1600" b="0" i="1" smtClean="0">
                        <a:latin typeface="Cambria Math" panose="02040503050406030204" pitchFamily="18" charset="0"/>
                        <a:ea typeface="Cambria Math" panose="02040503050406030204" pitchFamily="18" charset="0"/>
                      </a:rPr>
                      <m:t>≈1.83 </m:t>
                    </m:r>
                    <m:r>
                      <a:rPr lang="pt-PT" sz="1600" b="0" i="1" smtClean="0">
                        <a:latin typeface="Cambria Math" panose="02040503050406030204" pitchFamily="18" charset="0"/>
                        <a:ea typeface="Cambria Math" panose="02040503050406030204" pitchFamily="18" charset="0"/>
                      </a:rPr>
                      <m:t>𝑀𝐻𝑧</m:t>
                    </m:r>
                  </m:oMath>
                </a14:m>
                <a:r>
                  <a:rPr lang="pt-PT" sz="1600"/>
                  <a:t> </a:t>
                </a:r>
              </a:p>
            </p:txBody>
          </p:sp>
        </mc:Choice>
        <mc:Fallback>
          <p:sp>
            <p:nvSpPr>
              <p:cNvPr id="15" name="CaixaDeTexto 14">
                <a:extLst>
                  <a:ext uri="{FF2B5EF4-FFF2-40B4-BE49-F238E27FC236}">
                    <a16:creationId xmlns:a16="http://schemas.microsoft.com/office/drawing/2014/main" id="{2211B1A4-6180-4EC8-B65F-501FEC964062}"/>
                  </a:ext>
                </a:extLst>
              </p:cNvPr>
              <p:cNvSpPr txBox="1">
                <a:spLocks noRot="1" noChangeAspect="1" noMove="1" noResize="1" noEditPoints="1" noAdjustHandles="1" noChangeArrowheads="1" noChangeShapeType="1" noTextEdit="1"/>
              </p:cNvSpPr>
              <p:nvPr/>
            </p:nvSpPr>
            <p:spPr>
              <a:xfrm>
                <a:off x="10522120" y="3432858"/>
                <a:ext cx="1545169" cy="338554"/>
              </a:xfrm>
              <a:prstGeom prst="rect">
                <a:avLst/>
              </a:prstGeom>
              <a:blipFill>
                <a:blip r:embed="rId6"/>
                <a:stretch>
                  <a:fillRect b="-6897"/>
                </a:stretch>
              </a:blipFill>
            </p:spPr>
            <p:txBody>
              <a:bodyPr/>
              <a:lstStyle/>
              <a:p>
                <a:r>
                  <a:rPr lang="pt-PT">
                    <a:noFill/>
                  </a:rPr>
                  <a:t> </a:t>
                </a:r>
              </a:p>
            </p:txBody>
          </p:sp>
        </mc:Fallback>
      </mc:AlternateContent>
      <p:sp>
        <p:nvSpPr>
          <p:cNvPr id="17" name="CaixaDeTexto 16">
            <a:extLst>
              <a:ext uri="{FF2B5EF4-FFF2-40B4-BE49-F238E27FC236}">
                <a16:creationId xmlns:a16="http://schemas.microsoft.com/office/drawing/2014/main" id="{423DF88F-EAA0-4E83-9C19-AC712D7D268B}"/>
              </a:ext>
            </a:extLst>
          </p:cNvPr>
          <p:cNvSpPr txBox="1"/>
          <p:nvPr/>
        </p:nvSpPr>
        <p:spPr>
          <a:xfrm>
            <a:off x="10260172" y="4023649"/>
            <a:ext cx="2069063" cy="584775"/>
          </a:xfrm>
          <a:prstGeom prst="rect">
            <a:avLst/>
          </a:prstGeom>
          <a:noFill/>
        </p:spPr>
        <p:txBody>
          <a:bodyPr wrap="square">
            <a:spAutoFit/>
          </a:bodyPr>
          <a:lstStyle/>
          <a:p>
            <a:pPr algn="ctr"/>
            <a:r>
              <a:rPr lang="pt-PT" sz="1600"/>
              <a:t>200 particles;</a:t>
            </a:r>
          </a:p>
          <a:p>
            <a:pPr algn="ctr"/>
            <a:r>
              <a:rPr lang="pt-PT" sz="1600" b="1"/>
              <a:t>prior on f </a:t>
            </a:r>
            <a:r>
              <a:rPr lang="pt-PT" sz="1600" b="1">
                <a:solidFill>
                  <a:srgbClr val="4D5156"/>
                </a:solidFill>
                <a:effectLst/>
                <a:latin typeface="arial" panose="020B0604020202020204" pitchFamily="34" charset="0"/>
              </a:rPr>
              <a:t>∈</a:t>
            </a:r>
            <a:r>
              <a:rPr lang="pt-PT" sz="1600" b="1"/>
              <a:t> [0,10[ </a:t>
            </a:r>
          </a:p>
        </p:txBody>
      </p:sp>
    </p:spTree>
    <p:extLst>
      <p:ext uri="{BB962C8B-B14F-4D97-AF65-F5344CB8AC3E}">
        <p14:creationId xmlns:p14="http://schemas.microsoft.com/office/powerpoint/2010/main" val="2038091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00EE4E5-9231-45EC-A5C4-A2F19D4A33D3}"/>
              </a:ext>
            </a:extLst>
          </p:cNvPr>
          <p:cNvSpPr>
            <a:spLocks noGrp="1"/>
          </p:cNvSpPr>
          <p:nvPr>
            <p:ph type="title"/>
          </p:nvPr>
        </p:nvSpPr>
        <p:spPr>
          <a:xfrm>
            <a:off x="838200" y="218001"/>
            <a:ext cx="10515600" cy="1325563"/>
          </a:xfrm>
        </p:spPr>
        <p:txBody>
          <a:bodyPr>
            <a:normAutofit/>
          </a:bodyPr>
          <a:lstStyle/>
          <a:p>
            <a:pPr algn="ctr"/>
            <a:r>
              <a:rPr lang="en-US" sz="4000"/>
              <a:t>Ramsey experiment on IBMQ device ‘Armonk’</a:t>
            </a:r>
            <a:br>
              <a:rPr lang="en-US" sz="4000"/>
            </a:br>
            <a:r>
              <a:rPr lang="en-US" sz="3200" i="1"/>
              <a:t>- inference with Liouvillian integration based likelihoods </a:t>
            </a:r>
            <a:endParaRPr lang="pt-PT" sz="3600"/>
          </a:p>
        </p:txBody>
      </p:sp>
      <p:pic>
        <p:nvPicPr>
          <p:cNvPr id="6" name="Imagem 5">
            <a:extLst>
              <a:ext uri="{FF2B5EF4-FFF2-40B4-BE49-F238E27FC236}">
                <a16:creationId xmlns:a16="http://schemas.microsoft.com/office/drawing/2014/main" id="{DB1865EC-387D-4376-B47C-67F7A11197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484" y="1832202"/>
            <a:ext cx="5504516" cy="4320000"/>
          </a:xfrm>
          <a:prstGeom prst="rect">
            <a:avLst/>
          </a:prstGeom>
        </p:spPr>
      </p:pic>
      <p:sp>
        <p:nvSpPr>
          <p:cNvPr id="7" name="CaixaDeTexto 6">
            <a:extLst>
              <a:ext uri="{FF2B5EF4-FFF2-40B4-BE49-F238E27FC236}">
                <a16:creationId xmlns:a16="http://schemas.microsoft.com/office/drawing/2014/main" id="{5EEA392B-6C8E-4275-B1A0-516CE8B817EF}"/>
              </a:ext>
            </a:extLst>
          </p:cNvPr>
          <p:cNvSpPr txBox="1"/>
          <p:nvPr/>
        </p:nvSpPr>
        <p:spPr>
          <a:xfrm>
            <a:off x="7041515" y="5507227"/>
            <a:ext cx="3824748" cy="738664"/>
          </a:xfrm>
          <a:prstGeom prst="rect">
            <a:avLst/>
          </a:prstGeom>
          <a:noFill/>
        </p:spPr>
        <p:txBody>
          <a:bodyPr wrap="square" rtlCol="0">
            <a:spAutoFit/>
          </a:bodyPr>
          <a:lstStyle/>
          <a:p>
            <a:pPr algn="ctr"/>
            <a:r>
              <a:rPr lang="pt-PT" sz="1400" i="1"/>
              <a:t>«Statistics» over 3 runs and with all but latest 30 data dropped when resampling (integration takes very long)</a:t>
            </a:r>
          </a:p>
        </p:txBody>
      </p:sp>
      <mc:AlternateContent xmlns:mc="http://schemas.openxmlformats.org/markup-compatibility/2006">
        <mc:Choice xmlns:a14="http://schemas.microsoft.com/office/drawing/2010/main" Requires="a14">
          <p:sp>
            <p:nvSpPr>
              <p:cNvPr id="9" name="CaixaDeTexto 8">
                <a:extLst>
                  <a:ext uri="{FF2B5EF4-FFF2-40B4-BE49-F238E27FC236}">
                    <a16:creationId xmlns:a16="http://schemas.microsoft.com/office/drawing/2014/main" id="{A5EBB1A3-69B4-4CEF-AE9A-AFAA7F55E39E}"/>
                  </a:ext>
                </a:extLst>
              </p:cNvPr>
              <p:cNvSpPr txBox="1"/>
              <p:nvPr/>
            </p:nvSpPr>
            <p:spPr>
              <a:xfrm>
                <a:off x="7464490" y="4470864"/>
                <a:ext cx="2978799" cy="923330"/>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pt-PT" b="0" i="1" smtClean="0">
                          <a:latin typeface="Cambria Math" panose="02040503050406030204" pitchFamily="18" charset="0"/>
                          <a:ea typeface="Cambria Math" panose="02040503050406030204" pitchFamily="18" charset="0"/>
                        </a:rPr>
                        <m:t>∆</m:t>
                      </m:r>
                      <m:r>
                        <a:rPr lang="pt-PT" b="0" i="1" smtClean="0">
                          <a:latin typeface="Cambria Math" panose="02040503050406030204" pitchFamily="18" charset="0"/>
                        </a:rPr>
                        <m:t>𝑓</m:t>
                      </m:r>
                      <m:r>
                        <a:rPr lang="pt-PT" i="1">
                          <a:latin typeface="Cambria Math" panose="02040503050406030204" pitchFamily="18" charset="0"/>
                        </a:rPr>
                        <m:t>=</m:t>
                      </m:r>
                      <m:r>
                        <a:rPr lang="pt-PT" i="1">
                          <a:latin typeface="Cambria Math" panose="02040503050406030204" pitchFamily="18" charset="0"/>
                        </a:rPr>
                        <m:t>1.85</m:t>
                      </m:r>
                      <m:r>
                        <a:rPr lang="pt-PT" b="0" i="1" smtClean="0">
                          <a:latin typeface="Cambria Math" panose="02040503050406030204" pitchFamily="18" charset="0"/>
                        </a:rPr>
                        <m:t> </m:t>
                      </m:r>
                      <m:r>
                        <a:rPr lang="pt-PT" i="1">
                          <a:latin typeface="Cambria Math" panose="02040503050406030204" pitchFamily="18" charset="0"/>
                        </a:rPr>
                        <m:t>±</m:t>
                      </m:r>
                      <m:r>
                        <a:rPr lang="pt-PT" b="0" i="1" smtClean="0">
                          <a:latin typeface="Cambria Math" panose="02040503050406030204" pitchFamily="18" charset="0"/>
                        </a:rPr>
                        <m:t>0. </m:t>
                      </m:r>
                      <m:r>
                        <a:rPr lang="pt-PT" b="0" i="1" smtClean="0">
                          <a:latin typeface="Cambria Math" panose="02040503050406030204" pitchFamily="18" charset="0"/>
                        </a:rPr>
                        <m:t>1</m:t>
                      </m:r>
                      <m:r>
                        <a:rPr lang="pt-PT" b="0" i="1" smtClean="0">
                          <a:latin typeface="Cambria Math" panose="02040503050406030204" pitchFamily="18" charset="0"/>
                        </a:rPr>
                        <m:t> </m:t>
                      </m:r>
                      <m:r>
                        <a:rPr lang="pt-PT" b="0" i="1" smtClean="0">
                          <a:latin typeface="Cambria Math" panose="02040503050406030204" pitchFamily="18" charset="0"/>
                        </a:rPr>
                        <m:t>𝑀𝐻𝑧</m:t>
                      </m:r>
                    </m:oMath>
                  </m:oMathPara>
                </a14:m>
                <a:endParaRPr lang="pt-PT" i="1">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sSubSup>
                        <m:sSubSupPr>
                          <m:ctrlPr>
                            <a:rPr lang="pt-PT" i="1">
                              <a:latin typeface="Cambria Math" panose="02040503050406030204" pitchFamily="18" charset="0"/>
                            </a:rPr>
                          </m:ctrlPr>
                        </m:sSubSupPr>
                        <m:e>
                          <m:r>
                            <a:rPr lang="pt-PT" i="1">
                              <a:latin typeface="Cambria Math" panose="02040503050406030204" pitchFamily="18" charset="0"/>
                            </a:rPr>
                            <m:t>𝑇</m:t>
                          </m:r>
                        </m:e>
                        <m:sub>
                          <m:r>
                            <a:rPr lang="pt-PT" i="1">
                              <a:latin typeface="Cambria Math" panose="02040503050406030204" pitchFamily="18" charset="0"/>
                            </a:rPr>
                            <m:t>2</m:t>
                          </m:r>
                        </m:sub>
                        <m:sup>
                          <m:r>
                            <a:rPr lang="pt-PT" i="1">
                              <a:latin typeface="Cambria Math" panose="02040503050406030204" pitchFamily="18" charset="0"/>
                            </a:rPr>
                            <m:t>∗</m:t>
                          </m:r>
                        </m:sup>
                      </m:sSubSup>
                      <m:r>
                        <a:rPr lang="pt-PT" i="1">
                          <a:latin typeface="Cambria Math" panose="02040503050406030204" pitchFamily="18" charset="0"/>
                        </a:rPr>
                        <m:t>=</m:t>
                      </m:r>
                      <m:r>
                        <a:rPr lang="pt-PT" i="1" smtClean="0">
                          <a:latin typeface="Cambria Math" panose="02040503050406030204" pitchFamily="18" charset="0"/>
                        </a:rPr>
                        <m:t>3</m:t>
                      </m:r>
                      <m:r>
                        <a:rPr lang="pt-PT" b="0" i="1" smtClean="0">
                          <a:latin typeface="Cambria Math" panose="02040503050406030204" pitchFamily="18" charset="0"/>
                        </a:rPr>
                        <m:t>.3</m:t>
                      </m:r>
                      <m:r>
                        <a:rPr lang="pt-PT" i="1" smtClean="0">
                          <a:latin typeface="Cambria Math" panose="02040503050406030204" pitchFamily="18" charset="0"/>
                        </a:rPr>
                        <m:t> </m:t>
                      </m:r>
                      <m:r>
                        <a:rPr lang="pt-PT" i="1">
                          <a:latin typeface="Cambria Math" panose="02040503050406030204" pitchFamily="18" charset="0"/>
                        </a:rPr>
                        <m:t>±</m:t>
                      </m:r>
                      <m:r>
                        <a:rPr lang="pt-PT" b="0" i="1" smtClean="0">
                          <a:latin typeface="Cambria Math" panose="02040503050406030204" pitchFamily="18" charset="0"/>
                        </a:rPr>
                        <m:t>0.8</m:t>
                      </m:r>
                      <m:r>
                        <a:rPr lang="pt-PT" b="0" i="1" smtClean="0">
                          <a:latin typeface="Cambria Math" panose="02040503050406030204" pitchFamily="18" charset="0"/>
                        </a:rPr>
                        <m:t> </m:t>
                      </m:r>
                      <m:r>
                        <a:rPr lang="pt-PT" i="1">
                          <a:latin typeface="Cambria Math" panose="02040503050406030204" pitchFamily="18" charset="0"/>
                          <a:ea typeface="Cambria Math" panose="02040503050406030204" pitchFamily="18" charset="0"/>
                        </a:rPr>
                        <m:t>𝜇</m:t>
                      </m:r>
                      <m:r>
                        <a:rPr lang="pt-PT" i="1">
                          <a:latin typeface="Cambria Math" panose="02040503050406030204" pitchFamily="18" charset="0"/>
                        </a:rPr>
                        <m:t>𝑠</m:t>
                      </m:r>
                    </m:oMath>
                  </m:oMathPara>
                </a14:m>
                <a:endParaRPr lang="pt-PT"/>
              </a:p>
            </p:txBody>
          </p:sp>
        </mc:Choice>
        <mc:Fallback>
          <p:sp>
            <p:nvSpPr>
              <p:cNvPr id="9" name="CaixaDeTexto 8">
                <a:extLst>
                  <a:ext uri="{FF2B5EF4-FFF2-40B4-BE49-F238E27FC236}">
                    <a16:creationId xmlns:a16="http://schemas.microsoft.com/office/drawing/2014/main" id="{A5EBB1A3-69B4-4CEF-AE9A-AFAA7F55E39E}"/>
                  </a:ext>
                </a:extLst>
              </p:cNvPr>
              <p:cNvSpPr txBox="1">
                <a:spLocks noRot="1" noChangeAspect="1" noMove="1" noResize="1" noEditPoints="1" noAdjustHandles="1" noChangeArrowheads="1" noChangeShapeType="1" noTextEdit="1"/>
              </p:cNvSpPr>
              <p:nvPr/>
            </p:nvSpPr>
            <p:spPr>
              <a:xfrm>
                <a:off x="7464490" y="4470864"/>
                <a:ext cx="2978799" cy="923330"/>
              </a:xfrm>
              <a:prstGeom prst="rect">
                <a:avLst/>
              </a:prstGeom>
              <a:blipFill>
                <a:blip r:embed="rId3"/>
                <a:stretch>
                  <a:fillRect/>
                </a:stretch>
              </a:blipFill>
            </p:spPr>
            <p:txBody>
              <a:bodyPr/>
              <a:lstStyle/>
              <a:p>
                <a:r>
                  <a:rPr lang="pt-PT">
                    <a:noFill/>
                  </a:rPr>
                  <a:t> </a:t>
                </a:r>
              </a:p>
            </p:txBody>
          </p:sp>
        </mc:Fallback>
      </mc:AlternateContent>
      <p:pic>
        <p:nvPicPr>
          <p:cNvPr id="14" name="Imagem 13">
            <a:extLst>
              <a:ext uri="{FF2B5EF4-FFF2-40B4-BE49-F238E27FC236}">
                <a16:creationId xmlns:a16="http://schemas.microsoft.com/office/drawing/2014/main" id="{606DCF0F-DB17-4AD7-AD57-278EFE5BBA3A}"/>
              </a:ext>
            </a:extLst>
          </p:cNvPr>
          <p:cNvPicPr>
            <a:picLocks noChangeAspect="1"/>
          </p:cNvPicPr>
          <p:nvPr/>
        </p:nvPicPr>
        <p:blipFill>
          <a:blip r:embed="rId4"/>
          <a:stretch>
            <a:fillRect/>
          </a:stretch>
        </p:blipFill>
        <p:spPr>
          <a:xfrm>
            <a:off x="6497933" y="1952400"/>
            <a:ext cx="3647084" cy="633175"/>
          </a:xfrm>
          <a:prstGeom prst="rect">
            <a:avLst/>
          </a:prstGeom>
          <a:ln>
            <a:solidFill>
              <a:schemeClr val="tx1"/>
            </a:solidFill>
          </a:ln>
        </p:spPr>
      </p:pic>
      <p:pic>
        <p:nvPicPr>
          <p:cNvPr id="18" name="Imagem 17">
            <a:extLst>
              <a:ext uri="{FF2B5EF4-FFF2-40B4-BE49-F238E27FC236}">
                <a16:creationId xmlns:a16="http://schemas.microsoft.com/office/drawing/2014/main" id="{E9A4D3FD-ACE1-4B35-86BC-C0BFD2CA65E0}"/>
              </a:ext>
            </a:extLst>
          </p:cNvPr>
          <p:cNvPicPr>
            <a:picLocks noChangeAspect="1"/>
          </p:cNvPicPr>
          <p:nvPr/>
        </p:nvPicPr>
        <p:blipFill>
          <a:blip r:embed="rId5"/>
          <a:stretch>
            <a:fillRect/>
          </a:stretch>
        </p:blipFill>
        <p:spPr>
          <a:xfrm>
            <a:off x="6497933" y="2757305"/>
            <a:ext cx="3647084" cy="1129737"/>
          </a:xfrm>
          <a:prstGeom prst="rect">
            <a:avLst/>
          </a:prstGeom>
          <a:ln>
            <a:solidFill>
              <a:schemeClr val="tx1"/>
            </a:solidFill>
          </a:ln>
        </p:spPr>
      </p:pic>
      <p:pic>
        <p:nvPicPr>
          <p:cNvPr id="20" name="Imagem 19">
            <a:extLst>
              <a:ext uri="{FF2B5EF4-FFF2-40B4-BE49-F238E27FC236}">
                <a16:creationId xmlns:a16="http://schemas.microsoft.com/office/drawing/2014/main" id="{77D4F86A-B864-4F77-A629-472FDE89ED0A}"/>
              </a:ext>
            </a:extLst>
          </p:cNvPr>
          <p:cNvPicPr>
            <a:picLocks noChangeAspect="1"/>
          </p:cNvPicPr>
          <p:nvPr/>
        </p:nvPicPr>
        <p:blipFill>
          <a:blip r:embed="rId6"/>
          <a:stretch>
            <a:fillRect/>
          </a:stretch>
        </p:blipFill>
        <p:spPr>
          <a:xfrm>
            <a:off x="10377974" y="2617450"/>
            <a:ext cx="1297556" cy="604543"/>
          </a:xfrm>
          <a:prstGeom prst="rect">
            <a:avLst/>
          </a:prstGeom>
          <a:ln>
            <a:solidFill>
              <a:schemeClr val="tx1"/>
            </a:solidFill>
          </a:ln>
        </p:spPr>
      </p:pic>
      <p:sp>
        <p:nvSpPr>
          <p:cNvPr id="21" name="CaixaDeTexto 20">
            <a:extLst>
              <a:ext uri="{FF2B5EF4-FFF2-40B4-BE49-F238E27FC236}">
                <a16:creationId xmlns:a16="http://schemas.microsoft.com/office/drawing/2014/main" id="{040E1D37-27A4-40FE-BA0C-FE80480F2BD3}"/>
              </a:ext>
            </a:extLst>
          </p:cNvPr>
          <p:cNvSpPr txBox="1"/>
          <p:nvPr/>
        </p:nvSpPr>
        <p:spPr>
          <a:xfrm>
            <a:off x="4197867" y="6534529"/>
            <a:ext cx="4509889" cy="276999"/>
          </a:xfrm>
          <a:prstGeom prst="rect">
            <a:avLst/>
          </a:prstGeom>
          <a:noFill/>
        </p:spPr>
        <p:txBody>
          <a:bodyPr wrap="none" rtlCol="0">
            <a:spAutoFit/>
          </a:bodyPr>
          <a:lstStyle/>
          <a:p>
            <a:r>
              <a:rPr lang="en-US" sz="1200" i="1"/>
              <a:t>Daniel Manzano, A short introduction to the Lindblad Master Equation</a:t>
            </a:r>
            <a:endParaRPr lang="pt-PT" sz="1200" i="1"/>
          </a:p>
        </p:txBody>
      </p:sp>
    </p:spTree>
    <p:extLst>
      <p:ext uri="{BB962C8B-B14F-4D97-AF65-F5344CB8AC3E}">
        <p14:creationId xmlns:p14="http://schemas.microsoft.com/office/powerpoint/2010/main" val="200557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00EE4E5-9231-45EC-A5C4-A2F19D4A33D3}"/>
              </a:ext>
            </a:extLst>
          </p:cNvPr>
          <p:cNvSpPr>
            <a:spLocks noGrp="1"/>
          </p:cNvSpPr>
          <p:nvPr>
            <p:ph type="title"/>
          </p:nvPr>
        </p:nvSpPr>
        <p:spPr>
          <a:xfrm>
            <a:off x="838200" y="506639"/>
            <a:ext cx="10515600" cy="1325563"/>
          </a:xfrm>
        </p:spPr>
        <p:txBody>
          <a:bodyPr>
            <a:normAutofit fontScale="90000"/>
          </a:bodyPr>
          <a:lstStyle/>
          <a:p>
            <a:pPr algn="ctr"/>
            <a:r>
              <a:rPr lang="en-US" sz="4000"/>
              <a:t>Ramsey experiment on IBMQ device ‘Armonk’</a:t>
            </a:r>
            <a:br>
              <a:rPr lang="en-US" sz="4000"/>
            </a:br>
            <a:r>
              <a:rPr lang="en-US" sz="3600" i="1"/>
              <a:t>- curve fitting with Liouvillian integration based likelihoods </a:t>
            </a:r>
            <a:br>
              <a:rPr lang="en-US" sz="800" i="1"/>
            </a:br>
            <a:endParaRPr lang="pt-PT" sz="3600"/>
          </a:p>
        </p:txBody>
      </p:sp>
      <p:pic>
        <p:nvPicPr>
          <p:cNvPr id="3" name="Imagem 2">
            <a:extLst>
              <a:ext uri="{FF2B5EF4-FFF2-40B4-BE49-F238E27FC236}">
                <a16:creationId xmlns:a16="http://schemas.microsoft.com/office/drawing/2014/main" id="{EB601D51-A476-4BE7-A552-508A9ADA5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6687" y="2000153"/>
            <a:ext cx="5665116" cy="3600000"/>
          </a:xfrm>
          <a:prstGeom prst="rect">
            <a:avLst/>
          </a:prstGeom>
        </p:spPr>
      </p:pic>
      <p:pic>
        <p:nvPicPr>
          <p:cNvPr id="6" name="Imagem 5">
            <a:extLst>
              <a:ext uri="{FF2B5EF4-FFF2-40B4-BE49-F238E27FC236}">
                <a16:creationId xmlns:a16="http://schemas.microsoft.com/office/drawing/2014/main" id="{89CDCA78-1EFE-46B8-B577-58C288F792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682" y="2000153"/>
            <a:ext cx="5665120" cy="3600000"/>
          </a:xfrm>
          <a:prstGeom prst="rect">
            <a:avLst/>
          </a:prstGeom>
        </p:spPr>
      </p:pic>
      <p:sp>
        <p:nvSpPr>
          <p:cNvPr id="8" name="CaixaDeTexto 7">
            <a:extLst>
              <a:ext uri="{FF2B5EF4-FFF2-40B4-BE49-F238E27FC236}">
                <a16:creationId xmlns:a16="http://schemas.microsoft.com/office/drawing/2014/main" id="{A3EB89FE-0E0E-44CA-8E44-E9E8B7EBC03C}"/>
              </a:ext>
            </a:extLst>
          </p:cNvPr>
          <p:cNvSpPr txBox="1"/>
          <p:nvPr/>
        </p:nvSpPr>
        <p:spPr>
          <a:xfrm>
            <a:off x="1460179" y="6166695"/>
            <a:ext cx="10431624" cy="369332"/>
          </a:xfrm>
          <a:prstGeom prst="rect">
            <a:avLst/>
          </a:prstGeom>
          <a:noFill/>
        </p:spPr>
        <p:txBody>
          <a:bodyPr wrap="square">
            <a:spAutoFit/>
          </a:bodyPr>
          <a:lstStyle/>
          <a:p>
            <a:r>
              <a:rPr lang="en-US" sz="1800"/>
              <a:t>Master equation time evolution (L) vs. the </a:t>
            </a:r>
            <a:r>
              <a:rPr lang="pt-PT" sz="1800"/>
              <a:t>damped oscillator </a:t>
            </a:r>
            <a:r>
              <a:rPr lang="en-US" sz="1800"/>
              <a:t>model (R) given the same data (black markers)</a:t>
            </a:r>
            <a:endParaRPr lang="pt-PT"/>
          </a:p>
        </p:txBody>
      </p:sp>
    </p:spTree>
    <p:extLst>
      <p:ext uri="{BB962C8B-B14F-4D97-AF65-F5344CB8AC3E}">
        <p14:creationId xmlns:p14="http://schemas.microsoft.com/office/powerpoint/2010/main" val="1907462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00EE4E5-9231-45EC-A5C4-A2F19D4A33D3}"/>
              </a:ext>
            </a:extLst>
          </p:cNvPr>
          <p:cNvSpPr>
            <a:spLocks noGrp="1"/>
          </p:cNvSpPr>
          <p:nvPr>
            <p:ph type="title"/>
          </p:nvPr>
        </p:nvSpPr>
        <p:spPr>
          <a:xfrm>
            <a:off x="502301" y="-123552"/>
            <a:ext cx="5265158" cy="1449368"/>
          </a:xfrm>
        </p:spPr>
        <p:txBody>
          <a:bodyPr>
            <a:normAutofit/>
          </a:bodyPr>
          <a:lstStyle/>
          <a:p>
            <a:r>
              <a:rPr lang="en-US" sz="3400"/>
              <a:t>Integration methods for simulating the time evolution</a:t>
            </a:r>
            <a:endParaRPr lang="pt-PT" sz="3400" i="1"/>
          </a:p>
        </p:txBody>
      </p:sp>
      <p:sp>
        <p:nvSpPr>
          <p:cNvPr id="6" name="CaixaDeTexto 5">
            <a:extLst>
              <a:ext uri="{FF2B5EF4-FFF2-40B4-BE49-F238E27FC236}">
                <a16:creationId xmlns:a16="http://schemas.microsoft.com/office/drawing/2014/main" id="{A7CAF88B-CB66-422F-8733-AFD880E1BF5C}"/>
              </a:ext>
            </a:extLst>
          </p:cNvPr>
          <p:cNvSpPr txBox="1"/>
          <p:nvPr/>
        </p:nvSpPr>
        <p:spPr>
          <a:xfrm>
            <a:off x="370768" y="1231724"/>
            <a:ext cx="4602324" cy="2062103"/>
          </a:xfrm>
          <a:prstGeom prst="rect">
            <a:avLst/>
          </a:prstGeom>
          <a:noFill/>
        </p:spPr>
        <p:txBody>
          <a:bodyPr wrap="square">
            <a:spAutoFit/>
          </a:bodyPr>
          <a:lstStyle/>
          <a:p>
            <a:pPr>
              <a:lnSpc>
                <a:spcPct val="150000"/>
              </a:lnSpc>
            </a:pPr>
            <a:r>
              <a:rPr lang="pt-PT" sz="1600" b="1"/>
              <a:t>Integrator results for P(1):</a:t>
            </a:r>
          </a:p>
          <a:p>
            <a:pPr marL="285750" indent="-285750">
              <a:lnSpc>
                <a:spcPct val="150000"/>
              </a:lnSpc>
              <a:buFont typeface="Calibri Light" panose="020F0302020204030204" pitchFamily="34" charset="0"/>
              <a:buChar char="-"/>
            </a:pPr>
            <a:r>
              <a:rPr lang="pt-PT" sz="1600"/>
              <a:t>Runge-Kutta 2(3):      0.8495685717649359+0j</a:t>
            </a:r>
          </a:p>
          <a:p>
            <a:pPr marL="285750" indent="-285750">
              <a:buFont typeface="Calibri Light" panose="020F0302020204030204" pitchFamily="34" charset="0"/>
              <a:buChar char="-"/>
            </a:pPr>
            <a:r>
              <a:rPr lang="pt-PT" sz="1600"/>
              <a:t>Runge-Kutta 4(5):      0.8578922098165880+0j</a:t>
            </a:r>
          </a:p>
          <a:p>
            <a:pPr marL="285750" indent="-285750">
              <a:buFont typeface="Calibri Light" panose="020F0302020204030204" pitchFamily="34" charset="0"/>
              <a:buChar char="-"/>
            </a:pPr>
            <a:r>
              <a:rPr lang="pt-PT" sz="1600"/>
              <a:t>Runge-Kutta 8:           0.8565401440306653+0j</a:t>
            </a:r>
          </a:p>
          <a:p>
            <a:pPr marL="285750" indent="-285750">
              <a:buFont typeface="Calibri Light" panose="020F0302020204030204" pitchFamily="34" charset="0"/>
              <a:buChar char="-"/>
            </a:pPr>
            <a:r>
              <a:rPr lang="pt-PT" sz="1600"/>
              <a:t>Backward diff:            0.8567935084404129+0j</a:t>
            </a:r>
          </a:p>
          <a:p>
            <a:pPr marL="285750" indent="-285750">
              <a:buFont typeface="Calibri Light" panose="020F0302020204030204" pitchFamily="34" charset="0"/>
              <a:buChar char="-"/>
            </a:pPr>
            <a:endParaRPr lang="pt-PT" sz="1600"/>
          </a:p>
          <a:p>
            <a:pPr marL="285750" indent="-285750">
              <a:buFont typeface="Calibri Light" panose="020F0302020204030204" pitchFamily="34" charset="0"/>
              <a:buChar char="-"/>
            </a:pPr>
            <a:r>
              <a:rPr lang="pt-PT" sz="1600"/>
              <a:t>High precision RK8*: 0.8571408221863202+0j</a:t>
            </a:r>
          </a:p>
        </p:txBody>
      </p:sp>
      <p:sp>
        <p:nvSpPr>
          <p:cNvPr id="8" name="CaixaDeTexto 7">
            <a:extLst>
              <a:ext uri="{FF2B5EF4-FFF2-40B4-BE49-F238E27FC236}">
                <a16:creationId xmlns:a16="http://schemas.microsoft.com/office/drawing/2014/main" id="{713BADFD-C97B-4F28-B81F-0180D93CFC0A}"/>
              </a:ext>
            </a:extLst>
          </p:cNvPr>
          <p:cNvSpPr txBox="1"/>
          <p:nvPr/>
        </p:nvSpPr>
        <p:spPr>
          <a:xfrm>
            <a:off x="289155" y="3628003"/>
            <a:ext cx="4602324" cy="2062103"/>
          </a:xfrm>
          <a:prstGeom prst="rect">
            <a:avLst/>
          </a:prstGeom>
          <a:noFill/>
        </p:spPr>
        <p:txBody>
          <a:bodyPr wrap="square">
            <a:spAutoFit/>
          </a:bodyPr>
          <a:lstStyle/>
          <a:p>
            <a:pPr>
              <a:lnSpc>
                <a:spcPct val="150000"/>
              </a:lnSpc>
            </a:pPr>
            <a:r>
              <a:rPr lang="pt-PT" sz="1600" b="1"/>
              <a:t>Time taken </a:t>
            </a:r>
            <a:r>
              <a:rPr lang="pt-PT" sz="1600"/>
              <a:t>(same tolerances except for last): </a:t>
            </a:r>
          </a:p>
          <a:p>
            <a:pPr marL="285750" indent="-285750">
              <a:lnSpc>
                <a:spcPct val="150000"/>
              </a:lnSpc>
              <a:buFont typeface="Calibri Light" panose="020F0302020204030204" pitchFamily="34" charset="0"/>
              <a:buChar char="-"/>
            </a:pPr>
            <a:r>
              <a:rPr lang="pt-PT" sz="1600"/>
              <a:t>Runge-Kutta 2(3):     13.9 ms</a:t>
            </a:r>
          </a:p>
          <a:p>
            <a:pPr marL="285750" indent="-285750">
              <a:buFont typeface="Calibri Light" panose="020F0302020204030204" pitchFamily="34" charset="0"/>
              <a:buChar char="-"/>
            </a:pPr>
            <a:r>
              <a:rPr lang="pt-PT" sz="1600"/>
              <a:t>Runge-Kutta 4(5):       5.0  ms</a:t>
            </a:r>
          </a:p>
          <a:p>
            <a:pPr marL="285750" indent="-285750">
              <a:buFont typeface="Calibri Light" panose="020F0302020204030204" pitchFamily="34" charset="0"/>
              <a:buChar char="-"/>
            </a:pPr>
            <a:r>
              <a:rPr lang="pt-PT" sz="1600"/>
              <a:t>Runge-Kutta 8:            6.8  ms</a:t>
            </a:r>
          </a:p>
          <a:p>
            <a:pPr marL="285750" indent="-285750">
              <a:buFont typeface="Calibri Light" panose="020F0302020204030204" pitchFamily="34" charset="0"/>
              <a:buChar char="-"/>
            </a:pPr>
            <a:r>
              <a:rPr lang="pt-PT" sz="1600"/>
              <a:t>Backward diff:           36.3 ms</a:t>
            </a:r>
          </a:p>
          <a:p>
            <a:pPr marL="285750" indent="-285750">
              <a:buFont typeface="Calibri Light" panose="020F0302020204030204" pitchFamily="34" charset="0"/>
              <a:buChar char="-"/>
            </a:pPr>
            <a:endParaRPr lang="pt-PT" sz="1600"/>
          </a:p>
          <a:p>
            <a:pPr marL="285750" indent="-285750">
              <a:buFont typeface="Calibri Light" panose="020F0302020204030204" pitchFamily="34" charset="0"/>
              <a:buChar char="-"/>
            </a:pPr>
            <a:r>
              <a:rPr lang="pt-PT" sz="1600"/>
              <a:t>High precision RK8:  20.5  ms</a:t>
            </a:r>
          </a:p>
        </p:txBody>
      </p:sp>
      <p:sp>
        <p:nvSpPr>
          <p:cNvPr id="9" name="CaixaDeTexto 8">
            <a:extLst>
              <a:ext uri="{FF2B5EF4-FFF2-40B4-BE49-F238E27FC236}">
                <a16:creationId xmlns:a16="http://schemas.microsoft.com/office/drawing/2014/main" id="{846F33DA-9011-49BD-8D3F-1408197A2910}"/>
              </a:ext>
            </a:extLst>
          </p:cNvPr>
          <p:cNvSpPr txBox="1"/>
          <p:nvPr/>
        </p:nvSpPr>
        <p:spPr>
          <a:xfrm>
            <a:off x="370768" y="3351004"/>
            <a:ext cx="865943" cy="276999"/>
          </a:xfrm>
          <a:prstGeom prst="rect">
            <a:avLst/>
          </a:prstGeom>
          <a:noFill/>
        </p:spPr>
        <p:txBody>
          <a:bodyPr wrap="none" rtlCol="0">
            <a:spAutoFit/>
          </a:bodyPr>
          <a:lstStyle/>
          <a:p>
            <a:r>
              <a:rPr lang="pt-PT" sz="1200" i="1"/>
              <a:t>*Reference</a:t>
            </a:r>
          </a:p>
        </p:txBody>
      </p:sp>
      <p:pic>
        <p:nvPicPr>
          <p:cNvPr id="11" name="Imagem 10">
            <a:extLst>
              <a:ext uri="{FF2B5EF4-FFF2-40B4-BE49-F238E27FC236}">
                <a16:creationId xmlns:a16="http://schemas.microsoft.com/office/drawing/2014/main" id="{7F1C668B-B557-491B-90FF-0CDD50B84E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3500" y="335816"/>
            <a:ext cx="2822070" cy="1980000"/>
          </a:xfrm>
          <a:prstGeom prst="rect">
            <a:avLst/>
          </a:prstGeom>
        </p:spPr>
      </p:pic>
      <p:pic>
        <p:nvPicPr>
          <p:cNvPr id="13" name="Imagem 12">
            <a:extLst>
              <a:ext uri="{FF2B5EF4-FFF2-40B4-BE49-F238E27FC236}">
                <a16:creationId xmlns:a16="http://schemas.microsoft.com/office/drawing/2014/main" id="{C3B26982-7AAA-4B11-93C6-F9B1496599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4821" y="335816"/>
            <a:ext cx="2822069" cy="1980000"/>
          </a:xfrm>
          <a:prstGeom prst="rect">
            <a:avLst/>
          </a:prstGeom>
        </p:spPr>
      </p:pic>
      <p:pic>
        <p:nvPicPr>
          <p:cNvPr id="15" name="Imagem 14">
            <a:extLst>
              <a:ext uri="{FF2B5EF4-FFF2-40B4-BE49-F238E27FC236}">
                <a16:creationId xmlns:a16="http://schemas.microsoft.com/office/drawing/2014/main" id="{185823D3-4CCD-44A8-9DF9-CFB69408C6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5230" y="4829167"/>
            <a:ext cx="2768353" cy="1942312"/>
          </a:xfrm>
          <a:prstGeom prst="rect">
            <a:avLst/>
          </a:prstGeom>
        </p:spPr>
      </p:pic>
      <p:pic>
        <p:nvPicPr>
          <p:cNvPr id="17" name="Imagem 16">
            <a:extLst>
              <a:ext uri="{FF2B5EF4-FFF2-40B4-BE49-F238E27FC236}">
                <a16:creationId xmlns:a16="http://schemas.microsoft.com/office/drawing/2014/main" id="{03E196DB-E8B9-4D87-AC80-C1A4A6DAE0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3500" y="2640262"/>
            <a:ext cx="2822069" cy="1980000"/>
          </a:xfrm>
          <a:prstGeom prst="rect">
            <a:avLst/>
          </a:prstGeom>
        </p:spPr>
      </p:pic>
      <p:pic>
        <p:nvPicPr>
          <p:cNvPr id="19" name="Imagem 18">
            <a:extLst>
              <a:ext uri="{FF2B5EF4-FFF2-40B4-BE49-F238E27FC236}">
                <a16:creationId xmlns:a16="http://schemas.microsoft.com/office/drawing/2014/main" id="{51AF5F19-B092-49B8-8222-DC1EC758A5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24821" y="2640262"/>
            <a:ext cx="2822069" cy="1980000"/>
          </a:xfrm>
          <a:prstGeom prst="rect">
            <a:avLst/>
          </a:prstGeom>
        </p:spPr>
      </p:pic>
      <p:sp>
        <p:nvSpPr>
          <p:cNvPr id="20" name="CaixaDeTexto 19">
            <a:extLst>
              <a:ext uri="{FF2B5EF4-FFF2-40B4-BE49-F238E27FC236}">
                <a16:creationId xmlns:a16="http://schemas.microsoft.com/office/drawing/2014/main" id="{17B0FFAD-35A2-44A2-BD4F-071D58B098A4}"/>
              </a:ext>
            </a:extLst>
          </p:cNvPr>
          <p:cNvSpPr txBox="1"/>
          <p:nvPr/>
        </p:nvSpPr>
        <p:spPr>
          <a:xfrm>
            <a:off x="10596168" y="86521"/>
            <a:ext cx="495649" cy="338554"/>
          </a:xfrm>
          <a:prstGeom prst="rect">
            <a:avLst/>
          </a:prstGeom>
          <a:noFill/>
        </p:spPr>
        <p:txBody>
          <a:bodyPr wrap="none" rtlCol="0">
            <a:spAutoFit/>
          </a:bodyPr>
          <a:lstStyle/>
          <a:p>
            <a:r>
              <a:rPr lang="pt-PT" sz="1600" b="1" i="1"/>
              <a:t>RK4</a:t>
            </a:r>
            <a:endParaRPr lang="pt-PT" b="1" i="1"/>
          </a:p>
        </p:txBody>
      </p:sp>
      <p:sp>
        <p:nvSpPr>
          <p:cNvPr id="21" name="CaixaDeTexto 20">
            <a:extLst>
              <a:ext uri="{FF2B5EF4-FFF2-40B4-BE49-F238E27FC236}">
                <a16:creationId xmlns:a16="http://schemas.microsoft.com/office/drawing/2014/main" id="{0B0739A3-E90B-4033-90AB-663118B55555}"/>
              </a:ext>
            </a:extLst>
          </p:cNvPr>
          <p:cNvSpPr txBox="1"/>
          <p:nvPr/>
        </p:nvSpPr>
        <p:spPr>
          <a:xfrm>
            <a:off x="7033511" y="86521"/>
            <a:ext cx="495649" cy="338554"/>
          </a:xfrm>
          <a:prstGeom prst="rect">
            <a:avLst/>
          </a:prstGeom>
          <a:noFill/>
        </p:spPr>
        <p:txBody>
          <a:bodyPr wrap="square" rtlCol="0">
            <a:spAutoFit/>
          </a:bodyPr>
          <a:lstStyle/>
          <a:p>
            <a:r>
              <a:rPr lang="pt-PT" sz="1600" b="1" i="1"/>
              <a:t>RK2</a:t>
            </a:r>
            <a:endParaRPr lang="pt-PT" b="1" i="1"/>
          </a:p>
        </p:txBody>
      </p:sp>
      <p:sp>
        <p:nvSpPr>
          <p:cNvPr id="22" name="CaixaDeTexto 21">
            <a:extLst>
              <a:ext uri="{FF2B5EF4-FFF2-40B4-BE49-F238E27FC236}">
                <a16:creationId xmlns:a16="http://schemas.microsoft.com/office/drawing/2014/main" id="{0D4D2BF5-C3CD-41C8-990B-318B5165F87D}"/>
              </a:ext>
            </a:extLst>
          </p:cNvPr>
          <p:cNvSpPr txBox="1"/>
          <p:nvPr/>
        </p:nvSpPr>
        <p:spPr>
          <a:xfrm>
            <a:off x="7033511" y="2364442"/>
            <a:ext cx="495649" cy="338554"/>
          </a:xfrm>
          <a:prstGeom prst="rect">
            <a:avLst/>
          </a:prstGeom>
          <a:noFill/>
        </p:spPr>
        <p:txBody>
          <a:bodyPr wrap="none" rtlCol="0">
            <a:spAutoFit/>
          </a:bodyPr>
          <a:lstStyle/>
          <a:p>
            <a:r>
              <a:rPr lang="pt-PT" sz="1600" b="1" i="1"/>
              <a:t>RK8</a:t>
            </a:r>
            <a:endParaRPr lang="pt-PT" b="1" i="1"/>
          </a:p>
        </p:txBody>
      </p:sp>
      <p:sp>
        <p:nvSpPr>
          <p:cNvPr id="23" name="CaixaDeTexto 22">
            <a:extLst>
              <a:ext uri="{FF2B5EF4-FFF2-40B4-BE49-F238E27FC236}">
                <a16:creationId xmlns:a16="http://schemas.microsoft.com/office/drawing/2014/main" id="{68E399C1-DC90-40C0-8E80-9CAB60BDA94F}"/>
              </a:ext>
            </a:extLst>
          </p:cNvPr>
          <p:cNvSpPr txBox="1"/>
          <p:nvPr/>
        </p:nvSpPr>
        <p:spPr>
          <a:xfrm>
            <a:off x="10535601" y="2373176"/>
            <a:ext cx="506870" cy="338554"/>
          </a:xfrm>
          <a:prstGeom prst="rect">
            <a:avLst/>
          </a:prstGeom>
          <a:noFill/>
        </p:spPr>
        <p:txBody>
          <a:bodyPr wrap="none" rtlCol="0">
            <a:spAutoFit/>
          </a:bodyPr>
          <a:lstStyle/>
          <a:p>
            <a:r>
              <a:rPr lang="pt-PT" sz="1600" b="1" i="1"/>
              <a:t>BDF</a:t>
            </a:r>
            <a:endParaRPr lang="pt-PT" b="1" i="1"/>
          </a:p>
        </p:txBody>
      </p:sp>
      <p:sp>
        <p:nvSpPr>
          <p:cNvPr id="24" name="CaixaDeTexto 23">
            <a:extLst>
              <a:ext uri="{FF2B5EF4-FFF2-40B4-BE49-F238E27FC236}">
                <a16:creationId xmlns:a16="http://schemas.microsoft.com/office/drawing/2014/main" id="{BA35FEB2-01F0-476C-95DC-EDDF5FC29272}"/>
              </a:ext>
            </a:extLst>
          </p:cNvPr>
          <p:cNvSpPr txBox="1"/>
          <p:nvPr/>
        </p:nvSpPr>
        <p:spPr>
          <a:xfrm>
            <a:off x="10833583" y="5409521"/>
            <a:ext cx="1266052" cy="523220"/>
          </a:xfrm>
          <a:prstGeom prst="rect">
            <a:avLst/>
          </a:prstGeom>
          <a:noFill/>
        </p:spPr>
        <p:txBody>
          <a:bodyPr wrap="none" rtlCol="0">
            <a:spAutoFit/>
          </a:bodyPr>
          <a:lstStyle/>
          <a:p>
            <a:pPr algn="ctr"/>
            <a:r>
              <a:rPr lang="pt-PT" sz="1600" b="1" i="1"/>
              <a:t>RK8 </a:t>
            </a:r>
          </a:p>
          <a:p>
            <a:pPr algn="ctr"/>
            <a:r>
              <a:rPr kumimoji="0" lang="pt-PT" sz="1200" b="0" i="0" u="none" strike="noStrike" kern="1200" cap="none" spc="0" normalizeH="0" baseline="0" noProof="0">
                <a:ln>
                  <a:noFill/>
                </a:ln>
                <a:solidFill>
                  <a:prstClr val="black"/>
                </a:solidFill>
                <a:effectLst/>
                <a:uLnTx/>
                <a:uFillTx/>
                <a:latin typeface="Calibri Light"/>
                <a:ea typeface="+mn-ea"/>
                <a:cs typeface="+mn-cs"/>
              </a:rPr>
              <a:t>(higher precision)</a:t>
            </a:r>
            <a:endParaRPr lang="pt-PT" b="1" i="1"/>
          </a:p>
        </p:txBody>
      </p:sp>
      <mc:AlternateContent xmlns:mc="http://schemas.openxmlformats.org/markup-compatibility/2006">
        <mc:Choice xmlns:a14="http://schemas.microsoft.com/office/drawing/2010/main" Requires="a14">
          <p:sp>
            <p:nvSpPr>
              <p:cNvPr id="25" name="CaixaDeTexto 24">
                <a:extLst>
                  <a:ext uri="{FF2B5EF4-FFF2-40B4-BE49-F238E27FC236}">
                    <a16:creationId xmlns:a16="http://schemas.microsoft.com/office/drawing/2014/main" id="{5DFD592C-4A01-49AA-8E00-4CB3F174A950}"/>
                  </a:ext>
                </a:extLst>
              </p:cNvPr>
              <p:cNvSpPr txBox="1"/>
              <p:nvPr/>
            </p:nvSpPr>
            <p:spPr>
              <a:xfrm>
                <a:off x="695010" y="5804460"/>
                <a:ext cx="5072449"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pt-PT" sz="1600"/>
                  <a:t>Plotting only the computed points</a:t>
                </a:r>
              </a:p>
              <a:p>
                <a:pPr marL="285750" indent="-285750">
                  <a:buFont typeface="Arial" panose="020B0604020202020204" pitchFamily="34" charset="0"/>
                  <a:buChar char="•"/>
                </a:pPr>
                <a:r>
                  <a:rPr lang="pt-PT" sz="1600"/>
                  <a:t>Dashed line gives </a:t>
                </a:r>
                <a14:m>
                  <m:oMath xmlns:m="http://schemas.openxmlformats.org/officeDocument/2006/math">
                    <m:sSub>
                      <m:sSubPr>
                        <m:ctrlPr>
                          <a:rPr lang="pt-PT" sz="1600" i="1" smtClean="0">
                            <a:latin typeface="Cambria Math" panose="02040503050406030204" pitchFamily="18" charset="0"/>
                            <a:ea typeface="Cambria Math" panose="02040503050406030204" pitchFamily="18" charset="0"/>
                          </a:rPr>
                        </m:ctrlPr>
                      </m:sSubPr>
                      <m:e>
                        <m:r>
                          <a:rPr lang="pt-PT" sz="1600" i="1">
                            <a:latin typeface="Cambria Math" panose="02040503050406030204" pitchFamily="18" charset="0"/>
                            <a:ea typeface="Cambria Math" panose="02040503050406030204" pitchFamily="18" charset="0"/>
                          </a:rPr>
                          <m:t>𝜌</m:t>
                        </m:r>
                      </m:e>
                      <m:sub>
                        <m:r>
                          <a:rPr lang="pt-PT" sz="1600" b="0" i="1" smtClean="0">
                            <a:latin typeface="Cambria Math" panose="02040503050406030204" pitchFamily="18" charset="0"/>
                            <a:ea typeface="Cambria Math" panose="02040503050406030204" pitchFamily="18" charset="0"/>
                          </a:rPr>
                          <m:t>11</m:t>
                        </m:r>
                      </m:sub>
                    </m:sSub>
                  </m:oMath>
                </a14:m>
                <a:r>
                  <a:rPr lang="pt-PT" sz="1600"/>
                  <a:t> for the damped oscillator model</a:t>
                </a:r>
              </a:p>
              <a:p>
                <a:pPr marL="285750" indent="-285750">
                  <a:buFont typeface="Arial" panose="020B0604020202020204" pitchFamily="34" charset="0"/>
                  <a:buChar char="•"/>
                </a:pPr>
                <a:r>
                  <a:rPr lang="pt-PT" sz="1600"/>
                  <a:t>E ≈ 0</a:t>
                </a:r>
              </a:p>
            </p:txBody>
          </p:sp>
        </mc:Choice>
        <mc:Fallback>
          <p:sp>
            <p:nvSpPr>
              <p:cNvPr id="25" name="CaixaDeTexto 24">
                <a:extLst>
                  <a:ext uri="{FF2B5EF4-FFF2-40B4-BE49-F238E27FC236}">
                    <a16:creationId xmlns:a16="http://schemas.microsoft.com/office/drawing/2014/main" id="{5DFD592C-4A01-49AA-8E00-4CB3F174A950}"/>
                  </a:ext>
                </a:extLst>
              </p:cNvPr>
              <p:cNvSpPr txBox="1">
                <a:spLocks noRot="1" noChangeAspect="1" noMove="1" noResize="1" noEditPoints="1" noAdjustHandles="1" noChangeArrowheads="1" noChangeShapeType="1" noTextEdit="1"/>
              </p:cNvSpPr>
              <p:nvPr/>
            </p:nvSpPr>
            <p:spPr>
              <a:xfrm>
                <a:off x="695010" y="5804460"/>
                <a:ext cx="5072449" cy="830997"/>
              </a:xfrm>
              <a:prstGeom prst="rect">
                <a:avLst/>
              </a:prstGeom>
              <a:blipFill>
                <a:blip r:embed="rId7"/>
                <a:stretch>
                  <a:fillRect l="-360" t="-1449" b="-7971"/>
                </a:stretch>
              </a:blipFill>
            </p:spPr>
            <p:txBody>
              <a:bodyPr/>
              <a:lstStyle/>
              <a:p>
                <a:r>
                  <a:rPr lang="pt-PT">
                    <a:noFill/>
                  </a:rPr>
                  <a:t> </a:t>
                </a:r>
              </a:p>
            </p:txBody>
          </p:sp>
        </mc:Fallback>
      </mc:AlternateContent>
    </p:spTree>
    <p:extLst>
      <p:ext uri="{BB962C8B-B14F-4D97-AF65-F5344CB8AC3E}">
        <p14:creationId xmlns:p14="http://schemas.microsoft.com/office/powerpoint/2010/main" val="2543056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00EE4E5-9231-45EC-A5C4-A2F19D4A33D3}"/>
              </a:ext>
            </a:extLst>
          </p:cNvPr>
          <p:cNvSpPr>
            <a:spLocks noGrp="1"/>
          </p:cNvSpPr>
          <p:nvPr>
            <p:ph type="title"/>
          </p:nvPr>
        </p:nvSpPr>
        <p:spPr>
          <a:xfrm>
            <a:off x="838200" y="154974"/>
            <a:ext cx="10515600" cy="1325563"/>
          </a:xfrm>
        </p:spPr>
        <p:txBody>
          <a:bodyPr>
            <a:normAutofit fontScale="90000"/>
          </a:bodyPr>
          <a:lstStyle/>
          <a:p>
            <a:pPr algn="ctr"/>
            <a:r>
              <a:rPr lang="en-US"/>
              <a:t>Ramsey experiment on IBMQ device ‘Guadalupe’</a:t>
            </a:r>
            <a:br>
              <a:rPr lang="en-US"/>
            </a:br>
            <a:r>
              <a:rPr lang="en-US" sz="3600" i="1"/>
              <a:t>– inference vs. curve fitting</a:t>
            </a:r>
            <a:endParaRPr lang="pt-PT" i="1"/>
          </a:p>
        </p:txBody>
      </p:sp>
      <mc:AlternateContent xmlns:mc="http://schemas.openxmlformats.org/markup-compatibility/2006">
        <mc:Choice xmlns:a14="http://schemas.microsoft.com/office/drawing/2010/main" Requires="a14">
          <p:sp>
            <p:nvSpPr>
              <p:cNvPr id="3" name="CaixaDeTexto 2">
                <a:extLst>
                  <a:ext uri="{FF2B5EF4-FFF2-40B4-BE49-F238E27FC236}">
                    <a16:creationId xmlns:a16="http://schemas.microsoft.com/office/drawing/2014/main" id="{2979AD90-4D50-43B5-ABFC-A57E3E4CB0D9}"/>
                  </a:ext>
                </a:extLst>
              </p:cNvPr>
              <p:cNvSpPr txBox="1"/>
              <p:nvPr/>
            </p:nvSpPr>
            <p:spPr>
              <a:xfrm>
                <a:off x="3493362" y="4881576"/>
                <a:ext cx="3490699" cy="89255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pt-PT" sz="1600"/>
                  <a:t>Inference results, </a:t>
                </a:r>
                <a:r>
                  <a:rPr lang="pt-PT" sz="1600" b="1"/>
                  <a:t>2 shots </a:t>
                </a:r>
                <a:r>
                  <a:rPr lang="pt-PT" sz="1600"/>
                  <a:t>(so 150 steps):</a:t>
                </a:r>
              </a:p>
              <a:p>
                <a:pPr algn="ctr"/>
                <a14:m>
                  <m:oMathPara xmlns:m="http://schemas.openxmlformats.org/officeDocument/2006/math">
                    <m:oMathParaPr>
                      <m:jc m:val="centerGroup"/>
                    </m:oMathParaPr>
                    <m:oMath xmlns:m="http://schemas.openxmlformats.org/officeDocument/2006/math">
                      <m:r>
                        <a:rPr lang="pt-PT" b="0" i="1" smtClean="0">
                          <a:latin typeface="Cambria Math" panose="02040503050406030204" pitchFamily="18" charset="0"/>
                          <a:ea typeface="Cambria Math" panose="02040503050406030204" pitchFamily="18" charset="0"/>
                        </a:rPr>
                        <m:t>∆</m:t>
                      </m:r>
                      <m:r>
                        <a:rPr lang="pt-PT" b="0" i="1" smtClean="0">
                          <a:latin typeface="Cambria Math" panose="02040503050406030204" pitchFamily="18" charset="0"/>
                        </a:rPr>
                        <m:t>𝑓</m:t>
                      </m:r>
                      <m:r>
                        <a:rPr lang="pt-PT" i="1">
                          <a:latin typeface="Cambria Math" panose="02040503050406030204" pitchFamily="18" charset="0"/>
                        </a:rPr>
                        <m:t>=1.863±</m:t>
                      </m:r>
                      <m:r>
                        <a:rPr lang="pt-PT" b="0" i="1" smtClean="0">
                          <a:latin typeface="Cambria Math" panose="02040503050406030204" pitchFamily="18" charset="0"/>
                        </a:rPr>
                        <m:t>0.006 </m:t>
                      </m:r>
                      <m:r>
                        <a:rPr lang="pt-PT" b="0" i="1" smtClean="0">
                          <a:latin typeface="Cambria Math" panose="02040503050406030204" pitchFamily="18" charset="0"/>
                        </a:rPr>
                        <m:t>𝑀𝐻𝑧</m:t>
                      </m:r>
                    </m:oMath>
                  </m:oMathPara>
                </a14:m>
                <a:endParaRPr lang="pt-PT" i="1">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Sup>
                        <m:sSubSupPr>
                          <m:ctrlPr>
                            <a:rPr lang="pt-PT" i="1">
                              <a:latin typeface="Cambria Math" panose="02040503050406030204" pitchFamily="18" charset="0"/>
                            </a:rPr>
                          </m:ctrlPr>
                        </m:sSubSupPr>
                        <m:e>
                          <m:r>
                            <a:rPr lang="pt-PT" i="1">
                              <a:latin typeface="Cambria Math" panose="02040503050406030204" pitchFamily="18" charset="0"/>
                            </a:rPr>
                            <m:t>𝑇</m:t>
                          </m:r>
                        </m:e>
                        <m:sub>
                          <m:r>
                            <a:rPr lang="pt-PT" i="1">
                              <a:latin typeface="Cambria Math" panose="02040503050406030204" pitchFamily="18" charset="0"/>
                            </a:rPr>
                            <m:t>2</m:t>
                          </m:r>
                        </m:sub>
                        <m:sup>
                          <m:r>
                            <a:rPr lang="pt-PT" i="1">
                              <a:latin typeface="Cambria Math" panose="02040503050406030204" pitchFamily="18" charset="0"/>
                            </a:rPr>
                            <m:t>∗</m:t>
                          </m:r>
                        </m:sup>
                      </m:sSubSup>
                      <m:r>
                        <a:rPr lang="pt-PT" i="1">
                          <a:latin typeface="Cambria Math" panose="02040503050406030204" pitchFamily="18" charset="0"/>
                        </a:rPr>
                        <m:t> </m:t>
                      </m:r>
                      <m:r>
                        <a:rPr lang="pt-PT" b="0" i="1" smtClean="0">
                          <a:latin typeface="Cambria Math" panose="02040503050406030204" pitchFamily="18" charset="0"/>
                        </a:rPr>
                        <m:t>=</m:t>
                      </m:r>
                      <m:r>
                        <a:rPr lang="pt-PT" i="1">
                          <a:latin typeface="Cambria Math" panose="02040503050406030204" pitchFamily="18" charset="0"/>
                        </a:rPr>
                        <m:t>1</m:t>
                      </m:r>
                      <m:r>
                        <a:rPr lang="pt-PT" b="0" i="1" smtClean="0">
                          <a:latin typeface="Cambria Math" panose="02040503050406030204" pitchFamily="18" charset="0"/>
                        </a:rPr>
                        <m:t>5</m:t>
                      </m:r>
                      <m:r>
                        <a:rPr lang="pt-PT" i="1">
                          <a:latin typeface="Cambria Math" panose="02040503050406030204" pitchFamily="18" charset="0"/>
                        </a:rPr>
                        <m:t> ± 6</m:t>
                      </m:r>
                      <m:r>
                        <a:rPr lang="pt-PT" b="0" i="1" smtClean="0">
                          <a:latin typeface="Cambria Math" panose="02040503050406030204" pitchFamily="18" charset="0"/>
                        </a:rPr>
                        <m:t> </m:t>
                      </m:r>
                      <m:r>
                        <a:rPr lang="pt-PT" i="1">
                          <a:latin typeface="Cambria Math" panose="02040503050406030204" pitchFamily="18" charset="0"/>
                          <a:ea typeface="Cambria Math" panose="02040503050406030204" pitchFamily="18" charset="0"/>
                        </a:rPr>
                        <m:t>𝜇</m:t>
                      </m:r>
                      <m:r>
                        <a:rPr lang="pt-PT" b="0" i="1" smtClean="0">
                          <a:latin typeface="Cambria Math" panose="02040503050406030204" pitchFamily="18" charset="0"/>
                        </a:rPr>
                        <m:t>𝑠</m:t>
                      </m:r>
                    </m:oMath>
                  </m:oMathPara>
                </a14:m>
                <a:endParaRPr lang="pt-PT"/>
              </a:p>
            </p:txBody>
          </p:sp>
        </mc:Choice>
        <mc:Fallback>
          <p:sp>
            <p:nvSpPr>
              <p:cNvPr id="3" name="CaixaDeTexto 2">
                <a:extLst>
                  <a:ext uri="{FF2B5EF4-FFF2-40B4-BE49-F238E27FC236}">
                    <a16:creationId xmlns:a16="http://schemas.microsoft.com/office/drawing/2014/main" id="{2979AD90-4D50-43B5-ABFC-A57E3E4CB0D9}"/>
                  </a:ext>
                </a:extLst>
              </p:cNvPr>
              <p:cNvSpPr txBox="1">
                <a:spLocks noRot="1" noChangeAspect="1" noMove="1" noResize="1" noEditPoints="1" noAdjustHandles="1" noChangeArrowheads="1" noChangeShapeType="1" noTextEdit="1"/>
              </p:cNvSpPr>
              <p:nvPr/>
            </p:nvSpPr>
            <p:spPr>
              <a:xfrm>
                <a:off x="3493362" y="4881576"/>
                <a:ext cx="3490699" cy="892552"/>
              </a:xfrm>
              <a:prstGeom prst="rect">
                <a:avLst/>
              </a:prstGeom>
              <a:blipFill>
                <a:blip r:embed="rId2"/>
                <a:stretch>
                  <a:fillRect l="-174" t="-1351" b="-676"/>
                </a:stretch>
              </a:blipFill>
            </p:spPr>
            <p:txBody>
              <a:bodyPr/>
              <a:lstStyle/>
              <a:p>
                <a:r>
                  <a:rPr lang="pt-PT">
                    <a:noFill/>
                  </a:rPr>
                  <a:t> </a:t>
                </a:r>
              </a:p>
            </p:txBody>
          </p:sp>
        </mc:Fallback>
      </mc:AlternateContent>
      <mc:AlternateContent xmlns:mc="http://schemas.openxmlformats.org/markup-compatibility/2006">
        <mc:Choice xmlns:a14="http://schemas.microsoft.com/office/drawing/2010/main" Requires="a14">
          <p:sp>
            <p:nvSpPr>
              <p:cNvPr id="5" name="CaixaDeTexto 4">
                <a:extLst>
                  <a:ext uri="{FF2B5EF4-FFF2-40B4-BE49-F238E27FC236}">
                    <a16:creationId xmlns:a16="http://schemas.microsoft.com/office/drawing/2014/main" id="{C3FFD178-4218-40AF-A66C-1688003B638A}"/>
                  </a:ext>
                </a:extLst>
              </p:cNvPr>
              <p:cNvSpPr txBox="1"/>
              <p:nvPr/>
            </p:nvSpPr>
            <p:spPr>
              <a:xfrm>
                <a:off x="321870" y="4881576"/>
                <a:ext cx="3044053" cy="89255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pt-PT" sz="1600"/>
                  <a:t>Curve fit results, </a:t>
                </a:r>
                <a:r>
                  <a:rPr lang="pt-PT" sz="1600" b="1"/>
                  <a:t>512 shots </a:t>
                </a:r>
                <a:r>
                  <a:rPr lang="pt-PT" sz="1600"/>
                  <a:t>(Scipy): </a:t>
                </a:r>
              </a:p>
              <a:p>
                <a:pPr/>
                <a14:m>
                  <m:oMathPara xmlns:m="http://schemas.openxmlformats.org/officeDocument/2006/math">
                    <m:oMathParaPr>
                      <m:jc m:val="centerGroup"/>
                    </m:oMathParaPr>
                    <m:oMath xmlns:m="http://schemas.openxmlformats.org/officeDocument/2006/math">
                      <m:r>
                        <a:rPr lang="pt-PT" b="0" i="1" smtClean="0">
                          <a:latin typeface="Cambria Math" panose="02040503050406030204" pitchFamily="18" charset="0"/>
                          <a:ea typeface="Cambria Math" panose="02040503050406030204" pitchFamily="18" charset="0"/>
                        </a:rPr>
                        <m:t>∆</m:t>
                      </m:r>
                      <m:r>
                        <a:rPr lang="pt-PT" b="0" i="1" smtClean="0">
                          <a:latin typeface="Cambria Math" panose="02040503050406030204" pitchFamily="18" charset="0"/>
                        </a:rPr>
                        <m:t>𝑓</m:t>
                      </m:r>
                      <m:r>
                        <a:rPr lang="pt-PT" i="1">
                          <a:latin typeface="Cambria Math" panose="02040503050406030204" pitchFamily="18" charset="0"/>
                        </a:rPr>
                        <m:t>=1.86</m:t>
                      </m:r>
                      <m:r>
                        <a:rPr lang="pt-PT" b="0" i="1" smtClean="0">
                          <a:latin typeface="Cambria Math" panose="02040503050406030204" pitchFamily="18" charset="0"/>
                        </a:rPr>
                        <m:t>6</m:t>
                      </m:r>
                      <m:r>
                        <a:rPr lang="pt-PT" i="1">
                          <a:latin typeface="Cambria Math" panose="02040503050406030204" pitchFamily="18" charset="0"/>
                        </a:rPr>
                        <m:t>±</m:t>
                      </m:r>
                      <m:r>
                        <a:rPr lang="pt-PT" b="0" i="1" smtClean="0">
                          <a:latin typeface="Cambria Math" panose="02040503050406030204" pitchFamily="18" charset="0"/>
                        </a:rPr>
                        <m:t>0. 002 </m:t>
                      </m:r>
                      <m:r>
                        <a:rPr lang="pt-PT" b="0" i="1" smtClean="0">
                          <a:latin typeface="Cambria Math" panose="02040503050406030204" pitchFamily="18" charset="0"/>
                        </a:rPr>
                        <m:t>𝑀𝐻𝑧</m:t>
                      </m:r>
                    </m:oMath>
                  </m:oMathPara>
                </a14:m>
                <a:endParaRPr lang="pt-PT"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Sup>
                        <m:sSubSupPr>
                          <m:ctrlPr>
                            <a:rPr lang="pt-PT" i="1">
                              <a:latin typeface="Cambria Math" panose="02040503050406030204" pitchFamily="18" charset="0"/>
                            </a:rPr>
                          </m:ctrlPr>
                        </m:sSubSupPr>
                        <m:e>
                          <m:r>
                            <a:rPr lang="pt-PT" i="1">
                              <a:latin typeface="Cambria Math" panose="02040503050406030204" pitchFamily="18" charset="0"/>
                            </a:rPr>
                            <m:t>𝑇</m:t>
                          </m:r>
                        </m:e>
                        <m:sub>
                          <m:r>
                            <a:rPr lang="pt-PT" i="1">
                              <a:latin typeface="Cambria Math" panose="02040503050406030204" pitchFamily="18" charset="0"/>
                            </a:rPr>
                            <m:t>2</m:t>
                          </m:r>
                        </m:sub>
                        <m:sup>
                          <m:r>
                            <a:rPr lang="pt-PT" i="1">
                              <a:latin typeface="Cambria Math" panose="02040503050406030204" pitchFamily="18" charset="0"/>
                            </a:rPr>
                            <m:t>∗</m:t>
                          </m:r>
                        </m:sup>
                      </m:sSubSup>
                      <m:r>
                        <a:rPr lang="pt-PT" i="1">
                          <a:latin typeface="Cambria Math" panose="02040503050406030204" pitchFamily="18" charset="0"/>
                        </a:rPr>
                        <m:t>=</m:t>
                      </m:r>
                      <m:r>
                        <a:rPr lang="pt-PT" i="1" smtClean="0">
                          <a:latin typeface="Cambria Math" panose="02040503050406030204" pitchFamily="18" charset="0"/>
                        </a:rPr>
                        <m:t>1</m:t>
                      </m:r>
                      <m:r>
                        <a:rPr lang="pt-PT" b="0" i="1" smtClean="0">
                          <a:latin typeface="Cambria Math" panose="02040503050406030204" pitchFamily="18" charset="0"/>
                        </a:rPr>
                        <m:t>4</m:t>
                      </m:r>
                      <m:r>
                        <a:rPr lang="pt-PT" i="1" smtClean="0">
                          <a:latin typeface="Cambria Math" panose="02040503050406030204" pitchFamily="18" charset="0"/>
                        </a:rPr>
                        <m:t> </m:t>
                      </m:r>
                      <m:r>
                        <a:rPr lang="pt-PT" i="1">
                          <a:latin typeface="Cambria Math" panose="02040503050406030204" pitchFamily="18" charset="0"/>
                        </a:rPr>
                        <m:t>±</m:t>
                      </m:r>
                      <m:r>
                        <a:rPr lang="pt-PT" b="0" i="1" smtClean="0">
                          <a:latin typeface="Cambria Math" panose="02040503050406030204" pitchFamily="18" charset="0"/>
                        </a:rPr>
                        <m:t>3 </m:t>
                      </m:r>
                      <m:r>
                        <a:rPr lang="pt-PT" i="1">
                          <a:latin typeface="Cambria Math" panose="02040503050406030204" pitchFamily="18" charset="0"/>
                          <a:ea typeface="Cambria Math" panose="02040503050406030204" pitchFamily="18" charset="0"/>
                        </a:rPr>
                        <m:t>𝜇</m:t>
                      </m:r>
                      <m:r>
                        <a:rPr lang="pt-PT" i="1">
                          <a:latin typeface="Cambria Math" panose="02040503050406030204" pitchFamily="18" charset="0"/>
                        </a:rPr>
                        <m:t>𝑠</m:t>
                      </m:r>
                    </m:oMath>
                  </m:oMathPara>
                </a14:m>
                <a:endParaRPr lang="pt-PT"/>
              </a:p>
            </p:txBody>
          </p:sp>
        </mc:Choice>
        <mc:Fallback>
          <p:sp>
            <p:nvSpPr>
              <p:cNvPr id="5" name="CaixaDeTexto 4">
                <a:extLst>
                  <a:ext uri="{FF2B5EF4-FFF2-40B4-BE49-F238E27FC236}">
                    <a16:creationId xmlns:a16="http://schemas.microsoft.com/office/drawing/2014/main" id="{C3FFD178-4218-40AF-A66C-1688003B638A}"/>
                  </a:ext>
                </a:extLst>
              </p:cNvPr>
              <p:cNvSpPr txBox="1">
                <a:spLocks noRot="1" noChangeAspect="1" noMove="1" noResize="1" noEditPoints="1" noAdjustHandles="1" noChangeArrowheads="1" noChangeShapeType="1" noTextEdit="1"/>
              </p:cNvSpPr>
              <p:nvPr/>
            </p:nvSpPr>
            <p:spPr>
              <a:xfrm>
                <a:off x="321870" y="4881576"/>
                <a:ext cx="3044053" cy="892552"/>
              </a:xfrm>
              <a:prstGeom prst="rect">
                <a:avLst/>
              </a:prstGeom>
              <a:blipFill>
                <a:blip r:embed="rId3"/>
                <a:stretch>
                  <a:fillRect t="-1351" r="-998" b="-676"/>
                </a:stretch>
              </a:blipFill>
            </p:spPr>
            <p:txBody>
              <a:bodyPr/>
              <a:lstStyle/>
              <a:p>
                <a:r>
                  <a:rPr lang="pt-PT">
                    <a:noFill/>
                  </a:rPr>
                  <a:t> </a:t>
                </a:r>
              </a:p>
            </p:txBody>
          </p:sp>
        </mc:Fallback>
      </mc:AlternateContent>
      <mc:AlternateContent xmlns:mc="http://schemas.openxmlformats.org/markup-compatibility/2006">
        <mc:Choice xmlns:a14="http://schemas.microsoft.com/office/drawing/2010/main" Requires="a14">
          <p:sp>
            <p:nvSpPr>
              <p:cNvPr id="6" name="CaixaDeTexto 5">
                <a:extLst>
                  <a:ext uri="{FF2B5EF4-FFF2-40B4-BE49-F238E27FC236}">
                    <a16:creationId xmlns:a16="http://schemas.microsoft.com/office/drawing/2014/main" id="{4CCB7274-13B0-4196-BB42-D8527F77F46F}"/>
                  </a:ext>
                </a:extLst>
              </p:cNvPr>
              <p:cNvSpPr txBox="1"/>
              <p:nvPr/>
            </p:nvSpPr>
            <p:spPr>
              <a:xfrm>
                <a:off x="7287208" y="4880084"/>
                <a:ext cx="4330995" cy="8956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lnSpc>
                    <a:spcPct val="145000"/>
                  </a:lnSpc>
                </a:pPr>
                <a:r>
                  <a:rPr lang="pt-PT"/>
                  <a:t>Curve fit results, </a:t>
                </a:r>
                <a:r>
                  <a:rPr lang="pt-PT" b="1"/>
                  <a:t>512 shots </a:t>
                </a:r>
                <a:r>
                  <a:rPr lang="pt-PT"/>
                  <a:t>(Qiskit fitter): </a:t>
                </a:r>
              </a:p>
              <a:p>
                <a:pPr>
                  <a:lnSpc>
                    <a:spcPct val="145000"/>
                  </a:lnSpc>
                </a:pPr>
                <a14:m>
                  <m:oMathPara xmlns:m="http://schemas.openxmlformats.org/officeDocument/2006/math">
                    <m:oMathParaPr>
                      <m:jc m:val="center"/>
                    </m:oMathParaPr>
                    <m:oMath xmlns:m="http://schemas.openxmlformats.org/officeDocument/2006/math">
                      <m:sSubSup>
                        <m:sSubSupPr>
                          <m:ctrlPr>
                            <a:rPr lang="pt-PT" i="1">
                              <a:latin typeface="Cambria Math" panose="02040503050406030204" pitchFamily="18" charset="0"/>
                            </a:rPr>
                          </m:ctrlPr>
                        </m:sSubSupPr>
                        <m:e>
                          <m:r>
                            <a:rPr lang="pt-PT" i="1">
                              <a:latin typeface="Cambria Math" panose="02040503050406030204" pitchFamily="18" charset="0"/>
                            </a:rPr>
                            <m:t>𝑇</m:t>
                          </m:r>
                        </m:e>
                        <m:sub>
                          <m:r>
                            <a:rPr lang="pt-PT" i="1">
                              <a:latin typeface="Cambria Math" panose="02040503050406030204" pitchFamily="18" charset="0"/>
                            </a:rPr>
                            <m:t>2</m:t>
                          </m:r>
                        </m:sub>
                        <m:sup>
                          <m:r>
                            <a:rPr lang="pt-PT" i="1">
                              <a:latin typeface="Cambria Math" panose="02040503050406030204" pitchFamily="18" charset="0"/>
                            </a:rPr>
                            <m:t>∗</m:t>
                          </m:r>
                        </m:sup>
                      </m:sSubSup>
                      <m:r>
                        <a:rPr lang="pt-PT" i="1">
                          <a:latin typeface="Cambria Math" panose="02040503050406030204" pitchFamily="18" charset="0"/>
                        </a:rPr>
                        <m:t>=2</m:t>
                      </m:r>
                      <m:r>
                        <a:rPr lang="pt-PT" b="0" i="1" smtClean="0">
                          <a:latin typeface="Cambria Math" panose="02040503050406030204" pitchFamily="18" charset="0"/>
                        </a:rPr>
                        <m:t>1</m:t>
                      </m:r>
                      <m:r>
                        <a:rPr lang="pt-PT" i="1">
                          <a:latin typeface="Cambria Math" panose="02040503050406030204" pitchFamily="18" charset="0"/>
                        </a:rPr>
                        <m:t> ±</m:t>
                      </m:r>
                      <m:r>
                        <a:rPr lang="pt-PT" b="0" i="1" smtClean="0">
                          <a:latin typeface="Cambria Math" panose="02040503050406030204" pitchFamily="18" charset="0"/>
                        </a:rPr>
                        <m:t>1 </m:t>
                      </m:r>
                      <m:r>
                        <a:rPr lang="pt-PT" i="1">
                          <a:latin typeface="Cambria Math" panose="02040503050406030204" pitchFamily="18" charset="0"/>
                          <a:ea typeface="Cambria Math" panose="02040503050406030204" pitchFamily="18" charset="0"/>
                        </a:rPr>
                        <m:t>𝜇</m:t>
                      </m:r>
                      <m:r>
                        <a:rPr lang="pt-PT" i="1">
                          <a:latin typeface="Cambria Math" panose="02040503050406030204" pitchFamily="18" charset="0"/>
                        </a:rPr>
                        <m:t>𝑠</m:t>
                      </m:r>
                    </m:oMath>
                  </m:oMathPara>
                </a14:m>
                <a:endParaRPr lang="pt-PT"/>
              </a:p>
            </p:txBody>
          </p:sp>
        </mc:Choice>
        <mc:Fallback>
          <p:sp>
            <p:nvSpPr>
              <p:cNvPr id="6" name="CaixaDeTexto 5">
                <a:extLst>
                  <a:ext uri="{FF2B5EF4-FFF2-40B4-BE49-F238E27FC236}">
                    <a16:creationId xmlns:a16="http://schemas.microsoft.com/office/drawing/2014/main" id="{4CCB7274-13B0-4196-BB42-D8527F77F46F}"/>
                  </a:ext>
                </a:extLst>
              </p:cNvPr>
              <p:cNvSpPr txBox="1">
                <a:spLocks noRot="1" noChangeAspect="1" noMove="1" noResize="1" noEditPoints="1" noAdjustHandles="1" noChangeArrowheads="1" noChangeShapeType="1" noTextEdit="1"/>
              </p:cNvSpPr>
              <p:nvPr/>
            </p:nvSpPr>
            <p:spPr>
              <a:xfrm>
                <a:off x="7287208" y="4880084"/>
                <a:ext cx="4330995" cy="895630"/>
              </a:xfrm>
              <a:prstGeom prst="rect">
                <a:avLst/>
              </a:prstGeom>
              <a:blipFill>
                <a:blip r:embed="rId4"/>
                <a:stretch>
                  <a:fillRect/>
                </a:stretch>
              </a:blipFill>
            </p:spPr>
            <p:txBody>
              <a:bodyPr/>
              <a:lstStyle/>
              <a:p>
                <a:r>
                  <a:rPr lang="pt-PT">
                    <a:noFill/>
                  </a:rPr>
                  <a:t> </a:t>
                </a:r>
              </a:p>
            </p:txBody>
          </p:sp>
        </mc:Fallback>
      </mc:AlternateContent>
      <mc:AlternateContent xmlns:mc="http://schemas.openxmlformats.org/markup-compatibility/2006">
        <mc:Choice xmlns:a14="http://schemas.microsoft.com/office/drawing/2010/main" Requires="a14">
          <p:sp>
            <p:nvSpPr>
              <p:cNvPr id="7" name="CaixaDeTexto 6">
                <a:extLst>
                  <a:ext uri="{FF2B5EF4-FFF2-40B4-BE49-F238E27FC236}">
                    <a16:creationId xmlns:a16="http://schemas.microsoft.com/office/drawing/2014/main" id="{C3AF175D-8B20-471F-80D0-E698AD1AA7CA}"/>
                  </a:ext>
                </a:extLst>
              </p:cNvPr>
              <p:cNvSpPr txBox="1"/>
              <p:nvPr/>
            </p:nvSpPr>
            <p:spPr>
              <a:xfrm>
                <a:off x="280464" y="6110649"/>
                <a:ext cx="6274817" cy="553998"/>
              </a:xfrm>
              <a:prstGeom prst="rect">
                <a:avLst/>
              </a:prstGeom>
              <a:noFill/>
            </p:spPr>
            <p:txBody>
              <a:bodyPr wrap="square">
                <a:spAutoFit/>
              </a:bodyPr>
              <a:lstStyle/>
              <a:p>
                <a:pPr algn="ctr"/>
                <a14:m>
                  <m:oMath xmlns:m="http://schemas.openxmlformats.org/officeDocument/2006/math">
                    <m:r>
                      <a:rPr lang="pt-PT" sz="1600" i="1">
                        <a:latin typeface="Cambria Math" panose="02040503050406030204" pitchFamily="18" charset="0"/>
                        <a:ea typeface="Cambria Math" panose="02040503050406030204" pitchFamily="18" charset="0"/>
                      </a:rPr>
                      <m:t>∆</m:t>
                    </m:r>
                    <m:r>
                      <a:rPr lang="pt-PT" sz="1600" i="1">
                        <a:latin typeface="Cambria Math" panose="02040503050406030204" pitchFamily="18" charset="0"/>
                      </a:rPr>
                      <m:t>𝑓</m:t>
                    </m:r>
                    <m:r>
                      <a:rPr lang="pt-PT" sz="1600" i="1">
                        <a:latin typeface="Cambria Math" panose="02040503050406030204" pitchFamily="18" charset="0"/>
                        <a:ea typeface="Cambria Math" panose="02040503050406030204" pitchFamily="18" charset="0"/>
                      </a:rPr>
                      <m:t>≈</m:t>
                    </m:r>
                    <m:r>
                      <a:rPr lang="pt-PT" sz="1600" b="0" i="1" smtClean="0">
                        <a:latin typeface="Cambria Math" panose="02040503050406030204" pitchFamily="18" charset="0"/>
                        <a:ea typeface="Cambria Math" panose="02040503050406030204" pitchFamily="18" charset="0"/>
                      </a:rPr>
                      <m:t>1.83</m:t>
                    </m:r>
                  </m:oMath>
                </a14:m>
                <a:r>
                  <a:rPr lang="pt-PT" sz="1600"/>
                  <a:t> </a:t>
                </a:r>
                <a:r>
                  <a:rPr lang="pt-PT" sz="1200" i="1"/>
                  <a:t>(apart from errors in the backend resonance frequency estimate)</a:t>
                </a:r>
              </a:p>
              <a:p>
                <a:pPr algn="ctr"/>
                <a:r>
                  <a:rPr lang="pt-PT" sz="1400" b="1"/>
                  <a:t>Same set of measurements </a:t>
                </a:r>
                <a:r>
                  <a:rPr lang="pt-PT" sz="1400"/>
                  <a:t>for both; 75 evenly spaced times for t </a:t>
                </a:r>
                <a:r>
                  <a:rPr lang="pt-PT" sz="1400" b="0">
                    <a:solidFill>
                      <a:srgbClr val="4D5156"/>
                    </a:solidFill>
                    <a:effectLst/>
                    <a:latin typeface="arial" panose="020B0604020202020204" pitchFamily="34" charset="0"/>
                  </a:rPr>
                  <a:t>∈</a:t>
                </a:r>
                <a:r>
                  <a:rPr lang="pt-PT" sz="1400"/>
                  <a:t> [0.2,5[ </a:t>
                </a:r>
                <a:r>
                  <a:rPr lang="el-GR" sz="1400"/>
                  <a:t>μ</a:t>
                </a:r>
                <a:r>
                  <a:rPr lang="pt-PT" sz="1400"/>
                  <a:t>s</a:t>
                </a:r>
              </a:p>
            </p:txBody>
          </p:sp>
        </mc:Choice>
        <mc:Fallback>
          <p:sp>
            <p:nvSpPr>
              <p:cNvPr id="7" name="CaixaDeTexto 6">
                <a:extLst>
                  <a:ext uri="{FF2B5EF4-FFF2-40B4-BE49-F238E27FC236}">
                    <a16:creationId xmlns:a16="http://schemas.microsoft.com/office/drawing/2014/main" id="{C3AF175D-8B20-471F-80D0-E698AD1AA7CA}"/>
                  </a:ext>
                </a:extLst>
              </p:cNvPr>
              <p:cNvSpPr txBox="1">
                <a:spLocks noRot="1" noChangeAspect="1" noMove="1" noResize="1" noEditPoints="1" noAdjustHandles="1" noChangeArrowheads="1" noChangeShapeType="1" noTextEdit="1"/>
              </p:cNvSpPr>
              <p:nvPr/>
            </p:nvSpPr>
            <p:spPr>
              <a:xfrm>
                <a:off x="280464" y="6110649"/>
                <a:ext cx="6274817" cy="553998"/>
              </a:xfrm>
              <a:prstGeom prst="rect">
                <a:avLst/>
              </a:prstGeom>
              <a:blipFill>
                <a:blip r:embed="rId5"/>
                <a:stretch>
                  <a:fillRect b="-12088"/>
                </a:stretch>
              </a:blipFill>
            </p:spPr>
            <p:txBody>
              <a:bodyPr/>
              <a:lstStyle/>
              <a:p>
                <a:r>
                  <a:rPr lang="pt-PT">
                    <a:noFill/>
                  </a:rPr>
                  <a:t> </a:t>
                </a:r>
              </a:p>
            </p:txBody>
          </p:sp>
        </mc:Fallback>
      </mc:AlternateContent>
      <p:pic>
        <p:nvPicPr>
          <p:cNvPr id="8" name="Imagem 7">
            <a:extLst>
              <a:ext uri="{FF2B5EF4-FFF2-40B4-BE49-F238E27FC236}">
                <a16:creationId xmlns:a16="http://schemas.microsoft.com/office/drawing/2014/main" id="{8FC42A90-1A1F-4DC5-AA73-A1BDFAB35A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1827" y="1598494"/>
            <a:ext cx="4532093" cy="2880000"/>
          </a:xfrm>
          <a:prstGeom prst="rect">
            <a:avLst/>
          </a:prstGeom>
        </p:spPr>
      </p:pic>
      <p:pic>
        <p:nvPicPr>
          <p:cNvPr id="10" name="Imagem 9" descr="Uma imagem com céu, interior&#10;&#10;Descrição gerada automaticamente">
            <a:extLst>
              <a:ext uri="{FF2B5EF4-FFF2-40B4-BE49-F238E27FC236}">
                <a16:creationId xmlns:a16="http://schemas.microsoft.com/office/drawing/2014/main" id="{D3A38DE8-6451-4A37-9A4B-06DD03EA2D8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08082" y="1530148"/>
            <a:ext cx="4626837" cy="3014907"/>
          </a:xfrm>
          <a:prstGeom prst="rect">
            <a:avLst/>
          </a:prstGeom>
        </p:spPr>
      </p:pic>
      <p:sp>
        <p:nvSpPr>
          <p:cNvPr id="11" name="CaixaDeTexto 10">
            <a:extLst>
              <a:ext uri="{FF2B5EF4-FFF2-40B4-BE49-F238E27FC236}">
                <a16:creationId xmlns:a16="http://schemas.microsoft.com/office/drawing/2014/main" id="{2F12FACA-0854-49B9-8D2C-0D55C2F59AAE}"/>
              </a:ext>
            </a:extLst>
          </p:cNvPr>
          <p:cNvSpPr txBox="1"/>
          <p:nvPr/>
        </p:nvSpPr>
        <p:spPr>
          <a:xfrm>
            <a:off x="4502227" y="5764725"/>
            <a:ext cx="1472967" cy="307777"/>
          </a:xfrm>
          <a:prstGeom prst="rect">
            <a:avLst/>
          </a:prstGeom>
          <a:noFill/>
        </p:spPr>
        <p:txBody>
          <a:bodyPr wrap="none" rtlCol="0">
            <a:spAutoFit/>
          </a:bodyPr>
          <a:lstStyle/>
          <a:p>
            <a:r>
              <a:rPr lang="pt-PT" sz="1400"/>
              <a:t>(3 Markov moves)</a:t>
            </a:r>
          </a:p>
        </p:txBody>
      </p:sp>
      <mc:AlternateContent xmlns:mc="http://schemas.openxmlformats.org/markup-compatibility/2006">
        <mc:Choice xmlns:a14="http://schemas.microsoft.com/office/drawing/2010/main" Requires="a14">
          <p:sp>
            <p:nvSpPr>
              <p:cNvPr id="12" name="CaixaDeTexto 11">
                <a:extLst>
                  <a:ext uri="{FF2B5EF4-FFF2-40B4-BE49-F238E27FC236}">
                    <a16:creationId xmlns:a16="http://schemas.microsoft.com/office/drawing/2014/main" id="{AFA961D4-24B9-4226-88AA-C7D8CBA45712}"/>
                  </a:ext>
                </a:extLst>
              </p:cNvPr>
              <p:cNvSpPr txBox="1"/>
              <p:nvPr/>
            </p:nvSpPr>
            <p:spPr>
              <a:xfrm>
                <a:off x="8241551" y="6218371"/>
                <a:ext cx="2768572" cy="338554"/>
              </a:xfrm>
              <a:prstGeom prst="rect">
                <a:avLst/>
              </a:prstGeom>
              <a:noFill/>
            </p:spPr>
            <p:txBody>
              <a:bodyPr wrap="square">
                <a:spAutoFit/>
              </a:bodyPr>
              <a:lstStyle/>
              <a:p>
                <a:r>
                  <a:rPr lang="pt-PT" sz="1600" i="1">
                    <a:latin typeface="Cambria Math" panose="02040503050406030204" pitchFamily="18" charset="0"/>
                  </a:rPr>
                  <a:t>nosc = 5, </a:t>
                </a:r>
                <a14:m>
                  <m:oMath xmlns:m="http://schemas.openxmlformats.org/officeDocument/2006/math">
                    <m:r>
                      <a:rPr lang="pt-PT" sz="1600" b="0" i="1" smtClean="0">
                        <a:latin typeface="Cambria Math" panose="02040503050406030204" pitchFamily="18" charset="0"/>
                        <a:ea typeface="Cambria Math" panose="02040503050406030204" pitchFamily="18" charset="0"/>
                      </a:rPr>
                      <m:t>∆</m:t>
                    </m:r>
                    <m:r>
                      <a:rPr lang="pt-PT" sz="1600" b="0" i="1" smtClean="0">
                        <a:latin typeface="Cambria Math" panose="02040503050406030204" pitchFamily="18" charset="0"/>
                      </a:rPr>
                      <m:t>𝑓</m:t>
                    </m:r>
                    <m:r>
                      <a:rPr lang="pt-PT" sz="1600" b="0" i="0" smtClean="0">
                        <a:latin typeface="Cambria Math" panose="02040503050406030204" pitchFamily="18" charset="0"/>
                      </a:rPr>
                      <m:t>=</m:t>
                    </m:r>
                    <m:r>
                      <a:rPr lang="pt-PT" sz="1600" b="0" i="1" smtClean="0">
                        <a:latin typeface="Cambria Math" panose="02040503050406030204" pitchFamily="18" charset="0"/>
                      </a:rPr>
                      <m:t>0.99 </m:t>
                    </m:r>
                    <m:r>
                      <a:rPr lang="pt-PT" sz="1600" b="0" i="1" smtClean="0">
                        <a:latin typeface="Cambria Math" panose="02040503050406030204" pitchFamily="18" charset="0"/>
                      </a:rPr>
                      <m:t>𝑀𝐻𝑧</m:t>
                    </m:r>
                  </m:oMath>
                </a14:m>
                <a:endParaRPr lang="pt-PT" sz="1600"/>
              </a:p>
            </p:txBody>
          </p:sp>
        </mc:Choice>
        <mc:Fallback>
          <p:sp>
            <p:nvSpPr>
              <p:cNvPr id="12" name="CaixaDeTexto 11">
                <a:extLst>
                  <a:ext uri="{FF2B5EF4-FFF2-40B4-BE49-F238E27FC236}">
                    <a16:creationId xmlns:a16="http://schemas.microsoft.com/office/drawing/2014/main" id="{AFA961D4-24B9-4226-88AA-C7D8CBA45712}"/>
                  </a:ext>
                </a:extLst>
              </p:cNvPr>
              <p:cNvSpPr txBox="1">
                <a:spLocks noRot="1" noChangeAspect="1" noMove="1" noResize="1" noEditPoints="1" noAdjustHandles="1" noChangeArrowheads="1" noChangeShapeType="1" noTextEdit="1"/>
              </p:cNvSpPr>
              <p:nvPr/>
            </p:nvSpPr>
            <p:spPr>
              <a:xfrm>
                <a:off x="8241551" y="6218371"/>
                <a:ext cx="2768572" cy="338554"/>
              </a:xfrm>
              <a:prstGeom prst="rect">
                <a:avLst/>
              </a:prstGeom>
              <a:blipFill>
                <a:blip r:embed="rId8"/>
                <a:stretch>
                  <a:fillRect l="-1322" t="-8929" b="-17857"/>
                </a:stretch>
              </a:blipFill>
            </p:spPr>
            <p:txBody>
              <a:bodyPr/>
              <a:lstStyle/>
              <a:p>
                <a:r>
                  <a:rPr lang="pt-PT">
                    <a:noFill/>
                  </a:rPr>
                  <a:t> </a:t>
                </a:r>
              </a:p>
            </p:txBody>
          </p:sp>
        </mc:Fallback>
      </mc:AlternateContent>
    </p:spTree>
    <p:extLst>
      <p:ext uri="{BB962C8B-B14F-4D97-AF65-F5344CB8AC3E}">
        <p14:creationId xmlns:p14="http://schemas.microsoft.com/office/powerpoint/2010/main" val="2573300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m quadrado&#10;&#10;Descrição gerada automaticamente">
            <a:extLst>
              <a:ext uri="{FF2B5EF4-FFF2-40B4-BE49-F238E27FC236}">
                <a16:creationId xmlns:a16="http://schemas.microsoft.com/office/drawing/2014/main" id="{B63DE228-ECA2-4064-B1E7-13F72754B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29155"/>
            <a:ext cx="4912258" cy="2880000"/>
          </a:xfrm>
          <a:prstGeom prst="rect">
            <a:avLst/>
          </a:prstGeom>
        </p:spPr>
      </p:pic>
      <p:pic>
        <p:nvPicPr>
          <p:cNvPr id="6" name="Imagem 5" descr="Uma imagem com quadrado&#10;&#10;Descrição gerada automaticamente">
            <a:extLst>
              <a:ext uri="{FF2B5EF4-FFF2-40B4-BE49-F238E27FC236}">
                <a16:creationId xmlns:a16="http://schemas.microsoft.com/office/drawing/2014/main" id="{A0B2DF45-4917-440B-8AF9-3F65D783BF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2164" y="2129155"/>
            <a:ext cx="4912258" cy="2880000"/>
          </a:xfrm>
          <a:prstGeom prst="rect">
            <a:avLst/>
          </a:prstGeom>
        </p:spPr>
      </p:pic>
      <p:sp>
        <p:nvSpPr>
          <p:cNvPr id="7" name="Título 3">
            <a:extLst>
              <a:ext uri="{FF2B5EF4-FFF2-40B4-BE49-F238E27FC236}">
                <a16:creationId xmlns:a16="http://schemas.microsoft.com/office/drawing/2014/main" id="{3F80CB6A-169C-4BB5-BDE1-71A42313BFAB}"/>
              </a:ext>
            </a:extLst>
          </p:cNvPr>
          <p:cNvSpPr txBox="1">
            <a:spLocks/>
          </p:cNvSpPr>
          <p:nvPr/>
        </p:nvSpPr>
        <p:spPr>
          <a:xfrm>
            <a:off x="838200" y="-69570"/>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t>Hahn echo experiment on IBMQ device ‘Rome’</a:t>
            </a:r>
            <a:endParaRPr lang="pt-PT" i="1"/>
          </a:p>
        </p:txBody>
      </p:sp>
      <p:sp>
        <p:nvSpPr>
          <p:cNvPr id="8" name="Retângulo 7">
            <a:extLst>
              <a:ext uri="{FF2B5EF4-FFF2-40B4-BE49-F238E27FC236}">
                <a16:creationId xmlns:a16="http://schemas.microsoft.com/office/drawing/2014/main" id="{5E7CB2D3-E76B-4EC7-8E81-7A43FE315BBD}"/>
              </a:ext>
            </a:extLst>
          </p:cNvPr>
          <p:cNvSpPr/>
          <p:nvPr/>
        </p:nvSpPr>
        <p:spPr>
          <a:xfrm>
            <a:off x="4456421" y="1221205"/>
            <a:ext cx="541538" cy="5400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a:solidFill>
                  <a:schemeClr val="tx1"/>
                </a:solidFill>
              </a:rPr>
              <a:t>π</a:t>
            </a:r>
            <a:endParaRPr lang="pt-PT" b="1">
              <a:solidFill>
                <a:schemeClr val="tx1"/>
              </a:solidFill>
            </a:endParaRPr>
          </a:p>
        </p:txBody>
      </p:sp>
      <mc:AlternateContent xmlns:mc="http://schemas.openxmlformats.org/markup-compatibility/2006" xmlns:a14="http://schemas.microsoft.com/office/drawing/2010/main">
        <mc:Choice Requires="a14">
          <p:sp>
            <p:nvSpPr>
              <p:cNvPr id="9" name="Retângulo 8">
                <a:extLst>
                  <a:ext uri="{FF2B5EF4-FFF2-40B4-BE49-F238E27FC236}">
                    <a16:creationId xmlns:a16="http://schemas.microsoft.com/office/drawing/2014/main" id="{4355D41E-2802-4AD3-89FB-680454F55809}"/>
                  </a:ext>
                </a:extLst>
              </p:cNvPr>
              <p:cNvSpPr/>
              <p:nvPr/>
            </p:nvSpPr>
            <p:spPr>
              <a:xfrm>
                <a:off x="2174120" y="1221205"/>
                <a:ext cx="541538" cy="5400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PT" b="1" i="1" smtClean="0">
                          <a:solidFill>
                            <a:schemeClr val="tx1"/>
                          </a:solidFill>
                          <a:latin typeface="Cambria Math" panose="02040503050406030204" pitchFamily="18" charset="0"/>
                        </a:rPr>
                        <m:t> </m:t>
                      </m:r>
                      <m:f>
                        <m:fPr>
                          <m:type m:val="skw"/>
                          <m:ctrlPr>
                            <a:rPr lang="pt-PT" b="1" i="1" smtClean="0">
                              <a:solidFill>
                                <a:schemeClr val="tx1"/>
                              </a:solidFill>
                              <a:latin typeface="Cambria Math" panose="02040503050406030204" pitchFamily="18" charset="0"/>
                            </a:rPr>
                          </m:ctrlPr>
                        </m:fPr>
                        <m:num>
                          <m:r>
                            <m:rPr>
                              <m:nor/>
                            </m:rPr>
                            <a:rPr lang="el-GR" b="1" smtClean="0">
                              <a:solidFill>
                                <a:schemeClr val="tx1"/>
                              </a:solidFill>
                            </a:rPr>
                            <m:t>π</m:t>
                          </m:r>
                          <m:r>
                            <m:rPr>
                              <m:nor/>
                            </m:rPr>
                            <a:rPr lang="pt-PT" b="1" smtClean="0">
                              <a:solidFill>
                                <a:schemeClr val="tx1"/>
                              </a:solidFill>
                            </a:rPr>
                            <m:t> </m:t>
                          </m:r>
                        </m:num>
                        <m:den>
                          <m:r>
                            <a:rPr lang="pt-PT" b="1" i="1" smtClean="0">
                              <a:solidFill>
                                <a:schemeClr val="tx1"/>
                              </a:solidFill>
                              <a:latin typeface="Cambria Math" panose="02040503050406030204" pitchFamily="18" charset="0"/>
                            </a:rPr>
                            <m:t>𝟐</m:t>
                          </m:r>
                        </m:den>
                      </m:f>
                    </m:oMath>
                  </m:oMathPara>
                </a14:m>
                <a:endParaRPr lang="pt-PT" b="1">
                  <a:solidFill>
                    <a:schemeClr val="tx1"/>
                  </a:solidFill>
                </a:endParaRPr>
              </a:p>
            </p:txBody>
          </p:sp>
        </mc:Choice>
        <mc:Fallback xmlns="">
          <p:sp>
            <p:nvSpPr>
              <p:cNvPr id="9" name="Retângulo 8">
                <a:extLst>
                  <a:ext uri="{FF2B5EF4-FFF2-40B4-BE49-F238E27FC236}">
                    <a16:creationId xmlns:a16="http://schemas.microsoft.com/office/drawing/2014/main" id="{4355D41E-2802-4AD3-89FB-680454F55809}"/>
                  </a:ext>
                </a:extLst>
              </p:cNvPr>
              <p:cNvSpPr>
                <a:spLocks noRot="1" noChangeAspect="1" noMove="1" noResize="1" noEditPoints="1" noAdjustHandles="1" noChangeArrowheads="1" noChangeShapeType="1" noTextEdit="1"/>
              </p:cNvSpPr>
              <p:nvPr/>
            </p:nvSpPr>
            <p:spPr>
              <a:xfrm>
                <a:off x="2174120" y="1221205"/>
                <a:ext cx="541538" cy="540000"/>
              </a:xfrm>
              <a:prstGeom prst="rect">
                <a:avLst/>
              </a:prstGeom>
              <a:blipFill>
                <a:blip r:embed="rId4"/>
                <a:stretch>
                  <a:fillRect l="-51613" t="-85106" r="-97849" b="-136170"/>
                </a:stretch>
              </a:blipFill>
              <a:ln w="28575">
                <a:solidFill>
                  <a:schemeClr val="tx1"/>
                </a:solidFill>
              </a:ln>
            </p:spPr>
            <p:txBody>
              <a:bodyPr/>
              <a:lstStyle/>
              <a:p>
                <a:r>
                  <a:rPr lang="pt-PT">
                    <a:noFill/>
                  </a:rPr>
                  <a:t> </a:t>
                </a:r>
              </a:p>
            </p:txBody>
          </p:sp>
        </mc:Fallback>
      </mc:AlternateContent>
      <mc:AlternateContent xmlns:mc="http://schemas.openxmlformats.org/markup-compatibility/2006" xmlns:a14="http://schemas.microsoft.com/office/drawing/2010/main">
        <mc:Choice Requires="a14">
          <p:sp>
            <p:nvSpPr>
              <p:cNvPr id="10" name="Retângulo 9">
                <a:extLst>
                  <a:ext uri="{FF2B5EF4-FFF2-40B4-BE49-F238E27FC236}">
                    <a16:creationId xmlns:a16="http://schemas.microsoft.com/office/drawing/2014/main" id="{FAA00601-6F23-4408-B197-24AC15F38C8A}"/>
                  </a:ext>
                </a:extLst>
              </p:cNvPr>
              <p:cNvSpPr/>
              <p:nvPr/>
            </p:nvSpPr>
            <p:spPr>
              <a:xfrm>
                <a:off x="6738722" y="1221205"/>
                <a:ext cx="541538" cy="5400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PT" b="1" i="1" smtClean="0">
                          <a:solidFill>
                            <a:schemeClr val="tx1"/>
                          </a:solidFill>
                          <a:latin typeface="Cambria Math" panose="02040503050406030204" pitchFamily="18" charset="0"/>
                        </a:rPr>
                        <m:t> </m:t>
                      </m:r>
                      <m:f>
                        <m:fPr>
                          <m:type m:val="skw"/>
                          <m:ctrlPr>
                            <a:rPr lang="pt-PT" b="1" i="1" smtClean="0">
                              <a:solidFill>
                                <a:schemeClr val="tx1"/>
                              </a:solidFill>
                              <a:latin typeface="Cambria Math" panose="02040503050406030204" pitchFamily="18" charset="0"/>
                            </a:rPr>
                          </m:ctrlPr>
                        </m:fPr>
                        <m:num>
                          <m:r>
                            <m:rPr>
                              <m:nor/>
                            </m:rPr>
                            <a:rPr lang="el-GR" b="1" smtClean="0">
                              <a:solidFill>
                                <a:schemeClr val="tx1"/>
                              </a:solidFill>
                            </a:rPr>
                            <m:t>π</m:t>
                          </m:r>
                          <m:r>
                            <m:rPr>
                              <m:nor/>
                            </m:rPr>
                            <a:rPr lang="pt-PT" b="1" smtClean="0">
                              <a:solidFill>
                                <a:schemeClr val="tx1"/>
                              </a:solidFill>
                            </a:rPr>
                            <m:t> </m:t>
                          </m:r>
                        </m:num>
                        <m:den>
                          <m:r>
                            <a:rPr lang="pt-PT" b="1" i="1" smtClean="0">
                              <a:solidFill>
                                <a:schemeClr val="tx1"/>
                              </a:solidFill>
                              <a:latin typeface="Cambria Math" panose="02040503050406030204" pitchFamily="18" charset="0"/>
                            </a:rPr>
                            <m:t>𝟐</m:t>
                          </m:r>
                        </m:den>
                      </m:f>
                    </m:oMath>
                  </m:oMathPara>
                </a14:m>
                <a:endParaRPr lang="pt-PT" b="1">
                  <a:solidFill>
                    <a:schemeClr val="tx1"/>
                  </a:solidFill>
                </a:endParaRPr>
              </a:p>
            </p:txBody>
          </p:sp>
        </mc:Choice>
        <mc:Fallback xmlns="">
          <p:sp>
            <p:nvSpPr>
              <p:cNvPr id="10" name="Retângulo 9">
                <a:extLst>
                  <a:ext uri="{FF2B5EF4-FFF2-40B4-BE49-F238E27FC236}">
                    <a16:creationId xmlns:a16="http://schemas.microsoft.com/office/drawing/2014/main" id="{FAA00601-6F23-4408-B197-24AC15F38C8A}"/>
                  </a:ext>
                </a:extLst>
              </p:cNvPr>
              <p:cNvSpPr>
                <a:spLocks noRot="1" noChangeAspect="1" noMove="1" noResize="1" noEditPoints="1" noAdjustHandles="1" noChangeArrowheads="1" noChangeShapeType="1" noTextEdit="1"/>
              </p:cNvSpPr>
              <p:nvPr/>
            </p:nvSpPr>
            <p:spPr>
              <a:xfrm>
                <a:off x="6738722" y="1221205"/>
                <a:ext cx="541538" cy="540000"/>
              </a:xfrm>
              <a:prstGeom prst="rect">
                <a:avLst/>
              </a:prstGeom>
              <a:blipFill>
                <a:blip r:embed="rId5"/>
                <a:stretch>
                  <a:fillRect l="-51064" t="-85106" r="-95745" b="-136170"/>
                </a:stretch>
              </a:blipFill>
              <a:ln w="28575">
                <a:solidFill>
                  <a:schemeClr val="tx1"/>
                </a:solidFill>
              </a:ln>
            </p:spPr>
            <p:txBody>
              <a:bodyPr/>
              <a:lstStyle/>
              <a:p>
                <a:r>
                  <a:rPr lang="pt-PT">
                    <a:noFill/>
                  </a:rPr>
                  <a:t> </a:t>
                </a:r>
              </a:p>
            </p:txBody>
          </p:sp>
        </mc:Fallback>
      </mc:AlternateContent>
      <p:cxnSp>
        <p:nvCxnSpPr>
          <p:cNvPr id="11" name="Conexão reta 10">
            <a:extLst>
              <a:ext uri="{FF2B5EF4-FFF2-40B4-BE49-F238E27FC236}">
                <a16:creationId xmlns:a16="http://schemas.microsoft.com/office/drawing/2014/main" id="{E0DD42D1-F9B7-4E44-9FD8-2AC354E8663C}"/>
              </a:ext>
            </a:extLst>
          </p:cNvPr>
          <p:cNvCxnSpPr>
            <a:stCxn id="9" idx="3"/>
            <a:endCxn id="8" idx="1"/>
          </p:cNvCxnSpPr>
          <p:nvPr/>
        </p:nvCxnSpPr>
        <p:spPr>
          <a:xfrm>
            <a:off x="2715658" y="1491205"/>
            <a:ext cx="1740763" cy="0"/>
          </a:xfrm>
          <a:prstGeom prst="line">
            <a:avLst/>
          </a:prstGeom>
          <a:ln w="28575">
            <a:prstDash val="solid"/>
          </a:ln>
        </p:spPr>
        <p:style>
          <a:lnRef idx="1">
            <a:schemeClr val="dk1"/>
          </a:lnRef>
          <a:fillRef idx="0">
            <a:schemeClr val="dk1"/>
          </a:fillRef>
          <a:effectRef idx="0">
            <a:schemeClr val="dk1"/>
          </a:effectRef>
          <a:fontRef idx="minor">
            <a:schemeClr val="tx1"/>
          </a:fontRef>
        </p:style>
      </p:cxnSp>
      <p:cxnSp>
        <p:nvCxnSpPr>
          <p:cNvPr id="12" name="Conexão reta 11">
            <a:extLst>
              <a:ext uri="{FF2B5EF4-FFF2-40B4-BE49-F238E27FC236}">
                <a16:creationId xmlns:a16="http://schemas.microsoft.com/office/drawing/2014/main" id="{809293C2-4C3E-4846-876B-31F370A3BFC6}"/>
              </a:ext>
            </a:extLst>
          </p:cNvPr>
          <p:cNvCxnSpPr>
            <a:cxnSpLocks/>
          </p:cNvCxnSpPr>
          <p:nvPr/>
        </p:nvCxnSpPr>
        <p:spPr>
          <a:xfrm>
            <a:off x="4997959" y="1478082"/>
            <a:ext cx="1740763" cy="0"/>
          </a:xfrm>
          <a:prstGeom prst="line">
            <a:avLst/>
          </a:prstGeom>
          <a:ln w="28575">
            <a:prstDash val="soli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EDDD6892-7DCB-4BDC-9445-388B39AC3E95}"/>
                  </a:ext>
                </a:extLst>
              </p:cNvPr>
              <p:cNvSpPr txBox="1"/>
              <p:nvPr/>
            </p:nvSpPr>
            <p:spPr>
              <a:xfrm>
                <a:off x="3356630" y="1580225"/>
                <a:ext cx="506164" cy="36195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type m:val="skw"/>
                          <m:ctrlPr>
                            <a:rPr lang="pt-PT" b="0" i="1" smtClean="0">
                              <a:latin typeface="Cambria Math" panose="02040503050406030204" pitchFamily="18" charset="0"/>
                              <a:ea typeface="Cambria Math" panose="02040503050406030204" pitchFamily="18" charset="0"/>
                            </a:rPr>
                          </m:ctrlPr>
                        </m:fPr>
                        <m:num>
                          <m:r>
                            <a:rPr lang="pt-PT" i="1" smtClean="0">
                              <a:latin typeface="Cambria Math" panose="02040503050406030204" pitchFamily="18" charset="0"/>
                              <a:ea typeface="Cambria Math" panose="02040503050406030204" pitchFamily="18" charset="0"/>
                            </a:rPr>
                            <m:t>∆</m:t>
                          </m:r>
                          <m:r>
                            <a:rPr lang="pt-PT" b="0" i="1" smtClean="0">
                              <a:latin typeface="Cambria Math" panose="02040503050406030204" pitchFamily="18" charset="0"/>
                              <a:ea typeface="Cambria Math" panose="02040503050406030204" pitchFamily="18" charset="0"/>
                            </a:rPr>
                            <m:t>𝑡</m:t>
                          </m:r>
                        </m:num>
                        <m:den>
                          <m:r>
                            <a:rPr lang="pt-PT" b="0" i="1" smtClean="0">
                              <a:latin typeface="Cambria Math" panose="02040503050406030204" pitchFamily="18" charset="0"/>
                              <a:ea typeface="Cambria Math" panose="02040503050406030204" pitchFamily="18" charset="0"/>
                            </a:rPr>
                            <m:t>2</m:t>
                          </m:r>
                        </m:den>
                      </m:f>
                    </m:oMath>
                  </m:oMathPara>
                </a14:m>
                <a:endParaRPr lang="pt-PT"/>
              </a:p>
            </p:txBody>
          </p:sp>
        </mc:Choice>
        <mc:Fallback xmlns="">
          <p:sp>
            <p:nvSpPr>
              <p:cNvPr id="13" name="CaixaDeTexto 12">
                <a:extLst>
                  <a:ext uri="{FF2B5EF4-FFF2-40B4-BE49-F238E27FC236}">
                    <a16:creationId xmlns:a16="http://schemas.microsoft.com/office/drawing/2014/main" id="{EDDD6892-7DCB-4BDC-9445-388B39AC3E95}"/>
                  </a:ext>
                </a:extLst>
              </p:cNvPr>
              <p:cNvSpPr txBox="1">
                <a:spLocks noRot="1" noChangeAspect="1" noMove="1" noResize="1" noEditPoints="1" noAdjustHandles="1" noChangeArrowheads="1" noChangeShapeType="1" noTextEdit="1"/>
              </p:cNvSpPr>
              <p:nvPr/>
            </p:nvSpPr>
            <p:spPr>
              <a:xfrm>
                <a:off x="3356630" y="1580225"/>
                <a:ext cx="506164" cy="361959"/>
              </a:xfrm>
              <a:prstGeom prst="rect">
                <a:avLst/>
              </a:prstGeom>
              <a:blipFill>
                <a:blip r:embed="rId6"/>
                <a:stretch>
                  <a:fillRect l="-56627" t="-160000" r="-148193" b="-243333"/>
                </a:stretch>
              </a:blipFill>
            </p:spPr>
            <p:txBody>
              <a:bodyPr/>
              <a:lstStyle/>
              <a:p>
                <a:r>
                  <a:rPr lang="pt-PT">
                    <a:noFill/>
                  </a:rPr>
                  <a:t> </a:t>
                </a:r>
              </a:p>
            </p:txBody>
          </p:sp>
        </mc:Fallback>
      </mc:AlternateContent>
      <mc:AlternateContent xmlns:mc="http://schemas.openxmlformats.org/markup-compatibility/2006" xmlns:a14="http://schemas.microsoft.com/office/drawing/2010/main">
        <mc:Choice Requires="a14">
          <p:sp>
            <p:nvSpPr>
              <p:cNvPr id="14" name="CaixaDeTexto 13">
                <a:extLst>
                  <a:ext uri="{FF2B5EF4-FFF2-40B4-BE49-F238E27FC236}">
                    <a16:creationId xmlns:a16="http://schemas.microsoft.com/office/drawing/2014/main" id="{9B1AD9F9-251B-4EBF-8838-4711F21721D2}"/>
                  </a:ext>
                </a:extLst>
              </p:cNvPr>
              <p:cNvSpPr txBox="1"/>
              <p:nvPr/>
            </p:nvSpPr>
            <p:spPr>
              <a:xfrm>
                <a:off x="5701815" y="1580225"/>
                <a:ext cx="506164" cy="36195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type m:val="skw"/>
                          <m:ctrlPr>
                            <a:rPr lang="pt-PT" b="0" i="1" smtClean="0">
                              <a:latin typeface="Cambria Math" panose="02040503050406030204" pitchFamily="18" charset="0"/>
                              <a:ea typeface="Cambria Math" panose="02040503050406030204" pitchFamily="18" charset="0"/>
                            </a:rPr>
                          </m:ctrlPr>
                        </m:fPr>
                        <m:num>
                          <m:r>
                            <a:rPr lang="pt-PT" i="1" smtClean="0">
                              <a:latin typeface="Cambria Math" panose="02040503050406030204" pitchFamily="18" charset="0"/>
                              <a:ea typeface="Cambria Math" panose="02040503050406030204" pitchFamily="18" charset="0"/>
                            </a:rPr>
                            <m:t>∆</m:t>
                          </m:r>
                          <m:r>
                            <a:rPr lang="pt-PT" b="0" i="1" smtClean="0">
                              <a:latin typeface="Cambria Math" panose="02040503050406030204" pitchFamily="18" charset="0"/>
                              <a:ea typeface="Cambria Math" panose="02040503050406030204" pitchFamily="18" charset="0"/>
                            </a:rPr>
                            <m:t>𝑡</m:t>
                          </m:r>
                        </m:num>
                        <m:den>
                          <m:r>
                            <a:rPr lang="pt-PT" b="0" i="1" smtClean="0">
                              <a:latin typeface="Cambria Math" panose="02040503050406030204" pitchFamily="18" charset="0"/>
                              <a:ea typeface="Cambria Math" panose="02040503050406030204" pitchFamily="18" charset="0"/>
                            </a:rPr>
                            <m:t>2</m:t>
                          </m:r>
                        </m:den>
                      </m:f>
                    </m:oMath>
                  </m:oMathPara>
                </a14:m>
                <a:endParaRPr lang="pt-PT"/>
              </a:p>
            </p:txBody>
          </p:sp>
        </mc:Choice>
        <mc:Fallback xmlns="">
          <p:sp>
            <p:nvSpPr>
              <p:cNvPr id="14" name="CaixaDeTexto 13">
                <a:extLst>
                  <a:ext uri="{FF2B5EF4-FFF2-40B4-BE49-F238E27FC236}">
                    <a16:creationId xmlns:a16="http://schemas.microsoft.com/office/drawing/2014/main" id="{9B1AD9F9-251B-4EBF-8838-4711F21721D2}"/>
                  </a:ext>
                </a:extLst>
              </p:cNvPr>
              <p:cNvSpPr txBox="1">
                <a:spLocks noRot="1" noChangeAspect="1" noMove="1" noResize="1" noEditPoints="1" noAdjustHandles="1" noChangeArrowheads="1" noChangeShapeType="1" noTextEdit="1"/>
              </p:cNvSpPr>
              <p:nvPr/>
            </p:nvSpPr>
            <p:spPr>
              <a:xfrm>
                <a:off x="5701815" y="1580225"/>
                <a:ext cx="506164" cy="361959"/>
              </a:xfrm>
              <a:prstGeom prst="rect">
                <a:avLst/>
              </a:prstGeom>
              <a:blipFill>
                <a:blip r:embed="rId7"/>
                <a:stretch>
                  <a:fillRect l="-55422" t="-160000" r="-149398" b="-243333"/>
                </a:stretch>
              </a:blipFill>
            </p:spPr>
            <p:txBody>
              <a:bodyPr/>
              <a:lstStyle/>
              <a:p>
                <a:r>
                  <a:rPr lang="pt-PT">
                    <a:noFill/>
                  </a:rPr>
                  <a:t> </a:t>
                </a:r>
              </a:p>
            </p:txBody>
          </p:sp>
        </mc:Fallback>
      </mc:AlternateContent>
      <p:pic>
        <p:nvPicPr>
          <p:cNvPr id="22" name="Imagem 21">
            <a:extLst>
              <a:ext uri="{FF2B5EF4-FFF2-40B4-BE49-F238E27FC236}">
                <a16:creationId xmlns:a16="http://schemas.microsoft.com/office/drawing/2014/main" id="{60915F4A-3CBC-42F8-9EB8-91C022735CD6}"/>
              </a:ext>
            </a:extLst>
          </p:cNvPr>
          <p:cNvPicPr>
            <a:picLocks noChangeAspect="1"/>
          </p:cNvPicPr>
          <p:nvPr/>
        </p:nvPicPr>
        <p:blipFill>
          <a:blip r:embed="rId8"/>
          <a:stretch>
            <a:fillRect/>
          </a:stretch>
        </p:blipFill>
        <p:spPr>
          <a:xfrm flipH="1">
            <a:off x="7664015" y="1217082"/>
            <a:ext cx="522000" cy="522000"/>
          </a:xfrm>
          <a:prstGeom prst="rect">
            <a:avLst/>
          </a:prstGeom>
          <a:ln w="28575">
            <a:solidFill>
              <a:schemeClr val="tx1"/>
            </a:solidFill>
          </a:ln>
        </p:spPr>
      </p:pic>
      <p:cxnSp>
        <p:nvCxnSpPr>
          <p:cNvPr id="23" name="Conexão reta 22">
            <a:extLst>
              <a:ext uri="{FF2B5EF4-FFF2-40B4-BE49-F238E27FC236}">
                <a16:creationId xmlns:a16="http://schemas.microsoft.com/office/drawing/2014/main" id="{326659F3-BF64-49BF-8657-E98876DB0494}"/>
              </a:ext>
            </a:extLst>
          </p:cNvPr>
          <p:cNvCxnSpPr>
            <a:cxnSpLocks/>
          </p:cNvCxnSpPr>
          <p:nvPr/>
        </p:nvCxnSpPr>
        <p:spPr>
          <a:xfrm>
            <a:off x="7280260" y="1491205"/>
            <a:ext cx="364217" cy="0"/>
          </a:xfrm>
          <a:prstGeom prst="line">
            <a:avLst/>
          </a:prstGeom>
          <a:ln w="28575">
            <a:prstDash val="solid"/>
          </a:ln>
        </p:spPr>
        <p:style>
          <a:lnRef idx="1">
            <a:schemeClr val="dk1"/>
          </a:lnRef>
          <a:fillRef idx="0">
            <a:schemeClr val="dk1"/>
          </a:fillRef>
          <a:effectRef idx="0">
            <a:schemeClr val="dk1"/>
          </a:effectRef>
          <a:fontRef idx="minor">
            <a:schemeClr val="tx1"/>
          </a:fontRef>
        </p:style>
      </p:cxnSp>
      <p:cxnSp>
        <p:nvCxnSpPr>
          <p:cNvPr id="25" name="Conexão reta 24">
            <a:extLst>
              <a:ext uri="{FF2B5EF4-FFF2-40B4-BE49-F238E27FC236}">
                <a16:creationId xmlns:a16="http://schemas.microsoft.com/office/drawing/2014/main" id="{C324A5C4-23DC-442A-B44F-9244977A80BB}"/>
              </a:ext>
            </a:extLst>
          </p:cNvPr>
          <p:cNvCxnSpPr>
            <a:cxnSpLocks/>
          </p:cNvCxnSpPr>
          <p:nvPr/>
        </p:nvCxnSpPr>
        <p:spPr>
          <a:xfrm>
            <a:off x="1809903" y="1491205"/>
            <a:ext cx="364217" cy="0"/>
          </a:xfrm>
          <a:prstGeom prst="line">
            <a:avLst/>
          </a:prstGeom>
          <a:ln w="28575">
            <a:prstDash val="soli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6" name="CaixaDeTexto 25">
                <a:extLst>
                  <a:ext uri="{FF2B5EF4-FFF2-40B4-BE49-F238E27FC236}">
                    <a16:creationId xmlns:a16="http://schemas.microsoft.com/office/drawing/2014/main" id="{67DD1AF4-487D-4C48-9860-BE9BE461B85F}"/>
                  </a:ext>
                </a:extLst>
              </p:cNvPr>
              <p:cNvSpPr txBox="1"/>
              <p:nvPr/>
            </p:nvSpPr>
            <p:spPr>
              <a:xfrm>
                <a:off x="1300382" y="1306539"/>
                <a:ext cx="5218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pt-PT" i="1" smtClean="0">
                              <a:latin typeface="Cambria Math" panose="02040503050406030204" pitchFamily="18" charset="0"/>
                            </a:rPr>
                          </m:ctrlPr>
                        </m:dPr>
                        <m:e>
                          <m:d>
                            <m:dPr>
                              <m:begChr m:val="|"/>
                              <m:endChr m:val=""/>
                              <m:ctrlPr>
                                <a:rPr lang="pt-PT" i="1" smtClean="0">
                                  <a:latin typeface="Cambria Math" panose="02040503050406030204" pitchFamily="18" charset="0"/>
                                </a:rPr>
                              </m:ctrlPr>
                            </m:dPr>
                            <m:e>
                              <m:r>
                                <a:rPr lang="pt-PT" b="0" i="1" smtClean="0">
                                  <a:latin typeface="Cambria Math" panose="02040503050406030204" pitchFamily="18" charset="0"/>
                                </a:rPr>
                                <m:t>0</m:t>
                              </m:r>
                            </m:e>
                          </m:d>
                        </m:e>
                      </m:d>
                    </m:oMath>
                  </m:oMathPara>
                </a14:m>
                <a:endParaRPr lang="pt-PT"/>
              </a:p>
            </p:txBody>
          </p:sp>
        </mc:Choice>
        <mc:Fallback xmlns="">
          <p:sp>
            <p:nvSpPr>
              <p:cNvPr id="26" name="CaixaDeTexto 25">
                <a:extLst>
                  <a:ext uri="{FF2B5EF4-FFF2-40B4-BE49-F238E27FC236}">
                    <a16:creationId xmlns:a16="http://schemas.microsoft.com/office/drawing/2014/main" id="{67DD1AF4-487D-4C48-9860-BE9BE461B85F}"/>
                  </a:ext>
                </a:extLst>
              </p:cNvPr>
              <p:cNvSpPr txBox="1">
                <a:spLocks noRot="1" noChangeAspect="1" noMove="1" noResize="1" noEditPoints="1" noAdjustHandles="1" noChangeArrowheads="1" noChangeShapeType="1" noTextEdit="1"/>
              </p:cNvSpPr>
              <p:nvPr/>
            </p:nvSpPr>
            <p:spPr>
              <a:xfrm>
                <a:off x="1300382" y="1306539"/>
                <a:ext cx="521810" cy="369332"/>
              </a:xfrm>
              <a:prstGeom prst="rect">
                <a:avLst/>
              </a:prstGeom>
              <a:blipFill>
                <a:blip r:embed="rId9"/>
                <a:stretch>
                  <a:fillRect l="-58140" t="-119672" r="-90698" b="-183607"/>
                </a:stretch>
              </a:blipFill>
            </p:spPr>
            <p:txBody>
              <a:bodyPr/>
              <a:lstStyle/>
              <a:p>
                <a:r>
                  <a:rPr lang="pt-PT">
                    <a:noFill/>
                  </a:rPr>
                  <a:t> </a:t>
                </a:r>
              </a:p>
            </p:txBody>
          </p:sp>
        </mc:Fallback>
      </mc:AlternateContent>
      <p:sp>
        <p:nvSpPr>
          <p:cNvPr id="27" name="CaixaDeTexto 26">
            <a:extLst>
              <a:ext uri="{FF2B5EF4-FFF2-40B4-BE49-F238E27FC236}">
                <a16:creationId xmlns:a16="http://schemas.microsoft.com/office/drawing/2014/main" id="{27CDB6F2-BEB4-4323-968C-80080B9EB6CF}"/>
              </a:ext>
            </a:extLst>
          </p:cNvPr>
          <p:cNvSpPr txBox="1"/>
          <p:nvPr/>
        </p:nvSpPr>
        <p:spPr>
          <a:xfrm>
            <a:off x="375216" y="5230097"/>
            <a:ext cx="11159361" cy="1477328"/>
          </a:xfrm>
          <a:prstGeom prst="rect">
            <a:avLst/>
          </a:prstGeom>
          <a:noFill/>
        </p:spPr>
        <p:txBody>
          <a:bodyPr wrap="square" rtlCol="0">
            <a:spAutoFit/>
          </a:bodyPr>
          <a:lstStyle/>
          <a:p>
            <a:pPr algn="just"/>
            <a:r>
              <a:rPr lang="pt-PT"/>
              <a:t>	Benefits from measurements being fed to the sampler by reversed order of time evolution (R), oppositely to by increasing order (L) as in Ramsey-type experiments, probably due to having steeper slopes close to origin. This order yields more reliable estimation, less resampler calls, and a higher acceptance rate</a:t>
            </a:r>
          </a:p>
          <a:p>
            <a:pPr algn="just"/>
            <a:r>
              <a:rPr lang="pt-PT"/>
              <a:t>	Different learning pace from sinusoidal likelihood </a:t>
            </a:r>
            <a:r>
              <a:rPr lang="pt-PT" b="0" i="0">
                <a:solidFill>
                  <a:srgbClr val="4D5156"/>
                </a:solidFill>
                <a:effectLst/>
                <a:latin typeface="arial" panose="020B0604020202020204" pitchFamily="34" charset="0"/>
              </a:rPr>
              <a:t>→</a:t>
            </a:r>
            <a:r>
              <a:rPr lang="pt-PT"/>
              <a:t> requires more data (here 1500), but less resampling steps (here 1%)</a:t>
            </a:r>
          </a:p>
        </p:txBody>
      </p:sp>
      <mc:AlternateContent xmlns:mc="http://schemas.openxmlformats.org/markup-compatibility/2006" xmlns:a14="http://schemas.microsoft.com/office/drawing/2010/main">
        <mc:Choice Requires="a14">
          <p:sp>
            <p:nvSpPr>
              <p:cNvPr id="28" name="CaixaDeTexto 27">
                <a:extLst>
                  <a:ext uri="{FF2B5EF4-FFF2-40B4-BE49-F238E27FC236}">
                    <a16:creationId xmlns:a16="http://schemas.microsoft.com/office/drawing/2014/main" id="{1A4336DD-C4D4-4ACA-9832-B70CA18FC7C5}"/>
                  </a:ext>
                </a:extLst>
              </p:cNvPr>
              <p:cNvSpPr txBox="1"/>
              <p:nvPr/>
            </p:nvSpPr>
            <p:spPr>
              <a:xfrm>
                <a:off x="8843031" y="1255168"/>
                <a:ext cx="2206569" cy="445828"/>
              </a:xfrm>
              <a:prstGeom prst="rect">
                <a:avLst/>
              </a:prstGeom>
              <a:noFill/>
              <a:ln w="19050">
                <a:solidFill>
                  <a:schemeClr val="bg1"/>
                </a:solidFill>
              </a:ln>
            </p:spPr>
            <p:txBody>
              <a:bodyPr wrap="square" lIns="0" tIns="0" rIns="0" bIns="0" rtlCol="0">
                <a:spAutoFit/>
              </a:bodyPr>
              <a:lstStyle/>
              <a:p>
                <a14:m>
                  <m:oMath xmlns:m="http://schemas.openxmlformats.org/officeDocument/2006/math">
                    <m:r>
                      <a:rPr lang="pt-PT" sz="2000" b="0" i="1" smtClean="0">
                        <a:latin typeface="Cambria Math" panose="02040503050406030204" pitchFamily="18" charset="0"/>
                      </a:rPr>
                      <m:t>𝑃</m:t>
                    </m:r>
                    <m:d>
                      <m:dPr>
                        <m:ctrlPr>
                          <a:rPr lang="pt-PT" sz="2000" b="0" i="1" smtClean="0">
                            <a:latin typeface="Cambria Math" panose="02040503050406030204" pitchFamily="18" charset="0"/>
                          </a:rPr>
                        </m:ctrlPr>
                      </m:dPr>
                      <m:e>
                        <m:d>
                          <m:dPr>
                            <m:begChr m:val=""/>
                            <m:endChr m:val="⟩"/>
                            <m:ctrlPr>
                              <a:rPr lang="pt-PT" sz="2000" i="1">
                                <a:latin typeface="Cambria Math" panose="02040503050406030204" pitchFamily="18" charset="0"/>
                              </a:rPr>
                            </m:ctrlPr>
                          </m:dPr>
                          <m:e>
                            <m:d>
                              <m:dPr>
                                <m:begChr m:val="|"/>
                                <m:endChr m:val=""/>
                                <m:ctrlPr>
                                  <a:rPr lang="pt-PT" sz="2000" i="1">
                                    <a:latin typeface="Cambria Math" panose="02040503050406030204" pitchFamily="18" charset="0"/>
                                  </a:rPr>
                                </m:ctrlPr>
                              </m:dPr>
                              <m:e>
                                <m:r>
                                  <a:rPr lang="pt-PT" sz="2000" i="1">
                                    <a:latin typeface="Cambria Math" panose="02040503050406030204" pitchFamily="18" charset="0"/>
                                  </a:rPr>
                                  <m:t>0</m:t>
                                </m:r>
                              </m:e>
                            </m:d>
                          </m:e>
                        </m:d>
                      </m:e>
                    </m:d>
                    <m:r>
                      <a:rPr lang="pt-PT" sz="2000" b="0" i="1" smtClean="0">
                        <a:latin typeface="Cambria Math" panose="02040503050406030204" pitchFamily="18" charset="0"/>
                      </a:rPr>
                      <m:t>=</m:t>
                    </m:r>
                    <m:f>
                      <m:fPr>
                        <m:ctrlPr>
                          <a:rPr lang="pt-PT" sz="2000" b="0" i="1" smtClean="0">
                            <a:latin typeface="Cambria Math" panose="02040503050406030204" pitchFamily="18" charset="0"/>
                          </a:rPr>
                        </m:ctrlPr>
                      </m:fPr>
                      <m:num>
                        <m:r>
                          <a:rPr lang="pt-PT" sz="2000" b="0" i="1" smtClean="0">
                            <a:latin typeface="Cambria Math" panose="02040503050406030204" pitchFamily="18" charset="0"/>
                          </a:rPr>
                          <m:t>1</m:t>
                        </m:r>
                      </m:num>
                      <m:den>
                        <m:r>
                          <a:rPr lang="pt-PT" sz="2000" b="0" i="1" smtClean="0">
                            <a:latin typeface="Cambria Math" panose="02040503050406030204" pitchFamily="18" charset="0"/>
                          </a:rPr>
                          <m:t>2</m:t>
                        </m:r>
                      </m:den>
                    </m:f>
                    <m:sSup>
                      <m:sSupPr>
                        <m:ctrlPr>
                          <a:rPr lang="pt-PT" sz="2000" b="0" i="1" smtClean="0">
                            <a:latin typeface="Cambria Math" panose="02040503050406030204" pitchFamily="18" charset="0"/>
                          </a:rPr>
                        </m:ctrlPr>
                      </m:sSupPr>
                      <m:e>
                        <m:r>
                          <a:rPr lang="pt-PT" sz="2000" b="0" i="1" smtClean="0">
                            <a:latin typeface="Cambria Math" panose="02040503050406030204" pitchFamily="18" charset="0"/>
                          </a:rPr>
                          <m:t>𝑒</m:t>
                        </m:r>
                      </m:e>
                      <m:sup>
                        <m:r>
                          <a:rPr lang="pt-PT" sz="2000" b="0" i="1" smtClean="0">
                            <a:latin typeface="Cambria Math" panose="02040503050406030204" pitchFamily="18" charset="0"/>
                          </a:rPr>
                          <m:t>−</m:t>
                        </m:r>
                        <m:f>
                          <m:fPr>
                            <m:type m:val="skw"/>
                            <m:ctrlPr>
                              <a:rPr lang="pt-PT" sz="2000" b="0" i="1" smtClean="0">
                                <a:latin typeface="Cambria Math" panose="02040503050406030204" pitchFamily="18" charset="0"/>
                              </a:rPr>
                            </m:ctrlPr>
                          </m:fPr>
                          <m:num>
                            <m:r>
                              <a:rPr lang="pt-PT" sz="2000" b="0" i="1" smtClean="0">
                                <a:latin typeface="Cambria Math" panose="02040503050406030204" pitchFamily="18" charset="0"/>
                              </a:rPr>
                              <m:t>𝑡</m:t>
                            </m:r>
                          </m:num>
                          <m:den>
                            <m:sSub>
                              <m:sSubPr>
                                <m:ctrlPr>
                                  <a:rPr lang="pt-PT" sz="2000" i="1">
                                    <a:latin typeface="Cambria Math" panose="02040503050406030204" pitchFamily="18" charset="0"/>
                                  </a:rPr>
                                </m:ctrlPr>
                              </m:sSubPr>
                              <m:e>
                                <m:r>
                                  <a:rPr lang="pt-PT" sz="2000" i="1">
                                    <a:latin typeface="Cambria Math" panose="02040503050406030204" pitchFamily="18" charset="0"/>
                                  </a:rPr>
                                  <m:t>𝑇</m:t>
                                </m:r>
                              </m:e>
                              <m:sub>
                                <m:r>
                                  <a:rPr lang="pt-PT" sz="2000" i="1">
                                    <a:latin typeface="Cambria Math" panose="02040503050406030204" pitchFamily="18" charset="0"/>
                                  </a:rPr>
                                  <m:t>2</m:t>
                                </m:r>
                              </m:sub>
                            </m:sSub>
                          </m:den>
                        </m:f>
                      </m:sup>
                    </m:sSup>
                  </m:oMath>
                </a14:m>
                <a:r>
                  <a:rPr lang="pt-PT" sz="2000"/>
                  <a:t> + </a:t>
                </a:r>
                <a14:m>
                  <m:oMath xmlns:m="http://schemas.openxmlformats.org/officeDocument/2006/math">
                    <m:f>
                      <m:fPr>
                        <m:ctrlPr>
                          <a:rPr lang="pt-PT" sz="2000" i="1">
                            <a:latin typeface="Cambria Math" panose="02040503050406030204" pitchFamily="18" charset="0"/>
                          </a:rPr>
                        </m:ctrlPr>
                      </m:fPr>
                      <m:num>
                        <m:r>
                          <a:rPr lang="pt-PT" sz="2000" i="1">
                            <a:latin typeface="Cambria Math" panose="02040503050406030204" pitchFamily="18" charset="0"/>
                          </a:rPr>
                          <m:t>1</m:t>
                        </m:r>
                      </m:num>
                      <m:den>
                        <m:r>
                          <a:rPr lang="pt-PT" sz="2000" i="1">
                            <a:latin typeface="Cambria Math" panose="02040503050406030204" pitchFamily="18" charset="0"/>
                          </a:rPr>
                          <m:t>2</m:t>
                        </m:r>
                      </m:den>
                    </m:f>
                  </m:oMath>
                </a14:m>
                <a:endParaRPr lang="pt-PT" sz="2000"/>
              </a:p>
            </p:txBody>
          </p:sp>
        </mc:Choice>
        <mc:Fallback xmlns="">
          <p:sp>
            <p:nvSpPr>
              <p:cNvPr id="28" name="CaixaDeTexto 27">
                <a:extLst>
                  <a:ext uri="{FF2B5EF4-FFF2-40B4-BE49-F238E27FC236}">
                    <a16:creationId xmlns:a16="http://schemas.microsoft.com/office/drawing/2014/main" id="{1A4336DD-C4D4-4ACA-9832-B70CA18FC7C5}"/>
                  </a:ext>
                </a:extLst>
              </p:cNvPr>
              <p:cNvSpPr txBox="1">
                <a:spLocks noRot="1" noChangeAspect="1" noMove="1" noResize="1" noEditPoints="1" noAdjustHandles="1" noChangeArrowheads="1" noChangeShapeType="1" noTextEdit="1"/>
              </p:cNvSpPr>
              <p:nvPr/>
            </p:nvSpPr>
            <p:spPr>
              <a:xfrm>
                <a:off x="8843031" y="1255168"/>
                <a:ext cx="2206569" cy="445828"/>
              </a:xfrm>
              <a:prstGeom prst="rect">
                <a:avLst/>
              </a:prstGeom>
              <a:blipFill>
                <a:blip r:embed="rId10"/>
                <a:stretch>
                  <a:fillRect b="-15789"/>
                </a:stretch>
              </a:blipFill>
              <a:ln w="19050">
                <a:solidFill>
                  <a:schemeClr val="bg1"/>
                </a:solidFill>
              </a:ln>
            </p:spPr>
            <p:txBody>
              <a:bodyPr/>
              <a:lstStyle/>
              <a:p>
                <a:r>
                  <a:rPr lang="pt-PT">
                    <a:noFill/>
                  </a:rPr>
                  <a:t> </a:t>
                </a:r>
              </a:p>
            </p:txBody>
          </p:sp>
        </mc:Fallback>
      </mc:AlternateContent>
    </p:spTree>
    <p:extLst>
      <p:ext uri="{BB962C8B-B14F-4D97-AF65-F5344CB8AC3E}">
        <p14:creationId xmlns:p14="http://schemas.microsoft.com/office/powerpoint/2010/main" val="1685420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3">
            <a:extLst>
              <a:ext uri="{FF2B5EF4-FFF2-40B4-BE49-F238E27FC236}">
                <a16:creationId xmlns:a16="http://schemas.microsoft.com/office/drawing/2014/main" id="{13EF0861-A1AD-45E1-A20B-495EB0A45BC6}"/>
              </a:ext>
            </a:extLst>
          </p:cNvPr>
          <p:cNvSpPr>
            <a:spLocks noGrp="1"/>
          </p:cNvSpPr>
          <p:nvPr>
            <p:ph type="title"/>
          </p:nvPr>
        </p:nvSpPr>
        <p:spPr>
          <a:xfrm>
            <a:off x="838200" y="25363"/>
            <a:ext cx="10515600" cy="1325563"/>
          </a:xfrm>
        </p:spPr>
        <p:txBody>
          <a:bodyPr>
            <a:normAutofit fontScale="90000"/>
          </a:bodyPr>
          <a:lstStyle/>
          <a:p>
            <a:pPr algn="ctr"/>
            <a:r>
              <a:rPr lang="en-US"/>
              <a:t>Hahn echo experiment on IBMQ device ‘Rome’</a:t>
            </a:r>
            <a:br>
              <a:rPr lang="en-US"/>
            </a:br>
            <a:r>
              <a:rPr lang="en-US" sz="3600" i="1"/>
              <a:t>– inference vs. curve fitting</a:t>
            </a:r>
            <a:endParaRPr lang="pt-PT" i="1"/>
          </a:p>
        </p:txBody>
      </p:sp>
      <p:pic>
        <p:nvPicPr>
          <p:cNvPr id="3" name="Imagem 2">
            <a:extLst>
              <a:ext uri="{FF2B5EF4-FFF2-40B4-BE49-F238E27FC236}">
                <a16:creationId xmlns:a16="http://schemas.microsoft.com/office/drawing/2014/main" id="{A685A289-41D3-4463-BF1D-82C2C66A0D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839" y="1422516"/>
            <a:ext cx="5098606" cy="3240000"/>
          </a:xfrm>
          <a:prstGeom prst="rect">
            <a:avLst/>
          </a:prstGeom>
        </p:spPr>
      </p:pic>
      <p:pic>
        <p:nvPicPr>
          <p:cNvPr id="5" name="Imagem 4">
            <a:extLst>
              <a:ext uri="{FF2B5EF4-FFF2-40B4-BE49-F238E27FC236}">
                <a16:creationId xmlns:a16="http://schemas.microsoft.com/office/drawing/2014/main" id="{77FD0BD7-364B-42DD-9D23-4EA65B393B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8747" y="1422516"/>
            <a:ext cx="4948851" cy="3336484"/>
          </a:xfrm>
          <a:prstGeom prst="rect">
            <a:avLst/>
          </a:prstGeom>
        </p:spPr>
      </p:pic>
      <mc:AlternateContent xmlns:mc="http://schemas.openxmlformats.org/markup-compatibility/2006">
        <mc:Choice xmlns:a14="http://schemas.microsoft.com/office/drawing/2010/main" Requires="a14">
          <p:sp>
            <p:nvSpPr>
              <p:cNvPr id="7" name="CaixaDeTexto 6">
                <a:extLst>
                  <a:ext uri="{FF2B5EF4-FFF2-40B4-BE49-F238E27FC236}">
                    <a16:creationId xmlns:a16="http://schemas.microsoft.com/office/drawing/2014/main" id="{0E14846C-3F9C-4554-9D05-D2667CB080AC}"/>
                  </a:ext>
                </a:extLst>
              </p:cNvPr>
              <p:cNvSpPr txBox="1"/>
              <p:nvPr/>
            </p:nvSpPr>
            <p:spPr>
              <a:xfrm>
                <a:off x="3239036" y="4881417"/>
                <a:ext cx="3745577" cy="615553"/>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pt-PT" sz="1600"/>
                  <a:t>Inference results, </a:t>
                </a:r>
                <a:r>
                  <a:rPr lang="pt-PT" sz="1600" b="1"/>
                  <a:t>20 shots </a:t>
                </a:r>
                <a:r>
                  <a:rPr lang="pt-PT" sz="1600"/>
                  <a:t>(so 1500 steps):</a:t>
                </a:r>
              </a:p>
              <a:p>
                <a:pPr algn="ctr"/>
                <a:r>
                  <a:rPr lang="pt-PT"/>
                  <a:t> </a:t>
                </a:r>
                <a14:m>
                  <m:oMath xmlns:m="http://schemas.openxmlformats.org/officeDocument/2006/math">
                    <m:sSub>
                      <m:sSubPr>
                        <m:ctrlPr>
                          <a:rPr lang="pt-PT" i="1" smtClean="0">
                            <a:latin typeface="Cambria Math" panose="02040503050406030204" pitchFamily="18" charset="0"/>
                          </a:rPr>
                        </m:ctrlPr>
                      </m:sSubPr>
                      <m:e>
                        <m:r>
                          <a:rPr lang="pt-PT" b="0" i="1" smtClean="0">
                            <a:latin typeface="Cambria Math" panose="02040503050406030204" pitchFamily="18" charset="0"/>
                          </a:rPr>
                          <m:t>𝑇</m:t>
                        </m:r>
                      </m:e>
                      <m:sub>
                        <m:r>
                          <a:rPr lang="pt-PT" b="0" i="1" smtClean="0">
                            <a:latin typeface="Cambria Math" panose="02040503050406030204" pitchFamily="18" charset="0"/>
                          </a:rPr>
                          <m:t>2</m:t>
                        </m:r>
                      </m:sub>
                    </m:sSub>
                    <m:r>
                      <a:rPr lang="pt-PT" b="0" i="1" smtClean="0">
                        <a:latin typeface="Cambria Math" panose="02040503050406030204" pitchFamily="18" charset="0"/>
                      </a:rPr>
                      <m:t> = 67 ± </m:t>
                    </m:r>
                    <m:r>
                      <a:rPr lang="el-GR" b="0" i="1" smtClean="0">
                        <a:latin typeface="Cambria Math" panose="02040503050406030204" pitchFamily="18" charset="0"/>
                      </a:rPr>
                      <m:t>4</m:t>
                    </m:r>
                    <m:r>
                      <a:rPr lang="pt-PT" b="0" i="1" smtClean="0">
                        <a:latin typeface="Cambria Math" panose="02040503050406030204" pitchFamily="18" charset="0"/>
                      </a:rPr>
                      <m:t> </m:t>
                    </m:r>
                    <m:r>
                      <a:rPr lang="pt-PT" b="0" i="1" smtClean="0">
                        <a:latin typeface="Cambria Math" panose="02040503050406030204" pitchFamily="18" charset="0"/>
                        <a:ea typeface="Cambria Math" panose="02040503050406030204" pitchFamily="18" charset="0"/>
                      </a:rPr>
                      <m:t>𝜇</m:t>
                    </m:r>
                    <m:r>
                      <a:rPr lang="pt-PT" b="0" i="1" smtClean="0">
                        <a:latin typeface="Cambria Math" panose="02040503050406030204" pitchFamily="18" charset="0"/>
                      </a:rPr>
                      <m:t>𝑠</m:t>
                    </m:r>
                  </m:oMath>
                </a14:m>
                <a:endParaRPr lang="pt-PT"/>
              </a:p>
            </p:txBody>
          </p:sp>
        </mc:Choice>
        <mc:Fallback>
          <p:sp>
            <p:nvSpPr>
              <p:cNvPr id="7" name="CaixaDeTexto 6">
                <a:extLst>
                  <a:ext uri="{FF2B5EF4-FFF2-40B4-BE49-F238E27FC236}">
                    <a16:creationId xmlns:a16="http://schemas.microsoft.com/office/drawing/2014/main" id="{0E14846C-3F9C-4554-9D05-D2667CB080AC}"/>
                  </a:ext>
                </a:extLst>
              </p:cNvPr>
              <p:cNvSpPr txBox="1">
                <a:spLocks noRot="1" noChangeAspect="1" noMove="1" noResize="1" noEditPoints="1" noAdjustHandles="1" noChangeArrowheads="1" noChangeShapeType="1" noTextEdit="1"/>
              </p:cNvSpPr>
              <p:nvPr/>
            </p:nvSpPr>
            <p:spPr>
              <a:xfrm>
                <a:off x="3239036" y="4881417"/>
                <a:ext cx="3745577" cy="615553"/>
              </a:xfrm>
              <a:prstGeom prst="rect">
                <a:avLst/>
              </a:prstGeom>
              <a:blipFill>
                <a:blip r:embed="rId4"/>
                <a:stretch>
                  <a:fillRect t="-1942" b="-971"/>
                </a:stretch>
              </a:blipFill>
            </p:spPr>
            <p:txBody>
              <a:bodyPr/>
              <a:lstStyle/>
              <a:p>
                <a:r>
                  <a:rPr lang="pt-PT">
                    <a:noFill/>
                  </a:rPr>
                  <a:t> </a:t>
                </a:r>
              </a:p>
            </p:txBody>
          </p:sp>
        </mc:Fallback>
      </mc:AlternateContent>
      <mc:AlternateContent xmlns:mc="http://schemas.openxmlformats.org/markup-compatibility/2006">
        <mc:Choice xmlns:a14="http://schemas.microsoft.com/office/drawing/2010/main" Requires="a14">
          <p:sp>
            <p:nvSpPr>
              <p:cNvPr id="9" name="CaixaDeTexto 8">
                <a:extLst>
                  <a:ext uri="{FF2B5EF4-FFF2-40B4-BE49-F238E27FC236}">
                    <a16:creationId xmlns:a16="http://schemas.microsoft.com/office/drawing/2014/main" id="{72D91233-B3C2-4C0D-B857-D6B44855ECDC}"/>
                  </a:ext>
                </a:extLst>
              </p:cNvPr>
              <p:cNvSpPr txBox="1"/>
              <p:nvPr/>
            </p:nvSpPr>
            <p:spPr>
              <a:xfrm>
                <a:off x="194983" y="4881417"/>
                <a:ext cx="3044053" cy="61555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pt-PT" sz="1600"/>
                  <a:t>Curve fit results, </a:t>
                </a:r>
                <a:r>
                  <a:rPr lang="pt-PT" sz="1600" b="1"/>
                  <a:t>512 shots </a:t>
                </a:r>
                <a:r>
                  <a:rPr lang="pt-PT" sz="1600"/>
                  <a:t>(Scipy): </a:t>
                </a:r>
              </a:p>
              <a:p>
                <a:pPr/>
                <a14:m>
                  <m:oMathPara xmlns:m="http://schemas.openxmlformats.org/officeDocument/2006/math">
                    <m:oMathParaPr>
                      <m:jc m:val="centerGroup"/>
                    </m:oMathParaPr>
                    <m:oMath xmlns:m="http://schemas.openxmlformats.org/officeDocument/2006/math">
                      <m:sSub>
                        <m:sSubPr>
                          <m:ctrlPr>
                            <a:rPr lang="pt-PT" i="1" smtClean="0">
                              <a:latin typeface="Cambria Math" panose="02040503050406030204" pitchFamily="18" charset="0"/>
                            </a:rPr>
                          </m:ctrlPr>
                        </m:sSubPr>
                        <m:e>
                          <m:r>
                            <a:rPr lang="pt-PT" b="0" i="1" smtClean="0">
                              <a:latin typeface="Cambria Math" panose="02040503050406030204" pitchFamily="18" charset="0"/>
                            </a:rPr>
                            <m:t>𝑇</m:t>
                          </m:r>
                        </m:e>
                        <m:sub>
                          <m:r>
                            <a:rPr lang="pt-PT" b="0" i="1" smtClean="0">
                              <a:latin typeface="Cambria Math" panose="02040503050406030204" pitchFamily="18" charset="0"/>
                            </a:rPr>
                            <m:t>2</m:t>
                          </m:r>
                        </m:sub>
                      </m:sSub>
                      <m:r>
                        <a:rPr lang="pt-PT" i="1" smtClean="0">
                          <a:latin typeface="Cambria Math" panose="02040503050406030204" pitchFamily="18" charset="0"/>
                        </a:rPr>
                        <m:t> </m:t>
                      </m:r>
                      <m:r>
                        <a:rPr lang="pt-PT" i="1">
                          <a:latin typeface="Cambria Math" panose="02040503050406030204" pitchFamily="18" charset="0"/>
                        </a:rPr>
                        <m:t>= </m:t>
                      </m:r>
                      <m:r>
                        <a:rPr lang="pt-PT" i="1" smtClean="0">
                          <a:latin typeface="Cambria Math" panose="02040503050406030204" pitchFamily="18" charset="0"/>
                        </a:rPr>
                        <m:t>61 </m:t>
                      </m:r>
                      <m:r>
                        <a:rPr lang="pt-PT" i="1">
                          <a:latin typeface="Cambria Math" panose="02040503050406030204" pitchFamily="18" charset="0"/>
                        </a:rPr>
                        <m:t>± </m:t>
                      </m:r>
                      <m:r>
                        <a:rPr lang="pt-PT" i="1" smtClean="0">
                          <a:latin typeface="Cambria Math" panose="02040503050406030204" pitchFamily="18" charset="0"/>
                        </a:rPr>
                        <m:t>45</m:t>
                      </m:r>
                      <m:r>
                        <a:rPr lang="pt-PT" b="0" i="1" smtClean="0">
                          <a:latin typeface="Cambria Math" panose="02040503050406030204" pitchFamily="18" charset="0"/>
                        </a:rPr>
                        <m:t> </m:t>
                      </m:r>
                      <m:r>
                        <a:rPr lang="pt-PT" i="1">
                          <a:latin typeface="Cambria Math" panose="02040503050406030204" pitchFamily="18" charset="0"/>
                          <a:ea typeface="Cambria Math" panose="02040503050406030204" pitchFamily="18" charset="0"/>
                        </a:rPr>
                        <m:t>𝜇</m:t>
                      </m:r>
                      <m:r>
                        <a:rPr lang="pt-PT" i="1">
                          <a:latin typeface="Cambria Math" panose="02040503050406030204" pitchFamily="18" charset="0"/>
                        </a:rPr>
                        <m:t>𝑠</m:t>
                      </m:r>
                    </m:oMath>
                  </m:oMathPara>
                </a14:m>
                <a:endParaRPr lang="pt-PT"/>
              </a:p>
            </p:txBody>
          </p:sp>
        </mc:Choice>
        <mc:Fallback>
          <p:sp>
            <p:nvSpPr>
              <p:cNvPr id="9" name="CaixaDeTexto 8">
                <a:extLst>
                  <a:ext uri="{FF2B5EF4-FFF2-40B4-BE49-F238E27FC236}">
                    <a16:creationId xmlns:a16="http://schemas.microsoft.com/office/drawing/2014/main" id="{72D91233-B3C2-4C0D-B857-D6B44855ECDC}"/>
                  </a:ext>
                </a:extLst>
              </p:cNvPr>
              <p:cNvSpPr txBox="1">
                <a:spLocks noRot="1" noChangeAspect="1" noMove="1" noResize="1" noEditPoints="1" noAdjustHandles="1" noChangeArrowheads="1" noChangeShapeType="1" noTextEdit="1"/>
              </p:cNvSpPr>
              <p:nvPr/>
            </p:nvSpPr>
            <p:spPr>
              <a:xfrm>
                <a:off x="194983" y="4881417"/>
                <a:ext cx="3044053" cy="615553"/>
              </a:xfrm>
              <a:prstGeom prst="rect">
                <a:avLst/>
              </a:prstGeom>
              <a:blipFill>
                <a:blip r:embed="rId5"/>
                <a:stretch>
                  <a:fillRect t="-1942" r="-998" b="-971"/>
                </a:stretch>
              </a:blipFill>
            </p:spPr>
            <p:txBody>
              <a:bodyPr/>
              <a:lstStyle/>
              <a:p>
                <a:r>
                  <a:rPr lang="pt-PT">
                    <a:noFill/>
                  </a:rPr>
                  <a:t> </a:t>
                </a:r>
              </a:p>
            </p:txBody>
          </p:sp>
        </mc:Fallback>
      </mc:AlternateContent>
      <p:sp>
        <p:nvSpPr>
          <p:cNvPr id="10" name="CaixaDeTexto 9">
            <a:extLst>
              <a:ext uri="{FF2B5EF4-FFF2-40B4-BE49-F238E27FC236}">
                <a16:creationId xmlns:a16="http://schemas.microsoft.com/office/drawing/2014/main" id="{C0FFE9E1-7498-4E9C-841D-8B8DB7670D02}"/>
              </a:ext>
            </a:extLst>
          </p:cNvPr>
          <p:cNvSpPr txBox="1"/>
          <p:nvPr/>
        </p:nvSpPr>
        <p:spPr>
          <a:xfrm>
            <a:off x="478297" y="5652931"/>
            <a:ext cx="5779690" cy="584775"/>
          </a:xfrm>
          <a:prstGeom prst="rect">
            <a:avLst/>
          </a:prstGeom>
          <a:noFill/>
        </p:spPr>
        <p:txBody>
          <a:bodyPr wrap="square">
            <a:spAutoFit/>
          </a:bodyPr>
          <a:lstStyle/>
          <a:p>
            <a:pPr algn="ctr"/>
            <a:r>
              <a:rPr lang="pt-PT" sz="1600"/>
              <a:t>Same set of 75 evenly spaced measurement times for both</a:t>
            </a:r>
          </a:p>
          <a:p>
            <a:pPr algn="ctr"/>
            <a:r>
              <a:rPr lang="pt-PT" sz="1600"/>
              <a:t>(t </a:t>
            </a:r>
            <a:r>
              <a:rPr lang="pt-PT" sz="1600" b="0">
                <a:solidFill>
                  <a:srgbClr val="4D5156"/>
                </a:solidFill>
                <a:effectLst/>
                <a:latin typeface="arial" panose="020B0604020202020204" pitchFamily="34" charset="0"/>
              </a:rPr>
              <a:t>∈</a:t>
            </a:r>
            <a:r>
              <a:rPr lang="pt-PT" sz="1600"/>
              <a:t> [0.2,100[ </a:t>
            </a:r>
            <a:r>
              <a:rPr lang="el-GR" sz="1600"/>
              <a:t>μ</a:t>
            </a:r>
            <a:r>
              <a:rPr lang="pt-PT" sz="1600"/>
              <a:t>s)</a:t>
            </a:r>
          </a:p>
        </p:txBody>
      </p:sp>
      <mc:AlternateContent xmlns:mc="http://schemas.openxmlformats.org/markup-compatibility/2006">
        <mc:Choice xmlns:a14="http://schemas.microsoft.com/office/drawing/2010/main" Requires="a14">
          <p:sp>
            <p:nvSpPr>
              <p:cNvPr id="11" name="CaixaDeTexto 10">
                <a:extLst>
                  <a:ext uri="{FF2B5EF4-FFF2-40B4-BE49-F238E27FC236}">
                    <a16:creationId xmlns:a16="http://schemas.microsoft.com/office/drawing/2014/main" id="{C78CE2F3-06DE-4F19-AD87-EFA5AE09D4A5}"/>
                  </a:ext>
                </a:extLst>
              </p:cNvPr>
              <p:cNvSpPr txBox="1"/>
              <p:nvPr/>
            </p:nvSpPr>
            <p:spPr>
              <a:xfrm>
                <a:off x="7492427" y="4860743"/>
                <a:ext cx="4307642"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pt-PT"/>
                  <a:t>Curve fit results, </a:t>
                </a:r>
                <a:r>
                  <a:rPr lang="pt-PT" b="1"/>
                  <a:t>512 shots </a:t>
                </a:r>
                <a:r>
                  <a:rPr lang="pt-PT"/>
                  <a:t>(Qiskit fitter): </a:t>
                </a:r>
              </a:p>
              <a:p>
                <a:pPr/>
                <a14:m>
                  <m:oMathPara xmlns:m="http://schemas.openxmlformats.org/officeDocument/2006/math">
                    <m:oMathParaPr>
                      <m:jc m:val="centerGroup"/>
                    </m:oMathParaPr>
                    <m:oMath xmlns:m="http://schemas.openxmlformats.org/officeDocument/2006/math">
                      <m:sSub>
                        <m:sSubPr>
                          <m:ctrlPr>
                            <a:rPr lang="pt-PT" i="1" smtClean="0">
                              <a:latin typeface="Cambria Math" panose="02040503050406030204" pitchFamily="18" charset="0"/>
                            </a:rPr>
                          </m:ctrlPr>
                        </m:sSubPr>
                        <m:e>
                          <m:r>
                            <a:rPr lang="pt-PT" b="0" i="1" smtClean="0">
                              <a:latin typeface="Cambria Math" panose="02040503050406030204" pitchFamily="18" charset="0"/>
                            </a:rPr>
                            <m:t>𝑇</m:t>
                          </m:r>
                        </m:e>
                        <m:sub>
                          <m:r>
                            <a:rPr lang="pt-PT" b="0" i="1" smtClean="0">
                              <a:latin typeface="Cambria Math" panose="02040503050406030204" pitchFamily="18" charset="0"/>
                            </a:rPr>
                            <m:t>2</m:t>
                          </m:r>
                        </m:sub>
                      </m:sSub>
                      <m:r>
                        <a:rPr lang="pt-PT" i="1" smtClean="0">
                          <a:latin typeface="Cambria Math" panose="02040503050406030204" pitchFamily="18" charset="0"/>
                        </a:rPr>
                        <m:t> </m:t>
                      </m:r>
                      <m:r>
                        <a:rPr lang="pt-PT" i="1">
                          <a:latin typeface="Cambria Math" panose="02040503050406030204" pitchFamily="18" charset="0"/>
                        </a:rPr>
                        <m:t>=71 ±</m:t>
                      </m:r>
                      <m:r>
                        <a:rPr lang="pt-PT" b="0" i="1" smtClean="0">
                          <a:latin typeface="Cambria Math" panose="02040503050406030204" pitchFamily="18" charset="0"/>
                        </a:rPr>
                        <m:t>3 </m:t>
                      </m:r>
                      <m:r>
                        <a:rPr lang="pt-PT" i="1">
                          <a:latin typeface="Cambria Math" panose="02040503050406030204" pitchFamily="18" charset="0"/>
                          <a:ea typeface="Cambria Math" panose="02040503050406030204" pitchFamily="18" charset="0"/>
                        </a:rPr>
                        <m:t>𝜇</m:t>
                      </m:r>
                      <m:r>
                        <a:rPr lang="pt-PT" i="1">
                          <a:latin typeface="Cambria Math" panose="02040503050406030204" pitchFamily="18" charset="0"/>
                        </a:rPr>
                        <m:t>𝑠</m:t>
                      </m:r>
                    </m:oMath>
                  </m:oMathPara>
                </a14:m>
                <a:endParaRPr lang="pt-PT"/>
              </a:p>
            </p:txBody>
          </p:sp>
        </mc:Choice>
        <mc:Fallback>
          <p:sp>
            <p:nvSpPr>
              <p:cNvPr id="11" name="CaixaDeTexto 10">
                <a:extLst>
                  <a:ext uri="{FF2B5EF4-FFF2-40B4-BE49-F238E27FC236}">
                    <a16:creationId xmlns:a16="http://schemas.microsoft.com/office/drawing/2014/main" id="{C78CE2F3-06DE-4F19-AD87-EFA5AE09D4A5}"/>
                  </a:ext>
                </a:extLst>
              </p:cNvPr>
              <p:cNvSpPr txBox="1">
                <a:spLocks noRot="1" noChangeAspect="1" noMove="1" noResize="1" noEditPoints="1" noAdjustHandles="1" noChangeArrowheads="1" noChangeShapeType="1" noTextEdit="1"/>
              </p:cNvSpPr>
              <p:nvPr/>
            </p:nvSpPr>
            <p:spPr>
              <a:xfrm>
                <a:off x="7492427" y="4860743"/>
                <a:ext cx="4307642" cy="646331"/>
              </a:xfrm>
              <a:prstGeom prst="rect">
                <a:avLst/>
              </a:prstGeom>
              <a:blipFill>
                <a:blip r:embed="rId6"/>
                <a:stretch>
                  <a:fillRect l="-987" t="-3704" b="-926"/>
                </a:stretch>
              </a:blipFill>
            </p:spPr>
            <p:txBody>
              <a:bodyPr/>
              <a:lstStyle/>
              <a:p>
                <a:r>
                  <a:rPr lang="pt-PT">
                    <a:noFill/>
                  </a:rPr>
                  <a:t> </a:t>
                </a:r>
              </a:p>
            </p:txBody>
          </p:sp>
        </mc:Fallback>
      </mc:AlternateContent>
      <p:sp>
        <p:nvSpPr>
          <p:cNvPr id="12" name="CaixaDeTexto 11">
            <a:extLst>
              <a:ext uri="{FF2B5EF4-FFF2-40B4-BE49-F238E27FC236}">
                <a16:creationId xmlns:a16="http://schemas.microsoft.com/office/drawing/2014/main" id="{07F402B7-EEA5-463E-8607-0F0E1BC023AD}"/>
              </a:ext>
            </a:extLst>
          </p:cNvPr>
          <p:cNvSpPr txBox="1"/>
          <p:nvPr/>
        </p:nvSpPr>
        <p:spPr>
          <a:xfrm>
            <a:off x="6984613" y="5575987"/>
            <a:ext cx="5070666" cy="738664"/>
          </a:xfrm>
          <a:prstGeom prst="rect">
            <a:avLst/>
          </a:prstGeom>
          <a:noFill/>
        </p:spPr>
        <p:txBody>
          <a:bodyPr wrap="square" rtlCol="0">
            <a:spAutoFit/>
          </a:bodyPr>
          <a:lstStyle/>
          <a:p>
            <a:pPr algn="ctr"/>
            <a:r>
              <a:rPr lang="pt-PT" sz="1400" i="1"/>
              <a:t>(Scipy curve fitter is also used internally for the estimate, but the uncertainty is instead calculated from the variance of the success probability  which seems to provide a more reasonable estimate)</a:t>
            </a:r>
          </a:p>
        </p:txBody>
      </p:sp>
      <p:sp>
        <p:nvSpPr>
          <p:cNvPr id="14" name="CaixaDeTexto 13">
            <a:extLst>
              <a:ext uri="{FF2B5EF4-FFF2-40B4-BE49-F238E27FC236}">
                <a16:creationId xmlns:a16="http://schemas.microsoft.com/office/drawing/2014/main" id="{6A2688B7-0CAC-4523-A0BF-D641CCAF75EE}"/>
              </a:ext>
            </a:extLst>
          </p:cNvPr>
          <p:cNvSpPr txBox="1"/>
          <p:nvPr/>
        </p:nvSpPr>
        <p:spPr>
          <a:xfrm>
            <a:off x="8489727" y="1083996"/>
            <a:ext cx="3359785" cy="307777"/>
          </a:xfrm>
          <a:prstGeom prst="rect">
            <a:avLst/>
          </a:prstGeom>
          <a:noFill/>
        </p:spPr>
        <p:txBody>
          <a:bodyPr wrap="square">
            <a:spAutoFit/>
          </a:bodyPr>
          <a:lstStyle/>
          <a:p>
            <a:r>
              <a:rPr lang="pt-PT" sz="1400" i="1"/>
              <a:t>allows for offset in both factor and exponent</a:t>
            </a:r>
            <a:endParaRPr lang="pt-PT" sz="1400"/>
          </a:p>
        </p:txBody>
      </p:sp>
      <p:cxnSp>
        <p:nvCxnSpPr>
          <p:cNvPr id="16" name="Conexão: Curva 15">
            <a:extLst>
              <a:ext uri="{FF2B5EF4-FFF2-40B4-BE49-F238E27FC236}">
                <a16:creationId xmlns:a16="http://schemas.microsoft.com/office/drawing/2014/main" id="{4CBB9990-9C11-49D9-96D9-64CBF48C53B1}"/>
              </a:ext>
            </a:extLst>
          </p:cNvPr>
          <p:cNvCxnSpPr>
            <a:cxnSpLocks/>
          </p:cNvCxnSpPr>
          <p:nvPr/>
        </p:nvCxnSpPr>
        <p:spPr>
          <a:xfrm flipV="1">
            <a:off x="8081351" y="1361030"/>
            <a:ext cx="408376" cy="358787"/>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8" name="CaixaDeTexto 17">
                <a:extLst>
                  <a:ext uri="{FF2B5EF4-FFF2-40B4-BE49-F238E27FC236}">
                    <a16:creationId xmlns:a16="http://schemas.microsoft.com/office/drawing/2014/main" id="{8D035083-AE6D-454E-A4AC-9C878D1C704B}"/>
                  </a:ext>
                </a:extLst>
              </p:cNvPr>
              <p:cNvSpPr txBox="1"/>
              <p:nvPr/>
            </p:nvSpPr>
            <p:spPr>
              <a:xfrm>
                <a:off x="2633294" y="6393668"/>
                <a:ext cx="7536325" cy="369332"/>
              </a:xfrm>
              <a:prstGeom prst="rect">
                <a:avLst/>
              </a:prstGeom>
              <a:noFill/>
            </p:spPr>
            <p:txBody>
              <a:bodyPr wrap="square">
                <a:spAutoFit/>
              </a:bodyPr>
              <a:lstStyle/>
              <a:p>
                <a:r>
                  <a:rPr lang="pt-PT"/>
                  <a:t>─ Estimated backend </a:t>
                </a:r>
                <a14:m>
                  <m:oMath xmlns:m="http://schemas.openxmlformats.org/officeDocument/2006/math">
                    <m:sSub>
                      <m:sSubPr>
                        <m:ctrlPr>
                          <a:rPr lang="pt-PT" i="1" smtClean="0">
                            <a:latin typeface="Cambria Math" panose="02040503050406030204" pitchFamily="18" charset="0"/>
                          </a:rPr>
                        </m:ctrlPr>
                      </m:sSubPr>
                      <m:e>
                        <m:r>
                          <a:rPr lang="pt-PT" b="0" i="1" smtClean="0">
                            <a:latin typeface="Cambria Math" panose="02040503050406030204" pitchFamily="18" charset="0"/>
                          </a:rPr>
                          <m:t>𝑇</m:t>
                        </m:r>
                      </m:e>
                      <m:sub>
                        <m:r>
                          <a:rPr lang="pt-PT" b="0" i="1" smtClean="0">
                            <a:latin typeface="Cambria Math" panose="02040503050406030204" pitchFamily="18" charset="0"/>
                          </a:rPr>
                          <m:t>2</m:t>
                        </m:r>
                      </m:sub>
                    </m:sSub>
                    <m:r>
                      <a:rPr lang="pt-PT" i="1" smtClean="0">
                        <a:latin typeface="Cambria Math" panose="02040503050406030204" pitchFamily="18" charset="0"/>
                      </a:rPr>
                      <m:t> </m:t>
                    </m:r>
                    <m:r>
                      <a:rPr lang="pt-PT" i="1">
                        <a:latin typeface="Cambria Math" panose="02040503050406030204" pitchFamily="18" charset="0"/>
                      </a:rPr>
                      <m:t>=</m:t>
                    </m:r>
                    <m:r>
                      <a:rPr lang="pt-PT" i="1" smtClean="0">
                        <a:latin typeface="Cambria Math" panose="02040503050406030204" pitchFamily="18" charset="0"/>
                      </a:rPr>
                      <m:t>7</m:t>
                    </m:r>
                    <m:r>
                      <a:rPr lang="pt-PT" b="0" i="1" smtClean="0">
                        <a:latin typeface="Cambria Math" panose="02040503050406030204" pitchFamily="18" charset="0"/>
                      </a:rPr>
                      <m:t>7</m:t>
                    </m:r>
                  </m:oMath>
                </a14:m>
                <a:r>
                  <a:rPr lang="pt-PT">
                    <a:ea typeface="Cambria Math" panose="02040503050406030204" pitchFamily="18" charset="0"/>
                  </a:rPr>
                  <a:t> </a:t>
                </a:r>
                <a14:m>
                  <m:oMath xmlns:m="http://schemas.openxmlformats.org/officeDocument/2006/math">
                    <m:r>
                      <a:rPr lang="pt-PT" i="1">
                        <a:latin typeface="Cambria Math" panose="02040503050406030204" pitchFamily="18" charset="0"/>
                        <a:ea typeface="Cambria Math" panose="02040503050406030204" pitchFamily="18" charset="0"/>
                      </a:rPr>
                      <m:t>𝜇</m:t>
                    </m:r>
                    <m:r>
                      <a:rPr lang="pt-PT" i="1">
                        <a:latin typeface="Cambria Math" panose="02040503050406030204" pitchFamily="18" charset="0"/>
                      </a:rPr>
                      <m:t>𝑠</m:t>
                    </m:r>
                  </m:oMath>
                </a14:m>
                <a:r>
                  <a:rPr lang="pt-PT"/>
                  <a:t> (not too reliable between calibrations)</a:t>
                </a:r>
              </a:p>
            </p:txBody>
          </p:sp>
        </mc:Choice>
        <mc:Fallback>
          <p:sp>
            <p:nvSpPr>
              <p:cNvPr id="18" name="CaixaDeTexto 17">
                <a:extLst>
                  <a:ext uri="{FF2B5EF4-FFF2-40B4-BE49-F238E27FC236}">
                    <a16:creationId xmlns:a16="http://schemas.microsoft.com/office/drawing/2014/main" id="{8D035083-AE6D-454E-A4AC-9C878D1C704B}"/>
                  </a:ext>
                </a:extLst>
              </p:cNvPr>
              <p:cNvSpPr txBox="1">
                <a:spLocks noRot="1" noChangeAspect="1" noMove="1" noResize="1" noEditPoints="1" noAdjustHandles="1" noChangeArrowheads="1" noChangeShapeType="1" noTextEdit="1"/>
              </p:cNvSpPr>
              <p:nvPr/>
            </p:nvSpPr>
            <p:spPr>
              <a:xfrm>
                <a:off x="2633294" y="6393668"/>
                <a:ext cx="7536325" cy="369332"/>
              </a:xfrm>
              <a:prstGeom prst="rect">
                <a:avLst/>
              </a:prstGeom>
              <a:blipFill>
                <a:blip r:embed="rId7"/>
                <a:stretch>
                  <a:fillRect l="-728" t="-10000" b="-26667"/>
                </a:stretch>
              </a:blipFill>
            </p:spPr>
            <p:txBody>
              <a:bodyPr/>
              <a:lstStyle/>
              <a:p>
                <a:r>
                  <a:rPr lang="pt-PT">
                    <a:noFill/>
                  </a:rPr>
                  <a:t> </a:t>
                </a:r>
              </a:p>
            </p:txBody>
          </p:sp>
        </mc:Fallback>
      </mc:AlternateContent>
      <p:cxnSp>
        <p:nvCxnSpPr>
          <p:cNvPr id="13" name="Conexão: Curva 12">
            <a:extLst>
              <a:ext uri="{FF2B5EF4-FFF2-40B4-BE49-F238E27FC236}">
                <a16:creationId xmlns:a16="http://schemas.microsoft.com/office/drawing/2014/main" id="{033608EA-D32B-4F79-BD0E-BE7A79413576}"/>
              </a:ext>
            </a:extLst>
          </p:cNvPr>
          <p:cNvCxnSpPr>
            <a:cxnSpLocks/>
          </p:cNvCxnSpPr>
          <p:nvPr/>
        </p:nvCxnSpPr>
        <p:spPr>
          <a:xfrm rot="10800000" flipH="1">
            <a:off x="1408173" y="1443462"/>
            <a:ext cx="236836" cy="218899"/>
          </a:xfrm>
          <a:prstGeom prst="curvedConnector3">
            <a:avLst>
              <a:gd name="adj1" fmla="val 109095"/>
            </a:avLst>
          </a:prstGeom>
          <a:ln>
            <a:tailEnd type="triangle"/>
          </a:ln>
        </p:spPr>
        <p:style>
          <a:lnRef idx="1">
            <a:schemeClr val="dk1"/>
          </a:lnRef>
          <a:fillRef idx="0">
            <a:schemeClr val="dk1"/>
          </a:fillRef>
          <a:effectRef idx="0">
            <a:schemeClr val="dk1"/>
          </a:effectRef>
          <a:fontRef idx="minor">
            <a:schemeClr val="tx1"/>
          </a:fontRef>
        </p:style>
      </p:cxnSp>
      <p:sp>
        <p:nvSpPr>
          <p:cNvPr id="15" name="CaixaDeTexto 14">
            <a:extLst>
              <a:ext uri="{FF2B5EF4-FFF2-40B4-BE49-F238E27FC236}">
                <a16:creationId xmlns:a16="http://schemas.microsoft.com/office/drawing/2014/main" id="{2B62A484-BCA5-431E-BDCF-2BF03F32F23C}"/>
              </a:ext>
            </a:extLst>
          </p:cNvPr>
          <p:cNvSpPr txBox="1"/>
          <p:nvPr/>
        </p:nvSpPr>
        <p:spPr>
          <a:xfrm>
            <a:off x="1028618" y="1133611"/>
            <a:ext cx="1376782" cy="307777"/>
          </a:xfrm>
          <a:prstGeom prst="rect">
            <a:avLst/>
          </a:prstGeom>
          <a:noFill/>
        </p:spPr>
        <p:txBody>
          <a:bodyPr wrap="square">
            <a:spAutoFit/>
          </a:bodyPr>
          <a:lstStyle/>
          <a:p>
            <a:r>
              <a:rPr lang="pt-PT" sz="1400" i="1"/>
              <a:t>fixed coordinate</a:t>
            </a:r>
            <a:endParaRPr lang="pt-PT" sz="1400"/>
          </a:p>
        </p:txBody>
      </p:sp>
    </p:spTree>
    <p:extLst>
      <p:ext uri="{BB962C8B-B14F-4D97-AF65-F5344CB8AC3E}">
        <p14:creationId xmlns:p14="http://schemas.microsoft.com/office/powerpoint/2010/main" val="1191925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Título 3">
                <a:extLst>
                  <a:ext uri="{FF2B5EF4-FFF2-40B4-BE49-F238E27FC236}">
                    <a16:creationId xmlns:a16="http://schemas.microsoft.com/office/drawing/2014/main" id="{13EF0861-A1AD-45E1-A20B-495EB0A45BC6}"/>
                  </a:ext>
                </a:extLst>
              </p:cNvPr>
              <p:cNvSpPr>
                <a:spLocks noGrp="1"/>
              </p:cNvSpPr>
              <p:nvPr>
                <p:ph type="title"/>
              </p:nvPr>
            </p:nvSpPr>
            <p:spPr>
              <a:xfrm>
                <a:off x="-212271" y="118401"/>
                <a:ext cx="12616542" cy="1325563"/>
              </a:xfrm>
            </p:spPr>
            <p:txBody>
              <a:bodyPr>
                <a:noAutofit/>
              </a:bodyPr>
              <a:lstStyle/>
              <a:p>
                <a:pPr algn="ctr">
                  <a:lnSpc>
                    <a:spcPct val="100000"/>
                  </a:lnSpc>
                </a:pPr>
                <a14:m>
                  <m:oMath xmlns:m="http://schemas.openxmlformats.org/officeDocument/2006/math">
                    <m:sSub>
                      <m:sSubPr>
                        <m:ctrlPr>
                          <a:rPr lang="pt-PT" sz="3000" i="1" smtClean="0">
                            <a:latin typeface="Cambria Math" panose="02040503050406030204" pitchFamily="18" charset="0"/>
                          </a:rPr>
                        </m:ctrlPr>
                      </m:sSubPr>
                      <m:e>
                        <m:r>
                          <a:rPr lang="pt-PT" sz="3000" i="1">
                            <a:latin typeface="Cambria Math" panose="02040503050406030204" pitchFamily="18" charset="0"/>
                          </a:rPr>
                          <m:t>𝑇</m:t>
                        </m:r>
                      </m:e>
                      <m:sub>
                        <m:r>
                          <a:rPr lang="pt-PT" sz="3000" b="0" i="1" smtClean="0">
                            <a:latin typeface="Cambria Math" panose="02040503050406030204" pitchFamily="18" charset="0"/>
                          </a:rPr>
                          <m:t>1</m:t>
                        </m:r>
                      </m:sub>
                    </m:sSub>
                  </m:oMath>
                </a14:m>
                <a:r>
                  <a:rPr lang="en-US" sz="3000"/>
                  <a:t> experiment (amplitude damping channel) on IBMQ device ‘Guadalupe’</a:t>
                </a:r>
                <a:endParaRPr lang="pt-PT" sz="3000" i="1"/>
              </a:p>
            </p:txBody>
          </p:sp>
        </mc:Choice>
        <mc:Fallback>
          <p:sp>
            <p:nvSpPr>
              <p:cNvPr id="6" name="Título 3">
                <a:extLst>
                  <a:ext uri="{FF2B5EF4-FFF2-40B4-BE49-F238E27FC236}">
                    <a16:creationId xmlns:a16="http://schemas.microsoft.com/office/drawing/2014/main" id="{13EF0861-A1AD-45E1-A20B-495EB0A45BC6}"/>
                  </a:ext>
                </a:extLst>
              </p:cNvPr>
              <p:cNvSpPr>
                <a:spLocks noGrp="1" noRot="1" noChangeAspect="1" noMove="1" noResize="1" noEditPoints="1" noAdjustHandles="1" noChangeArrowheads="1" noChangeShapeType="1" noTextEdit="1"/>
              </p:cNvSpPr>
              <p:nvPr>
                <p:ph type="title"/>
              </p:nvPr>
            </p:nvSpPr>
            <p:spPr>
              <a:xfrm>
                <a:off x="-212271" y="118401"/>
                <a:ext cx="12616542" cy="1325563"/>
              </a:xfrm>
              <a:blipFill>
                <a:blip r:embed="rId2"/>
                <a:stretch>
                  <a:fillRect/>
                </a:stretch>
              </a:blipFill>
            </p:spPr>
            <p:txBody>
              <a:bodyPr/>
              <a:lstStyle/>
              <a:p>
                <a:r>
                  <a:rPr lang="pt-PT">
                    <a:noFill/>
                  </a:rPr>
                  <a:t> </a:t>
                </a:r>
              </a:p>
            </p:txBody>
          </p:sp>
        </mc:Fallback>
      </mc:AlternateContent>
      <p:pic>
        <p:nvPicPr>
          <p:cNvPr id="3" name="Imagem 2">
            <a:extLst>
              <a:ext uri="{FF2B5EF4-FFF2-40B4-BE49-F238E27FC236}">
                <a16:creationId xmlns:a16="http://schemas.microsoft.com/office/drawing/2014/main" id="{718F3D8E-7120-4FF9-9342-9FB7C90B8A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903" y="1877421"/>
            <a:ext cx="6140323" cy="3600000"/>
          </a:xfrm>
          <a:prstGeom prst="rect">
            <a:avLst/>
          </a:prstGeom>
        </p:spPr>
      </p:pic>
      <mc:AlternateContent xmlns:mc="http://schemas.openxmlformats.org/markup-compatibility/2006">
        <mc:Choice xmlns:a14="http://schemas.microsoft.com/office/drawing/2010/main" Requires="a14">
          <p:sp>
            <p:nvSpPr>
              <p:cNvPr id="16" name="Retângulo 15">
                <a:extLst>
                  <a:ext uri="{FF2B5EF4-FFF2-40B4-BE49-F238E27FC236}">
                    <a16:creationId xmlns:a16="http://schemas.microsoft.com/office/drawing/2014/main" id="{ABD8B2A4-3314-447E-8382-2F0A5626BEB2}"/>
                  </a:ext>
                </a:extLst>
              </p:cNvPr>
              <p:cNvSpPr/>
              <p:nvPr/>
            </p:nvSpPr>
            <p:spPr>
              <a:xfrm>
                <a:off x="7749725" y="2712221"/>
                <a:ext cx="541538" cy="5400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m:rPr>
                          <m:nor/>
                        </m:rPr>
                        <a:rPr lang="el-GR" b="1">
                          <a:solidFill>
                            <a:schemeClr val="tx1"/>
                          </a:solidFill>
                        </a:rPr>
                        <m:t>π</m:t>
                      </m:r>
                    </m:oMath>
                  </m:oMathPara>
                </a14:m>
                <a:endParaRPr lang="pt-PT" b="1">
                  <a:solidFill>
                    <a:schemeClr val="tx1"/>
                  </a:solidFill>
                </a:endParaRPr>
              </a:p>
            </p:txBody>
          </p:sp>
        </mc:Choice>
        <mc:Fallback>
          <p:sp>
            <p:nvSpPr>
              <p:cNvPr id="16" name="Retângulo 15">
                <a:extLst>
                  <a:ext uri="{FF2B5EF4-FFF2-40B4-BE49-F238E27FC236}">
                    <a16:creationId xmlns:a16="http://schemas.microsoft.com/office/drawing/2014/main" id="{ABD8B2A4-3314-447E-8382-2F0A5626BEB2}"/>
                  </a:ext>
                </a:extLst>
              </p:cNvPr>
              <p:cNvSpPr>
                <a:spLocks noRot="1" noChangeAspect="1" noMove="1" noResize="1" noEditPoints="1" noAdjustHandles="1" noChangeArrowheads="1" noChangeShapeType="1" noTextEdit="1"/>
              </p:cNvSpPr>
              <p:nvPr/>
            </p:nvSpPr>
            <p:spPr>
              <a:xfrm>
                <a:off x="7749725" y="2712221"/>
                <a:ext cx="541538" cy="540000"/>
              </a:xfrm>
              <a:prstGeom prst="rect">
                <a:avLst/>
              </a:prstGeom>
              <a:blipFill>
                <a:blip r:embed="rId4"/>
                <a:stretch>
                  <a:fillRect/>
                </a:stretch>
              </a:blipFill>
              <a:ln w="28575">
                <a:solidFill>
                  <a:schemeClr val="tx1"/>
                </a:solidFill>
              </a:ln>
            </p:spPr>
            <p:txBody>
              <a:bodyPr/>
              <a:lstStyle/>
              <a:p>
                <a:r>
                  <a:rPr lang="pt-PT">
                    <a:noFill/>
                  </a:rPr>
                  <a:t> </a:t>
                </a:r>
              </a:p>
            </p:txBody>
          </p:sp>
        </mc:Fallback>
      </mc:AlternateContent>
      <p:cxnSp>
        <p:nvCxnSpPr>
          <p:cNvPr id="18" name="Conexão reta 17">
            <a:extLst>
              <a:ext uri="{FF2B5EF4-FFF2-40B4-BE49-F238E27FC236}">
                <a16:creationId xmlns:a16="http://schemas.microsoft.com/office/drawing/2014/main" id="{4296E8E5-95D0-4B4A-8456-03A5A35BD7AB}"/>
              </a:ext>
            </a:extLst>
          </p:cNvPr>
          <p:cNvCxnSpPr>
            <a:cxnSpLocks/>
            <a:stCxn id="16" idx="3"/>
          </p:cNvCxnSpPr>
          <p:nvPr/>
        </p:nvCxnSpPr>
        <p:spPr>
          <a:xfrm>
            <a:off x="8291263" y="2982221"/>
            <a:ext cx="1740763" cy="0"/>
          </a:xfrm>
          <a:prstGeom prst="line">
            <a:avLst/>
          </a:prstGeom>
          <a:ln w="28575">
            <a:prstDash val="solid"/>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0" name="CaixaDeTexto 19">
                <a:extLst>
                  <a:ext uri="{FF2B5EF4-FFF2-40B4-BE49-F238E27FC236}">
                    <a16:creationId xmlns:a16="http://schemas.microsoft.com/office/drawing/2014/main" id="{357FC879-9258-4DB2-95C9-FABDAE30E52F}"/>
                  </a:ext>
                </a:extLst>
              </p:cNvPr>
              <p:cNvSpPr txBox="1"/>
              <p:nvPr/>
            </p:nvSpPr>
            <p:spPr>
              <a:xfrm>
                <a:off x="8932235" y="3071241"/>
                <a:ext cx="50616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PT" i="1">
                          <a:latin typeface="Cambria Math" panose="02040503050406030204" pitchFamily="18" charset="0"/>
                          <a:ea typeface="Cambria Math" panose="02040503050406030204" pitchFamily="18" charset="0"/>
                        </a:rPr>
                        <m:t>∆</m:t>
                      </m:r>
                      <m:r>
                        <a:rPr lang="pt-PT" i="1">
                          <a:latin typeface="Cambria Math" panose="02040503050406030204" pitchFamily="18" charset="0"/>
                          <a:ea typeface="Cambria Math" panose="02040503050406030204" pitchFamily="18" charset="0"/>
                        </a:rPr>
                        <m:t>𝑡</m:t>
                      </m:r>
                    </m:oMath>
                  </m:oMathPara>
                </a14:m>
                <a:endParaRPr lang="pt-PT"/>
              </a:p>
            </p:txBody>
          </p:sp>
        </mc:Choice>
        <mc:Fallback>
          <p:sp>
            <p:nvSpPr>
              <p:cNvPr id="20" name="CaixaDeTexto 19">
                <a:extLst>
                  <a:ext uri="{FF2B5EF4-FFF2-40B4-BE49-F238E27FC236}">
                    <a16:creationId xmlns:a16="http://schemas.microsoft.com/office/drawing/2014/main" id="{357FC879-9258-4DB2-95C9-FABDAE30E52F}"/>
                  </a:ext>
                </a:extLst>
              </p:cNvPr>
              <p:cNvSpPr txBox="1">
                <a:spLocks noRot="1" noChangeAspect="1" noMove="1" noResize="1" noEditPoints="1" noAdjustHandles="1" noChangeArrowheads="1" noChangeShapeType="1" noTextEdit="1"/>
              </p:cNvSpPr>
              <p:nvPr/>
            </p:nvSpPr>
            <p:spPr>
              <a:xfrm>
                <a:off x="8932235" y="3071241"/>
                <a:ext cx="506164" cy="276999"/>
              </a:xfrm>
              <a:prstGeom prst="rect">
                <a:avLst/>
              </a:prstGeom>
              <a:blipFill>
                <a:blip r:embed="rId5"/>
                <a:stretch>
                  <a:fillRect b="-6667"/>
                </a:stretch>
              </a:blipFill>
            </p:spPr>
            <p:txBody>
              <a:bodyPr/>
              <a:lstStyle/>
              <a:p>
                <a:r>
                  <a:rPr lang="pt-PT">
                    <a:noFill/>
                  </a:rPr>
                  <a:t> </a:t>
                </a:r>
              </a:p>
            </p:txBody>
          </p:sp>
        </mc:Fallback>
      </mc:AlternateContent>
      <p:pic>
        <p:nvPicPr>
          <p:cNvPr id="22" name="Imagem 21">
            <a:extLst>
              <a:ext uri="{FF2B5EF4-FFF2-40B4-BE49-F238E27FC236}">
                <a16:creationId xmlns:a16="http://schemas.microsoft.com/office/drawing/2014/main" id="{42D7B6F8-2833-4197-AEA3-68F80456A871}"/>
              </a:ext>
            </a:extLst>
          </p:cNvPr>
          <p:cNvPicPr>
            <a:picLocks noChangeAspect="1"/>
          </p:cNvPicPr>
          <p:nvPr/>
        </p:nvPicPr>
        <p:blipFill>
          <a:blip r:embed="rId6"/>
          <a:stretch>
            <a:fillRect/>
          </a:stretch>
        </p:blipFill>
        <p:spPr>
          <a:xfrm flipH="1">
            <a:off x="10041795" y="2708098"/>
            <a:ext cx="522000" cy="522000"/>
          </a:xfrm>
          <a:prstGeom prst="rect">
            <a:avLst/>
          </a:prstGeom>
          <a:ln w="28575">
            <a:solidFill>
              <a:schemeClr val="tx1"/>
            </a:solidFill>
          </a:ln>
        </p:spPr>
      </p:pic>
      <p:cxnSp>
        <p:nvCxnSpPr>
          <p:cNvPr id="24" name="Conexão reta 23">
            <a:extLst>
              <a:ext uri="{FF2B5EF4-FFF2-40B4-BE49-F238E27FC236}">
                <a16:creationId xmlns:a16="http://schemas.microsoft.com/office/drawing/2014/main" id="{96F68BB6-A6C5-4DC2-AE9D-3A0EFB45896C}"/>
              </a:ext>
            </a:extLst>
          </p:cNvPr>
          <p:cNvCxnSpPr>
            <a:cxnSpLocks/>
          </p:cNvCxnSpPr>
          <p:nvPr/>
        </p:nvCxnSpPr>
        <p:spPr>
          <a:xfrm>
            <a:off x="7385508" y="2982221"/>
            <a:ext cx="364217" cy="0"/>
          </a:xfrm>
          <a:prstGeom prst="line">
            <a:avLst/>
          </a:prstGeom>
          <a:ln w="28575">
            <a:prstDash val="solid"/>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5" name="CaixaDeTexto 24">
                <a:extLst>
                  <a:ext uri="{FF2B5EF4-FFF2-40B4-BE49-F238E27FC236}">
                    <a16:creationId xmlns:a16="http://schemas.microsoft.com/office/drawing/2014/main" id="{814EEA12-33D5-4796-9B78-A03302451414}"/>
                  </a:ext>
                </a:extLst>
              </p:cNvPr>
              <p:cNvSpPr txBox="1"/>
              <p:nvPr/>
            </p:nvSpPr>
            <p:spPr>
              <a:xfrm>
                <a:off x="6875987" y="2797555"/>
                <a:ext cx="5218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pt-PT" i="1" smtClean="0">
                              <a:latin typeface="Cambria Math" panose="02040503050406030204" pitchFamily="18" charset="0"/>
                            </a:rPr>
                          </m:ctrlPr>
                        </m:dPr>
                        <m:e>
                          <m:d>
                            <m:dPr>
                              <m:begChr m:val="|"/>
                              <m:endChr m:val=""/>
                              <m:ctrlPr>
                                <a:rPr lang="pt-PT" i="1" smtClean="0">
                                  <a:latin typeface="Cambria Math" panose="02040503050406030204" pitchFamily="18" charset="0"/>
                                </a:rPr>
                              </m:ctrlPr>
                            </m:dPr>
                            <m:e>
                              <m:r>
                                <a:rPr lang="pt-PT" b="0" i="1" smtClean="0">
                                  <a:latin typeface="Cambria Math" panose="02040503050406030204" pitchFamily="18" charset="0"/>
                                </a:rPr>
                                <m:t>0</m:t>
                              </m:r>
                            </m:e>
                          </m:d>
                        </m:e>
                      </m:d>
                    </m:oMath>
                  </m:oMathPara>
                </a14:m>
                <a:endParaRPr lang="pt-PT"/>
              </a:p>
            </p:txBody>
          </p:sp>
        </mc:Choice>
        <mc:Fallback>
          <p:sp>
            <p:nvSpPr>
              <p:cNvPr id="25" name="CaixaDeTexto 24">
                <a:extLst>
                  <a:ext uri="{FF2B5EF4-FFF2-40B4-BE49-F238E27FC236}">
                    <a16:creationId xmlns:a16="http://schemas.microsoft.com/office/drawing/2014/main" id="{814EEA12-33D5-4796-9B78-A03302451414}"/>
                  </a:ext>
                </a:extLst>
              </p:cNvPr>
              <p:cNvSpPr txBox="1">
                <a:spLocks noRot="1" noChangeAspect="1" noMove="1" noResize="1" noEditPoints="1" noAdjustHandles="1" noChangeArrowheads="1" noChangeShapeType="1" noTextEdit="1"/>
              </p:cNvSpPr>
              <p:nvPr/>
            </p:nvSpPr>
            <p:spPr>
              <a:xfrm>
                <a:off x="6875987" y="2797555"/>
                <a:ext cx="521810" cy="369332"/>
              </a:xfrm>
              <a:prstGeom prst="rect">
                <a:avLst/>
              </a:prstGeom>
              <a:blipFill>
                <a:blip r:embed="rId7"/>
                <a:stretch>
                  <a:fillRect l="-59302" t="-119672" r="-89535" b="-183607"/>
                </a:stretch>
              </a:blipFill>
            </p:spPr>
            <p:txBody>
              <a:bodyPr/>
              <a:lstStyle/>
              <a:p>
                <a:r>
                  <a:rPr lang="pt-PT">
                    <a:noFill/>
                  </a:rPr>
                  <a:t> </a:t>
                </a:r>
              </a:p>
            </p:txBody>
          </p:sp>
        </mc:Fallback>
      </mc:AlternateContent>
      <mc:AlternateContent xmlns:mc="http://schemas.openxmlformats.org/markup-compatibility/2006">
        <mc:Choice xmlns:a14="http://schemas.microsoft.com/office/drawing/2010/main" Requires="a14">
          <p:sp>
            <p:nvSpPr>
              <p:cNvPr id="26" name="CaixaDeTexto 25">
                <a:extLst>
                  <a:ext uri="{FF2B5EF4-FFF2-40B4-BE49-F238E27FC236}">
                    <a16:creationId xmlns:a16="http://schemas.microsoft.com/office/drawing/2014/main" id="{5B5B8913-A904-47B1-A6A5-C5F949237FE2}"/>
                  </a:ext>
                </a:extLst>
              </p:cNvPr>
              <p:cNvSpPr txBox="1"/>
              <p:nvPr/>
            </p:nvSpPr>
            <p:spPr>
              <a:xfrm>
                <a:off x="8082032" y="4110686"/>
                <a:ext cx="2206569" cy="409792"/>
              </a:xfrm>
              <a:prstGeom prst="rect">
                <a:avLst/>
              </a:prstGeom>
              <a:noFill/>
              <a:ln w="19050">
                <a:solidFill>
                  <a:schemeClr val="bg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PT" sz="2000" b="0" i="1" smtClean="0">
                          <a:latin typeface="Cambria Math" panose="02040503050406030204" pitchFamily="18" charset="0"/>
                        </a:rPr>
                        <m:t>𝑃</m:t>
                      </m:r>
                      <m:d>
                        <m:dPr>
                          <m:ctrlPr>
                            <a:rPr lang="pt-PT" sz="2000" b="0" i="1" smtClean="0">
                              <a:latin typeface="Cambria Math" panose="02040503050406030204" pitchFamily="18" charset="0"/>
                            </a:rPr>
                          </m:ctrlPr>
                        </m:dPr>
                        <m:e>
                          <m:d>
                            <m:dPr>
                              <m:begChr m:val=""/>
                              <m:endChr m:val="⟩"/>
                              <m:ctrlPr>
                                <a:rPr lang="pt-PT" sz="2000" i="1">
                                  <a:latin typeface="Cambria Math" panose="02040503050406030204" pitchFamily="18" charset="0"/>
                                </a:rPr>
                              </m:ctrlPr>
                            </m:dPr>
                            <m:e>
                              <m:d>
                                <m:dPr>
                                  <m:begChr m:val="|"/>
                                  <m:endChr m:val=""/>
                                  <m:ctrlPr>
                                    <a:rPr lang="pt-PT" sz="2000" i="1">
                                      <a:latin typeface="Cambria Math" panose="02040503050406030204" pitchFamily="18" charset="0"/>
                                    </a:rPr>
                                  </m:ctrlPr>
                                </m:dPr>
                                <m:e>
                                  <m:r>
                                    <a:rPr lang="pt-PT" sz="2000" b="0" i="1" smtClean="0">
                                      <a:latin typeface="Cambria Math" panose="02040503050406030204" pitchFamily="18" charset="0"/>
                                    </a:rPr>
                                    <m:t>1</m:t>
                                  </m:r>
                                </m:e>
                              </m:d>
                            </m:e>
                          </m:d>
                        </m:e>
                      </m:d>
                      <m:r>
                        <a:rPr lang="pt-PT" sz="2000" b="0" i="1" smtClean="0">
                          <a:latin typeface="Cambria Math" panose="02040503050406030204" pitchFamily="18" charset="0"/>
                        </a:rPr>
                        <m:t>=</m:t>
                      </m:r>
                      <m:sSup>
                        <m:sSupPr>
                          <m:ctrlPr>
                            <a:rPr lang="pt-PT" sz="2000" b="0" i="1" smtClean="0">
                              <a:latin typeface="Cambria Math" panose="02040503050406030204" pitchFamily="18" charset="0"/>
                            </a:rPr>
                          </m:ctrlPr>
                        </m:sSupPr>
                        <m:e>
                          <m:r>
                            <a:rPr lang="pt-PT" sz="2000" b="0" i="1" smtClean="0">
                              <a:latin typeface="Cambria Math" panose="02040503050406030204" pitchFamily="18" charset="0"/>
                            </a:rPr>
                            <m:t>𝑒</m:t>
                          </m:r>
                        </m:e>
                        <m:sup>
                          <m:r>
                            <a:rPr lang="pt-PT" sz="2000" b="0" i="1" smtClean="0">
                              <a:latin typeface="Cambria Math" panose="02040503050406030204" pitchFamily="18" charset="0"/>
                            </a:rPr>
                            <m:t>−</m:t>
                          </m:r>
                          <m:f>
                            <m:fPr>
                              <m:type m:val="skw"/>
                              <m:ctrlPr>
                                <a:rPr lang="pt-PT" sz="2000" b="0" i="1" smtClean="0">
                                  <a:latin typeface="Cambria Math" panose="02040503050406030204" pitchFamily="18" charset="0"/>
                                </a:rPr>
                              </m:ctrlPr>
                            </m:fPr>
                            <m:num>
                              <m:r>
                                <a:rPr lang="pt-PT" sz="2000" b="0" i="1" smtClean="0">
                                  <a:latin typeface="Cambria Math" panose="02040503050406030204" pitchFamily="18" charset="0"/>
                                </a:rPr>
                                <m:t>𝑡</m:t>
                              </m:r>
                            </m:num>
                            <m:den>
                              <m:sSub>
                                <m:sSubPr>
                                  <m:ctrlPr>
                                    <a:rPr lang="pt-PT" sz="2000" i="1">
                                      <a:latin typeface="Cambria Math" panose="02040503050406030204" pitchFamily="18" charset="0"/>
                                    </a:rPr>
                                  </m:ctrlPr>
                                </m:sSubPr>
                                <m:e>
                                  <m:r>
                                    <a:rPr lang="pt-PT" sz="2000" i="1">
                                      <a:latin typeface="Cambria Math" panose="02040503050406030204" pitchFamily="18" charset="0"/>
                                    </a:rPr>
                                    <m:t>𝑇</m:t>
                                  </m:r>
                                </m:e>
                                <m:sub>
                                  <m:r>
                                    <a:rPr lang="pt-PT" sz="2000" b="0" i="1" smtClean="0">
                                      <a:latin typeface="Cambria Math" panose="02040503050406030204" pitchFamily="18" charset="0"/>
                                    </a:rPr>
                                    <m:t>1</m:t>
                                  </m:r>
                                </m:sub>
                              </m:sSub>
                            </m:den>
                          </m:f>
                        </m:sup>
                      </m:sSup>
                    </m:oMath>
                  </m:oMathPara>
                </a14:m>
                <a:endParaRPr lang="pt-PT" sz="2000"/>
              </a:p>
            </p:txBody>
          </p:sp>
        </mc:Choice>
        <mc:Fallback>
          <p:sp>
            <p:nvSpPr>
              <p:cNvPr id="26" name="CaixaDeTexto 25">
                <a:extLst>
                  <a:ext uri="{FF2B5EF4-FFF2-40B4-BE49-F238E27FC236}">
                    <a16:creationId xmlns:a16="http://schemas.microsoft.com/office/drawing/2014/main" id="{5B5B8913-A904-47B1-A6A5-C5F949237FE2}"/>
                  </a:ext>
                </a:extLst>
              </p:cNvPr>
              <p:cNvSpPr txBox="1">
                <a:spLocks noRot="1" noChangeAspect="1" noMove="1" noResize="1" noEditPoints="1" noAdjustHandles="1" noChangeArrowheads="1" noChangeShapeType="1" noTextEdit="1"/>
              </p:cNvSpPr>
              <p:nvPr/>
            </p:nvSpPr>
            <p:spPr>
              <a:xfrm>
                <a:off x="8082032" y="4110686"/>
                <a:ext cx="2206569" cy="409792"/>
              </a:xfrm>
              <a:prstGeom prst="rect">
                <a:avLst/>
              </a:prstGeom>
              <a:blipFill>
                <a:blip r:embed="rId8"/>
                <a:stretch>
                  <a:fillRect/>
                </a:stretch>
              </a:blipFill>
              <a:ln w="19050">
                <a:solidFill>
                  <a:schemeClr val="bg1"/>
                </a:solidFill>
              </a:ln>
            </p:spPr>
            <p:txBody>
              <a:bodyPr/>
              <a:lstStyle/>
              <a:p>
                <a:r>
                  <a:rPr lang="pt-PT">
                    <a:noFill/>
                  </a:rPr>
                  <a:t> </a:t>
                </a:r>
              </a:p>
            </p:txBody>
          </p:sp>
        </mc:Fallback>
      </mc:AlternateContent>
      <mc:AlternateContent xmlns:mc="http://schemas.openxmlformats.org/markup-compatibility/2006" xmlns:a14="http://schemas.microsoft.com/office/drawing/2010/main">
        <mc:Choice Requires="a14">
          <p:sp>
            <p:nvSpPr>
              <p:cNvPr id="27" name="CaixaDeTexto 26">
                <a:extLst>
                  <a:ext uri="{FF2B5EF4-FFF2-40B4-BE49-F238E27FC236}">
                    <a16:creationId xmlns:a16="http://schemas.microsoft.com/office/drawing/2014/main" id="{9CE5EED6-F3B3-493C-B301-5286E2569DAE}"/>
                  </a:ext>
                </a:extLst>
              </p:cNvPr>
              <p:cNvSpPr txBox="1"/>
              <p:nvPr/>
            </p:nvSpPr>
            <p:spPr>
              <a:xfrm>
                <a:off x="4356773" y="6152613"/>
                <a:ext cx="3478453" cy="369332"/>
              </a:xfrm>
              <a:prstGeom prst="rect">
                <a:avLst/>
              </a:prstGeom>
              <a:noFill/>
            </p:spPr>
            <p:txBody>
              <a:bodyPr wrap="none" rtlCol="0">
                <a:spAutoFit/>
              </a:bodyPr>
              <a:lstStyle/>
              <a:p>
                <a:r>
                  <a:rPr lang="pt-PT"/>
                  <a:t>Similar to </a:t>
                </a:r>
                <a14:m>
                  <m:oMath xmlns:m="http://schemas.openxmlformats.org/officeDocument/2006/math">
                    <m:sSub>
                      <m:sSubPr>
                        <m:ctrlPr>
                          <a:rPr lang="pt-PT" sz="1800" i="1" smtClean="0">
                            <a:latin typeface="Cambria Math" panose="02040503050406030204" pitchFamily="18" charset="0"/>
                          </a:rPr>
                        </m:ctrlPr>
                      </m:sSubPr>
                      <m:e>
                        <m:r>
                          <a:rPr lang="pt-PT" sz="1800" i="1">
                            <a:latin typeface="Cambria Math" panose="02040503050406030204" pitchFamily="18" charset="0"/>
                          </a:rPr>
                          <m:t>𝑇</m:t>
                        </m:r>
                      </m:e>
                      <m:sub>
                        <m:r>
                          <a:rPr lang="pt-PT" sz="1800" b="0" i="1" smtClean="0">
                            <a:latin typeface="Cambria Math" panose="02040503050406030204" pitchFamily="18" charset="0"/>
                          </a:rPr>
                          <m:t>1</m:t>
                        </m:r>
                      </m:sub>
                    </m:sSub>
                  </m:oMath>
                </a14:m>
                <a:r>
                  <a:rPr lang="pt-PT"/>
                  <a:t> (same class of models)</a:t>
                </a:r>
              </a:p>
            </p:txBody>
          </p:sp>
        </mc:Choice>
        <mc:Fallback xmlns="">
          <p:sp>
            <p:nvSpPr>
              <p:cNvPr id="27" name="CaixaDeTexto 26">
                <a:extLst>
                  <a:ext uri="{FF2B5EF4-FFF2-40B4-BE49-F238E27FC236}">
                    <a16:creationId xmlns:a16="http://schemas.microsoft.com/office/drawing/2014/main" id="{9CE5EED6-F3B3-493C-B301-5286E2569DAE}"/>
                  </a:ext>
                </a:extLst>
              </p:cNvPr>
              <p:cNvSpPr txBox="1">
                <a:spLocks noRot="1" noChangeAspect="1" noMove="1" noResize="1" noEditPoints="1" noAdjustHandles="1" noChangeArrowheads="1" noChangeShapeType="1" noTextEdit="1"/>
              </p:cNvSpPr>
              <p:nvPr/>
            </p:nvSpPr>
            <p:spPr>
              <a:xfrm>
                <a:off x="4356773" y="6152613"/>
                <a:ext cx="3478453" cy="369332"/>
              </a:xfrm>
              <a:prstGeom prst="rect">
                <a:avLst/>
              </a:prstGeom>
              <a:blipFill>
                <a:blip r:embed="rId9"/>
                <a:stretch>
                  <a:fillRect l="-1579" t="-8197" r="-877" b="-24590"/>
                </a:stretch>
              </a:blipFill>
            </p:spPr>
            <p:txBody>
              <a:bodyPr/>
              <a:lstStyle/>
              <a:p>
                <a:r>
                  <a:rPr lang="pt-PT">
                    <a:noFill/>
                  </a:rPr>
                  <a:t> </a:t>
                </a:r>
              </a:p>
            </p:txBody>
          </p:sp>
        </mc:Fallback>
      </mc:AlternateContent>
    </p:spTree>
    <p:extLst>
      <p:ext uri="{BB962C8B-B14F-4D97-AF65-F5344CB8AC3E}">
        <p14:creationId xmlns:p14="http://schemas.microsoft.com/office/powerpoint/2010/main" val="2611427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ítulo 3">
                <a:extLst>
                  <a:ext uri="{FF2B5EF4-FFF2-40B4-BE49-F238E27FC236}">
                    <a16:creationId xmlns:a16="http://schemas.microsoft.com/office/drawing/2014/main" id="{13EF0861-A1AD-45E1-A20B-495EB0A45BC6}"/>
                  </a:ext>
                </a:extLst>
              </p:cNvPr>
              <p:cNvSpPr>
                <a:spLocks noGrp="1"/>
              </p:cNvSpPr>
              <p:nvPr>
                <p:ph type="title"/>
              </p:nvPr>
            </p:nvSpPr>
            <p:spPr>
              <a:xfrm>
                <a:off x="-212271" y="118401"/>
                <a:ext cx="12616542" cy="1325563"/>
              </a:xfrm>
            </p:spPr>
            <p:txBody>
              <a:bodyPr>
                <a:noAutofit/>
              </a:bodyPr>
              <a:lstStyle/>
              <a:p>
                <a:pPr algn="ctr">
                  <a:lnSpc>
                    <a:spcPct val="100000"/>
                  </a:lnSpc>
                </a:pPr>
                <a14:m>
                  <m:oMath xmlns:m="http://schemas.openxmlformats.org/officeDocument/2006/math">
                    <m:sSub>
                      <m:sSubPr>
                        <m:ctrlPr>
                          <a:rPr lang="pt-PT" sz="3200" i="1" smtClean="0">
                            <a:latin typeface="Cambria Math" panose="02040503050406030204" pitchFamily="18" charset="0"/>
                          </a:rPr>
                        </m:ctrlPr>
                      </m:sSubPr>
                      <m:e>
                        <m:r>
                          <a:rPr lang="pt-PT" sz="3200" i="1">
                            <a:latin typeface="Cambria Math" panose="02040503050406030204" pitchFamily="18" charset="0"/>
                          </a:rPr>
                          <m:t>𝑇</m:t>
                        </m:r>
                      </m:e>
                      <m:sub>
                        <m:r>
                          <a:rPr lang="pt-PT" sz="3200" b="0" i="1" smtClean="0">
                            <a:latin typeface="Cambria Math" panose="02040503050406030204" pitchFamily="18" charset="0"/>
                          </a:rPr>
                          <m:t>1</m:t>
                        </m:r>
                      </m:sub>
                    </m:sSub>
                  </m:oMath>
                </a14:m>
                <a:r>
                  <a:rPr lang="en-US" sz="3100"/>
                  <a:t> experiment (amplitude damping channel) on IBMQ device ‘Guadalupe’</a:t>
                </a:r>
                <a:br>
                  <a:rPr lang="en-US" sz="3100"/>
                </a:br>
                <a:r>
                  <a:rPr lang="en-US" sz="3200" i="1"/>
                  <a:t>– inference vs. curve fitting</a:t>
                </a:r>
                <a:endParaRPr lang="pt-PT" sz="3000" i="1"/>
              </a:p>
            </p:txBody>
          </p:sp>
        </mc:Choice>
        <mc:Fallback xmlns="">
          <p:sp>
            <p:nvSpPr>
              <p:cNvPr id="6" name="Título 3">
                <a:extLst>
                  <a:ext uri="{FF2B5EF4-FFF2-40B4-BE49-F238E27FC236}">
                    <a16:creationId xmlns:a16="http://schemas.microsoft.com/office/drawing/2014/main" id="{13EF0861-A1AD-45E1-A20B-495EB0A45BC6}"/>
                  </a:ext>
                </a:extLst>
              </p:cNvPr>
              <p:cNvSpPr>
                <a:spLocks noGrp="1" noRot="1" noChangeAspect="1" noMove="1" noResize="1" noEditPoints="1" noAdjustHandles="1" noChangeArrowheads="1" noChangeShapeType="1" noTextEdit="1"/>
              </p:cNvSpPr>
              <p:nvPr>
                <p:ph type="title"/>
              </p:nvPr>
            </p:nvSpPr>
            <p:spPr>
              <a:xfrm>
                <a:off x="-212271" y="118401"/>
                <a:ext cx="12616542" cy="1325563"/>
              </a:xfrm>
              <a:blipFill>
                <a:blip r:embed="rId2"/>
                <a:stretch>
                  <a:fillRect b="-5505"/>
                </a:stretch>
              </a:blipFill>
            </p:spPr>
            <p:txBody>
              <a:bodyPr/>
              <a:lstStyle/>
              <a:p>
                <a:r>
                  <a:rPr lang="pt-PT">
                    <a:noFill/>
                  </a:rPr>
                  <a:t> </a:t>
                </a:r>
              </a:p>
            </p:txBody>
          </p:sp>
        </mc:Fallback>
      </mc:AlternateContent>
      <p:pic>
        <p:nvPicPr>
          <p:cNvPr id="4" name="Imagem 3">
            <a:extLst>
              <a:ext uri="{FF2B5EF4-FFF2-40B4-BE49-F238E27FC236}">
                <a16:creationId xmlns:a16="http://schemas.microsoft.com/office/drawing/2014/main" id="{D5DC9787-45EF-427A-873F-42CC20FF41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719" y="1732990"/>
            <a:ext cx="5665116" cy="3600000"/>
          </a:xfrm>
          <a:prstGeom prst="rect">
            <a:avLst/>
          </a:prstGeom>
        </p:spPr>
      </p:pic>
      <p:cxnSp>
        <p:nvCxnSpPr>
          <p:cNvPr id="13" name="Conexão: Curva 12">
            <a:extLst>
              <a:ext uri="{FF2B5EF4-FFF2-40B4-BE49-F238E27FC236}">
                <a16:creationId xmlns:a16="http://schemas.microsoft.com/office/drawing/2014/main" id="{4CDE20E7-29D4-4CF3-A3C8-1AA566D87385}"/>
              </a:ext>
            </a:extLst>
          </p:cNvPr>
          <p:cNvCxnSpPr/>
          <p:nvPr/>
        </p:nvCxnSpPr>
        <p:spPr>
          <a:xfrm rot="5400000" flipH="1" flipV="1">
            <a:off x="726488" y="1690167"/>
            <a:ext cx="471630" cy="310719"/>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14" name="CaixaDeTexto 13">
            <a:extLst>
              <a:ext uri="{FF2B5EF4-FFF2-40B4-BE49-F238E27FC236}">
                <a16:creationId xmlns:a16="http://schemas.microsoft.com/office/drawing/2014/main" id="{368F6F67-0FF9-40CB-B8D9-FC1382F91852}"/>
              </a:ext>
            </a:extLst>
          </p:cNvPr>
          <p:cNvSpPr txBox="1"/>
          <p:nvPr/>
        </p:nvSpPr>
        <p:spPr>
          <a:xfrm>
            <a:off x="550508" y="1301934"/>
            <a:ext cx="1376782" cy="307777"/>
          </a:xfrm>
          <a:prstGeom prst="rect">
            <a:avLst/>
          </a:prstGeom>
          <a:noFill/>
        </p:spPr>
        <p:txBody>
          <a:bodyPr wrap="square">
            <a:spAutoFit/>
          </a:bodyPr>
          <a:lstStyle/>
          <a:p>
            <a:r>
              <a:rPr lang="pt-PT" sz="1400" i="1"/>
              <a:t>fixed coordinate</a:t>
            </a:r>
            <a:endParaRPr lang="pt-PT" sz="1400"/>
          </a:p>
        </p:txBody>
      </p:sp>
      <p:pic>
        <p:nvPicPr>
          <p:cNvPr id="7" name="Imagem 6">
            <a:extLst>
              <a:ext uri="{FF2B5EF4-FFF2-40B4-BE49-F238E27FC236}">
                <a16:creationId xmlns:a16="http://schemas.microsoft.com/office/drawing/2014/main" id="{43899C1A-62C4-4D80-9EAB-6772BE375A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7678" y="1732990"/>
            <a:ext cx="5339712" cy="3600000"/>
          </a:xfrm>
          <a:prstGeom prst="rect">
            <a:avLst/>
          </a:prstGeom>
        </p:spPr>
      </p:pic>
      <mc:AlternateContent xmlns:mc="http://schemas.openxmlformats.org/markup-compatibility/2006" xmlns:a14="http://schemas.microsoft.com/office/drawing/2010/main">
        <mc:Choice Requires="a14">
          <p:sp>
            <p:nvSpPr>
              <p:cNvPr id="17" name="CaixaDeTexto 16">
                <a:extLst>
                  <a:ext uri="{FF2B5EF4-FFF2-40B4-BE49-F238E27FC236}">
                    <a16:creationId xmlns:a16="http://schemas.microsoft.com/office/drawing/2014/main" id="{26A361EA-FE20-4496-BF54-C995D76D1242}"/>
                  </a:ext>
                </a:extLst>
              </p:cNvPr>
              <p:cNvSpPr txBox="1"/>
              <p:nvPr/>
            </p:nvSpPr>
            <p:spPr>
              <a:xfrm>
                <a:off x="3299766" y="5353664"/>
                <a:ext cx="3745577" cy="615553"/>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pt-PT" sz="1600"/>
                  <a:t>Inference results, 20 shots (so 1500 steps):</a:t>
                </a:r>
              </a:p>
              <a:p>
                <a:pPr algn="ctr"/>
                <a14:m>
                  <m:oMathPara xmlns:m="http://schemas.openxmlformats.org/officeDocument/2006/math">
                    <m:oMathParaPr>
                      <m:jc m:val="centerGroup"/>
                    </m:oMathParaPr>
                    <m:oMath xmlns:m="http://schemas.openxmlformats.org/officeDocument/2006/math">
                      <m:sSub>
                        <m:sSubPr>
                          <m:ctrlPr>
                            <a:rPr lang="pt-PT" i="1">
                              <a:latin typeface="Cambria Math" panose="02040503050406030204" pitchFamily="18" charset="0"/>
                            </a:rPr>
                          </m:ctrlPr>
                        </m:sSubPr>
                        <m:e>
                          <m:r>
                            <a:rPr lang="pt-PT" i="1">
                              <a:latin typeface="Cambria Math" panose="02040503050406030204" pitchFamily="18" charset="0"/>
                            </a:rPr>
                            <m:t>𝑇</m:t>
                          </m:r>
                        </m:e>
                        <m:sub>
                          <m:r>
                            <a:rPr lang="pt-PT" i="1">
                              <a:latin typeface="Cambria Math" panose="02040503050406030204" pitchFamily="18" charset="0"/>
                            </a:rPr>
                            <m:t>1</m:t>
                          </m:r>
                        </m:sub>
                      </m:sSub>
                      <m:r>
                        <a:rPr lang="pt-PT" b="0" i="1" smtClean="0">
                          <a:latin typeface="Cambria Math" panose="02040503050406030204" pitchFamily="18" charset="0"/>
                        </a:rPr>
                        <m:t>= 62 ± </m:t>
                      </m:r>
                      <m:r>
                        <a:rPr lang="el-GR" b="0" i="1" smtClean="0">
                          <a:latin typeface="Cambria Math" panose="02040503050406030204" pitchFamily="18" charset="0"/>
                        </a:rPr>
                        <m:t>3</m:t>
                      </m:r>
                      <m:r>
                        <a:rPr lang="pt-PT" b="0" i="1" smtClean="0">
                          <a:latin typeface="Cambria Math" panose="02040503050406030204" pitchFamily="18" charset="0"/>
                        </a:rPr>
                        <m:t> </m:t>
                      </m:r>
                      <m:r>
                        <a:rPr lang="pt-PT" i="1">
                          <a:latin typeface="Cambria Math" panose="02040503050406030204" pitchFamily="18" charset="0"/>
                          <a:ea typeface="Cambria Math" panose="02040503050406030204" pitchFamily="18" charset="0"/>
                        </a:rPr>
                        <m:t>𝜇</m:t>
                      </m:r>
                      <m:r>
                        <a:rPr lang="pt-PT" b="0" i="1" smtClean="0">
                          <a:latin typeface="Cambria Math" panose="02040503050406030204" pitchFamily="18" charset="0"/>
                        </a:rPr>
                        <m:t>𝑠</m:t>
                      </m:r>
                    </m:oMath>
                  </m:oMathPara>
                </a14:m>
                <a:endParaRPr lang="pt-PT"/>
              </a:p>
            </p:txBody>
          </p:sp>
        </mc:Choice>
        <mc:Fallback xmlns="">
          <p:sp>
            <p:nvSpPr>
              <p:cNvPr id="17" name="CaixaDeTexto 16">
                <a:extLst>
                  <a:ext uri="{FF2B5EF4-FFF2-40B4-BE49-F238E27FC236}">
                    <a16:creationId xmlns:a16="http://schemas.microsoft.com/office/drawing/2014/main" id="{26A361EA-FE20-4496-BF54-C995D76D1242}"/>
                  </a:ext>
                </a:extLst>
              </p:cNvPr>
              <p:cNvSpPr txBox="1">
                <a:spLocks noRot="1" noChangeAspect="1" noMove="1" noResize="1" noEditPoints="1" noAdjustHandles="1" noChangeArrowheads="1" noChangeShapeType="1" noTextEdit="1"/>
              </p:cNvSpPr>
              <p:nvPr/>
            </p:nvSpPr>
            <p:spPr>
              <a:xfrm>
                <a:off x="3299766" y="5353664"/>
                <a:ext cx="3745577" cy="615553"/>
              </a:xfrm>
              <a:prstGeom prst="rect">
                <a:avLst/>
              </a:prstGeom>
              <a:blipFill>
                <a:blip r:embed="rId5"/>
                <a:stretch>
                  <a:fillRect t="-1942" b="-971"/>
                </a:stretch>
              </a:blipFill>
            </p:spPr>
            <p:txBody>
              <a:bodyPr/>
              <a:lstStyle/>
              <a:p>
                <a:r>
                  <a:rPr lang="pt-PT">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D666E66A-FDF0-494F-A554-176EA0B87F3C}"/>
                  </a:ext>
                </a:extLst>
              </p:cNvPr>
              <p:cNvSpPr txBox="1"/>
              <p:nvPr/>
            </p:nvSpPr>
            <p:spPr>
              <a:xfrm>
                <a:off x="255713" y="5353664"/>
                <a:ext cx="3044053" cy="61555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pt-PT" sz="1600"/>
                  <a:t>Curve fit results, 512 shots (Scipy): </a:t>
                </a:r>
              </a:p>
              <a:p>
                <a:pPr/>
                <a14:m>
                  <m:oMathPara xmlns:m="http://schemas.openxmlformats.org/officeDocument/2006/math">
                    <m:oMathParaPr>
                      <m:jc m:val="centerGroup"/>
                    </m:oMathParaPr>
                    <m:oMath xmlns:m="http://schemas.openxmlformats.org/officeDocument/2006/math">
                      <m:sSub>
                        <m:sSubPr>
                          <m:ctrlPr>
                            <a:rPr lang="pt-PT" i="1">
                              <a:latin typeface="Cambria Math" panose="02040503050406030204" pitchFamily="18" charset="0"/>
                            </a:rPr>
                          </m:ctrlPr>
                        </m:sSubPr>
                        <m:e>
                          <m:r>
                            <a:rPr lang="pt-PT" i="1">
                              <a:latin typeface="Cambria Math" panose="02040503050406030204" pitchFamily="18" charset="0"/>
                            </a:rPr>
                            <m:t>𝑇</m:t>
                          </m:r>
                        </m:e>
                        <m:sub>
                          <m:r>
                            <a:rPr lang="pt-PT" i="1">
                              <a:latin typeface="Cambria Math" panose="02040503050406030204" pitchFamily="18" charset="0"/>
                            </a:rPr>
                            <m:t>1</m:t>
                          </m:r>
                        </m:sub>
                      </m:sSub>
                      <m:r>
                        <a:rPr lang="pt-PT" i="1">
                          <a:latin typeface="Cambria Math" panose="02040503050406030204" pitchFamily="18" charset="0"/>
                        </a:rPr>
                        <m:t>= </m:t>
                      </m:r>
                      <m:r>
                        <a:rPr lang="pt-PT" i="1" smtClean="0">
                          <a:latin typeface="Cambria Math" panose="02040503050406030204" pitchFamily="18" charset="0"/>
                        </a:rPr>
                        <m:t>6</m:t>
                      </m:r>
                      <m:r>
                        <a:rPr lang="pt-PT" b="0" i="1" smtClean="0">
                          <a:latin typeface="Cambria Math" panose="02040503050406030204" pitchFamily="18" charset="0"/>
                        </a:rPr>
                        <m:t>7</m:t>
                      </m:r>
                      <m:r>
                        <a:rPr lang="pt-PT" i="1" smtClean="0">
                          <a:latin typeface="Cambria Math" panose="02040503050406030204" pitchFamily="18" charset="0"/>
                        </a:rPr>
                        <m:t> </m:t>
                      </m:r>
                      <m:r>
                        <a:rPr lang="pt-PT" i="1">
                          <a:latin typeface="Cambria Math" panose="02040503050406030204" pitchFamily="18" charset="0"/>
                        </a:rPr>
                        <m:t>±</m:t>
                      </m:r>
                      <m:r>
                        <a:rPr lang="pt-PT" b="0" i="1" smtClean="0">
                          <a:latin typeface="Cambria Math" panose="02040503050406030204" pitchFamily="18" charset="0"/>
                        </a:rPr>
                        <m:t>26 </m:t>
                      </m:r>
                      <m:r>
                        <a:rPr lang="pt-PT" i="1">
                          <a:latin typeface="Cambria Math" panose="02040503050406030204" pitchFamily="18" charset="0"/>
                          <a:ea typeface="Cambria Math" panose="02040503050406030204" pitchFamily="18" charset="0"/>
                        </a:rPr>
                        <m:t>𝜇</m:t>
                      </m:r>
                      <m:r>
                        <a:rPr lang="pt-PT" i="1">
                          <a:latin typeface="Cambria Math" panose="02040503050406030204" pitchFamily="18" charset="0"/>
                        </a:rPr>
                        <m:t>𝑠</m:t>
                      </m:r>
                    </m:oMath>
                  </m:oMathPara>
                </a14:m>
                <a:endParaRPr lang="pt-PT"/>
              </a:p>
            </p:txBody>
          </p:sp>
        </mc:Choice>
        <mc:Fallback xmlns="">
          <p:sp>
            <p:nvSpPr>
              <p:cNvPr id="19" name="CaixaDeTexto 18">
                <a:extLst>
                  <a:ext uri="{FF2B5EF4-FFF2-40B4-BE49-F238E27FC236}">
                    <a16:creationId xmlns:a16="http://schemas.microsoft.com/office/drawing/2014/main" id="{D666E66A-FDF0-494F-A554-176EA0B87F3C}"/>
                  </a:ext>
                </a:extLst>
              </p:cNvPr>
              <p:cNvSpPr txBox="1">
                <a:spLocks noRot="1" noChangeAspect="1" noMove="1" noResize="1" noEditPoints="1" noAdjustHandles="1" noChangeArrowheads="1" noChangeShapeType="1" noTextEdit="1"/>
              </p:cNvSpPr>
              <p:nvPr/>
            </p:nvSpPr>
            <p:spPr>
              <a:xfrm>
                <a:off x="255713" y="5353664"/>
                <a:ext cx="3044053" cy="615553"/>
              </a:xfrm>
              <a:prstGeom prst="rect">
                <a:avLst/>
              </a:prstGeom>
              <a:blipFill>
                <a:blip r:embed="rId6"/>
                <a:stretch>
                  <a:fillRect l="-200" t="-1942" r="-1397" b="-971"/>
                </a:stretch>
              </a:blipFill>
            </p:spPr>
            <p:txBody>
              <a:bodyPr/>
              <a:lstStyle/>
              <a:p>
                <a:r>
                  <a:rPr lang="pt-PT">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a16="http://schemas.microsoft.com/office/drawing/2014/main" id="{E93F9EED-49A3-4DE5-B09F-EACD20AF6E62}"/>
                  </a:ext>
                </a:extLst>
              </p:cNvPr>
              <p:cNvSpPr txBox="1"/>
              <p:nvPr/>
            </p:nvSpPr>
            <p:spPr>
              <a:xfrm>
                <a:off x="7553157" y="5332990"/>
                <a:ext cx="4307642"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pt-PT"/>
                  <a:t>Curve fit results, 512 shots (Qiskit fitter): </a:t>
                </a:r>
              </a:p>
              <a:p>
                <a:pPr/>
                <a14:m>
                  <m:oMathPara xmlns:m="http://schemas.openxmlformats.org/officeDocument/2006/math">
                    <m:oMathParaPr>
                      <m:jc m:val="centerGroup"/>
                    </m:oMathParaPr>
                    <m:oMath xmlns:m="http://schemas.openxmlformats.org/officeDocument/2006/math">
                      <m:sSub>
                        <m:sSubPr>
                          <m:ctrlPr>
                            <a:rPr lang="pt-PT" i="1">
                              <a:latin typeface="Cambria Math" panose="02040503050406030204" pitchFamily="18" charset="0"/>
                            </a:rPr>
                          </m:ctrlPr>
                        </m:sSubPr>
                        <m:e>
                          <m:r>
                            <a:rPr lang="pt-PT" i="1">
                              <a:latin typeface="Cambria Math" panose="02040503050406030204" pitchFamily="18" charset="0"/>
                            </a:rPr>
                            <m:t>𝑇</m:t>
                          </m:r>
                        </m:e>
                        <m:sub>
                          <m:r>
                            <a:rPr lang="pt-PT" i="1">
                              <a:latin typeface="Cambria Math" panose="02040503050406030204" pitchFamily="18" charset="0"/>
                            </a:rPr>
                            <m:t>1</m:t>
                          </m:r>
                        </m:sub>
                      </m:sSub>
                      <m:r>
                        <a:rPr lang="pt-PT" i="1">
                          <a:latin typeface="Cambria Math" panose="02040503050406030204" pitchFamily="18" charset="0"/>
                        </a:rPr>
                        <m:t>=7</m:t>
                      </m:r>
                      <m:r>
                        <a:rPr lang="pt-PT" b="0" i="1" smtClean="0">
                          <a:latin typeface="Cambria Math" panose="02040503050406030204" pitchFamily="18" charset="0"/>
                        </a:rPr>
                        <m:t>2</m:t>
                      </m:r>
                      <m:r>
                        <a:rPr lang="pt-PT" i="1">
                          <a:latin typeface="Cambria Math" panose="02040503050406030204" pitchFamily="18" charset="0"/>
                        </a:rPr>
                        <m:t> ±</m:t>
                      </m:r>
                      <m:r>
                        <a:rPr lang="pt-PT" b="0" i="1" smtClean="0">
                          <a:latin typeface="Cambria Math" panose="02040503050406030204" pitchFamily="18" charset="0"/>
                        </a:rPr>
                        <m:t>4 </m:t>
                      </m:r>
                      <m:r>
                        <a:rPr lang="pt-PT" i="1">
                          <a:latin typeface="Cambria Math" panose="02040503050406030204" pitchFamily="18" charset="0"/>
                          <a:ea typeface="Cambria Math" panose="02040503050406030204" pitchFamily="18" charset="0"/>
                        </a:rPr>
                        <m:t>𝜇</m:t>
                      </m:r>
                      <m:r>
                        <a:rPr lang="pt-PT" i="1">
                          <a:latin typeface="Cambria Math" panose="02040503050406030204" pitchFamily="18" charset="0"/>
                        </a:rPr>
                        <m:t>𝑠</m:t>
                      </m:r>
                    </m:oMath>
                  </m:oMathPara>
                </a14:m>
                <a:endParaRPr lang="pt-PT"/>
              </a:p>
            </p:txBody>
          </p:sp>
        </mc:Choice>
        <mc:Fallback xmlns="">
          <p:sp>
            <p:nvSpPr>
              <p:cNvPr id="21" name="CaixaDeTexto 20">
                <a:extLst>
                  <a:ext uri="{FF2B5EF4-FFF2-40B4-BE49-F238E27FC236}">
                    <a16:creationId xmlns:a16="http://schemas.microsoft.com/office/drawing/2014/main" id="{E93F9EED-49A3-4DE5-B09F-EACD20AF6E62}"/>
                  </a:ext>
                </a:extLst>
              </p:cNvPr>
              <p:cNvSpPr txBox="1">
                <a:spLocks noRot="1" noChangeAspect="1" noMove="1" noResize="1" noEditPoints="1" noAdjustHandles="1" noChangeArrowheads="1" noChangeShapeType="1" noTextEdit="1"/>
              </p:cNvSpPr>
              <p:nvPr/>
            </p:nvSpPr>
            <p:spPr>
              <a:xfrm>
                <a:off x="7553157" y="5332990"/>
                <a:ext cx="4307642" cy="646331"/>
              </a:xfrm>
              <a:prstGeom prst="rect">
                <a:avLst/>
              </a:prstGeom>
              <a:blipFill>
                <a:blip r:embed="rId7"/>
                <a:stretch>
                  <a:fillRect l="-987" t="-4630" b="-926"/>
                </a:stretch>
              </a:blipFill>
            </p:spPr>
            <p:txBody>
              <a:bodyPr/>
              <a:lstStyle/>
              <a:p>
                <a:r>
                  <a:rPr lang="pt-PT">
                    <a:noFill/>
                  </a:rPr>
                  <a:t> </a:t>
                </a:r>
              </a:p>
            </p:txBody>
          </p:sp>
        </mc:Fallback>
      </mc:AlternateContent>
      <mc:AlternateContent xmlns:mc="http://schemas.openxmlformats.org/markup-compatibility/2006">
        <mc:Choice xmlns:a14="http://schemas.microsoft.com/office/drawing/2010/main" Requires="a14">
          <p:sp>
            <p:nvSpPr>
              <p:cNvPr id="23" name="CaixaDeTexto 22">
                <a:extLst>
                  <a:ext uri="{FF2B5EF4-FFF2-40B4-BE49-F238E27FC236}">
                    <a16:creationId xmlns:a16="http://schemas.microsoft.com/office/drawing/2014/main" id="{D44ED6CD-FF8C-4470-932B-3971F574FA58}"/>
                  </a:ext>
                </a:extLst>
              </p:cNvPr>
              <p:cNvSpPr txBox="1"/>
              <p:nvPr/>
            </p:nvSpPr>
            <p:spPr>
              <a:xfrm>
                <a:off x="2798684" y="6290368"/>
                <a:ext cx="7381014" cy="369332"/>
              </a:xfrm>
              <a:prstGeom prst="rect">
                <a:avLst/>
              </a:prstGeom>
              <a:noFill/>
            </p:spPr>
            <p:txBody>
              <a:bodyPr wrap="square">
                <a:spAutoFit/>
              </a:bodyPr>
              <a:lstStyle/>
              <a:p>
                <a:r>
                  <a:rPr lang="pt-PT"/>
                  <a:t>─  Estimated backend </a:t>
                </a:r>
                <a14:m>
                  <m:oMath xmlns:m="http://schemas.openxmlformats.org/officeDocument/2006/math">
                    <m:sSub>
                      <m:sSubPr>
                        <m:ctrlPr>
                          <a:rPr lang="pt-PT" i="1" smtClean="0">
                            <a:latin typeface="Cambria Math" panose="02040503050406030204" pitchFamily="18" charset="0"/>
                          </a:rPr>
                        </m:ctrlPr>
                      </m:sSubPr>
                      <m:e>
                        <m:r>
                          <a:rPr lang="pt-PT" b="0" i="1" smtClean="0">
                            <a:latin typeface="Cambria Math" panose="02040503050406030204" pitchFamily="18" charset="0"/>
                          </a:rPr>
                          <m:t>𝑇</m:t>
                        </m:r>
                      </m:e>
                      <m:sub>
                        <m:r>
                          <a:rPr lang="pt-PT" b="0" i="1" smtClean="0">
                            <a:latin typeface="Cambria Math" panose="02040503050406030204" pitchFamily="18" charset="0"/>
                          </a:rPr>
                          <m:t>1</m:t>
                        </m:r>
                      </m:sub>
                    </m:sSub>
                    <m:r>
                      <a:rPr lang="pt-PT" i="1" smtClean="0">
                        <a:latin typeface="Cambria Math" panose="02040503050406030204" pitchFamily="18" charset="0"/>
                      </a:rPr>
                      <m:t> </m:t>
                    </m:r>
                    <m:r>
                      <a:rPr lang="pt-PT" i="1">
                        <a:latin typeface="Cambria Math" panose="02040503050406030204" pitchFamily="18" charset="0"/>
                      </a:rPr>
                      <m:t>=</m:t>
                    </m:r>
                    <m:r>
                      <a:rPr lang="pt-PT" i="1" smtClean="0">
                        <a:latin typeface="Cambria Math" panose="02040503050406030204" pitchFamily="18" charset="0"/>
                      </a:rPr>
                      <m:t>4</m:t>
                    </m:r>
                    <m:r>
                      <a:rPr lang="pt-PT" b="0" i="1" smtClean="0">
                        <a:latin typeface="Cambria Math" panose="02040503050406030204" pitchFamily="18" charset="0"/>
                      </a:rPr>
                      <m:t>9</m:t>
                    </m:r>
                  </m:oMath>
                </a14:m>
                <a:r>
                  <a:rPr lang="pt-PT">
                    <a:ea typeface="Cambria Math" panose="02040503050406030204" pitchFamily="18" charset="0"/>
                  </a:rPr>
                  <a:t> </a:t>
                </a:r>
                <a14:m>
                  <m:oMath xmlns:m="http://schemas.openxmlformats.org/officeDocument/2006/math">
                    <m:r>
                      <a:rPr lang="pt-PT" i="1">
                        <a:latin typeface="Cambria Math" panose="02040503050406030204" pitchFamily="18" charset="0"/>
                        <a:ea typeface="Cambria Math" panose="02040503050406030204" pitchFamily="18" charset="0"/>
                      </a:rPr>
                      <m:t>𝜇</m:t>
                    </m:r>
                    <m:r>
                      <a:rPr lang="pt-PT" i="1">
                        <a:latin typeface="Cambria Math" panose="02040503050406030204" pitchFamily="18" charset="0"/>
                      </a:rPr>
                      <m:t>𝑠</m:t>
                    </m:r>
                  </m:oMath>
                </a14:m>
                <a:r>
                  <a:rPr lang="pt-PT"/>
                  <a:t> (not too reliable between calibrations)</a:t>
                </a:r>
              </a:p>
            </p:txBody>
          </p:sp>
        </mc:Choice>
        <mc:Fallback>
          <p:sp>
            <p:nvSpPr>
              <p:cNvPr id="23" name="CaixaDeTexto 22">
                <a:extLst>
                  <a:ext uri="{FF2B5EF4-FFF2-40B4-BE49-F238E27FC236}">
                    <a16:creationId xmlns:a16="http://schemas.microsoft.com/office/drawing/2014/main" id="{D44ED6CD-FF8C-4470-932B-3971F574FA58}"/>
                  </a:ext>
                </a:extLst>
              </p:cNvPr>
              <p:cNvSpPr txBox="1">
                <a:spLocks noRot="1" noChangeAspect="1" noMove="1" noResize="1" noEditPoints="1" noAdjustHandles="1" noChangeArrowheads="1" noChangeShapeType="1" noTextEdit="1"/>
              </p:cNvSpPr>
              <p:nvPr/>
            </p:nvSpPr>
            <p:spPr>
              <a:xfrm>
                <a:off x="2798684" y="6290368"/>
                <a:ext cx="7381014" cy="369332"/>
              </a:xfrm>
              <a:prstGeom prst="rect">
                <a:avLst/>
              </a:prstGeom>
              <a:blipFill>
                <a:blip r:embed="rId8"/>
                <a:stretch>
                  <a:fillRect l="-661" t="-10000" b="-26667"/>
                </a:stretch>
              </a:blipFill>
            </p:spPr>
            <p:txBody>
              <a:bodyPr/>
              <a:lstStyle/>
              <a:p>
                <a:r>
                  <a:rPr lang="pt-PT">
                    <a:noFill/>
                  </a:rPr>
                  <a:t> </a:t>
                </a:r>
              </a:p>
            </p:txBody>
          </p:sp>
        </mc:Fallback>
      </mc:AlternateContent>
    </p:spTree>
    <p:extLst>
      <p:ext uri="{BB962C8B-B14F-4D97-AF65-F5344CB8AC3E}">
        <p14:creationId xmlns:p14="http://schemas.microsoft.com/office/powerpoint/2010/main" val="655338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00EE4E5-9231-45EC-A5C4-A2F19D4A33D3}"/>
              </a:ext>
            </a:extLst>
          </p:cNvPr>
          <p:cNvSpPr>
            <a:spLocks noGrp="1"/>
          </p:cNvSpPr>
          <p:nvPr>
            <p:ph type="title"/>
          </p:nvPr>
        </p:nvSpPr>
        <p:spPr>
          <a:xfrm>
            <a:off x="517864" y="-28542"/>
            <a:ext cx="11674136" cy="1325563"/>
          </a:xfrm>
        </p:spPr>
        <p:txBody>
          <a:bodyPr>
            <a:normAutofit/>
          </a:bodyPr>
          <a:lstStyle/>
          <a:p>
            <a:r>
              <a:rPr lang="en-US" sz="4000"/>
              <a:t>Echoed Ramsey experiment on IBMQ device ‘Armonk’</a:t>
            </a:r>
            <a:endParaRPr lang="pt-PT" sz="4000"/>
          </a:p>
        </p:txBody>
      </p:sp>
      <p:sp>
        <p:nvSpPr>
          <p:cNvPr id="2" name="CaixaDeTexto 1">
            <a:extLst>
              <a:ext uri="{FF2B5EF4-FFF2-40B4-BE49-F238E27FC236}">
                <a16:creationId xmlns:a16="http://schemas.microsoft.com/office/drawing/2014/main" id="{8CF5FB23-4396-4902-9DDA-AE9C412393B9}"/>
              </a:ext>
            </a:extLst>
          </p:cNvPr>
          <p:cNvSpPr txBox="1"/>
          <p:nvPr/>
        </p:nvSpPr>
        <p:spPr>
          <a:xfrm>
            <a:off x="2830971" y="6496418"/>
            <a:ext cx="6530057" cy="276999"/>
          </a:xfrm>
          <a:prstGeom prst="rect">
            <a:avLst/>
          </a:prstGeom>
          <a:noFill/>
        </p:spPr>
        <p:txBody>
          <a:bodyPr wrap="none" rtlCol="0">
            <a:spAutoFit/>
          </a:bodyPr>
          <a:lstStyle/>
          <a:p>
            <a:r>
              <a:rPr lang="en-US" sz="1200" i="1"/>
              <a:t>Vitanov et. al, Fault-tolerant Hahn-Ramsey interferometry with pulse sequences of alternating detuning</a:t>
            </a:r>
            <a:endParaRPr lang="pt-PT" sz="1200" i="1"/>
          </a:p>
        </p:txBody>
      </p:sp>
      <p:sp>
        <p:nvSpPr>
          <p:cNvPr id="6" name="Retângulo 5">
            <a:extLst>
              <a:ext uri="{FF2B5EF4-FFF2-40B4-BE49-F238E27FC236}">
                <a16:creationId xmlns:a16="http://schemas.microsoft.com/office/drawing/2014/main" id="{48BB0223-3F85-48F2-852D-25D30A164965}"/>
              </a:ext>
            </a:extLst>
          </p:cNvPr>
          <p:cNvSpPr/>
          <p:nvPr/>
        </p:nvSpPr>
        <p:spPr>
          <a:xfrm>
            <a:off x="3458555" y="1194078"/>
            <a:ext cx="541538" cy="5400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b="1">
                <a:solidFill>
                  <a:schemeClr val="tx1"/>
                </a:solidFill>
              </a:rPr>
              <a:t>π</a:t>
            </a:r>
            <a:endParaRPr lang="pt-PT" b="1">
              <a:solidFill>
                <a:schemeClr val="tx1"/>
              </a:solidFill>
            </a:endParaRPr>
          </a:p>
        </p:txBody>
      </p:sp>
      <mc:AlternateContent xmlns:mc="http://schemas.openxmlformats.org/markup-compatibility/2006" xmlns:a14="http://schemas.microsoft.com/office/drawing/2010/main">
        <mc:Choice Requires="a14">
          <p:sp>
            <p:nvSpPr>
              <p:cNvPr id="7" name="Retângulo 6">
                <a:extLst>
                  <a:ext uri="{FF2B5EF4-FFF2-40B4-BE49-F238E27FC236}">
                    <a16:creationId xmlns:a16="http://schemas.microsoft.com/office/drawing/2014/main" id="{C04259E1-FC50-4285-B7A4-752B93F27640}"/>
                  </a:ext>
                </a:extLst>
              </p:cNvPr>
              <p:cNvSpPr/>
              <p:nvPr/>
            </p:nvSpPr>
            <p:spPr>
              <a:xfrm>
                <a:off x="1176254" y="1194078"/>
                <a:ext cx="541538" cy="5400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PT" b="1" i="1" smtClean="0">
                          <a:solidFill>
                            <a:schemeClr val="tx1"/>
                          </a:solidFill>
                          <a:latin typeface="Cambria Math" panose="02040503050406030204" pitchFamily="18" charset="0"/>
                        </a:rPr>
                        <m:t> </m:t>
                      </m:r>
                      <m:f>
                        <m:fPr>
                          <m:type m:val="skw"/>
                          <m:ctrlPr>
                            <a:rPr lang="pt-PT" b="1" i="1" smtClean="0">
                              <a:solidFill>
                                <a:schemeClr val="tx1"/>
                              </a:solidFill>
                              <a:latin typeface="Cambria Math" panose="02040503050406030204" pitchFamily="18" charset="0"/>
                            </a:rPr>
                          </m:ctrlPr>
                        </m:fPr>
                        <m:num>
                          <m:r>
                            <m:rPr>
                              <m:nor/>
                            </m:rPr>
                            <a:rPr lang="el-GR" b="1" smtClean="0">
                              <a:solidFill>
                                <a:schemeClr val="tx1"/>
                              </a:solidFill>
                            </a:rPr>
                            <m:t>π</m:t>
                          </m:r>
                          <m:r>
                            <m:rPr>
                              <m:nor/>
                            </m:rPr>
                            <a:rPr lang="pt-PT" b="1" smtClean="0">
                              <a:solidFill>
                                <a:schemeClr val="tx1"/>
                              </a:solidFill>
                            </a:rPr>
                            <m:t> </m:t>
                          </m:r>
                        </m:num>
                        <m:den>
                          <m:r>
                            <a:rPr lang="pt-PT" b="1" i="1" smtClean="0">
                              <a:solidFill>
                                <a:schemeClr val="tx1"/>
                              </a:solidFill>
                              <a:latin typeface="Cambria Math" panose="02040503050406030204" pitchFamily="18" charset="0"/>
                            </a:rPr>
                            <m:t>𝟐</m:t>
                          </m:r>
                        </m:den>
                      </m:f>
                    </m:oMath>
                  </m:oMathPara>
                </a14:m>
                <a:endParaRPr lang="pt-PT" b="1">
                  <a:solidFill>
                    <a:schemeClr val="tx1"/>
                  </a:solidFill>
                </a:endParaRPr>
              </a:p>
            </p:txBody>
          </p:sp>
        </mc:Choice>
        <mc:Fallback xmlns="">
          <p:sp>
            <p:nvSpPr>
              <p:cNvPr id="7" name="Retângulo 6">
                <a:extLst>
                  <a:ext uri="{FF2B5EF4-FFF2-40B4-BE49-F238E27FC236}">
                    <a16:creationId xmlns:a16="http://schemas.microsoft.com/office/drawing/2014/main" id="{C04259E1-FC50-4285-B7A4-752B93F27640}"/>
                  </a:ext>
                </a:extLst>
              </p:cNvPr>
              <p:cNvSpPr>
                <a:spLocks noRot="1" noChangeAspect="1" noMove="1" noResize="1" noEditPoints="1" noAdjustHandles="1" noChangeArrowheads="1" noChangeShapeType="1" noTextEdit="1"/>
              </p:cNvSpPr>
              <p:nvPr/>
            </p:nvSpPr>
            <p:spPr>
              <a:xfrm>
                <a:off x="1176254" y="1194078"/>
                <a:ext cx="541538" cy="540000"/>
              </a:xfrm>
              <a:prstGeom prst="rect">
                <a:avLst/>
              </a:prstGeom>
              <a:blipFill>
                <a:blip r:embed="rId2"/>
                <a:stretch>
                  <a:fillRect l="-51064" t="-86022" r="-95745" b="-138710"/>
                </a:stretch>
              </a:blipFill>
              <a:ln w="28575">
                <a:solidFill>
                  <a:schemeClr val="tx1"/>
                </a:solidFill>
              </a:ln>
            </p:spPr>
            <p:txBody>
              <a:bodyPr/>
              <a:lstStyle/>
              <a:p>
                <a:r>
                  <a:rPr lang="pt-PT">
                    <a:noFill/>
                  </a:rPr>
                  <a:t> </a:t>
                </a:r>
              </a:p>
            </p:txBody>
          </p:sp>
        </mc:Fallback>
      </mc:AlternateContent>
      <mc:AlternateContent xmlns:mc="http://schemas.openxmlformats.org/markup-compatibility/2006" xmlns:a14="http://schemas.microsoft.com/office/drawing/2010/main">
        <mc:Choice Requires="a14">
          <p:sp>
            <p:nvSpPr>
              <p:cNvPr id="8" name="Retângulo 7">
                <a:extLst>
                  <a:ext uri="{FF2B5EF4-FFF2-40B4-BE49-F238E27FC236}">
                    <a16:creationId xmlns:a16="http://schemas.microsoft.com/office/drawing/2014/main" id="{8486ACC0-F419-44EE-8DE0-281A8CE0A357}"/>
                  </a:ext>
                </a:extLst>
              </p:cNvPr>
              <p:cNvSpPr/>
              <p:nvPr/>
            </p:nvSpPr>
            <p:spPr>
              <a:xfrm>
                <a:off x="5740856" y="1194078"/>
                <a:ext cx="541538" cy="54000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PT" b="1" i="1" smtClean="0">
                          <a:solidFill>
                            <a:schemeClr val="tx1"/>
                          </a:solidFill>
                          <a:latin typeface="Cambria Math" panose="02040503050406030204" pitchFamily="18" charset="0"/>
                        </a:rPr>
                        <m:t> </m:t>
                      </m:r>
                      <m:f>
                        <m:fPr>
                          <m:type m:val="skw"/>
                          <m:ctrlPr>
                            <a:rPr lang="pt-PT" b="1" i="1" smtClean="0">
                              <a:solidFill>
                                <a:schemeClr val="tx1"/>
                              </a:solidFill>
                              <a:latin typeface="Cambria Math" panose="02040503050406030204" pitchFamily="18" charset="0"/>
                            </a:rPr>
                          </m:ctrlPr>
                        </m:fPr>
                        <m:num>
                          <m:r>
                            <m:rPr>
                              <m:nor/>
                            </m:rPr>
                            <a:rPr lang="el-GR" b="1" smtClean="0">
                              <a:solidFill>
                                <a:schemeClr val="tx1"/>
                              </a:solidFill>
                            </a:rPr>
                            <m:t>π</m:t>
                          </m:r>
                          <m:r>
                            <m:rPr>
                              <m:nor/>
                            </m:rPr>
                            <a:rPr lang="pt-PT" b="1" smtClean="0">
                              <a:solidFill>
                                <a:schemeClr val="tx1"/>
                              </a:solidFill>
                            </a:rPr>
                            <m:t> </m:t>
                          </m:r>
                        </m:num>
                        <m:den>
                          <m:r>
                            <a:rPr lang="pt-PT" b="1" i="1" smtClean="0">
                              <a:solidFill>
                                <a:schemeClr val="tx1"/>
                              </a:solidFill>
                              <a:latin typeface="Cambria Math" panose="02040503050406030204" pitchFamily="18" charset="0"/>
                            </a:rPr>
                            <m:t>𝟐</m:t>
                          </m:r>
                        </m:den>
                      </m:f>
                    </m:oMath>
                  </m:oMathPara>
                </a14:m>
                <a:endParaRPr lang="pt-PT" b="1">
                  <a:solidFill>
                    <a:schemeClr val="tx1"/>
                  </a:solidFill>
                </a:endParaRPr>
              </a:p>
            </p:txBody>
          </p:sp>
        </mc:Choice>
        <mc:Fallback xmlns="">
          <p:sp>
            <p:nvSpPr>
              <p:cNvPr id="8" name="Retângulo 7">
                <a:extLst>
                  <a:ext uri="{FF2B5EF4-FFF2-40B4-BE49-F238E27FC236}">
                    <a16:creationId xmlns:a16="http://schemas.microsoft.com/office/drawing/2014/main" id="{8486ACC0-F419-44EE-8DE0-281A8CE0A357}"/>
                  </a:ext>
                </a:extLst>
              </p:cNvPr>
              <p:cNvSpPr>
                <a:spLocks noRot="1" noChangeAspect="1" noMove="1" noResize="1" noEditPoints="1" noAdjustHandles="1" noChangeArrowheads="1" noChangeShapeType="1" noTextEdit="1"/>
              </p:cNvSpPr>
              <p:nvPr/>
            </p:nvSpPr>
            <p:spPr>
              <a:xfrm>
                <a:off x="5740856" y="1194078"/>
                <a:ext cx="541538" cy="540000"/>
              </a:xfrm>
              <a:prstGeom prst="rect">
                <a:avLst/>
              </a:prstGeom>
              <a:blipFill>
                <a:blip r:embed="rId3"/>
                <a:stretch>
                  <a:fillRect l="-51064" t="-86022" r="-95745" b="-138710"/>
                </a:stretch>
              </a:blipFill>
              <a:ln w="28575">
                <a:solidFill>
                  <a:schemeClr val="tx1"/>
                </a:solidFill>
              </a:ln>
            </p:spPr>
            <p:txBody>
              <a:bodyPr/>
              <a:lstStyle/>
              <a:p>
                <a:r>
                  <a:rPr lang="pt-PT">
                    <a:noFill/>
                  </a:rPr>
                  <a:t> </a:t>
                </a:r>
              </a:p>
            </p:txBody>
          </p:sp>
        </mc:Fallback>
      </mc:AlternateContent>
      <p:cxnSp>
        <p:nvCxnSpPr>
          <p:cNvPr id="10" name="Conexão reta 9">
            <a:extLst>
              <a:ext uri="{FF2B5EF4-FFF2-40B4-BE49-F238E27FC236}">
                <a16:creationId xmlns:a16="http://schemas.microsoft.com/office/drawing/2014/main" id="{6D1D9A09-A5A0-4810-ADA6-42206B0C43D6}"/>
              </a:ext>
            </a:extLst>
          </p:cNvPr>
          <p:cNvCxnSpPr>
            <a:stCxn id="7" idx="3"/>
            <a:endCxn id="6" idx="1"/>
          </p:cNvCxnSpPr>
          <p:nvPr/>
        </p:nvCxnSpPr>
        <p:spPr>
          <a:xfrm>
            <a:off x="1717792" y="1464078"/>
            <a:ext cx="1740763" cy="0"/>
          </a:xfrm>
          <a:prstGeom prst="line">
            <a:avLst/>
          </a:prstGeom>
          <a:ln w="28575">
            <a:prstDash val="solid"/>
          </a:ln>
        </p:spPr>
        <p:style>
          <a:lnRef idx="1">
            <a:schemeClr val="dk1"/>
          </a:lnRef>
          <a:fillRef idx="0">
            <a:schemeClr val="dk1"/>
          </a:fillRef>
          <a:effectRef idx="0">
            <a:schemeClr val="dk1"/>
          </a:effectRef>
          <a:fontRef idx="minor">
            <a:schemeClr val="tx1"/>
          </a:fontRef>
        </p:style>
      </p:cxnSp>
      <p:cxnSp>
        <p:nvCxnSpPr>
          <p:cNvPr id="11" name="Conexão reta 10">
            <a:extLst>
              <a:ext uri="{FF2B5EF4-FFF2-40B4-BE49-F238E27FC236}">
                <a16:creationId xmlns:a16="http://schemas.microsoft.com/office/drawing/2014/main" id="{64763C15-883F-4B31-A961-FEF2CF1B122A}"/>
              </a:ext>
            </a:extLst>
          </p:cNvPr>
          <p:cNvCxnSpPr>
            <a:cxnSpLocks/>
          </p:cNvCxnSpPr>
          <p:nvPr/>
        </p:nvCxnSpPr>
        <p:spPr>
          <a:xfrm>
            <a:off x="4000093" y="1450955"/>
            <a:ext cx="1740763" cy="0"/>
          </a:xfrm>
          <a:prstGeom prst="line">
            <a:avLst/>
          </a:prstGeom>
          <a:ln w="28575">
            <a:prstDash val="soli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id="{71247D55-C541-44FA-9133-D7419B035717}"/>
                  </a:ext>
                </a:extLst>
              </p:cNvPr>
              <p:cNvSpPr txBox="1"/>
              <p:nvPr/>
            </p:nvSpPr>
            <p:spPr>
              <a:xfrm>
                <a:off x="2358764" y="1553098"/>
                <a:ext cx="506164" cy="36195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type m:val="skw"/>
                          <m:ctrlPr>
                            <a:rPr lang="pt-PT" b="0" i="1" smtClean="0">
                              <a:latin typeface="Cambria Math" panose="02040503050406030204" pitchFamily="18" charset="0"/>
                              <a:ea typeface="Cambria Math" panose="02040503050406030204" pitchFamily="18" charset="0"/>
                            </a:rPr>
                          </m:ctrlPr>
                        </m:fPr>
                        <m:num>
                          <m:r>
                            <a:rPr lang="pt-PT" i="1" smtClean="0">
                              <a:latin typeface="Cambria Math" panose="02040503050406030204" pitchFamily="18" charset="0"/>
                              <a:ea typeface="Cambria Math" panose="02040503050406030204" pitchFamily="18" charset="0"/>
                            </a:rPr>
                            <m:t>∆</m:t>
                          </m:r>
                          <m:r>
                            <a:rPr lang="pt-PT" b="0" i="1" smtClean="0">
                              <a:latin typeface="Cambria Math" panose="02040503050406030204" pitchFamily="18" charset="0"/>
                              <a:ea typeface="Cambria Math" panose="02040503050406030204" pitchFamily="18" charset="0"/>
                            </a:rPr>
                            <m:t>𝑡</m:t>
                          </m:r>
                        </m:num>
                        <m:den>
                          <m:r>
                            <a:rPr lang="pt-PT" b="0" i="1" smtClean="0">
                              <a:latin typeface="Cambria Math" panose="02040503050406030204" pitchFamily="18" charset="0"/>
                              <a:ea typeface="Cambria Math" panose="02040503050406030204" pitchFamily="18" charset="0"/>
                            </a:rPr>
                            <m:t>2</m:t>
                          </m:r>
                        </m:den>
                      </m:f>
                    </m:oMath>
                  </m:oMathPara>
                </a14:m>
                <a:endParaRPr lang="pt-PT"/>
              </a:p>
            </p:txBody>
          </p:sp>
        </mc:Choice>
        <mc:Fallback xmlns="">
          <p:sp>
            <p:nvSpPr>
              <p:cNvPr id="12" name="CaixaDeTexto 11">
                <a:extLst>
                  <a:ext uri="{FF2B5EF4-FFF2-40B4-BE49-F238E27FC236}">
                    <a16:creationId xmlns:a16="http://schemas.microsoft.com/office/drawing/2014/main" id="{71247D55-C541-44FA-9133-D7419B035717}"/>
                  </a:ext>
                </a:extLst>
              </p:cNvPr>
              <p:cNvSpPr txBox="1">
                <a:spLocks noRot="1" noChangeAspect="1" noMove="1" noResize="1" noEditPoints="1" noAdjustHandles="1" noChangeArrowheads="1" noChangeShapeType="1" noTextEdit="1"/>
              </p:cNvSpPr>
              <p:nvPr/>
            </p:nvSpPr>
            <p:spPr>
              <a:xfrm>
                <a:off x="2358764" y="1553098"/>
                <a:ext cx="506164" cy="361959"/>
              </a:xfrm>
              <a:prstGeom prst="rect">
                <a:avLst/>
              </a:prstGeom>
              <a:blipFill>
                <a:blip r:embed="rId4"/>
                <a:stretch>
                  <a:fillRect l="-56627" t="-164407" r="-148193" b="-247458"/>
                </a:stretch>
              </a:blipFill>
            </p:spPr>
            <p:txBody>
              <a:bodyPr/>
              <a:lstStyle/>
              <a:p>
                <a:r>
                  <a:rPr lang="pt-PT">
                    <a:noFill/>
                  </a:rPr>
                  <a:t> </a:t>
                </a:r>
              </a:p>
            </p:txBody>
          </p:sp>
        </mc:Fallback>
      </mc:AlternateContent>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52A405E0-C57F-44C1-95B4-30E69E4EB3B9}"/>
                  </a:ext>
                </a:extLst>
              </p:cNvPr>
              <p:cNvSpPr txBox="1"/>
              <p:nvPr/>
            </p:nvSpPr>
            <p:spPr>
              <a:xfrm>
                <a:off x="4703949" y="1553098"/>
                <a:ext cx="506164" cy="36195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type m:val="skw"/>
                          <m:ctrlPr>
                            <a:rPr lang="pt-PT" b="0" i="1" smtClean="0">
                              <a:latin typeface="Cambria Math" panose="02040503050406030204" pitchFamily="18" charset="0"/>
                              <a:ea typeface="Cambria Math" panose="02040503050406030204" pitchFamily="18" charset="0"/>
                            </a:rPr>
                          </m:ctrlPr>
                        </m:fPr>
                        <m:num>
                          <m:r>
                            <a:rPr lang="pt-PT" i="1" smtClean="0">
                              <a:latin typeface="Cambria Math" panose="02040503050406030204" pitchFamily="18" charset="0"/>
                              <a:ea typeface="Cambria Math" panose="02040503050406030204" pitchFamily="18" charset="0"/>
                            </a:rPr>
                            <m:t>∆</m:t>
                          </m:r>
                          <m:r>
                            <a:rPr lang="pt-PT" b="0" i="1" smtClean="0">
                              <a:latin typeface="Cambria Math" panose="02040503050406030204" pitchFamily="18" charset="0"/>
                              <a:ea typeface="Cambria Math" panose="02040503050406030204" pitchFamily="18" charset="0"/>
                            </a:rPr>
                            <m:t>𝑡</m:t>
                          </m:r>
                        </m:num>
                        <m:den>
                          <m:r>
                            <a:rPr lang="pt-PT" b="0" i="1" smtClean="0">
                              <a:latin typeface="Cambria Math" panose="02040503050406030204" pitchFamily="18" charset="0"/>
                              <a:ea typeface="Cambria Math" panose="02040503050406030204" pitchFamily="18" charset="0"/>
                            </a:rPr>
                            <m:t>2</m:t>
                          </m:r>
                        </m:den>
                      </m:f>
                    </m:oMath>
                  </m:oMathPara>
                </a14:m>
                <a:endParaRPr lang="pt-PT"/>
              </a:p>
            </p:txBody>
          </p:sp>
        </mc:Choice>
        <mc:Fallback xmlns="">
          <p:sp>
            <p:nvSpPr>
              <p:cNvPr id="13" name="CaixaDeTexto 12">
                <a:extLst>
                  <a:ext uri="{FF2B5EF4-FFF2-40B4-BE49-F238E27FC236}">
                    <a16:creationId xmlns:a16="http://schemas.microsoft.com/office/drawing/2014/main" id="{52A405E0-C57F-44C1-95B4-30E69E4EB3B9}"/>
                  </a:ext>
                </a:extLst>
              </p:cNvPr>
              <p:cNvSpPr txBox="1">
                <a:spLocks noRot="1" noChangeAspect="1" noMove="1" noResize="1" noEditPoints="1" noAdjustHandles="1" noChangeArrowheads="1" noChangeShapeType="1" noTextEdit="1"/>
              </p:cNvSpPr>
              <p:nvPr/>
            </p:nvSpPr>
            <p:spPr>
              <a:xfrm>
                <a:off x="4703949" y="1553098"/>
                <a:ext cx="506164" cy="361959"/>
              </a:xfrm>
              <a:prstGeom prst="rect">
                <a:avLst/>
              </a:prstGeom>
              <a:blipFill>
                <a:blip r:embed="rId5"/>
                <a:stretch>
                  <a:fillRect l="-56627" t="-164407" r="-148193" b="-247458"/>
                </a:stretch>
              </a:blipFill>
            </p:spPr>
            <p:txBody>
              <a:bodyPr/>
              <a:lstStyle/>
              <a:p>
                <a:r>
                  <a:rPr lang="pt-PT">
                    <a:noFill/>
                  </a:rPr>
                  <a:t> </a:t>
                </a:r>
              </a:p>
            </p:txBody>
          </p:sp>
        </mc:Fallback>
      </mc:AlternateContent>
      <p:cxnSp>
        <p:nvCxnSpPr>
          <p:cNvPr id="16" name="Conexão reta 15">
            <a:extLst>
              <a:ext uri="{FF2B5EF4-FFF2-40B4-BE49-F238E27FC236}">
                <a16:creationId xmlns:a16="http://schemas.microsoft.com/office/drawing/2014/main" id="{439F9210-E37F-4AB7-B570-2FC38F78B154}"/>
              </a:ext>
            </a:extLst>
          </p:cNvPr>
          <p:cNvCxnSpPr>
            <a:cxnSpLocks/>
          </p:cNvCxnSpPr>
          <p:nvPr/>
        </p:nvCxnSpPr>
        <p:spPr>
          <a:xfrm>
            <a:off x="1176254" y="2444835"/>
            <a:ext cx="2282301" cy="0"/>
          </a:xfrm>
          <a:prstGeom prst="line">
            <a:avLst/>
          </a:prstGeom>
          <a:ln w="28575">
            <a:prstDash val="sysDash"/>
            <a:headEnd type="triangle" w="lg" len="lg"/>
            <a:tailEnd type="triangle" w="lg" len="lg"/>
          </a:ln>
        </p:spPr>
        <p:style>
          <a:lnRef idx="1">
            <a:schemeClr val="dk1"/>
          </a:lnRef>
          <a:fillRef idx="0">
            <a:schemeClr val="dk1"/>
          </a:fillRef>
          <a:effectRef idx="0">
            <a:schemeClr val="dk1"/>
          </a:effectRef>
          <a:fontRef idx="minor">
            <a:schemeClr val="tx1"/>
          </a:fontRef>
        </p:style>
      </p:cxnSp>
      <p:cxnSp>
        <p:nvCxnSpPr>
          <p:cNvPr id="18" name="Conexão reta 17">
            <a:extLst>
              <a:ext uri="{FF2B5EF4-FFF2-40B4-BE49-F238E27FC236}">
                <a16:creationId xmlns:a16="http://schemas.microsoft.com/office/drawing/2014/main" id="{E1E7083E-7D33-4386-AAA2-A29A855AA311}"/>
              </a:ext>
            </a:extLst>
          </p:cNvPr>
          <p:cNvCxnSpPr>
            <a:cxnSpLocks/>
          </p:cNvCxnSpPr>
          <p:nvPr/>
        </p:nvCxnSpPr>
        <p:spPr>
          <a:xfrm>
            <a:off x="3458555" y="2444835"/>
            <a:ext cx="2282301" cy="0"/>
          </a:xfrm>
          <a:prstGeom prst="line">
            <a:avLst/>
          </a:prstGeom>
          <a:ln w="28575">
            <a:prstDash val="sysDash"/>
            <a:headEnd type="triangle" w="lg" len="lg"/>
            <a:tailEnd type="triangle" w="lg" len="lg"/>
          </a:ln>
        </p:spPr>
        <p:style>
          <a:lnRef idx="1">
            <a:schemeClr val="dk1"/>
          </a:lnRef>
          <a:fillRef idx="0">
            <a:schemeClr val="dk1"/>
          </a:fillRef>
          <a:effectRef idx="0">
            <a:schemeClr val="dk1"/>
          </a:effectRef>
          <a:fontRef idx="minor">
            <a:schemeClr val="tx1"/>
          </a:fontRef>
        </p:style>
      </p:cxnSp>
      <p:cxnSp>
        <p:nvCxnSpPr>
          <p:cNvPr id="19" name="Conexão reta 18">
            <a:extLst>
              <a:ext uri="{FF2B5EF4-FFF2-40B4-BE49-F238E27FC236}">
                <a16:creationId xmlns:a16="http://schemas.microsoft.com/office/drawing/2014/main" id="{84400E55-8974-45FF-B3F0-92047EA34CA7}"/>
              </a:ext>
            </a:extLst>
          </p:cNvPr>
          <p:cNvCxnSpPr>
            <a:cxnSpLocks/>
          </p:cNvCxnSpPr>
          <p:nvPr/>
        </p:nvCxnSpPr>
        <p:spPr>
          <a:xfrm>
            <a:off x="5724409" y="2439811"/>
            <a:ext cx="574431" cy="0"/>
          </a:xfrm>
          <a:prstGeom prst="line">
            <a:avLst/>
          </a:prstGeom>
          <a:ln w="28575">
            <a:prstDash val="sysDash"/>
            <a:headEnd type="triangle" w="lg" len="lg"/>
            <a:tailEnd type="triangle" w="lg" len="lg"/>
          </a:ln>
        </p:spPr>
        <p:style>
          <a:lnRef idx="1">
            <a:schemeClr val="dk1"/>
          </a:lnRef>
          <a:fillRef idx="0">
            <a:schemeClr val="dk1"/>
          </a:fillRef>
          <a:effectRef idx="0">
            <a:schemeClr val="dk1"/>
          </a:effectRef>
          <a:fontRef idx="minor">
            <a:schemeClr val="tx1"/>
          </a:fontRef>
        </p:style>
      </p:cxnSp>
      <p:cxnSp>
        <p:nvCxnSpPr>
          <p:cNvPr id="23" name="Conexão reta 22">
            <a:extLst>
              <a:ext uri="{FF2B5EF4-FFF2-40B4-BE49-F238E27FC236}">
                <a16:creationId xmlns:a16="http://schemas.microsoft.com/office/drawing/2014/main" id="{9E57DB42-4EFF-4E9F-9FD2-CF6C4635F062}"/>
              </a:ext>
            </a:extLst>
          </p:cNvPr>
          <p:cNvCxnSpPr>
            <a:cxnSpLocks/>
          </p:cNvCxnSpPr>
          <p:nvPr/>
        </p:nvCxnSpPr>
        <p:spPr>
          <a:xfrm>
            <a:off x="1176254" y="1480193"/>
            <a:ext cx="0" cy="964642"/>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4" name="Conexão reta 23">
            <a:extLst>
              <a:ext uri="{FF2B5EF4-FFF2-40B4-BE49-F238E27FC236}">
                <a16:creationId xmlns:a16="http://schemas.microsoft.com/office/drawing/2014/main" id="{95B785D4-C525-44C9-93E1-A0A6E17F5CF4}"/>
              </a:ext>
            </a:extLst>
          </p:cNvPr>
          <p:cNvCxnSpPr>
            <a:cxnSpLocks/>
          </p:cNvCxnSpPr>
          <p:nvPr/>
        </p:nvCxnSpPr>
        <p:spPr>
          <a:xfrm>
            <a:off x="3458555" y="1480193"/>
            <a:ext cx="0" cy="964642"/>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5" name="Conexão reta 24">
            <a:extLst>
              <a:ext uri="{FF2B5EF4-FFF2-40B4-BE49-F238E27FC236}">
                <a16:creationId xmlns:a16="http://schemas.microsoft.com/office/drawing/2014/main" id="{D4FBE954-1859-4305-A744-11D2A9B820CD}"/>
              </a:ext>
            </a:extLst>
          </p:cNvPr>
          <p:cNvCxnSpPr>
            <a:cxnSpLocks/>
          </p:cNvCxnSpPr>
          <p:nvPr/>
        </p:nvCxnSpPr>
        <p:spPr>
          <a:xfrm>
            <a:off x="5733634" y="1475169"/>
            <a:ext cx="0" cy="964642"/>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9" name="Conexão reta 28">
            <a:extLst>
              <a:ext uri="{FF2B5EF4-FFF2-40B4-BE49-F238E27FC236}">
                <a16:creationId xmlns:a16="http://schemas.microsoft.com/office/drawing/2014/main" id="{D5926CCD-CBC5-4D26-8E48-307973A39716}"/>
              </a:ext>
            </a:extLst>
          </p:cNvPr>
          <p:cNvCxnSpPr>
            <a:cxnSpLocks/>
          </p:cNvCxnSpPr>
          <p:nvPr/>
        </p:nvCxnSpPr>
        <p:spPr>
          <a:xfrm>
            <a:off x="6282394" y="1485218"/>
            <a:ext cx="0" cy="964642"/>
          </a:xfrm>
          <a:prstGeom prst="line">
            <a:avLst/>
          </a:prstGeom>
          <a:ln>
            <a:prstDash val="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1" name="CaixaDeTexto 30">
                <a:extLst>
                  <a:ext uri="{FF2B5EF4-FFF2-40B4-BE49-F238E27FC236}">
                    <a16:creationId xmlns:a16="http://schemas.microsoft.com/office/drawing/2014/main" id="{06E86BA3-EBD7-43F0-A6EA-414710BD8817}"/>
                  </a:ext>
                </a:extLst>
              </p:cNvPr>
              <p:cNvSpPr txBox="1"/>
              <p:nvPr/>
            </p:nvSpPr>
            <p:spPr>
              <a:xfrm>
                <a:off x="2130385" y="2616327"/>
                <a:ext cx="45675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PT" sz="2400" b="1" i="1" smtClean="0">
                          <a:latin typeface="Cambria Math" panose="02040503050406030204" pitchFamily="18" charset="0"/>
                          <a:ea typeface="Cambria Math" panose="02040503050406030204" pitchFamily="18" charset="0"/>
                        </a:rPr>
                        <m:t>∆</m:t>
                      </m:r>
                    </m:oMath>
                  </m:oMathPara>
                </a14:m>
                <a:endParaRPr lang="pt-PT" sz="2400" b="1"/>
              </a:p>
            </p:txBody>
          </p:sp>
        </mc:Choice>
        <mc:Fallback xmlns="">
          <p:sp>
            <p:nvSpPr>
              <p:cNvPr id="31" name="CaixaDeTexto 30">
                <a:extLst>
                  <a:ext uri="{FF2B5EF4-FFF2-40B4-BE49-F238E27FC236}">
                    <a16:creationId xmlns:a16="http://schemas.microsoft.com/office/drawing/2014/main" id="{06E86BA3-EBD7-43F0-A6EA-414710BD8817}"/>
                  </a:ext>
                </a:extLst>
              </p:cNvPr>
              <p:cNvSpPr txBox="1">
                <a:spLocks noRot="1" noChangeAspect="1" noMove="1" noResize="1" noEditPoints="1" noAdjustHandles="1" noChangeArrowheads="1" noChangeShapeType="1" noTextEdit="1"/>
              </p:cNvSpPr>
              <p:nvPr/>
            </p:nvSpPr>
            <p:spPr>
              <a:xfrm>
                <a:off x="2130385" y="2616327"/>
                <a:ext cx="456757" cy="369332"/>
              </a:xfrm>
              <a:prstGeom prst="rect">
                <a:avLst/>
              </a:prstGeom>
              <a:blipFill>
                <a:blip r:embed="rId6"/>
                <a:stretch>
                  <a:fillRect b="-6557"/>
                </a:stretch>
              </a:blipFill>
            </p:spPr>
            <p:txBody>
              <a:bodyPr/>
              <a:lstStyle/>
              <a:p>
                <a:r>
                  <a:rPr lang="pt-PT">
                    <a:noFill/>
                  </a:rPr>
                  <a:t> </a:t>
                </a:r>
              </a:p>
            </p:txBody>
          </p:sp>
        </mc:Fallback>
      </mc:AlternateContent>
      <mc:AlternateContent xmlns:mc="http://schemas.openxmlformats.org/markup-compatibility/2006" xmlns:a14="http://schemas.microsoft.com/office/drawing/2010/main">
        <mc:Choice Requires="a14">
          <p:sp>
            <p:nvSpPr>
              <p:cNvPr id="32" name="CaixaDeTexto 31">
                <a:extLst>
                  <a:ext uri="{FF2B5EF4-FFF2-40B4-BE49-F238E27FC236}">
                    <a16:creationId xmlns:a16="http://schemas.microsoft.com/office/drawing/2014/main" id="{BA65111F-7299-4C65-857E-3096A964E1D9}"/>
                  </a:ext>
                </a:extLst>
              </p:cNvPr>
              <p:cNvSpPr txBox="1"/>
              <p:nvPr/>
            </p:nvSpPr>
            <p:spPr>
              <a:xfrm>
                <a:off x="4347062" y="2625953"/>
                <a:ext cx="506164"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PT" sz="2400" b="1" i="1" smtClean="0">
                          <a:latin typeface="Cambria Math" panose="02040503050406030204" pitchFamily="18" charset="0"/>
                          <a:ea typeface="Cambria Math" panose="02040503050406030204" pitchFamily="18" charset="0"/>
                        </a:rPr>
                        <m:t>−∆</m:t>
                      </m:r>
                    </m:oMath>
                  </m:oMathPara>
                </a14:m>
                <a:endParaRPr lang="pt-PT" sz="2400" b="1"/>
              </a:p>
            </p:txBody>
          </p:sp>
        </mc:Choice>
        <mc:Fallback xmlns="">
          <p:sp>
            <p:nvSpPr>
              <p:cNvPr id="32" name="CaixaDeTexto 31">
                <a:extLst>
                  <a:ext uri="{FF2B5EF4-FFF2-40B4-BE49-F238E27FC236}">
                    <a16:creationId xmlns:a16="http://schemas.microsoft.com/office/drawing/2014/main" id="{BA65111F-7299-4C65-857E-3096A964E1D9}"/>
                  </a:ext>
                </a:extLst>
              </p:cNvPr>
              <p:cNvSpPr txBox="1">
                <a:spLocks noRot="1" noChangeAspect="1" noMove="1" noResize="1" noEditPoints="1" noAdjustHandles="1" noChangeArrowheads="1" noChangeShapeType="1" noTextEdit="1"/>
              </p:cNvSpPr>
              <p:nvPr/>
            </p:nvSpPr>
            <p:spPr>
              <a:xfrm>
                <a:off x="4347062" y="2625953"/>
                <a:ext cx="506164" cy="369332"/>
              </a:xfrm>
              <a:prstGeom prst="rect">
                <a:avLst/>
              </a:prstGeom>
              <a:blipFill>
                <a:blip r:embed="rId7"/>
                <a:stretch>
                  <a:fillRect r="-12048" b="-6667"/>
                </a:stretch>
              </a:blipFill>
            </p:spPr>
            <p:txBody>
              <a:bodyPr/>
              <a:lstStyle/>
              <a:p>
                <a:r>
                  <a:rPr lang="pt-PT">
                    <a:noFill/>
                  </a:rPr>
                  <a:t> </a:t>
                </a:r>
              </a:p>
            </p:txBody>
          </p:sp>
        </mc:Fallback>
      </mc:AlternateContent>
      <mc:AlternateContent xmlns:mc="http://schemas.openxmlformats.org/markup-compatibility/2006" xmlns:a14="http://schemas.microsoft.com/office/drawing/2010/main">
        <mc:Choice Requires="a14">
          <p:sp>
            <p:nvSpPr>
              <p:cNvPr id="33" name="CaixaDeTexto 32">
                <a:extLst>
                  <a:ext uri="{FF2B5EF4-FFF2-40B4-BE49-F238E27FC236}">
                    <a16:creationId xmlns:a16="http://schemas.microsoft.com/office/drawing/2014/main" id="{7A0144DC-CF92-44E2-98A3-22F41C0ED963}"/>
                  </a:ext>
                </a:extLst>
              </p:cNvPr>
              <p:cNvSpPr txBox="1"/>
              <p:nvPr/>
            </p:nvSpPr>
            <p:spPr>
              <a:xfrm>
                <a:off x="5758542" y="2625953"/>
                <a:ext cx="506164"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PT" sz="2400" b="1" i="1" smtClean="0">
                          <a:latin typeface="Cambria Math" panose="02040503050406030204" pitchFamily="18" charset="0"/>
                          <a:ea typeface="Cambria Math" panose="02040503050406030204" pitchFamily="18" charset="0"/>
                        </a:rPr>
                        <m:t>∆</m:t>
                      </m:r>
                    </m:oMath>
                  </m:oMathPara>
                </a14:m>
                <a:endParaRPr lang="pt-PT" sz="2400" b="1"/>
              </a:p>
            </p:txBody>
          </p:sp>
        </mc:Choice>
        <mc:Fallback xmlns="">
          <p:sp>
            <p:nvSpPr>
              <p:cNvPr id="33" name="CaixaDeTexto 32">
                <a:extLst>
                  <a:ext uri="{FF2B5EF4-FFF2-40B4-BE49-F238E27FC236}">
                    <a16:creationId xmlns:a16="http://schemas.microsoft.com/office/drawing/2014/main" id="{7A0144DC-CF92-44E2-98A3-22F41C0ED963}"/>
                  </a:ext>
                </a:extLst>
              </p:cNvPr>
              <p:cNvSpPr txBox="1">
                <a:spLocks noRot="1" noChangeAspect="1" noMove="1" noResize="1" noEditPoints="1" noAdjustHandles="1" noChangeArrowheads="1" noChangeShapeType="1" noTextEdit="1"/>
              </p:cNvSpPr>
              <p:nvPr/>
            </p:nvSpPr>
            <p:spPr>
              <a:xfrm>
                <a:off x="5758542" y="2625953"/>
                <a:ext cx="506164" cy="369332"/>
              </a:xfrm>
              <a:prstGeom prst="rect">
                <a:avLst/>
              </a:prstGeom>
              <a:blipFill>
                <a:blip r:embed="rId8"/>
                <a:stretch>
                  <a:fillRect b="-6667"/>
                </a:stretch>
              </a:blipFill>
            </p:spPr>
            <p:txBody>
              <a:bodyPr/>
              <a:lstStyle/>
              <a:p>
                <a:r>
                  <a:rPr lang="pt-PT">
                    <a:noFill/>
                  </a:rPr>
                  <a:t> </a:t>
                </a:r>
              </a:p>
            </p:txBody>
          </p:sp>
        </mc:Fallback>
      </mc:AlternateContent>
      <p:pic>
        <p:nvPicPr>
          <p:cNvPr id="35" name="Imagem 34">
            <a:extLst>
              <a:ext uri="{FF2B5EF4-FFF2-40B4-BE49-F238E27FC236}">
                <a16:creationId xmlns:a16="http://schemas.microsoft.com/office/drawing/2014/main" id="{C6573701-BCE0-4ADC-8273-6AF31A0C79C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2011" y="3243565"/>
            <a:ext cx="4532093" cy="2880000"/>
          </a:xfrm>
          <a:prstGeom prst="rect">
            <a:avLst/>
          </a:prstGeom>
        </p:spPr>
      </p:pic>
      <p:pic>
        <p:nvPicPr>
          <p:cNvPr id="37" name="Imagem 36">
            <a:extLst>
              <a:ext uri="{FF2B5EF4-FFF2-40B4-BE49-F238E27FC236}">
                <a16:creationId xmlns:a16="http://schemas.microsoft.com/office/drawing/2014/main" id="{70BC0277-69B1-41C7-816D-1E1994D6F96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630919" y="3243565"/>
            <a:ext cx="4532093" cy="2880000"/>
          </a:xfrm>
          <a:prstGeom prst="rect">
            <a:avLst/>
          </a:prstGeom>
        </p:spPr>
      </p:pic>
      <p:cxnSp>
        <p:nvCxnSpPr>
          <p:cNvPr id="47" name="Conexão reta unidirecional 46">
            <a:extLst>
              <a:ext uri="{FF2B5EF4-FFF2-40B4-BE49-F238E27FC236}">
                <a16:creationId xmlns:a16="http://schemas.microsoft.com/office/drawing/2014/main" id="{0F5CD028-0C8D-4C0C-829B-618880236A7B}"/>
              </a:ext>
            </a:extLst>
          </p:cNvPr>
          <p:cNvCxnSpPr/>
          <p:nvPr/>
        </p:nvCxnSpPr>
        <p:spPr>
          <a:xfrm>
            <a:off x="5758542" y="4653518"/>
            <a:ext cx="337457" cy="0"/>
          </a:xfrm>
          <a:prstGeom prst="straightConnector1">
            <a:avLst/>
          </a:prstGeom>
          <a:ln w="31750">
            <a:tailEnd type="triangle" w="lg" len="med"/>
          </a:ln>
        </p:spPr>
        <p:style>
          <a:lnRef idx="1">
            <a:schemeClr val="dk1"/>
          </a:lnRef>
          <a:fillRef idx="0">
            <a:schemeClr val="dk1"/>
          </a:fillRef>
          <a:effectRef idx="0">
            <a:schemeClr val="dk1"/>
          </a:effectRef>
          <a:fontRef idx="minor">
            <a:schemeClr val="tx1"/>
          </a:fontRef>
        </p:style>
      </p:cxnSp>
      <p:cxnSp>
        <p:nvCxnSpPr>
          <p:cNvPr id="26" name="Conexão reta 25">
            <a:extLst>
              <a:ext uri="{FF2B5EF4-FFF2-40B4-BE49-F238E27FC236}">
                <a16:creationId xmlns:a16="http://schemas.microsoft.com/office/drawing/2014/main" id="{8FD66FFE-B7D7-462D-91C0-D71F6D6C61A6}"/>
              </a:ext>
            </a:extLst>
          </p:cNvPr>
          <p:cNvCxnSpPr>
            <a:cxnSpLocks/>
          </p:cNvCxnSpPr>
          <p:nvPr/>
        </p:nvCxnSpPr>
        <p:spPr>
          <a:xfrm>
            <a:off x="812037" y="1475169"/>
            <a:ext cx="364217" cy="0"/>
          </a:xfrm>
          <a:prstGeom prst="line">
            <a:avLst/>
          </a:prstGeom>
          <a:ln w="28575">
            <a:prstDash val="soli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7" name="CaixaDeTexto 26">
                <a:extLst>
                  <a:ext uri="{FF2B5EF4-FFF2-40B4-BE49-F238E27FC236}">
                    <a16:creationId xmlns:a16="http://schemas.microsoft.com/office/drawing/2014/main" id="{21590437-8351-43F0-96F5-827FA81C495E}"/>
                  </a:ext>
                </a:extLst>
              </p:cNvPr>
              <p:cNvSpPr txBox="1"/>
              <p:nvPr/>
            </p:nvSpPr>
            <p:spPr>
              <a:xfrm>
                <a:off x="302516" y="1300552"/>
                <a:ext cx="5218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pt-PT" i="1" smtClean="0">
                              <a:latin typeface="Cambria Math" panose="02040503050406030204" pitchFamily="18" charset="0"/>
                            </a:rPr>
                          </m:ctrlPr>
                        </m:dPr>
                        <m:e>
                          <m:d>
                            <m:dPr>
                              <m:begChr m:val="|"/>
                              <m:endChr m:val=""/>
                              <m:ctrlPr>
                                <a:rPr lang="pt-PT" i="1" smtClean="0">
                                  <a:latin typeface="Cambria Math" panose="02040503050406030204" pitchFamily="18" charset="0"/>
                                </a:rPr>
                              </m:ctrlPr>
                            </m:dPr>
                            <m:e>
                              <m:r>
                                <a:rPr lang="pt-PT" b="0" i="1" smtClean="0">
                                  <a:latin typeface="Cambria Math" panose="02040503050406030204" pitchFamily="18" charset="0"/>
                                </a:rPr>
                                <m:t>0</m:t>
                              </m:r>
                            </m:e>
                          </m:d>
                        </m:e>
                      </m:d>
                    </m:oMath>
                  </m:oMathPara>
                </a14:m>
                <a:endParaRPr lang="pt-PT"/>
              </a:p>
            </p:txBody>
          </p:sp>
        </mc:Choice>
        <mc:Fallback xmlns="">
          <p:sp>
            <p:nvSpPr>
              <p:cNvPr id="27" name="CaixaDeTexto 26">
                <a:extLst>
                  <a:ext uri="{FF2B5EF4-FFF2-40B4-BE49-F238E27FC236}">
                    <a16:creationId xmlns:a16="http://schemas.microsoft.com/office/drawing/2014/main" id="{21590437-8351-43F0-96F5-827FA81C495E}"/>
                  </a:ext>
                </a:extLst>
              </p:cNvPr>
              <p:cNvSpPr txBox="1">
                <a:spLocks noRot="1" noChangeAspect="1" noMove="1" noResize="1" noEditPoints="1" noAdjustHandles="1" noChangeArrowheads="1" noChangeShapeType="1" noTextEdit="1"/>
              </p:cNvSpPr>
              <p:nvPr/>
            </p:nvSpPr>
            <p:spPr>
              <a:xfrm>
                <a:off x="302516" y="1300552"/>
                <a:ext cx="521810" cy="369332"/>
              </a:xfrm>
              <a:prstGeom prst="rect">
                <a:avLst/>
              </a:prstGeom>
              <a:blipFill>
                <a:blip r:embed="rId11"/>
                <a:stretch>
                  <a:fillRect l="-60000" t="-119672" r="-91765" b="-183607"/>
                </a:stretch>
              </a:blipFill>
            </p:spPr>
            <p:txBody>
              <a:bodyPr/>
              <a:lstStyle/>
              <a:p>
                <a:r>
                  <a:rPr lang="pt-PT">
                    <a:noFill/>
                  </a:rPr>
                  <a:t> </a:t>
                </a:r>
              </a:p>
            </p:txBody>
          </p:sp>
        </mc:Fallback>
      </mc:AlternateContent>
      <p:pic>
        <p:nvPicPr>
          <p:cNvPr id="28" name="Imagem 27">
            <a:extLst>
              <a:ext uri="{FF2B5EF4-FFF2-40B4-BE49-F238E27FC236}">
                <a16:creationId xmlns:a16="http://schemas.microsoft.com/office/drawing/2014/main" id="{BCE1846C-FC5E-4BD0-BBE2-B087FA85DA5B}"/>
              </a:ext>
            </a:extLst>
          </p:cNvPr>
          <p:cNvPicPr>
            <a:picLocks noChangeAspect="1"/>
          </p:cNvPicPr>
          <p:nvPr/>
        </p:nvPicPr>
        <p:blipFill>
          <a:blip r:embed="rId12"/>
          <a:stretch>
            <a:fillRect/>
          </a:stretch>
        </p:blipFill>
        <p:spPr>
          <a:xfrm flipH="1">
            <a:off x="6682654" y="1194078"/>
            <a:ext cx="522000" cy="522000"/>
          </a:xfrm>
          <a:prstGeom prst="rect">
            <a:avLst/>
          </a:prstGeom>
          <a:ln w="28575">
            <a:solidFill>
              <a:schemeClr val="tx1"/>
            </a:solidFill>
          </a:ln>
        </p:spPr>
      </p:pic>
      <p:cxnSp>
        <p:nvCxnSpPr>
          <p:cNvPr id="30" name="Conexão reta 29">
            <a:extLst>
              <a:ext uri="{FF2B5EF4-FFF2-40B4-BE49-F238E27FC236}">
                <a16:creationId xmlns:a16="http://schemas.microsoft.com/office/drawing/2014/main" id="{E33C1052-262A-4978-BFEB-FE03A848BC48}"/>
              </a:ext>
            </a:extLst>
          </p:cNvPr>
          <p:cNvCxnSpPr>
            <a:cxnSpLocks/>
          </p:cNvCxnSpPr>
          <p:nvPr/>
        </p:nvCxnSpPr>
        <p:spPr>
          <a:xfrm>
            <a:off x="6298899" y="1468201"/>
            <a:ext cx="364217" cy="0"/>
          </a:xfrm>
          <a:prstGeom prst="line">
            <a:avLst/>
          </a:prstGeom>
          <a:ln w="28575">
            <a:prstDash val="solid"/>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36" name="CaixaDeTexto 35">
                <a:extLst>
                  <a:ext uri="{FF2B5EF4-FFF2-40B4-BE49-F238E27FC236}">
                    <a16:creationId xmlns:a16="http://schemas.microsoft.com/office/drawing/2014/main" id="{31C59025-DD39-4A48-9382-624F67698B33}"/>
                  </a:ext>
                </a:extLst>
              </p:cNvPr>
              <p:cNvSpPr txBox="1"/>
              <p:nvPr/>
            </p:nvSpPr>
            <p:spPr>
              <a:xfrm>
                <a:off x="7389082" y="1407584"/>
                <a:ext cx="4618490" cy="755271"/>
              </a:xfrm>
              <a:prstGeom prst="rect">
                <a:avLst/>
              </a:prstGeom>
              <a:noFill/>
              <a:ln w="19050">
                <a:solidFill>
                  <a:schemeClr val="bg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PT" sz="2000" b="0" i="1" smtClean="0">
                          <a:latin typeface="Cambria Math" panose="02040503050406030204" pitchFamily="18" charset="0"/>
                        </a:rPr>
                        <m:t>𝑃</m:t>
                      </m:r>
                      <m:d>
                        <m:dPr>
                          <m:ctrlPr>
                            <a:rPr lang="pt-PT" sz="2000" b="0" i="1" smtClean="0">
                              <a:latin typeface="Cambria Math" panose="02040503050406030204" pitchFamily="18" charset="0"/>
                            </a:rPr>
                          </m:ctrlPr>
                        </m:dPr>
                        <m:e>
                          <m:d>
                            <m:dPr>
                              <m:begChr m:val=""/>
                              <m:endChr m:val="⟩"/>
                              <m:ctrlPr>
                                <a:rPr lang="pt-PT" sz="2000" i="1">
                                  <a:latin typeface="Cambria Math" panose="02040503050406030204" pitchFamily="18" charset="0"/>
                                </a:rPr>
                              </m:ctrlPr>
                            </m:dPr>
                            <m:e>
                              <m:d>
                                <m:dPr>
                                  <m:begChr m:val="|"/>
                                  <m:endChr m:val=""/>
                                  <m:ctrlPr>
                                    <a:rPr lang="pt-PT" sz="2000" i="1" smtClean="0">
                                      <a:latin typeface="Cambria Math" panose="02040503050406030204" pitchFamily="18" charset="0"/>
                                    </a:rPr>
                                  </m:ctrlPr>
                                </m:dPr>
                                <m:e>
                                  <m:r>
                                    <a:rPr lang="pt-PT" sz="2000" b="0" i="1" smtClean="0">
                                      <a:latin typeface="Cambria Math" panose="02040503050406030204" pitchFamily="18" charset="0"/>
                                    </a:rPr>
                                    <m:t>0</m:t>
                                  </m:r>
                                </m:e>
                              </m:d>
                            </m:e>
                          </m:d>
                        </m:e>
                      </m:d>
                      <m:r>
                        <a:rPr lang="pt-PT" sz="2000" b="0" i="1" smtClean="0">
                          <a:latin typeface="Cambria Math" panose="02040503050406030204" pitchFamily="18" charset="0"/>
                        </a:rPr>
                        <m:t>=</m:t>
                      </m:r>
                      <m:sSup>
                        <m:sSupPr>
                          <m:ctrlPr>
                            <a:rPr lang="pt-PT" sz="2000" b="0" i="1" smtClean="0">
                              <a:latin typeface="Cambria Math" panose="02040503050406030204" pitchFamily="18" charset="0"/>
                            </a:rPr>
                          </m:ctrlPr>
                        </m:sSupPr>
                        <m:e>
                          <m:r>
                            <a:rPr lang="pt-PT" sz="2000" b="0" i="1" smtClean="0">
                              <a:latin typeface="Cambria Math" panose="02040503050406030204" pitchFamily="18" charset="0"/>
                            </a:rPr>
                            <m:t>𝑒</m:t>
                          </m:r>
                        </m:e>
                        <m:sup>
                          <m:r>
                            <a:rPr lang="pt-PT" sz="2000" b="0" i="1" smtClean="0">
                              <a:latin typeface="Cambria Math" panose="02040503050406030204" pitchFamily="18" charset="0"/>
                            </a:rPr>
                            <m:t>−</m:t>
                          </m:r>
                          <m:f>
                            <m:fPr>
                              <m:type m:val="skw"/>
                              <m:ctrlPr>
                                <a:rPr lang="pt-PT" sz="2000" b="0" i="1" smtClean="0">
                                  <a:latin typeface="Cambria Math" panose="02040503050406030204" pitchFamily="18" charset="0"/>
                                </a:rPr>
                              </m:ctrlPr>
                            </m:fPr>
                            <m:num>
                              <m:r>
                                <a:rPr lang="pt-PT" sz="2000" b="0" i="1" smtClean="0">
                                  <a:latin typeface="Cambria Math" panose="02040503050406030204" pitchFamily="18" charset="0"/>
                                </a:rPr>
                                <m:t>𝑡</m:t>
                              </m:r>
                            </m:num>
                            <m:den>
                              <m:sSubSup>
                                <m:sSubSupPr>
                                  <m:ctrlPr>
                                    <a:rPr lang="pt-PT" sz="2000" b="0" i="1" smtClean="0">
                                      <a:latin typeface="Cambria Math" panose="02040503050406030204" pitchFamily="18" charset="0"/>
                                    </a:rPr>
                                  </m:ctrlPr>
                                </m:sSubSupPr>
                                <m:e>
                                  <m:r>
                                    <a:rPr lang="pt-PT" sz="2000" b="0" i="1" smtClean="0">
                                      <a:latin typeface="Cambria Math" panose="02040503050406030204" pitchFamily="18" charset="0"/>
                                    </a:rPr>
                                    <m:t>𝑇</m:t>
                                  </m:r>
                                </m:e>
                                <m:sub>
                                  <m:r>
                                    <a:rPr lang="pt-PT" sz="2000" b="0" i="1" smtClean="0">
                                      <a:latin typeface="Cambria Math" panose="02040503050406030204" pitchFamily="18" charset="0"/>
                                    </a:rPr>
                                    <m:t>2</m:t>
                                  </m:r>
                                </m:sub>
                                <m:sup>
                                  <m:r>
                                    <a:rPr lang="pt-PT" sz="2000" b="0" i="1" smtClean="0">
                                      <a:latin typeface="Cambria Math" panose="02040503050406030204" pitchFamily="18" charset="0"/>
                                    </a:rPr>
                                    <m:t>∗</m:t>
                                  </m:r>
                                </m:sup>
                              </m:sSubSup>
                            </m:den>
                          </m:f>
                        </m:sup>
                      </m:sSup>
                      <m:func>
                        <m:funcPr>
                          <m:ctrlPr>
                            <a:rPr lang="pt-PT" sz="2000" b="0" i="1" smtClean="0">
                              <a:latin typeface="Cambria Math" panose="02040503050406030204" pitchFamily="18" charset="0"/>
                            </a:rPr>
                          </m:ctrlPr>
                        </m:funcPr>
                        <m:fName>
                          <m:sSup>
                            <m:sSupPr>
                              <m:ctrlPr>
                                <a:rPr lang="pt-PT" sz="2000" b="0" i="1" smtClean="0">
                                  <a:latin typeface="Cambria Math" panose="02040503050406030204" pitchFamily="18" charset="0"/>
                                </a:rPr>
                              </m:ctrlPr>
                            </m:sSupPr>
                            <m:e>
                              <m:r>
                                <m:rPr>
                                  <m:sty m:val="p"/>
                                </m:rPr>
                                <a:rPr lang="pt-PT" sz="2000">
                                  <a:latin typeface="Cambria Math" panose="02040503050406030204" pitchFamily="18" charset="0"/>
                                </a:rPr>
                                <m:t>cos</m:t>
                              </m:r>
                            </m:e>
                            <m:sup>
                              <m:r>
                                <a:rPr lang="pt-PT" sz="2000" b="0" i="1" smtClean="0">
                                  <a:latin typeface="Cambria Math" panose="02040503050406030204" pitchFamily="18" charset="0"/>
                                </a:rPr>
                                <m:t>2</m:t>
                              </m:r>
                            </m:sup>
                          </m:sSup>
                        </m:fName>
                        <m:e>
                          <m:r>
                            <a:rPr lang="pt-PT" sz="2000" i="1">
                              <a:latin typeface="Cambria Math" panose="02040503050406030204" pitchFamily="18" charset="0"/>
                            </a:rPr>
                            <m:t>(</m:t>
                          </m:r>
                          <m:f>
                            <m:fPr>
                              <m:type m:val="skw"/>
                              <m:ctrlPr>
                                <a:rPr lang="pt-PT" sz="2000" i="1">
                                  <a:latin typeface="Cambria Math" panose="02040503050406030204" pitchFamily="18" charset="0"/>
                                  <a:ea typeface="Cambria Math" panose="02040503050406030204" pitchFamily="18" charset="0"/>
                                </a:rPr>
                              </m:ctrlPr>
                            </m:fPr>
                            <m:num>
                              <m:r>
                                <a:rPr lang="pt-PT" sz="2000" i="1">
                                  <a:latin typeface="Cambria Math" panose="02040503050406030204" pitchFamily="18" charset="0"/>
                                  <a:ea typeface="Cambria Math" panose="02040503050406030204" pitchFamily="18" charset="0"/>
                                </a:rPr>
                                <m:t>𝜔</m:t>
                              </m:r>
                              <m:r>
                                <a:rPr lang="pt-PT" sz="2000" i="1">
                                  <a:latin typeface="Cambria Math" panose="02040503050406030204" pitchFamily="18" charset="0"/>
                                  <a:ea typeface="Cambria Math" panose="02040503050406030204" pitchFamily="18" charset="0"/>
                                </a:rPr>
                                <m:t>𝑡</m:t>
                              </m:r>
                            </m:num>
                            <m:den>
                              <m:r>
                                <a:rPr lang="pt-PT" sz="2000" i="1">
                                  <a:latin typeface="Cambria Math" panose="02040503050406030204" pitchFamily="18" charset="0"/>
                                  <a:ea typeface="Cambria Math" panose="02040503050406030204" pitchFamily="18" charset="0"/>
                                </a:rPr>
                                <m:t>2</m:t>
                              </m:r>
                            </m:den>
                          </m:f>
                          <m:r>
                            <a:rPr lang="pt-PT" sz="2000" i="1">
                              <a:latin typeface="Cambria Math" panose="02040503050406030204" pitchFamily="18" charset="0"/>
                            </a:rPr>
                            <m:t>)</m:t>
                          </m:r>
                        </m:e>
                      </m:func>
                      <m:r>
                        <a:rPr lang="pt-PT" sz="2000" b="0" i="1" smtClean="0">
                          <a:latin typeface="Cambria Math" panose="02040503050406030204" pitchFamily="18" charset="0"/>
                        </a:rPr>
                        <m:t>+</m:t>
                      </m:r>
                      <m:f>
                        <m:fPr>
                          <m:ctrlPr>
                            <a:rPr lang="pt-PT" sz="2000" b="0" i="1" smtClean="0">
                              <a:latin typeface="Cambria Math" panose="02040503050406030204" pitchFamily="18" charset="0"/>
                            </a:rPr>
                          </m:ctrlPr>
                        </m:fPr>
                        <m:num>
                          <m:r>
                            <a:rPr lang="pt-PT" sz="2000" b="0" i="1" smtClean="0">
                              <a:latin typeface="Cambria Math" panose="02040503050406030204" pitchFamily="18" charset="0"/>
                            </a:rPr>
                            <m:t>1−</m:t>
                          </m:r>
                          <m:sSup>
                            <m:sSupPr>
                              <m:ctrlPr>
                                <a:rPr lang="pt-PT" sz="2000" i="1">
                                  <a:latin typeface="Cambria Math" panose="02040503050406030204" pitchFamily="18" charset="0"/>
                                </a:rPr>
                              </m:ctrlPr>
                            </m:sSupPr>
                            <m:e>
                              <m:r>
                                <a:rPr lang="pt-PT" sz="2000" i="1">
                                  <a:latin typeface="Cambria Math" panose="02040503050406030204" pitchFamily="18" charset="0"/>
                                </a:rPr>
                                <m:t>𝑒</m:t>
                              </m:r>
                            </m:e>
                            <m:sup>
                              <m:r>
                                <a:rPr lang="pt-PT" sz="2000" i="1">
                                  <a:latin typeface="Cambria Math" panose="02040503050406030204" pitchFamily="18" charset="0"/>
                                </a:rPr>
                                <m:t>−</m:t>
                              </m:r>
                              <m:f>
                                <m:fPr>
                                  <m:type m:val="skw"/>
                                  <m:ctrlPr>
                                    <a:rPr lang="pt-PT" sz="2000" i="1">
                                      <a:latin typeface="Cambria Math" panose="02040503050406030204" pitchFamily="18" charset="0"/>
                                    </a:rPr>
                                  </m:ctrlPr>
                                </m:fPr>
                                <m:num>
                                  <m:r>
                                    <a:rPr lang="pt-PT" sz="2000" i="1">
                                      <a:latin typeface="Cambria Math" panose="02040503050406030204" pitchFamily="18" charset="0"/>
                                    </a:rPr>
                                    <m:t>𝑡</m:t>
                                  </m:r>
                                </m:num>
                                <m:den>
                                  <m:sSubSup>
                                    <m:sSubSupPr>
                                      <m:ctrlPr>
                                        <a:rPr lang="pt-PT" sz="2000" i="1">
                                          <a:latin typeface="Cambria Math" panose="02040503050406030204" pitchFamily="18" charset="0"/>
                                        </a:rPr>
                                      </m:ctrlPr>
                                    </m:sSubSupPr>
                                    <m:e>
                                      <m:r>
                                        <a:rPr lang="pt-PT" sz="2000" i="1">
                                          <a:latin typeface="Cambria Math" panose="02040503050406030204" pitchFamily="18" charset="0"/>
                                        </a:rPr>
                                        <m:t>𝑇</m:t>
                                      </m:r>
                                    </m:e>
                                    <m:sub>
                                      <m:r>
                                        <a:rPr lang="pt-PT" sz="2000" i="1">
                                          <a:latin typeface="Cambria Math" panose="02040503050406030204" pitchFamily="18" charset="0"/>
                                        </a:rPr>
                                        <m:t>2</m:t>
                                      </m:r>
                                    </m:sub>
                                    <m:sup>
                                      <m:r>
                                        <a:rPr lang="pt-PT" sz="2000" i="1">
                                          <a:latin typeface="Cambria Math" panose="02040503050406030204" pitchFamily="18" charset="0"/>
                                        </a:rPr>
                                        <m:t>∗</m:t>
                                      </m:r>
                                    </m:sup>
                                  </m:sSubSup>
                                </m:den>
                              </m:f>
                            </m:sup>
                          </m:sSup>
                        </m:num>
                        <m:den>
                          <m:r>
                            <a:rPr lang="pt-PT" sz="2000" b="0" i="1" smtClean="0">
                              <a:latin typeface="Cambria Math" panose="02040503050406030204" pitchFamily="18" charset="0"/>
                            </a:rPr>
                            <m:t>2</m:t>
                          </m:r>
                        </m:den>
                      </m:f>
                    </m:oMath>
                  </m:oMathPara>
                </a14:m>
                <a:endParaRPr lang="pt-PT" sz="2000"/>
              </a:p>
            </p:txBody>
          </p:sp>
        </mc:Choice>
        <mc:Fallback>
          <p:sp>
            <p:nvSpPr>
              <p:cNvPr id="36" name="CaixaDeTexto 35">
                <a:extLst>
                  <a:ext uri="{FF2B5EF4-FFF2-40B4-BE49-F238E27FC236}">
                    <a16:creationId xmlns:a16="http://schemas.microsoft.com/office/drawing/2014/main" id="{31C59025-DD39-4A48-9382-624F67698B33}"/>
                  </a:ext>
                </a:extLst>
              </p:cNvPr>
              <p:cNvSpPr txBox="1">
                <a:spLocks noRot="1" noChangeAspect="1" noMove="1" noResize="1" noEditPoints="1" noAdjustHandles="1" noChangeArrowheads="1" noChangeShapeType="1" noTextEdit="1"/>
              </p:cNvSpPr>
              <p:nvPr/>
            </p:nvSpPr>
            <p:spPr>
              <a:xfrm>
                <a:off x="7389082" y="1407584"/>
                <a:ext cx="4618490" cy="755271"/>
              </a:xfrm>
              <a:prstGeom prst="rect">
                <a:avLst/>
              </a:prstGeom>
              <a:blipFill>
                <a:blip r:embed="rId13"/>
                <a:stretch>
                  <a:fillRect/>
                </a:stretch>
              </a:blipFill>
              <a:ln w="19050">
                <a:solidFill>
                  <a:schemeClr val="bg1"/>
                </a:solidFill>
              </a:ln>
            </p:spPr>
            <p:txBody>
              <a:bodyPr/>
              <a:lstStyle/>
              <a:p>
                <a:r>
                  <a:rPr lang="pt-PT">
                    <a:noFill/>
                  </a:rPr>
                  <a:t> </a:t>
                </a:r>
              </a:p>
            </p:txBody>
          </p:sp>
        </mc:Fallback>
      </mc:AlternateContent>
      <mc:AlternateContent xmlns:mc="http://schemas.openxmlformats.org/markup-compatibility/2006">
        <mc:Choice xmlns:a14="http://schemas.microsoft.com/office/drawing/2010/main" Requires="a14">
          <p:sp>
            <p:nvSpPr>
              <p:cNvPr id="3" name="CaixaDeTexto 2">
                <a:extLst>
                  <a:ext uri="{FF2B5EF4-FFF2-40B4-BE49-F238E27FC236}">
                    <a16:creationId xmlns:a16="http://schemas.microsoft.com/office/drawing/2014/main" id="{DD3A7B5D-E014-4902-9F3E-E1FD8973B1B2}"/>
                  </a:ext>
                </a:extLst>
              </p:cNvPr>
              <p:cNvSpPr txBox="1"/>
              <p:nvPr/>
            </p:nvSpPr>
            <p:spPr>
              <a:xfrm>
                <a:off x="7119079" y="2273419"/>
                <a:ext cx="4930087" cy="492443"/>
              </a:xfrm>
              <a:prstGeom prst="rect">
                <a:avLst/>
              </a:prstGeom>
              <a:noFill/>
            </p:spPr>
            <p:txBody>
              <a:bodyPr wrap="square" rtlCol="0">
                <a:spAutoFit/>
              </a:bodyPr>
              <a:lstStyle/>
              <a:p>
                <a:pPr algn="ctr"/>
                <a:r>
                  <a:rPr lang="pt-PT" sz="1300"/>
                  <a:t>(for a larger </a:t>
                </a:r>
                <a14:m>
                  <m:oMath xmlns:m="http://schemas.openxmlformats.org/officeDocument/2006/math">
                    <m:sSubSup>
                      <m:sSubSupPr>
                        <m:ctrlPr>
                          <a:rPr lang="pt-PT" sz="1300" b="0" i="1" smtClean="0">
                            <a:latin typeface="Cambria Math" panose="02040503050406030204" pitchFamily="18" charset="0"/>
                          </a:rPr>
                        </m:ctrlPr>
                      </m:sSubSupPr>
                      <m:e>
                        <m:r>
                          <a:rPr lang="pt-PT" sz="1300" b="0" i="1" smtClean="0">
                            <a:latin typeface="Cambria Math" panose="02040503050406030204" pitchFamily="18" charset="0"/>
                          </a:rPr>
                          <m:t>𝑇</m:t>
                        </m:r>
                      </m:e>
                      <m:sub>
                        <m:r>
                          <a:rPr lang="pt-PT" sz="1300" b="0" i="1" smtClean="0">
                            <a:latin typeface="Cambria Math" panose="02040503050406030204" pitchFamily="18" charset="0"/>
                          </a:rPr>
                          <m:t>2</m:t>
                        </m:r>
                      </m:sub>
                      <m:sup>
                        <m:r>
                          <a:rPr lang="pt-PT" sz="1300" b="0" i="1" smtClean="0">
                            <a:latin typeface="Cambria Math" panose="02040503050406030204" pitchFamily="18" charset="0"/>
                          </a:rPr>
                          <m:t>∗</m:t>
                        </m:r>
                      </m:sup>
                    </m:sSubSup>
                  </m:oMath>
                </a14:m>
                <a:r>
                  <a:rPr lang="pt-PT" sz="1300"/>
                  <a:t>, which can be considered </a:t>
                </a:r>
                <a14:m>
                  <m:oMath xmlns:m="http://schemas.openxmlformats.org/officeDocument/2006/math">
                    <m:r>
                      <a:rPr lang="pt-PT" sz="1300" b="0" i="0" smtClean="0">
                        <a:latin typeface="Cambria Math" panose="02040503050406030204" pitchFamily="18" charset="0"/>
                        <a:ea typeface="Cambria Math" panose="02040503050406030204" pitchFamily="18" charset="0"/>
                      </a:rPr>
                      <m:t>+</m:t>
                    </m:r>
                    <m:r>
                      <a:rPr lang="pt-PT" sz="1300" i="1" smtClean="0">
                        <a:latin typeface="Cambria Math" panose="02040503050406030204" pitchFamily="18" charset="0"/>
                        <a:ea typeface="Cambria Math" panose="02040503050406030204" pitchFamily="18" charset="0"/>
                      </a:rPr>
                      <m:t>∞</m:t>
                    </m:r>
                  </m:oMath>
                </a14:m>
                <a:r>
                  <a:rPr lang="pt-PT" sz="1300"/>
                  <a:t> for short evolution times; allows for testing approximate 1d estimation in the previous timeframe)</a:t>
                </a:r>
              </a:p>
            </p:txBody>
          </p:sp>
        </mc:Choice>
        <mc:Fallback>
          <p:sp>
            <p:nvSpPr>
              <p:cNvPr id="3" name="CaixaDeTexto 2">
                <a:extLst>
                  <a:ext uri="{FF2B5EF4-FFF2-40B4-BE49-F238E27FC236}">
                    <a16:creationId xmlns:a16="http://schemas.microsoft.com/office/drawing/2014/main" id="{DD3A7B5D-E014-4902-9F3E-E1FD8973B1B2}"/>
                  </a:ext>
                </a:extLst>
              </p:cNvPr>
              <p:cNvSpPr txBox="1">
                <a:spLocks noRot="1" noChangeAspect="1" noMove="1" noResize="1" noEditPoints="1" noAdjustHandles="1" noChangeArrowheads="1" noChangeShapeType="1" noTextEdit="1"/>
              </p:cNvSpPr>
              <p:nvPr/>
            </p:nvSpPr>
            <p:spPr>
              <a:xfrm>
                <a:off x="7119079" y="2273419"/>
                <a:ext cx="4930087" cy="492443"/>
              </a:xfrm>
              <a:prstGeom prst="rect">
                <a:avLst/>
              </a:prstGeom>
              <a:blipFill>
                <a:blip r:embed="rId14"/>
                <a:stretch>
                  <a:fillRect l="-124" t="-1235" r="-494" b="-9877"/>
                </a:stretch>
              </a:blipFill>
            </p:spPr>
            <p:txBody>
              <a:bodyPr/>
              <a:lstStyle/>
              <a:p>
                <a:r>
                  <a:rPr lang="pt-PT">
                    <a:noFill/>
                  </a:rPr>
                  <a:t> </a:t>
                </a:r>
              </a:p>
            </p:txBody>
          </p:sp>
        </mc:Fallback>
      </mc:AlternateContent>
    </p:spTree>
    <p:extLst>
      <p:ext uri="{BB962C8B-B14F-4D97-AF65-F5344CB8AC3E}">
        <p14:creationId xmlns:p14="http://schemas.microsoft.com/office/powerpoint/2010/main" val="4280087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00EE4E5-9231-45EC-A5C4-A2F19D4A33D3}"/>
              </a:ext>
            </a:extLst>
          </p:cNvPr>
          <p:cNvSpPr>
            <a:spLocks noGrp="1"/>
          </p:cNvSpPr>
          <p:nvPr>
            <p:ph type="title"/>
          </p:nvPr>
        </p:nvSpPr>
        <p:spPr>
          <a:xfrm>
            <a:off x="422500" y="167332"/>
            <a:ext cx="11674136" cy="1325563"/>
          </a:xfrm>
        </p:spPr>
        <p:txBody>
          <a:bodyPr>
            <a:normAutofit/>
          </a:bodyPr>
          <a:lstStyle/>
          <a:p>
            <a:pPr algn="ctr"/>
            <a:r>
              <a:rPr lang="en-US" sz="4000"/>
              <a:t>Echoed Ramsey experiment on IBMQ device ‘Armonk’ </a:t>
            </a:r>
            <a:br>
              <a:rPr lang="en-US" sz="4000"/>
            </a:br>
            <a:r>
              <a:rPr lang="en-US" sz="3200" i="1"/>
              <a:t>– tempered likelihood estimation (1d)</a:t>
            </a:r>
            <a:endParaRPr lang="pt-PT" sz="4000" i="1"/>
          </a:p>
        </p:txBody>
      </p:sp>
      <p:pic>
        <p:nvPicPr>
          <p:cNvPr id="7" name="Imagem 6">
            <a:extLst>
              <a:ext uri="{FF2B5EF4-FFF2-40B4-BE49-F238E27FC236}">
                <a16:creationId xmlns:a16="http://schemas.microsoft.com/office/drawing/2014/main" id="{E3A1F0AA-D26C-4DA4-9BD6-6C940F01AB2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19930" y="1492895"/>
            <a:ext cx="6162097" cy="3599999"/>
          </a:xfrm>
          <a:prstGeom prst="rect">
            <a:avLst/>
          </a:prstGeom>
        </p:spPr>
      </p:pic>
      <p:pic>
        <p:nvPicPr>
          <p:cNvPr id="9" name="Imagem 8" descr="Uma imagem com quadrado&#10;&#10;Descrição gerada automaticamente">
            <a:extLst>
              <a:ext uri="{FF2B5EF4-FFF2-40B4-BE49-F238E27FC236}">
                <a16:creationId xmlns:a16="http://schemas.microsoft.com/office/drawing/2014/main" id="{0A3CFA75-8999-43A0-9955-055081BFA6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708" y="1492895"/>
            <a:ext cx="3527419" cy="3600000"/>
          </a:xfrm>
          <a:prstGeom prst="rect">
            <a:avLst/>
          </a:prstGeom>
        </p:spPr>
      </p:pic>
      <p:sp>
        <p:nvSpPr>
          <p:cNvPr id="10" name="CaixaDeTexto 9">
            <a:extLst>
              <a:ext uri="{FF2B5EF4-FFF2-40B4-BE49-F238E27FC236}">
                <a16:creationId xmlns:a16="http://schemas.microsoft.com/office/drawing/2014/main" id="{0BC1DFDC-1B38-4314-872E-A7C21ABE3D82}"/>
              </a:ext>
            </a:extLst>
          </p:cNvPr>
          <p:cNvSpPr txBox="1"/>
          <p:nvPr/>
        </p:nvSpPr>
        <p:spPr>
          <a:xfrm>
            <a:off x="534955" y="5213340"/>
            <a:ext cx="11122090" cy="1477328"/>
          </a:xfrm>
          <a:prstGeom prst="rect">
            <a:avLst/>
          </a:prstGeom>
          <a:noFill/>
        </p:spPr>
        <p:txBody>
          <a:bodyPr wrap="square" rtlCol="0">
            <a:spAutoFit/>
          </a:bodyPr>
          <a:lstStyle/>
          <a:p>
            <a:pPr algn="just"/>
            <a:r>
              <a:rPr lang="pt-PT"/>
              <a:t>	Parallel Markov chains are inefficient for long evolution times and/or wide priors (too steep likelihood function causes trajectory divergence for HMC, low acceptance for RWM)</a:t>
            </a:r>
          </a:p>
          <a:p>
            <a:pPr algn="just"/>
            <a:r>
              <a:rPr lang="pt-PT"/>
              <a:t>	If taking a non-sequential approach, coupling particles  and tempering the likelihoods works better and allows for scale-independent calculations of the Bayes’ factors, while being more suitable to assymptotically correct subsampling schemes</a:t>
            </a:r>
          </a:p>
        </p:txBody>
      </p:sp>
      <p:sp>
        <p:nvSpPr>
          <p:cNvPr id="2" name="CaixaDeTexto 1">
            <a:extLst>
              <a:ext uri="{FF2B5EF4-FFF2-40B4-BE49-F238E27FC236}">
                <a16:creationId xmlns:a16="http://schemas.microsoft.com/office/drawing/2014/main" id="{3C9E77FC-3320-41F3-B93B-8B63CC64EEE7}"/>
              </a:ext>
            </a:extLst>
          </p:cNvPr>
          <p:cNvSpPr txBox="1"/>
          <p:nvPr/>
        </p:nvSpPr>
        <p:spPr>
          <a:xfrm>
            <a:off x="2002675" y="1114346"/>
            <a:ext cx="646331" cy="369332"/>
          </a:xfrm>
          <a:prstGeom prst="rect">
            <a:avLst/>
          </a:prstGeom>
          <a:noFill/>
        </p:spPr>
        <p:txBody>
          <a:bodyPr wrap="none" rtlCol="0">
            <a:spAutoFit/>
          </a:bodyPr>
          <a:lstStyle/>
          <a:p>
            <a:r>
              <a:rPr lang="pt-PT"/>
              <a:t>HMC</a:t>
            </a:r>
          </a:p>
        </p:txBody>
      </p:sp>
      <p:cxnSp>
        <p:nvCxnSpPr>
          <p:cNvPr id="11" name="Conexão: Curva 10">
            <a:extLst>
              <a:ext uri="{FF2B5EF4-FFF2-40B4-BE49-F238E27FC236}">
                <a16:creationId xmlns:a16="http://schemas.microsoft.com/office/drawing/2014/main" id="{D7551570-56CB-4673-AD89-E9D08010E061}"/>
              </a:ext>
            </a:extLst>
          </p:cNvPr>
          <p:cNvCxnSpPr>
            <a:cxnSpLocks/>
          </p:cNvCxnSpPr>
          <p:nvPr/>
        </p:nvCxnSpPr>
        <p:spPr>
          <a:xfrm flipV="1">
            <a:off x="1590802" y="1316815"/>
            <a:ext cx="413065" cy="267791"/>
          </a:xfrm>
          <a:prstGeom prst="curvedConnector3">
            <a:avLst>
              <a:gd name="adj1" fmla="val -5038"/>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28033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00EE4E5-9231-45EC-A5C4-A2F19D4A33D3}"/>
              </a:ext>
            </a:extLst>
          </p:cNvPr>
          <p:cNvSpPr>
            <a:spLocks noGrp="1"/>
          </p:cNvSpPr>
          <p:nvPr>
            <p:ph type="title"/>
          </p:nvPr>
        </p:nvSpPr>
        <p:spPr>
          <a:xfrm>
            <a:off x="423002" y="95982"/>
            <a:ext cx="11674136" cy="1325563"/>
          </a:xfrm>
        </p:spPr>
        <p:txBody>
          <a:bodyPr>
            <a:normAutofit/>
          </a:bodyPr>
          <a:lstStyle/>
          <a:p>
            <a:pPr algn="ctr"/>
            <a:r>
              <a:rPr lang="en-US" sz="3600"/>
              <a:t>Echoed Ramsey experiment on IBMQ device ‘Armonk’ </a:t>
            </a:r>
            <a:br>
              <a:rPr lang="en-US" sz="3600"/>
            </a:br>
            <a:r>
              <a:rPr lang="en-US" sz="2800" i="1"/>
              <a:t>– subsampling with control variates and a warm-up phase</a:t>
            </a:r>
            <a:endParaRPr lang="pt-PT" sz="3600" i="1"/>
          </a:p>
        </p:txBody>
      </p:sp>
      <p:pic>
        <p:nvPicPr>
          <p:cNvPr id="8" name="Imagem 7">
            <a:extLst>
              <a:ext uri="{FF2B5EF4-FFF2-40B4-BE49-F238E27FC236}">
                <a16:creationId xmlns:a16="http://schemas.microsoft.com/office/drawing/2014/main" id="{F1DA551D-D5EB-455E-AA4C-50A5612D0B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862" y="1809644"/>
            <a:ext cx="3585484" cy="3600000"/>
          </a:xfrm>
          <a:prstGeom prst="rect">
            <a:avLst/>
          </a:prstGeom>
        </p:spPr>
      </p:pic>
      <p:pic>
        <p:nvPicPr>
          <p:cNvPr id="10" name="Imagem 9" descr="Uma imagem com quadrado&#10;&#10;Descrição gerada automaticamente">
            <a:extLst>
              <a:ext uri="{FF2B5EF4-FFF2-40B4-BE49-F238E27FC236}">
                <a16:creationId xmlns:a16="http://schemas.microsoft.com/office/drawing/2014/main" id="{15854E01-0504-42DB-88AB-B0C29F00E1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0477" y="1809479"/>
            <a:ext cx="3585484" cy="3600000"/>
          </a:xfrm>
          <a:prstGeom prst="rect">
            <a:avLst/>
          </a:prstGeom>
        </p:spPr>
      </p:pic>
      <p:pic>
        <p:nvPicPr>
          <p:cNvPr id="12" name="Imagem 11">
            <a:extLst>
              <a:ext uri="{FF2B5EF4-FFF2-40B4-BE49-F238E27FC236}">
                <a16:creationId xmlns:a16="http://schemas.microsoft.com/office/drawing/2014/main" id="{1C0910D2-3F24-4551-AB23-AA2A5F8EAC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11654" y="1809479"/>
            <a:ext cx="3585484" cy="3600000"/>
          </a:xfrm>
          <a:prstGeom prst="rect">
            <a:avLst/>
          </a:prstGeom>
        </p:spPr>
      </p:pic>
      <p:cxnSp>
        <p:nvCxnSpPr>
          <p:cNvPr id="14" name="Conexão reta 13">
            <a:extLst>
              <a:ext uri="{FF2B5EF4-FFF2-40B4-BE49-F238E27FC236}">
                <a16:creationId xmlns:a16="http://schemas.microsoft.com/office/drawing/2014/main" id="{9BA32108-698A-407C-B24B-AF981ED9FFEB}"/>
              </a:ext>
            </a:extLst>
          </p:cNvPr>
          <p:cNvCxnSpPr>
            <a:cxnSpLocks/>
          </p:cNvCxnSpPr>
          <p:nvPr/>
        </p:nvCxnSpPr>
        <p:spPr>
          <a:xfrm>
            <a:off x="3933906" y="1356996"/>
            <a:ext cx="0" cy="4237314"/>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19" name="CaixaDeTexto 18">
            <a:extLst>
              <a:ext uri="{FF2B5EF4-FFF2-40B4-BE49-F238E27FC236}">
                <a16:creationId xmlns:a16="http://schemas.microsoft.com/office/drawing/2014/main" id="{B33DA288-710A-4585-8862-7D68A5F7282F}"/>
              </a:ext>
            </a:extLst>
          </p:cNvPr>
          <p:cNvSpPr txBox="1"/>
          <p:nvPr/>
        </p:nvSpPr>
        <p:spPr>
          <a:xfrm>
            <a:off x="6260070" y="1329121"/>
            <a:ext cx="5066900" cy="369332"/>
          </a:xfrm>
          <a:prstGeom prst="rect">
            <a:avLst/>
          </a:prstGeom>
          <a:noFill/>
        </p:spPr>
        <p:txBody>
          <a:bodyPr wrap="none" rtlCol="0">
            <a:spAutoFit/>
          </a:bodyPr>
          <a:lstStyle/>
          <a:p>
            <a:r>
              <a:rPr lang="pt-PT" b="1"/>
              <a:t>Subsampling </a:t>
            </a:r>
            <a:r>
              <a:rPr lang="pt-PT"/>
              <a:t>(150/375 observations with a warm-up)</a:t>
            </a:r>
          </a:p>
        </p:txBody>
      </p:sp>
      <p:sp>
        <p:nvSpPr>
          <p:cNvPr id="20" name="CaixaDeTexto 19">
            <a:extLst>
              <a:ext uri="{FF2B5EF4-FFF2-40B4-BE49-F238E27FC236}">
                <a16:creationId xmlns:a16="http://schemas.microsoft.com/office/drawing/2014/main" id="{011E58E3-E6C8-4473-B8AC-5DBEF76FE4DC}"/>
              </a:ext>
            </a:extLst>
          </p:cNvPr>
          <p:cNvSpPr txBox="1"/>
          <p:nvPr/>
        </p:nvSpPr>
        <p:spPr>
          <a:xfrm>
            <a:off x="1607743" y="1280357"/>
            <a:ext cx="974113" cy="369332"/>
          </a:xfrm>
          <a:prstGeom prst="rect">
            <a:avLst/>
          </a:prstGeom>
          <a:noFill/>
        </p:spPr>
        <p:txBody>
          <a:bodyPr wrap="none" rtlCol="0">
            <a:spAutoFit/>
          </a:bodyPr>
          <a:lstStyle/>
          <a:p>
            <a:r>
              <a:rPr lang="pt-PT" b="1"/>
              <a:t>Full data</a:t>
            </a:r>
          </a:p>
        </p:txBody>
      </p:sp>
      <p:cxnSp>
        <p:nvCxnSpPr>
          <p:cNvPr id="21" name="Conexão reta unidirecional 20">
            <a:extLst>
              <a:ext uri="{FF2B5EF4-FFF2-40B4-BE49-F238E27FC236}">
                <a16:creationId xmlns:a16="http://schemas.microsoft.com/office/drawing/2014/main" id="{655E4091-C39B-4D2D-B665-B0860B6E13AE}"/>
              </a:ext>
            </a:extLst>
          </p:cNvPr>
          <p:cNvCxnSpPr/>
          <p:nvPr/>
        </p:nvCxnSpPr>
        <p:spPr>
          <a:xfrm>
            <a:off x="7985406" y="3579029"/>
            <a:ext cx="337457" cy="0"/>
          </a:xfrm>
          <a:prstGeom prst="straightConnector1">
            <a:avLst/>
          </a:prstGeom>
          <a:ln w="31750">
            <a:tailEnd type="triangle" w="lg" len="med"/>
          </a:ln>
        </p:spPr>
        <p:style>
          <a:lnRef idx="1">
            <a:schemeClr val="dk1"/>
          </a:lnRef>
          <a:fillRef idx="0">
            <a:schemeClr val="dk1"/>
          </a:fillRef>
          <a:effectRef idx="0">
            <a:schemeClr val="dk1"/>
          </a:effectRef>
          <a:fontRef idx="minor">
            <a:schemeClr val="tx1"/>
          </a:fontRef>
        </p:style>
      </p:cxnSp>
      <p:sp>
        <p:nvSpPr>
          <p:cNvPr id="22" name="CaixaDeTexto 21">
            <a:extLst>
              <a:ext uri="{FF2B5EF4-FFF2-40B4-BE49-F238E27FC236}">
                <a16:creationId xmlns:a16="http://schemas.microsoft.com/office/drawing/2014/main" id="{A49119DE-E307-44AE-8F7A-9AADA5E934DD}"/>
              </a:ext>
            </a:extLst>
          </p:cNvPr>
          <p:cNvSpPr txBox="1"/>
          <p:nvPr/>
        </p:nvSpPr>
        <p:spPr>
          <a:xfrm>
            <a:off x="628472" y="5594310"/>
            <a:ext cx="10935056" cy="1154162"/>
          </a:xfrm>
          <a:prstGeom prst="rect">
            <a:avLst/>
          </a:prstGeom>
          <a:noFill/>
        </p:spPr>
        <p:txBody>
          <a:bodyPr wrap="square" rtlCol="0">
            <a:spAutoFit/>
          </a:bodyPr>
          <a:lstStyle/>
          <a:p>
            <a:pPr algn="just"/>
            <a:r>
              <a:rPr lang="pt-PT"/>
              <a:t>	</a:t>
            </a:r>
            <a:r>
              <a:rPr lang="pt-PT" sz="1700"/>
              <a:t>Gradient-based control variates (Taylor expansions) don’t work well due to high target curvature, which can be controlled by either keeping the evolution times short (inefficient because they bring little information after a point) or narrowing the prior. The latter can be done by a warm-up phase on the first (lower times) observations if prior knowledge is insufficient to justify it (the prior may be flattened before proceeding if the marginal likelihoods are required)</a:t>
            </a:r>
          </a:p>
        </p:txBody>
      </p:sp>
    </p:spTree>
    <p:extLst>
      <p:ext uri="{BB962C8B-B14F-4D97-AF65-F5344CB8AC3E}">
        <p14:creationId xmlns:p14="http://schemas.microsoft.com/office/powerpoint/2010/main" val="66222152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ersonalizado 1">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TotalTime>
  <Words>1163</Words>
  <Application>Microsoft Office PowerPoint</Application>
  <PresentationFormat>Ecrã Panorâmico</PresentationFormat>
  <Paragraphs>125</Paragraphs>
  <Slides>13</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13</vt:i4>
      </vt:variant>
    </vt:vector>
  </HeadingPairs>
  <TitlesOfParts>
    <vt:vector size="18" baseType="lpstr">
      <vt:lpstr>Arial</vt:lpstr>
      <vt:lpstr>Arial</vt:lpstr>
      <vt:lpstr>Calibri Light</vt:lpstr>
      <vt:lpstr>Cambria Math</vt:lpstr>
      <vt:lpstr>Tema do Office</vt:lpstr>
      <vt:lpstr>Ramsey experiment on IBMQ device ‘Guadalupe’</vt:lpstr>
      <vt:lpstr>Ramsey experiment on IBMQ device ‘Guadalupe’ – inference vs. curve fitting</vt:lpstr>
      <vt:lpstr>Apresentação do PowerPoint</vt:lpstr>
      <vt:lpstr>Hahn echo experiment on IBMQ device ‘Rome’ – inference vs. curve fitting</vt:lpstr>
      <vt:lpstr>T_1 experiment (amplitude damping channel) on IBMQ device ‘Guadalupe’</vt:lpstr>
      <vt:lpstr>T_1 experiment (amplitude damping channel) on IBMQ device ‘Guadalupe’ – inference vs. curve fitting</vt:lpstr>
      <vt:lpstr>Echoed Ramsey experiment on IBMQ device ‘Armonk’</vt:lpstr>
      <vt:lpstr>Echoed Ramsey experiment on IBMQ device ‘Armonk’  – tempered likelihood estimation (1d)</vt:lpstr>
      <vt:lpstr>Echoed Ramsey experiment on IBMQ device ‘Armonk’  – subsampling with control variates and a warm-up phase</vt:lpstr>
      <vt:lpstr>Echoed Ramsey experiment on IBMQ device ‘Armonk’  – subsampling with control variates and a warm-up phase</vt:lpstr>
      <vt:lpstr>Ramsey experiment on IBMQ device ‘Armonk’ - inference with Liouvillian integration based likelihoods </vt:lpstr>
      <vt:lpstr>Ramsey experiment on IBMQ device ‘Armonk’ - curve fitting with Liouvillian integration based likelihoods  </vt:lpstr>
      <vt:lpstr>Integration methods for simulating the time evolution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Ramsey experiment on IBMQ device ‘Armonk’</dc:title>
  <dc:creator>Alexandra Francisco Ramôa da Costa Alves</dc:creator>
  <cp:lastModifiedBy>Alexandra Francisco Ramôa da Costa Alves</cp:lastModifiedBy>
  <cp:revision>79</cp:revision>
  <dcterms:created xsi:type="dcterms:W3CDTF">2021-06-03T18:45:19Z</dcterms:created>
  <dcterms:modified xsi:type="dcterms:W3CDTF">2021-06-04T18:18:59Z</dcterms:modified>
</cp:coreProperties>
</file>