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oper BT Bold" panose="020B0604020202020204" charset="0"/>
      <p:regular r:id="rId20"/>
    </p:embeddedFont>
    <p:embeddedFont>
      <p:font typeface="Cooper BT Light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79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38718" y="3832860"/>
            <a:ext cx="12737178" cy="2392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80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СЕТЬ КОФЕЕН В САНКТ – ПЕТЕРБУРГЕ</a:t>
            </a:r>
          </a:p>
        </p:txBody>
      </p:sp>
      <p:sp>
        <p:nvSpPr>
          <p:cNvPr id="3" name="Freeform 3"/>
          <p:cNvSpPr/>
          <p:nvPr/>
        </p:nvSpPr>
        <p:spPr>
          <a:xfrm>
            <a:off x="-1889093" y="-2025661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46247">
            <a:off x="-1156514" y="5381726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690362">
            <a:off x="12526631" y="-2276459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0659771">
            <a:off x="16282858" y="6968873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888150" y="8925026"/>
            <a:ext cx="4287746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Шмалько Александра</a:t>
            </a:r>
          </a:p>
          <a:p>
            <a:pPr algn="ctr">
              <a:lnSpc>
                <a:spcPts val="4059"/>
              </a:lnSpc>
            </a:pPr>
            <a:r>
              <a:rPr lang="en-US" sz="28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Алексеевна 22919/21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75411" y="6225540"/>
            <a:ext cx="12737178" cy="283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6"/>
              </a:lnSpc>
            </a:pPr>
            <a:r>
              <a:rPr lang="en-US" sz="18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HTTPS://GITHUB.COM/ALEXANDRA3456/MDK.GIT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5529" y="1868316"/>
            <a:ext cx="516960" cy="5169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60038" y="414655"/>
            <a:ext cx="16103709" cy="110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ОЦЕНОЧНЫЕ ЭЛЕМЕНТЫ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11959" y="1792116"/>
            <a:ext cx="8175958" cy="722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7"/>
              </a:lnSpc>
            </a:pPr>
            <a:r>
              <a:rPr lang="en-US" sz="4197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Удобство использования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1959" y="4576085"/>
            <a:ext cx="7530658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Производительность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49983" y="2608471"/>
            <a:ext cx="5054611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Привлекательность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55529" y="4716703"/>
            <a:ext cx="516960" cy="51696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14" name="Group 14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209522"/>
              <a:ext cx="1591360" cy="1085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10</a:t>
              </a:r>
            </a:p>
          </p:txBody>
        </p:sp>
      </p:grpSp>
      <p:sp>
        <p:nvSpPr>
          <p:cNvPr id="18" name="Freeform 18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665646">
            <a:off x="-1457097" y="7783877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7"/>
                </a:lnTo>
                <a:lnTo>
                  <a:pt x="0" y="48917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3649983" y="3240625"/>
            <a:ext cx="5054611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Понятность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649983" y="3821332"/>
            <a:ext cx="5054611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Удобство работы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649983" y="5345705"/>
            <a:ext cx="6292635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Временная эффективность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649983" y="5978800"/>
            <a:ext cx="888412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Эффективность использования ресурсов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649983" y="6611895"/>
            <a:ext cx="888412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Эффективность использования ресурсов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411959" y="7338639"/>
            <a:ext cx="3445371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Надёжность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555529" y="7479256"/>
            <a:ext cx="516960" cy="516960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3649983" y="8155884"/>
            <a:ext cx="774455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Способность к восстановлению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649983" y="8720455"/>
            <a:ext cx="774455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Устойчивость к отказам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649983" y="9286875"/>
            <a:ext cx="774455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Зрелость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6059" y="414655"/>
            <a:ext cx="16230600" cy="110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ТЕСТИРОВАНИЕ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67838" y="2966270"/>
            <a:ext cx="516960" cy="51696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67838" y="5494136"/>
            <a:ext cx="516960" cy="5169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11" name="Group 11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0" y="209522"/>
              <a:ext cx="1591360" cy="1085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11</a:t>
              </a:r>
            </a:p>
          </p:txBody>
        </p:sp>
      </p:grpSp>
      <p:sp>
        <p:nvSpPr>
          <p:cNvPr id="15" name="Freeform 15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1616070" y="2221897"/>
            <a:ext cx="8235135" cy="6248539"/>
          </a:xfrm>
          <a:custGeom>
            <a:avLst/>
            <a:gdLst/>
            <a:ahLst/>
            <a:cxnLst/>
            <a:rect l="l" t="t" r="r" b="b"/>
            <a:pathLst>
              <a:path w="8235135" h="6248539">
                <a:moveTo>
                  <a:pt x="0" y="0"/>
                </a:moveTo>
                <a:lnTo>
                  <a:pt x="8235134" y="0"/>
                </a:lnTo>
                <a:lnTo>
                  <a:pt x="8235134" y="6248539"/>
                </a:lnTo>
                <a:lnTo>
                  <a:pt x="0" y="62485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508477" y="3558207"/>
            <a:ext cx="13970953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…-1 , 0 ,[1, 2, 3, 4, </a:t>
            </a:r>
            <a:r>
              <a:rPr lang="en-US" sz="3099" b="1">
                <a:solidFill>
                  <a:srgbClr val="44722B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5</a:t>
            </a:r>
            <a:r>
              <a:rPr lang="en-US" sz="30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, 6, 7, 8, 9, 10], 11, </a:t>
            </a:r>
            <a:r>
              <a:rPr lang="en-US" sz="3099" b="1">
                <a:solidFill>
                  <a:srgbClr val="9D2317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12</a:t>
            </a:r>
            <a:r>
              <a:rPr lang="en-US" sz="30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…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08477" y="2806378"/>
            <a:ext cx="950055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Эквивалентное разделение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508477" y="5334244"/>
            <a:ext cx="10674448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Анализ граничных значений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08477" y="6087296"/>
            <a:ext cx="13970953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…-1 , </a:t>
            </a:r>
            <a:r>
              <a:rPr lang="en-US" sz="3099" b="1">
                <a:solidFill>
                  <a:srgbClr val="9D2317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0</a:t>
            </a:r>
            <a:r>
              <a:rPr lang="en-US" sz="30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,[</a:t>
            </a:r>
            <a:r>
              <a:rPr lang="en-US" sz="3099" b="1">
                <a:solidFill>
                  <a:srgbClr val="44722B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</a:t>
            </a:r>
            <a:r>
              <a:rPr lang="en-US" sz="30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, 2, 3, 4, 5, 6, 7, 8, 9, </a:t>
            </a:r>
            <a:r>
              <a:rPr lang="en-US" sz="3099" b="1">
                <a:solidFill>
                  <a:srgbClr val="44722B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10</a:t>
            </a:r>
            <a:r>
              <a:rPr lang="en-US" sz="30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], </a:t>
            </a:r>
            <a:r>
              <a:rPr lang="en-US" sz="3099" b="1">
                <a:solidFill>
                  <a:srgbClr val="9D2317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11</a:t>
            </a:r>
            <a:r>
              <a:rPr lang="en-US" sz="30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, 12 …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67838" y="1796889"/>
            <a:ext cx="9500556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 b="1" u="sng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Техники: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39332" y="151240"/>
            <a:ext cx="13180039" cy="110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ТЕСТИРОВАНИЕ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85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12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2076452" y="1839050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359947" y="2153339"/>
            <a:ext cx="11224262" cy="8461401"/>
          </a:xfrm>
          <a:custGeom>
            <a:avLst/>
            <a:gdLst/>
            <a:ahLst/>
            <a:cxnLst/>
            <a:rect l="l" t="t" r="r" b="b"/>
            <a:pathLst>
              <a:path w="11224262" h="8461401">
                <a:moveTo>
                  <a:pt x="0" y="0"/>
                </a:moveTo>
                <a:lnTo>
                  <a:pt x="11224263" y="0"/>
                </a:lnTo>
                <a:lnTo>
                  <a:pt x="11224263" y="8461401"/>
                </a:lnTo>
                <a:lnTo>
                  <a:pt x="0" y="84614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459" t="-5824" b="-5027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30229" y="1316869"/>
            <a:ext cx="17080592" cy="207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32"/>
              </a:lnSpc>
            </a:pPr>
            <a:r>
              <a:rPr lang="en-US" sz="3951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Позитивный тест-кейс № 03. Возможность поставить количество звёзд</a:t>
            </a:r>
          </a:p>
          <a:p>
            <a:pPr algn="l">
              <a:lnSpc>
                <a:spcPts val="5532"/>
              </a:lnSpc>
            </a:pPr>
            <a:endParaRPr lang="en-US" sz="3951" b="1">
              <a:solidFill>
                <a:srgbClr val="331C2C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414655"/>
            <a:ext cx="13180039" cy="110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ВЫВОД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58291" y="1725850"/>
            <a:ext cx="11344554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u="sng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Проект в целом находится в стадии разработки, могут быть внесены корректировки</a:t>
            </a:r>
          </a:p>
        </p:txBody>
      </p:sp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09522"/>
              <a:ext cx="1591360" cy="1085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13</a:t>
              </a:r>
            </a:p>
          </p:txBody>
        </p:sp>
      </p:grpSp>
      <p:sp>
        <p:nvSpPr>
          <p:cNvPr id="10" name="Freeform 10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558291" y="3193890"/>
            <a:ext cx="8794266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Достижения: 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Фокус на реальных пользователях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Быстрый старт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58291" y="5137780"/>
            <a:ext cx="10930682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Ближайшие улучшения (1-2 спринта после релиза):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Онлайн-заказ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Программа лояльности (личный кабинет, бонусы).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38718" y="3832860"/>
            <a:ext cx="12737178" cy="2392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80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СЕТЬ КОФЕЕН В САНКТ – ПЕТЕРБУРГЕ</a:t>
            </a:r>
          </a:p>
        </p:txBody>
      </p:sp>
      <p:sp>
        <p:nvSpPr>
          <p:cNvPr id="3" name="Freeform 3"/>
          <p:cNvSpPr/>
          <p:nvPr/>
        </p:nvSpPr>
        <p:spPr>
          <a:xfrm>
            <a:off x="-1889093" y="-2025661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46247">
            <a:off x="-1156514" y="5381726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690362">
            <a:off x="12526631" y="-2276459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0659771">
            <a:off x="16282858" y="6968873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888150" y="8925026"/>
            <a:ext cx="4287746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Шмалько Александра</a:t>
            </a:r>
          </a:p>
          <a:p>
            <a:pPr algn="ctr">
              <a:lnSpc>
                <a:spcPts val="4059"/>
              </a:lnSpc>
            </a:pPr>
            <a:r>
              <a:rPr lang="en-US" sz="28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Алексеевна 22919/21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75411" y="6225540"/>
            <a:ext cx="12737178" cy="283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6"/>
              </a:lnSpc>
            </a:pPr>
            <a:r>
              <a:rPr lang="en-US" sz="18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HTTPS://GITHUB.COM/ALEXANDRA3456/MDK.GIT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340309"/>
            <a:ext cx="13180039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ПРЕДМЕТНАЯ ОБЛАСТЬ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85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2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878890" y="2075231"/>
            <a:ext cx="14705320" cy="7183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8299" lvl="1" indent="-359150" algn="l">
              <a:lnSpc>
                <a:spcPts val="4657"/>
              </a:lnSpc>
              <a:buFont typeface="Arial"/>
              <a:buChar char="•"/>
            </a:pPr>
            <a:r>
              <a:rPr lang="en-US" sz="3326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Заказчик владеет сетью кофеен, они располагаются исключительно в городе Санкт - Петербург, появление точек в других городах не планируется. Кофейни популяризированы благодаря авторскому кофе. </a:t>
            </a:r>
          </a:p>
          <a:p>
            <a:pPr marL="718299" lvl="1" indent="-359150" algn="l">
              <a:lnSpc>
                <a:spcPts val="4657"/>
              </a:lnSpc>
              <a:buFont typeface="Arial"/>
              <a:buChar char="•"/>
            </a:pPr>
            <a:r>
              <a:rPr lang="en-US" sz="3326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На сайте будет располагаться общая информация: меню, адреса кофеен, отзывы. </a:t>
            </a:r>
          </a:p>
          <a:p>
            <a:pPr marL="718299" lvl="1" indent="-359150" algn="l">
              <a:lnSpc>
                <a:spcPts val="4657"/>
              </a:lnSpc>
              <a:buFont typeface="Arial"/>
              <a:buChar char="•"/>
            </a:pPr>
            <a:r>
              <a:rPr lang="en-US" sz="3326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Уровней доступа 2 - </a:t>
            </a:r>
            <a:r>
              <a:rPr lang="en-US" sz="3326" b="1" u="sng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администратор</a:t>
            </a:r>
            <a:r>
              <a:rPr lang="en-US" sz="3326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и </a:t>
            </a:r>
            <a:r>
              <a:rPr lang="en-US" sz="3326" b="1" u="sng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потенциальный клиент</a:t>
            </a:r>
            <a:r>
              <a:rPr lang="en-US" sz="3326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. </a:t>
            </a:r>
          </a:p>
          <a:p>
            <a:pPr marL="718299" lvl="1" indent="-359150" algn="l">
              <a:lnSpc>
                <a:spcPts val="4657"/>
              </a:lnSpc>
              <a:buFont typeface="Arial"/>
              <a:buChar char="•"/>
            </a:pPr>
            <a:r>
              <a:rPr lang="en-US" sz="3326" b="1" u="sng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Нагрузка</a:t>
            </a:r>
            <a:r>
              <a:rPr lang="en-US" sz="3326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на сайт 3 тысячи человек (заказчик просил 1 тыс.)</a:t>
            </a:r>
          </a:p>
          <a:p>
            <a:pPr marL="718299" lvl="1" indent="-359150" algn="l">
              <a:lnSpc>
                <a:spcPts val="4657"/>
              </a:lnSpc>
              <a:buFont typeface="Arial"/>
              <a:buChar char="•"/>
            </a:pPr>
            <a:r>
              <a:rPr lang="en-US" sz="3326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Защита сайта больше всего направлена на </a:t>
            </a:r>
            <a:r>
              <a:rPr lang="en-US" sz="3326" b="1" u="sng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целостность</a:t>
            </a:r>
            <a:r>
              <a:rPr lang="en-US" sz="3326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: защита от видоизменения сайта</a:t>
            </a:r>
          </a:p>
          <a:p>
            <a:pPr marL="718299" lvl="1" indent="-359150" algn="l">
              <a:lnSpc>
                <a:spcPts val="4657"/>
              </a:lnSpc>
              <a:buFont typeface="Arial"/>
              <a:buChar char="•"/>
            </a:pPr>
            <a:r>
              <a:rPr lang="en-US" sz="3326" b="1" u="sng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Срок работы</a:t>
            </a:r>
            <a:r>
              <a:rPr lang="en-US" sz="3326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над проектом будет составлять 1 месяц</a:t>
            </a:r>
          </a:p>
        </p:txBody>
      </p:sp>
      <p:sp>
        <p:nvSpPr>
          <p:cNvPr id="10" name="Freeform 10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59771">
            <a:off x="17042837" y="8984195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7" y="0"/>
                </a:lnTo>
                <a:lnTo>
                  <a:pt x="3371127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4" name="Group 4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209522"/>
              <a:ext cx="1591360" cy="1085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3</a:t>
              </a:r>
            </a:p>
          </p:txBody>
        </p:sp>
      </p:grpSp>
      <p:sp>
        <p:nvSpPr>
          <p:cNvPr id="8" name="Freeform 8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53980" y="398289"/>
            <a:ext cx="13180039" cy="877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МОДЕЛЬ ЖИЗНЕННОГО ЦИКЛА </a:t>
            </a:r>
            <a:r>
              <a:rPr lang="en-US" sz="52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AGILE</a:t>
            </a:r>
          </a:p>
        </p:txBody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665646">
            <a:off x="-1039187" y="7463495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4" y="0"/>
                </a:lnTo>
                <a:lnTo>
                  <a:pt x="4135774" y="4891777"/>
                </a:lnTo>
                <a:lnTo>
                  <a:pt x="0" y="48917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82857" y="2524863"/>
            <a:ext cx="8661143" cy="6929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Плюсы: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• Быстрая адаптация к изменениям в требованиях.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• Возможность частых релизов и получения обратной связи от пользователей.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• Проект разбивается на небольшие этапы (спринты), что позволяет регулярно получать обратную связь и вносить коррективы.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• Заказчик может активно участвовать в процессе, что позволяет лучше учитывать его видение и предпочтения.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• Постоянное тестирование и доработка дизайна на каждом этапе помогает выявлять и исправлять ошибки на ранних стадиях.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2615511"/>
            <a:ext cx="8585863" cy="6434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Минусы: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• Будет затрачено большое количество времени на внесение корректировок после каждого этапа 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• Из-за частых изменений может присутствовать отвлечение от общей концепции, что может привести к несогласованности в конечном продукте.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• Прогрессивность ЖЦ Agile во многом зависит от активного участия заказчика, что может быть сложно, если у него ограниченное время или ресурсы.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• Риски в сроках и бюджете.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6059" y="1697565"/>
            <a:ext cx="5105698" cy="57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Agile (Гибкая модель) </a:t>
            </a:r>
          </a:p>
        </p:txBody>
      </p:sp>
      <p:sp>
        <p:nvSpPr>
          <p:cNvPr id="15" name="AutoShape 15"/>
          <p:cNvSpPr/>
          <p:nvPr/>
        </p:nvSpPr>
        <p:spPr>
          <a:xfrm flipV="1">
            <a:off x="8927594" y="2268430"/>
            <a:ext cx="0" cy="718618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4814" y="1716351"/>
            <a:ext cx="16168136" cy="7318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17"/>
              </a:lnSpc>
            </a:pPr>
            <a:r>
              <a:rPr lang="en-US" sz="4441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Этапы:</a:t>
            </a:r>
          </a:p>
          <a:p>
            <a:pPr marL="730570" lvl="1" indent="-365285" algn="l">
              <a:lnSpc>
                <a:spcPts val="4737"/>
              </a:lnSpc>
              <a:buFont typeface="Arial"/>
              <a:buChar char="•"/>
            </a:pPr>
            <a:r>
              <a:rPr lang="en-US" sz="3383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Рассмотреть структуру социальных сетей проекта</a:t>
            </a:r>
          </a:p>
          <a:p>
            <a:pPr marL="730570" lvl="1" indent="-365285" algn="l">
              <a:lnSpc>
                <a:spcPts val="4737"/>
              </a:lnSpc>
              <a:buFont typeface="Arial"/>
              <a:buChar char="•"/>
            </a:pPr>
            <a:r>
              <a:rPr lang="en-US" sz="3383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Проанализировать ЦА, изучить аналоги </a:t>
            </a:r>
          </a:p>
          <a:p>
            <a:pPr marL="730570" lvl="1" indent="-365285" algn="l">
              <a:lnSpc>
                <a:spcPts val="4737"/>
              </a:lnSpc>
              <a:buFont typeface="Arial"/>
              <a:buChar char="•"/>
            </a:pPr>
            <a:r>
              <a:rPr lang="en-US" sz="3383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Разработка концепции сайта </a:t>
            </a:r>
          </a:p>
          <a:p>
            <a:pPr marL="730570" lvl="1" indent="-365285" algn="l">
              <a:lnSpc>
                <a:spcPts val="4737"/>
              </a:lnSpc>
              <a:buFont typeface="Arial"/>
              <a:buChar char="•"/>
            </a:pPr>
            <a:r>
              <a:rPr lang="en-US" sz="3383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Разработка визуального стиля </a:t>
            </a:r>
          </a:p>
          <a:p>
            <a:pPr marL="730570" lvl="1" indent="-365285" algn="l">
              <a:lnSpc>
                <a:spcPts val="4737"/>
              </a:lnSpc>
              <a:buFont typeface="Arial"/>
              <a:buChar char="•"/>
            </a:pPr>
            <a:r>
              <a:rPr lang="en-US" sz="3383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Разработка удобной навигации сайта (карта навигации) </a:t>
            </a:r>
          </a:p>
          <a:p>
            <a:pPr marL="730570" lvl="1" indent="-365285" algn="l">
              <a:lnSpc>
                <a:spcPts val="4737"/>
              </a:lnSpc>
              <a:buFont typeface="Arial"/>
              <a:buChar char="•"/>
            </a:pPr>
            <a:r>
              <a:rPr lang="en-US" sz="3383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Техническая реализация </a:t>
            </a:r>
          </a:p>
          <a:p>
            <a:pPr marL="730570" lvl="1" indent="-365285" algn="l">
              <a:lnSpc>
                <a:spcPts val="4737"/>
              </a:lnSpc>
              <a:buFont typeface="Arial"/>
              <a:buChar char="•"/>
            </a:pPr>
            <a:r>
              <a:rPr lang="en-US" sz="3383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Написание кода программы </a:t>
            </a:r>
          </a:p>
          <a:p>
            <a:pPr marL="730570" lvl="1" indent="-365285" algn="l">
              <a:lnSpc>
                <a:spcPts val="4737"/>
              </a:lnSpc>
              <a:buFont typeface="Arial"/>
              <a:buChar char="•"/>
            </a:pPr>
            <a:r>
              <a:rPr lang="en-US" sz="3383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Создание системы обратной связи </a:t>
            </a:r>
          </a:p>
          <a:p>
            <a:pPr marL="730570" lvl="1" indent="-365285" algn="l">
              <a:lnSpc>
                <a:spcPts val="4737"/>
              </a:lnSpc>
              <a:buFont typeface="Arial"/>
              <a:buChar char="•"/>
            </a:pPr>
            <a:r>
              <a:rPr lang="en-US" sz="3383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Составление инструкции для администратора сайта </a:t>
            </a:r>
          </a:p>
          <a:p>
            <a:pPr marL="730570" lvl="1" indent="-365285" algn="l">
              <a:lnSpc>
                <a:spcPts val="4737"/>
              </a:lnSpc>
              <a:buFont typeface="Arial"/>
              <a:buChar char="•"/>
            </a:pPr>
            <a:r>
              <a:rPr lang="en-US" sz="3383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Тестирование сайта </a:t>
            </a:r>
          </a:p>
          <a:p>
            <a:pPr marL="730570" lvl="1" indent="-365285" algn="l">
              <a:lnSpc>
                <a:spcPts val="4737"/>
              </a:lnSpc>
              <a:buFont typeface="Arial"/>
              <a:buChar char="•"/>
            </a:pPr>
            <a:r>
              <a:rPr lang="en-US" sz="3383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Ввод в эксплуатацию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53980" y="547053"/>
            <a:ext cx="13180039" cy="877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МОДЕЛЬ ЖИЗНЕННОГО ЦИКЛА </a:t>
            </a:r>
            <a:r>
              <a:rPr lang="en-US" sz="52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AGILE</a:t>
            </a:r>
          </a:p>
        </p:txBody>
      </p:sp>
      <p:sp>
        <p:nvSpPr>
          <p:cNvPr id="4" name="Freeform 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6" name="Group 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09522"/>
              <a:ext cx="1591360" cy="1085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4</a:t>
              </a:r>
            </a:p>
          </p:txBody>
        </p:sp>
      </p:grpSp>
      <p:sp>
        <p:nvSpPr>
          <p:cNvPr id="10" name="Freeform 10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665646">
            <a:off x="-1039187" y="7463495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4" y="0"/>
                </a:lnTo>
                <a:lnTo>
                  <a:pt x="4135774" y="4891777"/>
                </a:lnTo>
                <a:lnTo>
                  <a:pt x="0" y="48917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6059" y="1660756"/>
            <a:ext cx="8932259" cy="194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Уровней доступа 2: </a:t>
            </a:r>
          </a:p>
          <a:p>
            <a:pPr algn="l">
              <a:lnSpc>
                <a:spcPts val="5179"/>
              </a:lnSpc>
            </a:pPr>
            <a:r>
              <a:rPr lang="en-US" sz="36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администратор и потенциальный клиент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09522"/>
              <a:ext cx="1591360" cy="1085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5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53980" y="257674"/>
            <a:ext cx="13180039" cy="110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ИНТЕРФЕЙС</a:t>
            </a:r>
          </a:p>
        </p:txBody>
      </p:sp>
      <p:sp>
        <p:nvSpPr>
          <p:cNvPr id="10" name="Freeform 10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959922" y="3099920"/>
            <a:ext cx="12827622" cy="7399308"/>
          </a:xfrm>
          <a:custGeom>
            <a:avLst/>
            <a:gdLst/>
            <a:ahLst/>
            <a:cxnLst/>
            <a:rect l="l" t="t" r="r" b="b"/>
            <a:pathLst>
              <a:path w="12827622" h="7399308">
                <a:moveTo>
                  <a:pt x="0" y="0"/>
                </a:moveTo>
                <a:lnTo>
                  <a:pt x="12827622" y="0"/>
                </a:lnTo>
                <a:lnTo>
                  <a:pt x="12827622" y="7399309"/>
                </a:lnTo>
                <a:lnTo>
                  <a:pt x="0" y="73993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796" t="-6074" r="-4747" b="-5539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4" name="Group 4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209522"/>
              <a:ext cx="1591360" cy="1085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6</a:t>
              </a:r>
            </a:p>
          </p:txBody>
        </p:sp>
      </p:grpSp>
      <p:sp>
        <p:nvSpPr>
          <p:cNvPr id="8" name="Freeform 8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868813" y="1119006"/>
            <a:ext cx="4182217" cy="670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 b="1">
                <a:solidFill>
                  <a:srgbClr val="EDE0D1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Главная</a:t>
            </a:r>
          </a:p>
        </p:txBody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659916" y="2012351"/>
            <a:ext cx="7819514" cy="3821787"/>
          </a:xfrm>
          <a:custGeom>
            <a:avLst/>
            <a:gdLst/>
            <a:ahLst/>
            <a:cxnLst/>
            <a:rect l="l" t="t" r="r" b="b"/>
            <a:pathLst>
              <a:path w="7819514" h="3821787">
                <a:moveTo>
                  <a:pt x="0" y="0"/>
                </a:moveTo>
                <a:lnTo>
                  <a:pt x="7819514" y="0"/>
                </a:lnTo>
                <a:lnTo>
                  <a:pt x="7819514" y="3821787"/>
                </a:lnTo>
                <a:lnTo>
                  <a:pt x="0" y="38217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659916" y="6243713"/>
            <a:ext cx="7902361" cy="4043287"/>
          </a:xfrm>
          <a:custGeom>
            <a:avLst/>
            <a:gdLst/>
            <a:ahLst/>
            <a:cxnLst/>
            <a:rect l="l" t="t" r="r" b="b"/>
            <a:pathLst>
              <a:path w="7902361" h="4043287">
                <a:moveTo>
                  <a:pt x="0" y="0"/>
                </a:moveTo>
                <a:lnTo>
                  <a:pt x="7902362" y="0"/>
                </a:lnTo>
                <a:lnTo>
                  <a:pt x="7902362" y="4043287"/>
                </a:lnTo>
                <a:lnTo>
                  <a:pt x="0" y="40432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910" r="-910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91113" y="2012351"/>
            <a:ext cx="6166957" cy="8291707"/>
          </a:xfrm>
          <a:custGeom>
            <a:avLst/>
            <a:gdLst/>
            <a:ahLst/>
            <a:cxnLst/>
            <a:rect l="l" t="t" r="r" b="b"/>
            <a:pathLst>
              <a:path w="6166957" h="8291707">
                <a:moveTo>
                  <a:pt x="0" y="0"/>
                </a:moveTo>
                <a:lnTo>
                  <a:pt x="6166957" y="0"/>
                </a:lnTo>
                <a:lnTo>
                  <a:pt x="6166957" y="8291707"/>
                </a:lnTo>
                <a:lnTo>
                  <a:pt x="0" y="82917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095769" y="151240"/>
            <a:ext cx="14096463" cy="1104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ИНТЕРФЕЙС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388321" y="1843125"/>
            <a:ext cx="4182217" cy="670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 b="1">
                <a:solidFill>
                  <a:srgbClr val="EDE0D1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Отзывы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985081" y="6129251"/>
            <a:ext cx="4182217" cy="670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 b="1">
                <a:solidFill>
                  <a:srgbClr val="EDE0D1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Меню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4807" y="1916711"/>
            <a:ext cx="1105361" cy="1105361"/>
            <a:chOff x="0" y="0"/>
            <a:chExt cx="1473815" cy="147381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473815" cy="1473815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31C2C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130580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 b="1">
                  <a:solidFill>
                    <a:srgbClr val="EDE0D1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1</a:t>
              </a:r>
            </a:p>
          </p:txBody>
        </p:sp>
      </p:grpSp>
      <p:sp>
        <p:nvSpPr>
          <p:cNvPr id="7" name="Freeform 7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9" name="Group 9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209522"/>
              <a:ext cx="1591360" cy="1085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7</a:t>
              </a:r>
            </a:p>
          </p:txBody>
        </p:sp>
      </p:grpSp>
      <p:sp>
        <p:nvSpPr>
          <p:cNvPr id="13" name="Freeform 13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550168" y="189340"/>
            <a:ext cx="14709132" cy="165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ИНСТРУКЦИЯ ДЛЯ АДМИНИСТРАТОРА САЙТА (РУКОВОДСТВО)</a:t>
            </a:r>
          </a:p>
        </p:txBody>
      </p:sp>
      <p:sp>
        <p:nvSpPr>
          <p:cNvPr id="15" name="Freeform 15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778768" y="2129349"/>
            <a:ext cx="1623441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Функция: </a:t>
            </a:r>
            <a:r>
              <a:rPr lang="en-US" sz="3600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“Замена позиции в меню”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778768" y="6324983"/>
            <a:ext cx="581474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Ожидаемый результат: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778768" y="2917572"/>
            <a:ext cx="14544664" cy="3235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1) Зайти в аккаунт администратора по специальной ссылке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2) Перейти в раздел "Управление меню" → "Редактирование позиций"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3) Выбрать заменяемую позицию → нажать "Изменить"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4) Внести новые данные (название, описание, цену, изображение)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5) Подтвердить изменения через SMS-верификацию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6) Проверить отображение в предпросмотре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778768" y="7034278"/>
            <a:ext cx="10697766" cy="160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· Обновленная позиция отображается в меню на сайте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· Старая версия автоматически сохраняется в архиве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· Изменения фиксируются в журнале изменений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59771">
            <a:off x="17572544" y="3925013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885869" y="8946686"/>
            <a:ext cx="1193520" cy="1159060"/>
            <a:chOff x="0" y="0"/>
            <a:chExt cx="1591360" cy="1545414"/>
          </a:xfrm>
        </p:grpSpPr>
        <p:grpSp>
          <p:nvGrpSpPr>
            <p:cNvPr id="4" name="Group 4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209522"/>
              <a:ext cx="1591360" cy="1085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8</a:t>
              </a:r>
            </a:p>
          </p:txBody>
        </p:sp>
      </p:grpSp>
      <p:sp>
        <p:nvSpPr>
          <p:cNvPr id="8" name="Freeform 8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50168" y="189340"/>
            <a:ext cx="14709132" cy="165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ИНСТРУКЦИЯ ДЛЯ АДМИНИСТРАТОРА САЙТА (РУКОВОДСТВО)</a:t>
            </a:r>
          </a:p>
        </p:txBody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565399" y="1949445"/>
            <a:ext cx="16234411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Функция: </a:t>
            </a:r>
            <a:r>
              <a:rPr lang="en-US" sz="3600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«Замена адреса кофейни»</a:t>
            </a:r>
          </a:p>
          <a:p>
            <a:pPr algn="l">
              <a:lnSpc>
                <a:spcPts val="5040"/>
              </a:lnSpc>
            </a:pPr>
            <a:endParaRPr lang="en-US" sz="3600">
              <a:solidFill>
                <a:srgbClr val="331C2C"/>
              </a:solidFill>
              <a:latin typeface="Cooper BT Light"/>
              <a:ea typeface="Cooper BT Light"/>
              <a:cs typeface="Cooper BT Light"/>
              <a:sym typeface="Cooper BT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65399" y="6913874"/>
            <a:ext cx="581474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Ожидаемый результат: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65399" y="2551425"/>
            <a:ext cx="15011543" cy="424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1)   Зайти в аккаунт администратора по специальной ссылке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2)   Перейти в раздел "Где находимся" → "Редактирование данных"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3)   Нажать "Изменить адрес" в блоке "Адреса кофеен"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4)   Внести новые данные: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·полный адрес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·часы работы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·заменить гугл-карту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5)   Подтвердить изменения через SMS-верификацию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30433" y="1848595"/>
            <a:ext cx="1105361" cy="1105361"/>
            <a:chOff x="0" y="0"/>
            <a:chExt cx="1473815" cy="1473815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1473815" cy="1473815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31C2C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0" y="130580"/>
              <a:ext cx="1473815" cy="1126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 b="1">
                  <a:solidFill>
                    <a:srgbClr val="EDE0D1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2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565399" y="7654786"/>
            <a:ext cx="15759350" cy="2693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·Новый адрес отображается в разделе "Где находимся" и на странице «Главная»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·Карты Google Maps/Яндекс.Карты автоматически обновляются в течение 1 часа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·Старый адрес сохраняется в архиве изменений на 90 дней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·Изменение фиксируется в журнале изменений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endParaRPr lang="en-US" sz="3099">
              <a:solidFill>
                <a:srgbClr val="000000"/>
              </a:solidFill>
              <a:latin typeface="Cooper BT Light"/>
              <a:ea typeface="Cooper BT Light"/>
              <a:cs typeface="Cooper BT Light"/>
              <a:sym typeface="Cooper B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4" name="Group 4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EB3C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209522"/>
              <a:ext cx="1591360" cy="1085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b="1">
                  <a:solidFill>
                    <a:srgbClr val="331C2C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9</a:t>
              </a:r>
            </a:p>
          </p:txBody>
        </p:sp>
      </p:grpSp>
      <p:sp>
        <p:nvSpPr>
          <p:cNvPr id="8" name="Freeform 8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50168" y="189340"/>
            <a:ext cx="14709132" cy="1641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3"/>
              </a:lnSpc>
            </a:pPr>
            <a:r>
              <a:rPr lang="en-US" sz="4745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ИНСТРУКЦИЯ ДЛЯ АДМИНИСТРАТОРА САЙТА (РУКОВОДСТВО)</a:t>
            </a:r>
          </a:p>
        </p:txBody>
      </p:sp>
      <p:sp>
        <p:nvSpPr>
          <p:cNvPr id="10" name="Freeform 1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778768" y="2239318"/>
            <a:ext cx="16234411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Функция: </a:t>
            </a:r>
            <a:r>
              <a:rPr lang="en-US" sz="3600">
                <a:solidFill>
                  <a:srgbClr val="331C2C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«Спорная ситуация: попытка дублирования напитка»</a:t>
            </a:r>
          </a:p>
          <a:p>
            <a:pPr algn="l">
              <a:lnSpc>
                <a:spcPts val="5040"/>
              </a:lnSpc>
            </a:pPr>
            <a:endParaRPr lang="en-US" sz="3600">
              <a:solidFill>
                <a:srgbClr val="331C2C"/>
              </a:solidFill>
              <a:latin typeface="Cooper BT Light"/>
              <a:ea typeface="Cooper BT Light"/>
              <a:cs typeface="Cooper BT Light"/>
              <a:sym typeface="Cooper BT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778768" y="7479801"/>
            <a:ext cx="5814746" cy="58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7"/>
              </a:lnSpc>
            </a:pPr>
            <a:r>
              <a:rPr lang="en-US" sz="3326" b="1">
                <a:solidFill>
                  <a:srgbClr val="331C2C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Ожидаемый результат: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78768" y="3074891"/>
            <a:ext cx="16161132" cy="432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1)   Зайти в аккаунт администратора по специальной ссылке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2)   Перейти в раздел "Меню" → Выбираем нужный адрес→"Добавить позицию" 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3)   Заполнить обязательные поля: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·Название напитка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·Загрузить фото в соответствующем формате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4)   Подтвердить действие через кнопку «Подтвердить добавление»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5)   При попытке добавить напиток с идентичным названием, система выдает ошибку "Такая позиция уже существует"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778768" y="8154670"/>
            <a:ext cx="8120658" cy="215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·Уведомление о возникшей ошибке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·Напиток не появляется в разделе меню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·Предотвратить повторяющиеся позиции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endParaRPr lang="en-US" sz="3099">
              <a:solidFill>
                <a:srgbClr val="000000"/>
              </a:solidFill>
              <a:latin typeface="Cooper BT Light"/>
              <a:ea typeface="Cooper BT Light"/>
              <a:cs typeface="Cooper BT Light"/>
              <a:sym typeface="Cooper BT Light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460038" y="2026680"/>
            <a:ext cx="1105361" cy="1105361"/>
            <a:chOff x="0" y="0"/>
            <a:chExt cx="1473815" cy="147381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473815" cy="1473815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31C2C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0" y="130580"/>
              <a:ext cx="1473815" cy="1126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 b="1">
                  <a:solidFill>
                    <a:srgbClr val="EDE0D1"/>
                  </a:solidFill>
                  <a:latin typeface="Cooper BT Bold"/>
                  <a:ea typeface="Cooper BT Bold"/>
                  <a:cs typeface="Cooper BT Bold"/>
                  <a:sym typeface="Cooper BT Bold"/>
                </a:rPr>
                <a:t>3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Произвольный</PresentationFormat>
  <Paragraphs>132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Cooper BT Bold</vt:lpstr>
      <vt:lpstr>Arial</vt:lpstr>
      <vt:lpstr>Cooper BT Light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Purple Abstract Thesis Defense Presentation</dc:title>
  <dc:creator>Александра Гроза</dc:creator>
  <cp:lastModifiedBy>Александра Гроза</cp:lastModifiedBy>
  <cp:revision>1</cp:revision>
  <dcterms:created xsi:type="dcterms:W3CDTF">2006-08-16T00:00:00Z</dcterms:created>
  <dcterms:modified xsi:type="dcterms:W3CDTF">2025-06-17T05:22:24Z</dcterms:modified>
  <dc:identifier>DAGqh1sqbU0</dc:identifier>
</cp:coreProperties>
</file>