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335" autoAdjust="0"/>
  </p:normalViewPr>
  <p:slideViewPr>
    <p:cSldViewPr snapToGrid="0">
      <p:cViewPr varScale="1">
        <p:scale>
          <a:sx n="73" d="100"/>
          <a:sy n="73" d="100"/>
        </p:scale>
        <p:origin x="10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5ADBF-901F-47D2-A9BD-C422FC9AF53B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1114B-9E89-46B1-AC8B-65D657620B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74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14B-9E89-46B1-AC8B-65D657620B6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440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 duas entidades (tabelas) principais da aplicação respectivamente Clientes e Processos com seus respectivos relacionamentos através de suas  </a:t>
            </a:r>
            <a:r>
              <a:rPr lang="pt-BR" dirty="0" err="1"/>
              <a:t>PKs</a:t>
            </a:r>
            <a:r>
              <a:rPr lang="pt-BR" dirty="0"/>
              <a:t> (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), </a:t>
            </a:r>
            <a:r>
              <a:rPr lang="pt-BR" dirty="0" err="1"/>
              <a:t>FKs</a:t>
            </a:r>
            <a:r>
              <a:rPr lang="pt-BR" dirty="0"/>
              <a:t> mapeados pelo </a:t>
            </a:r>
            <a:r>
              <a:rPr lang="pt-BR" dirty="0" err="1"/>
              <a:t>Entity</a:t>
            </a:r>
            <a:r>
              <a:rPr lang="pt-BR" dirty="0"/>
              <a:t>, bem como </a:t>
            </a:r>
            <a:r>
              <a:rPr lang="pt-BR" dirty="0" err="1"/>
              <a:t>constraints</a:t>
            </a:r>
            <a:r>
              <a:rPr lang="pt-BR" dirty="0"/>
              <a:t> adicionais criadas diretamente no banco com a intenção de evitar inconsistências a nível dessa camada de persistência (banco)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14B-9E89-46B1-AC8B-65D657620B6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Objetivos:  Multiplataforma (vários tipos de dispositivos – </a:t>
            </a:r>
            <a:r>
              <a:rPr lang="pt-BR" dirty="0" err="1"/>
              <a:t>SmartFone</a:t>
            </a:r>
            <a:r>
              <a:rPr lang="pt-BR" dirty="0"/>
              <a:t> - Mac) – Nuvem ideal para quem não quer manter uma estrutura dentro do escritório, terceiriza, em uma hospedagem como: </a:t>
            </a:r>
            <a:r>
              <a:rPr lang="pt-BR" dirty="0" err="1"/>
              <a:t>Amazon</a:t>
            </a:r>
            <a:r>
              <a:rPr lang="pt-BR" dirty="0"/>
              <a:t>, Google...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14B-9E89-46B1-AC8B-65D657620B6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77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Escopo: O que eu vou fazer? – Mostra o que será desenvolvido em termos gerais.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14B-9E89-46B1-AC8B-65D657620B6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09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Uso dessas tecnologias está baseada principalmente no que foi aprendido durante o curso.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14B-9E89-46B1-AC8B-65D657620B6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5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HOME: Para visualizar e manipular os dados deve ter autorização e estar logado. Exemplo de Tela responsiva simulada Iphone 12. Somente pessoas do departamento jurídico (RH – Financeiro não tem acesso, eles tem a própria tela deles, que puxam somente informações necessárias. Lembrar Segredo de Justiça. – POLITICA PRIVACIDADE a titulo de informação, uma preocupação acerca.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14B-9E89-46B1-AC8B-65D657620B6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91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Lista Cliente: Logada. Acesso a lista de clientes cadastrados. Possível filtrar informações desejadas (Filtro de dados evita requisições e processamento na camada de aplicação.  Funções Editar, detalhes e exclusão. Tela responsiva no Cadastro Cliente com validações a ser obedecidas, CEP buscado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line</a:t>
            </a:r>
            <a:r>
              <a:rPr lang="pt-BR" dirty="0"/>
              <a:t> (função </a:t>
            </a:r>
            <a:r>
              <a:rPr lang="pt-BR" dirty="0" err="1"/>
              <a:t>javaScript</a:t>
            </a:r>
            <a:r>
              <a:rPr lang="pt-BR" dirty="0"/>
              <a:t>). TECLA gravar vira PROCESSANDO e bloqueia para evitar duplo click. Não Cadastra o mesmo cliente em duplicidade – na última camada foi implementada </a:t>
            </a:r>
            <a:r>
              <a:rPr lang="pt-BR" dirty="0" err="1"/>
              <a:t>constraints</a:t>
            </a:r>
            <a:r>
              <a:rPr lang="pt-BR" dirty="0"/>
              <a:t> </a:t>
            </a:r>
            <a:r>
              <a:rPr lang="pt-BR" dirty="0" err="1"/>
              <a:t>Unique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14B-9E89-46B1-AC8B-65D657620B6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57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Lista Processos: de 3 cadastrados, filtrei a cliente que tem 2 processos.  Na edição dos dados do processo foi digitado a letra X para simular o erro, pois fora da formatação determinada, o que gerou erro, tratado via </a:t>
            </a:r>
            <a:r>
              <a:rPr lang="pt-BR" dirty="0" err="1"/>
              <a:t>try</a:t>
            </a:r>
            <a:r>
              <a:rPr lang="pt-BR" dirty="0"/>
              <a:t> </a:t>
            </a:r>
            <a:r>
              <a:rPr lang="pt-BR" dirty="0" err="1"/>
              <a:t>cacth</a:t>
            </a:r>
            <a:r>
              <a:rPr lang="pt-BR" dirty="0"/>
              <a:t> para não quebrar o sistema e dar uma resposta elegante ao usuário.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14B-9E89-46B1-AC8B-65D657620B6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553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 a estrutura do projeto com seus principais </a:t>
            </a:r>
            <a:r>
              <a:rPr lang="pt-BR" dirty="0" err="1"/>
              <a:t>compomentes</a:t>
            </a:r>
            <a:r>
              <a:rPr lang="pt-BR" dirty="0"/>
              <a:t> como as </a:t>
            </a:r>
            <a:r>
              <a:rPr lang="pt-BR" dirty="0" err="1"/>
              <a:t>controlers</a:t>
            </a:r>
            <a:r>
              <a:rPr lang="pt-BR" dirty="0"/>
              <a:t>, models e </a:t>
            </a:r>
            <a:r>
              <a:rPr lang="pt-BR" dirty="0" err="1"/>
              <a:t>views</a:t>
            </a:r>
            <a:r>
              <a:rPr lang="pt-BR" dirty="0"/>
              <a:t>, ao centro destaque para do código Javascript mostrando a implementação para o consumo de </a:t>
            </a:r>
            <a:r>
              <a:rPr lang="pt-BR" dirty="0" err="1"/>
              <a:t>api</a:t>
            </a:r>
            <a:r>
              <a:rPr lang="pt-BR" dirty="0"/>
              <a:t> </a:t>
            </a:r>
            <a:r>
              <a:rPr lang="pt-BR" dirty="0" err="1"/>
              <a:t>exter</a:t>
            </a:r>
            <a:r>
              <a:rPr lang="pt-BR" dirty="0"/>
              <a:t> do CEP bem como as funções para evitar o duplo click  bem como possibilitar as buscas nas tabelas já demonstradas.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14B-9E89-46B1-AC8B-65D657620B6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285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Telas são três recortes mostrar o uso de </a:t>
            </a:r>
            <a:r>
              <a:rPr lang="pt-BR" dirty="0" err="1"/>
              <a:t>anotations</a:t>
            </a:r>
            <a:r>
              <a:rPr lang="pt-BR" dirty="0"/>
              <a:t>, </a:t>
            </a:r>
            <a:r>
              <a:rPr lang="pt-BR" dirty="0" err="1"/>
              <a:t>tag-helpers</a:t>
            </a:r>
            <a:r>
              <a:rPr lang="pt-BR" dirty="0"/>
              <a:t> e o uso do </a:t>
            </a:r>
            <a:r>
              <a:rPr lang="pt-BR" dirty="0" err="1"/>
              <a:t>identity</a:t>
            </a:r>
            <a:r>
              <a:rPr lang="pt-BR" dirty="0"/>
              <a:t> evidenciado pela </a:t>
            </a:r>
            <a:r>
              <a:rPr lang="pt-BR" dirty="0" err="1"/>
              <a:t>anotation</a:t>
            </a:r>
            <a:r>
              <a:rPr lang="pt-BR" dirty="0"/>
              <a:t> [</a:t>
            </a:r>
            <a:r>
              <a:rPr lang="pt-BR" dirty="0" err="1"/>
              <a:t>Autorization</a:t>
            </a:r>
            <a:r>
              <a:rPr lang="pt-BR" dirty="0"/>
              <a:t>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14B-9E89-46B1-AC8B-65D657620B6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4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28192-BBAB-F6A8-FD57-456183BA3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D185F9-51E5-CEC6-B21C-47BAF0F54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1ADD05-3398-320B-4ABD-4A080580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8EBF-EE94-47C7-994E-3424EFD7FA1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E3671A-67D0-4222-28F6-F3AED5A5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AFBFFA-BDD2-0BEB-049C-83EFFF86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09CB-8029-42BD-875F-BE7A6CF9A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3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B3898-422B-92E3-63B2-238C0756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EE929E-9974-22A3-0179-0A5DFD474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B39D73-D989-F842-FE2F-FB9BD9D7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8EBF-EE94-47C7-994E-3424EFD7FA1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CEC8C2-DFAB-4BBF-E415-DA4F8BFC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0C65AC-BCE9-F67B-98D2-80A7BE27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09CB-8029-42BD-875F-BE7A6CF9A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71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9AD330-3612-F6D3-E1A1-677371471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13B6D3-835B-F3BB-3A80-E2E64B6C5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51CF7-EACE-C119-A071-C186E13A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8EBF-EE94-47C7-994E-3424EFD7FA1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22E4B-50A6-252A-109E-D491E537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A34302-4F23-F8B4-5552-C237217D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09CB-8029-42BD-875F-BE7A6CF9A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67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EC99-8623-2289-9928-A8BED151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9F39E6-C799-91C5-6984-328979FF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9AF557-E84C-97FA-B649-DEEB37A8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8EBF-EE94-47C7-994E-3424EFD7FA1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558B2E-1725-C5FA-F710-DF9F0E95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02DF2-3B24-3BF6-D0CB-EEB5D823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09CB-8029-42BD-875F-BE7A6CF9A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03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024E3-C56B-23F0-C6D8-6F8F84EA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A96C7B-259F-4E33-B50A-9FCC44993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245A3C-A6FB-3F32-3EA0-7F60E21C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8EBF-EE94-47C7-994E-3424EFD7FA1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EFEBF-4C32-C91B-A0FD-B001F112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0AAEB-DB0C-F3B7-E708-B148CCB2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09CB-8029-42BD-875F-BE7A6CF9A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8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A6B11-7A54-49DA-64F8-207C9339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B731C-69A1-8896-A43D-376898986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771D7-709A-E493-0D4A-4B92B19BD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42D6D9-4E7E-7715-EA6C-A5227640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8EBF-EE94-47C7-994E-3424EFD7FA1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BEE44E-5F0B-FD95-E266-59D6B5D0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CD3208-6867-7AC5-46E2-A21DB4C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09CB-8029-42BD-875F-BE7A6CF9A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5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4BF10-50ED-857D-4EE7-D79F333C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810D17-74F5-E99A-35BD-8A1EB8E1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5D4AF8-0E3C-76A4-1588-480F767D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F509A8-8AF8-3BF9-7BD3-05D6CFF2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7618D8-F403-0BCD-4A09-4DAE6B3E4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3D6177-6EB6-0FC8-1726-331A6140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8EBF-EE94-47C7-994E-3424EFD7FA1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954288-8DAE-6665-F437-86AC03A4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0EAE5B-12A4-C822-EA00-3A86FBCD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09CB-8029-42BD-875F-BE7A6CF9A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66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B4ADF-8F98-FE82-BC32-3C2ED2C1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494A22-E826-F7B5-EC51-C93923DD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8EBF-EE94-47C7-994E-3424EFD7FA1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7ABF86-C0EA-ADA9-EF7F-F24DD660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714C81-7402-8BA3-00D6-2493C368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09CB-8029-42BD-875F-BE7A6CF9A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53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2B2754-8088-B1F6-63B2-904A0293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8EBF-EE94-47C7-994E-3424EFD7FA1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055CC9-3B48-D36A-7283-48EE23E9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328647-3101-0A68-9077-67BA79F0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09CB-8029-42BD-875F-BE7A6CF9A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54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02EDE-E3C3-9C93-5BE5-822E445C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04E83-BFA2-53BB-B155-0060496B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67B337-927B-A885-7320-F15F120AC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25DB32-C0BA-642F-FE22-6E3010A2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8EBF-EE94-47C7-994E-3424EFD7FA1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2094A0-0CD0-DD02-8B6E-B0C3EB3C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CE821F-6EAE-E811-ACF3-730B7C6B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09CB-8029-42BD-875F-BE7A6CF9A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71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FE82-E8D3-28AB-7239-BD1B9F65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F84C30-89F1-24CF-41D3-4AAD7B919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A1FECA-AA94-217A-0152-8CFEDB6B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EA2DCC-9DD1-C90E-DC28-319ACE02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8EBF-EE94-47C7-994E-3424EFD7FA1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470AFE-EB7B-F4F5-A4F8-43A12E39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E1E170-0E13-C2C2-4634-FA7E297B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09CB-8029-42BD-875F-BE7A6CF9A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38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B69038E-930C-E321-2362-2B0568DC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46DC93-7615-A6CF-2664-545942B08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A90018-23FB-349D-1CDC-CD203670A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8EBF-EE94-47C7-994E-3424EFD7FA1D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33983A-88BB-B5C8-0ADA-220217557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DA3428-6C59-6589-2F32-7ED45AE2F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E09CB-8029-42BD-875F-BE7A6CF9A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0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AFAFD-FF92-234E-89FE-EE0054E5D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Atos – Projeto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3CF304-910F-070C-9442-C79007EA3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11200" dirty="0"/>
              <a:t>Sistema de Controle Jurídico</a:t>
            </a:r>
          </a:p>
          <a:p>
            <a:endParaRPr lang="pt-BR" sz="11200" dirty="0"/>
          </a:p>
          <a:p>
            <a:endParaRPr lang="pt-BR" sz="11200" dirty="0"/>
          </a:p>
          <a:p>
            <a:endParaRPr lang="pt-BR" sz="11200" dirty="0"/>
          </a:p>
          <a:p>
            <a:r>
              <a:rPr lang="pt-BR" sz="9600" dirty="0"/>
              <a:t>Alexandra Carla </a:t>
            </a:r>
            <a:r>
              <a:rPr lang="pt-BR" sz="9600" dirty="0" err="1"/>
              <a:t>Atelli</a:t>
            </a:r>
            <a:endParaRPr lang="pt-BR" sz="9600" dirty="0"/>
          </a:p>
          <a:p>
            <a:r>
              <a:rPr lang="pt-BR" sz="9600" dirty="0"/>
              <a:t>19.07.2022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89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2DF7979-87B5-A018-05BD-F610FBF1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8" y="67358"/>
            <a:ext cx="3447387" cy="4115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D2BA4EC-1642-C448-823C-15028FBF6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760" y="52754"/>
            <a:ext cx="3945842" cy="41157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7196E3-D70B-C0A6-29EF-A63786612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507" y="4115790"/>
            <a:ext cx="6576768" cy="2674852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8820783-0085-18F1-C04C-A6A0913D80D3}"/>
              </a:ext>
            </a:extLst>
          </p:cNvPr>
          <p:cNvCxnSpPr/>
          <p:nvPr/>
        </p:nvCxnSpPr>
        <p:spPr>
          <a:xfrm flipH="1" flipV="1">
            <a:off x="2934119" y="2411604"/>
            <a:ext cx="1838848" cy="161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6FAB814-3D09-BFCB-C9CF-41F4179BF690}"/>
              </a:ext>
            </a:extLst>
          </p:cNvPr>
          <p:cNvCxnSpPr/>
          <p:nvPr/>
        </p:nvCxnSpPr>
        <p:spPr>
          <a:xfrm flipV="1">
            <a:off x="6692202" y="2240782"/>
            <a:ext cx="1899139" cy="178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8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7BCA809-C92A-D66B-41F2-59CB08F5B33C}"/>
              </a:ext>
            </a:extLst>
          </p:cNvPr>
          <p:cNvSpPr txBox="1"/>
          <p:nvPr/>
        </p:nvSpPr>
        <p:spPr>
          <a:xfrm>
            <a:off x="743578" y="633046"/>
            <a:ext cx="10992897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2060"/>
                </a:solidFill>
              </a:rPr>
              <a:t>Agradecimentos</a:t>
            </a:r>
          </a:p>
          <a:p>
            <a:endParaRPr lang="pt-BR" dirty="0"/>
          </a:p>
          <a:p>
            <a:r>
              <a:rPr lang="pt-BR" dirty="0"/>
              <a:t>- A todos da família ATOS que trabalhou para que a Academia fosse possível, pela oportunidade que nos está sendo dada em cursá-la, especialmente pela simpatia e carinho durante todo esse período.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Aos meus queridos “</a:t>
            </a:r>
            <a:r>
              <a:rPr lang="pt-BR" u="sng" dirty="0"/>
              <a:t>Professores</a:t>
            </a:r>
            <a:r>
              <a:rPr lang="pt-BR" dirty="0"/>
              <a:t>” da Universidade Franciscana – UFN, que serei eternamente grata pelos seus ensinamentos:</a:t>
            </a:r>
          </a:p>
          <a:p>
            <a:pPr marL="742950" lvl="1" indent="-285750">
              <a:buFontTx/>
              <a:buChar char="-"/>
            </a:pPr>
            <a:r>
              <a:rPr lang="pt-BR" dirty="0"/>
              <a:t>Alexandre de O. </a:t>
            </a:r>
            <a:r>
              <a:rPr lang="pt-BR" dirty="0" err="1"/>
              <a:t>Zamberlan</a:t>
            </a:r>
            <a:endParaRPr lang="pt-BR" dirty="0"/>
          </a:p>
          <a:p>
            <a:pPr marL="742950" lvl="1" indent="-285750">
              <a:buFontTx/>
              <a:buChar char="-"/>
            </a:pPr>
            <a:r>
              <a:rPr lang="pt-BR" dirty="0" err="1"/>
              <a:t>Deivison</a:t>
            </a:r>
            <a:r>
              <a:rPr lang="pt-BR" dirty="0"/>
              <a:t> Morim </a:t>
            </a:r>
            <a:r>
              <a:rPr lang="pt-BR" dirty="0" err="1"/>
              <a:t>Pasa</a:t>
            </a:r>
            <a:endParaRPr lang="pt-BR" dirty="0"/>
          </a:p>
          <a:p>
            <a:pPr marL="742950" lvl="1" indent="-285750">
              <a:buFontTx/>
              <a:buChar char="-"/>
            </a:pPr>
            <a:r>
              <a:rPr lang="pt-BR" dirty="0"/>
              <a:t>Fabrício </a:t>
            </a:r>
            <a:r>
              <a:rPr lang="pt-BR" dirty="0" err="1"/>
              <a:t>Ernakh</a:t>
            </a:r>
            <a:endParaRPr lang="pt-BR" dirty="0"/>
          </a:p>
          <a:p>
            <a:pPr marL="742950" lvl="1" indent="-285750">
              <a:buFontTx/>
              <a:buChar char="-"/>
            </a:pPr>
            <a:r>
              <a:rPr lang="pt-BR" dirty="0"/>
              <a:t>Ricardo </a:t>
            </a:r>
            <a:r>
              <a:rPr lang="pt-BR" dirty="0" err="1"/>
              <a:t>Frohlich</a:t>
            </a:r>
            <a:r>
              <a:rPr lang="pt-BR" dirty="0"/>
              <a:t> da Silva</a:t>
            </a:r>
          </a:p>
          <a:p>
            <a:pPr algn="ctr"/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Aos meus  colegas de turma, que juntos aprendemos o que é um espírito de equipe, resiliência, solidariedade, respeito e amor pelo próximo. Amizade para a vida!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i="1" dirty="0"/>
              <a:t>Em especial a minha família, que nunca mediu esforços e apoio incondicional.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>
                <a:solidFill>
                  <a:srgbClr val="002060"/>
                </a:solidFill>
              </a:rPr>
              <a:t>“</a:t>
            </a:r>
            <a:r>
              <a:rPr lang="pt-BR" i="1" dirty="0">
                <a:solidFill>
                  <a:srgbClr val="002060"/>
                </a:solidFill>
              </a:rPr>
              <a:t>A mente que se abre para uma nova ideia, jamais voltará ao seu estado original</a:t>
            </a:r>
            <a:r>
              <a:rPr lang="pt-BR" dirty="0">
                <a:solidFill>
                  <a:srgbClr val="002060"/>
                </a:solidFill>
              </a:rPr>
              <a:t>” Albert Einstein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lvl="1"/>
            <a:endParaRPr lang="pt-BR" dirty="0"/>
          </a:p>
          <a:p>
            <a:pPr marL="742950" lvl="1" indent="-285750">
              <a:buFontTx/>
              <a:buChar char="-"/>
            </a:pPr>
            <a:endParaRPr lang="pt-BR" dirty="0"/>
          </a:p>
          <a:p>
            <a:pPr marL="742950" lvl="1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2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3BC02-F1A7-3BE5-55F9-788AB800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8291AF-A247-EDAE-A058-B4CA9CD74291}"/>
              </a:ext>
            </a:extLst>
          </p:cNvPr>
          <p:cNvSpPr txBox="1"/>
          <p:nvPr/>
        </p:nvSpPr>
        <p:spPr>
          <a:xfrm>
            <a:off x="923925" y="2009775"/>
            <a:ext cx="10429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Desenvolver um sistema de controle de processos jurídicos, com registros unificados em um único sistema, em ambiente multiplataforma, com restrição de acesso, que possibilite o uso em nuvem, no prazo máximo de 12 dias.</a:t>
            </a:r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0290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3BC02-F1A7-3BE5-55F9-788AB800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546"/>
          </a:xfrm>
        </p:spPr>
        <p:txBody>
          <a:bodyPr/>
          <a:lstStyle/>
          <a:p>
            <a:r>
              <a:rPr lang="pt-BR" dirty="0"/>
              <a:t>Escopo: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8291AF-A247-EDAE-A058-B4CA9CD74291}"/>
              </a:ext>
            </a:extLst>
          </p:cNvPr>
          <p:cNvSpPr txBox="1"/>
          <p:nvPr/>
        </p:nvSpPr>
        <p:spPr>
          <a:xfrm>
            <a:off x="881062" y="1740834"/>
            <a:ext cx="1042987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pt-BR" sz="2200" dirty="0"/>
              <a:t>O Sistema deve estar disponível na Língua Português-Brasil;</a:t>
            </a:r>
          </a:p>
          <a:p>
            <a:pPr marL="457200" indent="-457200" algn="just">
              <a:buFontTx/>
              <a:buChar char="-"/>
            </a:pPr>
            <a:r>
              <a:rPr lang="pt-BR" sz="2200" dirty="0"/>
              <a:t>O Sistema deverá ser Web e responsivo para vários dispositivos;</a:t>
            </a:r>
          </a:p>
          <a:p>
            <a:pPr marL="457200" indent="-457200" algn="just">
              <a:buFontTx/>
              <a:buChar char="-"/>
            </a:pPr>
            <a:r>
              <a:rPr lang="pt-BR" sz="2200" dirty="0"/>
              <a:t>Botão em modo processando para evitar duplo click;</a:t>
            </a:r>
          </a:p>
          <a:p>
            <a:pPr marL="457200" indent="-457200" algn="just">
              <a:buFontTx/>
              <a:buChar char="-"/>
            </a:pPr>
            <a:r>
              <a:rPr lang="pt-BR" sz="2200" dirty="0"/>
              <a:t>Disponibilizar filtros para facilitar a visualização de dados;</a:t>
            </a:r>
          </a:p>
          <a:p>
            <a:pPr marL="457200" indent="-457200" algn="just">
              <a:buFontTx/>
              <a:buChar char="-"/>
            </a:pPr>
            <a:r>
              <a:rPr lang="pt-BR" sz="2200" dirty="0"/>
              <a:t>Cadastro de Clientes – CRUD, com automatização de busca de CEP on-line.</a:t>
            </a:r>
          </a:p>
          <a:p>
            <a:pPr marL="457200" indent="-457200" algn="just">
              <a:buFontTx/>
              <a:buChar char="-"/>
            </a:pPr>
            <a:r>
              <a:rPr lang="pt-BR" sz="2200" dirty="0"/>
              <a:t>Cadastro de Processos – CRUD;</a:t>
            </a:r>
          </a:p>
          <a:p>
            <a:pPr marL="457200" indent="-457200" algn="just">
              <a:buFontTx/>
              <a:buChar char="-"/>
            </a:pPr>
            <a:r>
              <a:rPr lang="pt-BR" sz="2200" dirty="0"/>
              <a:t>Autenticação para visualização e manutenção dos cadastros;</a:t>
            </a:r>
          </a:p>
          <a:p>
            <a:pPr marL="457200" indent="-457200" algn="just">
              <a:buFontTx/>
              <a:buChar char="-"/>
            </a:pPr>
            <a:r>
              <a:rPr lang="pt-BR" sz="2200" dirty="0"/>
              <a:t>Validação de inconsistência na camada de Banco: </a:t>
            </a:r>
          </a:p>
          <a:p>
            <a:pPr marL="914400" lvl="1" indent="-457200" algn="just">
              <a:buFontTx/>
              <a:buChar char="-"/>
            </a:pPr>
            <a:r>
              <a:rPr lang="pt-BR" sz="2200" dirty="0"/>
              <a:t>Tamanho do documento de identificação x Tipo de Pessoa;</a:t>
            </a:r>
          </a:p>
          <a:p>
            <a:pPr marL="914400" lvl="1" indent="-457200" algn="just">
              <a:buFontTx/>
              <a:buChar char="-"/>
            </a:pPr>
            <a:r>
              <a:rPr lang="pt-BR" sz="2200" dirty="0"/>
              <a:t>Número de Documento  de Cliente deve ser único (CPF/CNPJ);</a:t>
            </a:r>
          </a:p>
          <a:p>
            <a:pPr marL="914400" lvl="1" indent="-457200" algn="just">
              <a:buFontTx/>
              <a:buChar char="-"/>
            </a:pPr>
            <a:r>
              <a:rPr lang="pt-BR" sz="2200" dirty="0"/>
              <a:t>Impossibilitar valores de processos negativos;</a:t>
            </a:r>
          </a:p>
          <a:p>
            <a:pPr marL="914400" lvl="1" indent="-457200" algn="just">
              <a:buFontTx/>
              <a:buChar char="-"/>
            </a:pPr>
            <a:r>
              <a:rPr lang="pt-BR" sz="2200" dirty="0"/>
              <a:t>Bloquear formato de número de processo inválido;</a:t>
            </a:r>
          </a:p>
          <a:p>
            <a:pPr marL="914400" lvl="1" indent="-457200" algn="just">
              <a:buFontTx/>
              <a:buChar char="-"/>
            </a:pPr>
            <a:r>
              <a:rPr lang="pt-BR" sz="2200" dirty="0"/>
              <a:t>Número do Processo Judicial deve ser único.</a:t>
            </a:r>
          </a:p>
          <a:p>
            <a:pPr marL="914400" lvl="1" indent="-457200" algn="just">
              <a:buFontTx/>
              <a:buChar char="-"/>
            </a:pPr>
            <a:endParaRPr lang="pt-BR" sz="2400" dirty="0"/>
          </a:p>
          <a:p>
            <a:pPr marL="914400" lvl="1" indent="-457200" algn="just">
              <a:buFontTx/>
              <a:buChar char="-"/>
            </a:pPr>
            <a:endParaRPr lang="pt-BR" sz="2400" dirty="0"/>
          </a:p>
          <a:p>
            <a:pPr marL="457200" indent="-457200" algn="just">
              <a:buFontTx/>
              <a:buChar char="-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7275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3BC02-F1A7-3BE5-55F9-788AB800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Premissas e Restrições: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8291AF-A247-EDAE-A058-B4CA9CD74291}"/>
              </a:ext>
            </a:extLst>
          </p:cNvPr>
          <p:cNvSpPr txBox="1"/>
          <p:nvPr/>
        </p:nvSpPr>
        <p:spPr>
          <a:xfrm>
            <a:off x="923925" y="1624293"/>
            <a:ext cx="104298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u="sng" dirty="0"/>
              <a:t>Uso das Tecnologias</a:t>
            </a:r>
            <a:r>
              <a:rPr lang="pt-BR" sz="2800" dirty="0"/>
              <a:t>:</a:t>
            </a:r>
          </a:p>
          <a:p>
            <a:pPr algn="just"/>
            <a:endParaRPr lang="pt-BR" sz="2800" dirty="0"/>
          </a:p>
          <a:p>
            <a:pPr marL="457200" indent="-457200" algn="just">
              <a:buFontTx/>
              <a:buChar char="-"/>
            </a:pPr>
            <a:r>
              <a:rPr lang="pt-BR" sz="2800" dirty="0"/>
              <a:t>Aplicativo Web do ASP.NET Core MVC;</a:t>
            </a:r>
          </a:p>
          <a:p>
            <a:pPr marL="457200" indent="-457200" algn="just">
              <a:buFontTx/>
              <a:buChar char="-"/>
            </a:pPr>
            <a:r>
              <a:rPr lang="pt-BR" sz="2800" dirty="0"/>
              <a:t>Banco de Dados </a:t>
            </a:r>
            <a:r>
              <a:rPr lang="pt-BR" sz="2800" dirty="0" err="1"/>
              <a:t>SQLServer</a:t>
            </a:r>
            <a:r>
              <a:rPr lang="pt-BR" sz="2800" dirty="0"/>
              <a:t>;</a:t>
            </a:r>
          </a:p>
          <a:p>
            <a:pPr marL="457200" indent="-457200" algn="just">
              <a:buFontTx/>
              <a:buChar char="-"/>
            </a:pPr>
            <a:r>
              <a:rPr lang="pt-BR" sz="2800" dirty="0" err="1"/>
              <a:t>Entity</a:t>
            </a:r>
            <a:r>
              <a:rPr lang="pt-BR" sz="2800" dirty="0"/>
              <a:t> Framework Core;</a:t>
            </a:r>
          </a:p>
          <a:p>
            <a:pPr marL="457200" indent="-457200" algn="just">
              <a:buFontTx/>
              <a:buChar char="-"/>
            </a:pPr>
            <a:r>
              <a:rPr lang="pt-BR" sz="2800" dirty="0" err="1"/>
              <a:t>Identity</a:t>
            </a:r>
            <a:r>
              <a:rPr lang="pt-BR" sz="2800" dirty="0"/>
              <a:t> </a:t>
            </a:r>
            <a:r>
              <a:rPr lang="pt-BR" sz="2800" dirty="0" err="1"/>
              <a:t>ASP.Net</a:t>
            </a:r>
            <a:r>
              <a:rPr lang="pt-BR" sz="2800" dirty="0"/>
              <a:t> Core;</a:t>
            </a:r>
          </a:p>
          <a:p>
            <a:pPr marL="457200" indent="-457200" algn="just">
              <a:buFontTx/>
              <a:buChar char="-"/>
            </a:pPr>
            <a:r>
              <a:rPr lang="pt-BR" sz="2800" dirty="0"/>
              <a:t>HTML5, CSS3, </a:t>
            </a:r>
            <a:r>
              <a:rPr lang="pt-BR" sz="2800" dirty="0" err="1"/>
              <a:t>JavaScript</a:t>
            </a:r>
            <a:r>
              <a:rPr lang="pt-BR" sz="2800" dirty="0"/>
              <a:t> e auxílios dos Frameworks: </a:t>
            </a:r>
          </a:p>
          <a:p>
            <a:pPr marL="914400" lvl="1" indent="-457200" algn="just">
              <a:buFontTx/>
              <a:buChar char="-"/>
            </a:pPr>
            <a:r>
              <a:rPr lang="pt-BR" sz="2400" dirty="0" err="1"/>
              <a:t>Jquery</a:t>
            </a:r>
            <a:r>
              <a:rPr lang="pt-BR" sz="2400" dirty="0"/>
              <a:t>;</a:t>
            </a:r>
          </a:p>
          <a:p>
            <a:pPr marL="914400" lvl="1" indent="-457200" algn="just">
              <a:buFontTx/>
              <a:buChar char="-"/>
            </a:pPr>
            <a:r>
              <a:rPr lang="pt-BR" sz="2400" dirty="0" err="1"/>
              <a:t>Bootstrap</a:t>
            </a:r>
            <a:r>
              <a:rPr lang="pt-BR" sz="2400" dirty="0"/>
              <a:t>;</a:t>
            </a:r>
            <a:endParaRPr lang="pt-BR" sz="2800" dirty="0"/>
          </a:p>
          <a:p>
            <a:pPr marL="457200" indent="-457200" algn="just">
              <a:buFontTx/>
              <a:buChar char="-"/>
            </a:pPr>
            <a:endParaRPr lang="pt-BR" sz="2800" dirty="0"/>
          </a:p>
          <a:p>
            <a:pPr marL="457200" indent="-457200" algn="just">
              <a:buFontTx/>
              <a:buChar char="-"/>
            </a:pPr>
            <a:r>
              <a:rPr lang="pt-BR" sz="2800" dirty="0"/>
              <a:t>Prazo para entrega: aproximadamente 12 dias.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3375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3BC02-F1A7-3BE5-55F9-788AB800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A84D06-F068-0E26-A738-C175A49F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35" y="868362"/>
            <a:ext cx="10988130" cy="5121275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7BC3BF7-3C1E-8459-A8EA-C3B541EED426}"/>
              </a:ext>
            </a:extLst>
          </p:cNvPr>
          <p:cNvCxnSpPr>
            <a:cxnSpLocks/>
          </p:cNvCxnSpPr>
          <p:nvPr/>
        </p:nvCxnSpPr>
        <p:spPr>
          <a:xfrm>
            <a:off x="2457450" y="1295400"/>
            <a:ext cx="0" cy="2505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DB4B4F7-6E47-9AF1-99CD-44DAE3480AD5}"/>
              </a:ext>
            </a:extLst>
          </p:cNvPr>
          <p:cNvCxnSpPr>
            <a:cxnSpLocks/>
          </p:cNvCxnSpPr>
          <p:nvPr/>
        </p:nvCxnSpPr>
        <p:spPr>
          <a:xfrm>
            <a:off x="2457450" y="3800475"/>
            <a:ext cx="158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CDC7060-3103-7468-5FC7-3A8C7E62EFAE}"/>
              </a:ext>
            </a:extLst>
          </p:cNvPr>
          <p:cNvCxnSpPr/>
          <p:nvPr/>
        </p:nvCxnSpPr>
        <p:spPr>
          <a:xfrm>
            <a:off x="2971800" y="1295400"/>
            <a:ext cx="0" cy="200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D9ACE55-774C-F763-F970-4B61545E446D}"/>
              </a:ext>
            </a:extLst>
          </p:cNvPr>
          <p:cNvCxnSpPr>
            <a:cxnSpLocks/>
          </p:cNvCxnSpPr>
          <p:nvPr/>
        </p:nvCxnSpPr>
        <p:spPr>
          <a:xfrm>
            <a:off x="2971800" y="3305175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>
            <a:extLst>
              <a:ext uri="{FF2B5EF4-FFF2-40B4-BE49-F238E27FC236}">
                <a16:creationId xmlns:a16="http://schemas.microsoft.com/office/drawing/2014/main" id="{2FCF002F-78B1-D761-8087-8D936D2FA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915" y="3867153"/>
            <a:ext cx="4459200" cy="2625722"/>
          </a:xfrm>
          <a:prstGeom prst="rect">
            <a:avLst/>
          </a:prstGeom>
        </p:spPr>
      </p:pic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C5314B3-462E-9BC0-5FC8-45BB643182E3}"/>
              </a:ext>
            </a:extLst>
          </p:cNvPr>
          <p:cNvCxnSpPr>
            <a:cxnSpLocks/>
          </p:cNvCxnSpPr>
          <p:nvPr/>
        </p:nvCxnSpPr>
        <p:spPr>
          <a:xfrm>
            <a:off x="3305175" y="5989637"/>
            <a:ext cx="0" cy="735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E8AED21-806A-853B-613B-0F2E7E7993F9}"/>
              </a:ext>
            </a:extLst>
          </p:cNvPr>
          <p:cNvCxnSpPr/>
          <p:nvPr/>
        </p:nvCxnSpPr>
        <p:spPr>
          <a:xfrm>
            <a:off x="3324225" y="6734175"/>
            <a:ext cx="701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43BB784-FBA4-C908-D790-3C8B65DA656B}"/>
              </a:ext>
            </a:extLst>
          </p:cNvPr>
          <p:cNvCxnSpPr/>
          <p:nvPr/>
        </p:nvCxnSpPr>
        <p:spPr>
          <a:xfrm flipV="1">
            <a:off x="10353675" y="6492874"/>
            <a:ext cx="0" cy="23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D61ADECF-663C-508C-2D8A-181D12A385F0}"/>
              </a:ext>
            </a:extLst>
          </p:cNvPr>
          <p:cNvSpPr/>
          <p:nvPr/>
        </p:nvSpPr>
        <p:spPr>
          <a:xfrm>
            <a:off x="10144124" y="791414"/>
            <a:ext cx="1333500" cy="657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80A50C-CD5E-714C-0201-745946B4A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1" y="2300287"/>
            <a:ext cx="3367353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33B6317-52EC-F331-0BD3-C842004EE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95" y="195922"/>
            <a:ext cx="11298409" cy="524695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CFB3ED1-6F18-CD08-7DD7-D180228BD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421" y="2978907"/>
            <a:ext cx="2615250" cy="376708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95C331B-3D4F-9B62-0B11-4C777E0B1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110" y="3302184"/>
            <a:ext cx="3595581" cy="3242194"/>
          </a:xfrm>
          <a:prstGeom prst="rect">
            <a:avLst/>
          </a:prstGeom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FC0C0C0C-BE6C-E2E3-C7B7-628E59A7A584}"/>
              </a:ext>
            </a:extLst>
          </p:cNvPr>
          <p:cNvSpPr/>
          <p:nvPr/>
        </p:nvSpPr>
        <p:spPr>
          <a:xfrm>
            <a:off x="7384116" y="5635605"/>
            <a:ext cx="1333500" cy="657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8EC8557-6F04-74D6-E4AE-9105D3459B3D}"/>
              </a:ext>
            </a:extLst>
          </p:cNvPr>
          <p:cNvSpPr/>
          <p:nvPr/>
        </p:nvSpPr>
        <p:spPr>
          <a:xfrm>
            <a:off x="3935514" y="4294095"/>
            <a:ext cx="1670814" cy="428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9A6F72-A674-54B1-E466-5B33BFA449D5}"/>
              </a:ext>
            </a:extLst>
          </p:cNvPr>
          <p:cNvSpPr/>
          <p:nvPr/>
        </p:nvSpPr>
        <p:spPr>
          <a:xfrm>
            <a:off x="5979458" y="2846295"/>
            <a:ext cx="951403" cy="5827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D49FC4E-CAE5-A32D-19D4-B8B7F18D97F2}"/>
              </a:ext>
            </a:extLst>
          </p:cNvPr>
          <p:cNvSpPr/>
          <p:nvPr/>
        </p:nvSpPr>
        <p:spPr>
          <a:xfrm>
            <a:off x="10273019" y="151643"/>
            <a:ext cx="1333500" cy="657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CDD81F5-2C35-3569-4AEA-D58374D515C9}"/>
              </a:ext>
            </a:extLst>
          </p:cNvPr>
          <p:cNvSpPr/>
          <p:nvPr/>
        </p:nvSpPr>
        <p:spPr>
          <a:xfrm>
            <a:off x="3829231" y="5155538"/>
            <a:ext cx="715875" cy="40202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F08D5F9-41BB-5604-AD3A-1931772D9D67}"/>
              </a:ext>
            </a:extLst>
          </p:cNvPr>
          <p:cNvCxnSpPr/>
          <p:nvPr/>
        </p:nvCxnSpPr>
        <p:spPr>
          <a:xfrm>
            <a:off x="9637059" y="708212"/>
            <a:ext cx="564776" cy="62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4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62F71F8-1ADE-5019-3AC6-7BE8ED00F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53" y="259578"/>
            <a:ext cx="11434482" cy="53022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0D19D8-FFF7-DAFE-BED9-8E0D46576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53" y="3197177"/>
            <a:ext cx="2775447" cy="34998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D365E15-41AA-0A84-E9B2-7F9CFEC80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657" y="4280329"/>
            <a:ext cx="5336372" cy="2318093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478BA96E-3A58-F79E-D116-73A44FAC89F1}"/>
              </a:ext>
            </a:extLst>
          </p:cNvPr>
          <p:cNvSpPr/>
          <p:nvPr/>
        </p:nvSpPr>
        <p:spPr>
          <a:xfrm flipH="1" flipV="1">
            <a:off x="1116234" y="5452725"/>
            <a:ext cx="181362" cy="2615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D6A6379-EBD4-E4F3-5AE9-C4EB53CA72EA}"/>
              </a:ext>
            </a:extLst>
          </p:cNvPr>
          <p:cNvCxnSpPr/>
          <p:nvPr/>
        </p:nvCxnSpPr>
        <p:spPr>
          <a:xfrm>
            <a:off x="9672918" y="421341"/>
            <a:ext cx="959223" cy="115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C17014EC-F329-5BA2-696F-1354D4899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452" y="3390248"/>
            <a:ext cx="5727524" cy="1746527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0A9D6DF-427F-1135-DC1F-2FB7B1732A11}"/>
              </a:ext>
            </a:extLst>
          </p:cNvPr>
          <p:cNvCxnSpPr/>
          <p:nvPr/>
        </p:nvCxnSpPr>
        <p:spPr>
          <a:xfrm flipH="1">
            <a:off x="1290918" y="2339788"/>
            <a:ext cx="9341223" cy="324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F4FCBDC-27AD-12BD-0945-D5F80B716B32}"/>
              </a:ext>
            </a:extLst>
          </p:cNvPr>
          <p:cNvCxnSpPr/>
          <p:nvPr/>
        </p:nvCxnSpPr>
        <p:spPr>
          <a:xfrm flipV="1">
            <a:off x="1206915" y="3429000"/>
            <a:ext cx="0" cy="2010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B8FC612-0D27-CF51-2BA5-5806D4EBB042}"/>
              </a:ext>
            </a:extLst>
          </p:cNvPr>
          <p:cNvCxnSpPr/>
          <p:nvPr/>
        </p:nvCxnSpPr>
        <p:spPr>
          <a:xfrm>
            <a:off x="1206915" y="3491753"/>
            <a:ext cx="4565928" cy="20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8D10988-7DFF-4D26-1AAA-68E6E5FC5212}"/>
              </a:ext>
            </a:extLst>
          </p:cNvPr>
          <p:cNvCxnSpPr>
            <a:cxnSpLocks/>
          </p:cNvCxnSpPr>
          <p:nvPr/>
        </p:nvCxnSpPr>
        <p:spPr>
          <a:xfrm>
            <a:off x="10425952" y="5136775"/>
            <a:ext cx="0" cy="31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EA4357B-3C05-D35F-3369-A4E8A30739E9}"/>
              </a:ext>
            </a:extLst>
          </p:cNvPr>
          <p:cNvCxnSpPr>
            <a:cxnSpLocks/>
          </p:cNvCxnSpPr>
          <p:nvPr/>
        </p:nvCxnSpPr>
        <p:spPr>
          <a:xfrm flipH="1">
            <a:off x="8441029" y="5452725"/>
            <a:ext cx="1984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5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4E7FC69-2DC7-5645-191F-8C7A13D7C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9" y="776552"/>
            <a:ext cx="11881501" cy="5532364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9945616-F777-0278-8072-EB00196CE504}"/>
              </a:ext>
            </a:extLst>
          </p:cNvPr>
          <p:cNvSpPr/>
          <p:nvPr/>
        </p:nvSpPr>
        <p:spPr>
          <a:xfrm>
            <a:off x="2716404" y="4220307"/>
            <a:ext cx="1333500" cy="472273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8348AF8-B1BB-1D00-FAA1-9D69CAC6D456}"/>
              </a:ext>
            </a:extLst>
          </p:cNvPr>
          <p:cNvSpPr/>
          <p:nvPr/>
        </p:nvSpPr>
        <p:spPr>
          <a:xfrm>
            <a:off x="1885876" y="938911"/>
            <a:ext cx="1333500" cy="472273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32AE456-52E0-A271-E3DD-A8B0C01EBC3A}"/>
              </a:ext>
            </a:extLst>
          </p:cNvPr>
          <p:cNvCxnSpPr/>
          <p:nvPr/>
        </p:nvCxnSpPr>
        <p:spPr>
          <a:xfrm>
            <a:off x="8665325" y="1867811"/>
            <a:ext cx="1195754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CB5F3E8-398E-2429-58B5-275614591C26}"/>
              </a:ext>
            </a:extLst>
          </p:cNvPr>
          <p:cNvCxnSpPr>
            <a:cxnSpLocks/>
          </p:cNvCxnSpPr>
          <p:nvPr/>
        </p:nvCxnSpPr>
        <p:spPr>
          <a:xfrm>
            <a:off x="8710542" y="2696680"/>
            <a:ext cx="1272693" cy="38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040106C-34FB-FB57-82C1-876CE20531C9}"/>
              </a:ext>
            </a:extLst>
          </p:cNvPr>
          <p:cNvCxnSpPr>
            <a:cxnSpLocks/>
          </p:cNvCxnSpPr>
          <p:nvPr/>
        </p:nvCxnSpPr>
        <p:spPr>
          <a:xfrm>
            <a:off x="8665325" y="3457521"/>
            <a:ext cx="1207379" cy="3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C9CF9-54C2-B295-93CE-2759227E7356}"/>
              </a:ext>
            </a:extLst>
          </p:cNvPr>
          <p:cNvCxnSpPr>
            <a:cxnSpLocks/>
          </p:cNvCxnSpPr>
          <p:nvPr/>
        </p:nvCxnSpPr>
        <p:spPr>
          <a:xfrm>
            <a:off x="8665325" y="3853754"/>
            <a:ext cx="1195754" cy="30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A81AC03-C959-36F9-A5B3-247D95EFB78E}"/>
              </a:ext>
            </a:extLst>
          </p:cNvPr>
          <p:cNvCxnSpPr>
            <a:cxnSpLocks/>
          </p:cNvCxnSpPr>
          <p:nvPr/>
        </p:nvCxnSpPr>
        <p:spPr>
          <a:xfrm>
            <a:off x="8480612" y="4718552"/>
            <a:ext cx="1335249" cy="33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C336AF4-090D-9250-7E67-1D644249AD8B}"/>
              </a:ext>
            </a:extLst>
          </p:cNvPr>
          <p:cNvCxnSpPr>
            <a:cxnSpLocks/>
          </p:cNvCxnSpPr>
          <p:nvPr/>
        </p:nvCxnSpPr>
        <p:spPr>
          <a:xfrm>
            <a:off x="8837723" y="1298228"/>
            <a:ext cx="1211712" cy="43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1CE2CE7A-AE6C-2647-D46A-2A3F67C8404B}"/>
              </a:ext>
            </a:extLst>
          </p:cNvPr>
          <p:cNvSpPr/>
          <p:nvPr/>
        </p:nvSpPr>
        <p:spPr>
          <a:xfrm>
            <a:off x="4276262" y="5215389"/>
            <a:ext cx="1333500" cy="472273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9FCB296-656E-1191-58A2-AEDBBB92C72E}"/>
              </a:ext>
            </a:extLst>
          </p:cNvPr>
          <p:cNvCxnSpPr/>
          <p:nvPr/>
        </p:nvCxnSpPr>
        <p:spPr>
          <a:xfrm flipH="1">
            <a:off x="2552626" y="4365812"/>
            <a:ext cx="2557256" cy="84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5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693206A-D0D0-D954-6A9C-4D11B3BBA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17" y="215282"/>
            <a:ext cx="5436165" cy="32137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D25C5E4-3475-E0B6-8737-7E8705268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435" y="215282"/>
            <a:ext cx="5801847" cy="32137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5370FB-E1B6-AB86-589F-79075AE76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747" y="3643972"/>
            <a:ext cx="5427334" cy="2998746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819113E-138F-195C-B1E8-51AB871E7393}"/>
              </a:ext>
            </a:extLst>
          </p:cNvPr>
          <p:cNvCxnSpPr/>
          <p:nvPr/>
        </p:nvCxnSpPr>
        <p:spPr>
          <a:xfrm flipH="1">
            <a:off x="1840621" y="452176"/>
            <a:ext cx="170822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5E71EFA-6691-111A-6DE0-C2008C85F7F5}"/>
              </a:ext>
            </a:extLst>
          </p:cNvPr>
          <p:cNvCxnSpPr/>
          <p:nvPr/>
        </p:nvCxnSpPr>
        <p:spPr>
          <a:xfrm flipH="1">
            <a:off x="7807570" y="648119"/>
            <a:ext cx="230107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526BEDC-0D3B-0CC5-BD54-461A15AA2E3E}"/>
              </a:ext>
            </a:extLst>
          </p:cNvPr>
          <p:cNvCxnSpPr/>
          <p:nvPr/>
        </p:nvCxnSpPr>
        <p:spPr>
          <a:xfrm flipH="1">
            <a:off x="4160629" y="3974517"/>
            <a:ext cx="3235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177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781</Words>
  <Application>Microsoft Office PowerPoint</Application>
  <PresentationFormat>Widescreen</PresentationFormat>
  <Paragraphs>82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Atos – Projeto Final</vt:lpstr>
      <vt:lpstr>Objetivos:</vt:lpstr>
      <vt:lpstr>Escopo:</vt:lpstr>
      <vt:lpstr>Premissas e Restrições: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Atos – Projeto Final</dc:title>
  <dc:creator>atell</dc:creator>
  <cp:lastModifiedBy>atell</cp:lastModifiedBy>
  <cp:revision>49</cp:revision>
  <dcterms:created xsi:type="dcterms:W3CDTF">2022-07-17T19:19:53Z</dcterms:created>
  <dcterms:modified xsi:type="dcterms:W3CDTF">2022-07-19T21:52:27Z</dcterms:modified>
</cp:coreProperties>
</file>