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abellmann/Coursera-Capstone/blob/12501b18c473f0ae6a40a452a03c351ac6bf95b0/Coursera%20Capstone%20Project_Final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abellmann/Coursera-Capstone/blob/12501b18c473f0ae6a40a452a03c351ac6bf95b0/Coursera%20Capstone%20Project_Final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The Battle of Neighborhoods - City-to-City </a:t>
            </a:r>
            <a:r>
              <a:rPr lang="en-US" b="1" dirty="0" smtClean="0"/>
              <a:t>Comparison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Coursera Capstone </a:t>
            </a:r>
            <a:r>
              <a:rPr lang="en-US" b="1" dirty="0" smtClean="0"/>
              <a:t>Project</a:t>
            </a:r>
            <a:endParaRPr lang="en-US" b="1" dirty="0"/>
          </a:p>
          <a:p>
            <a:r>
              <a:rPr lang="en-US" b="1" dirty="0"/>
              <a:t>The Battle of Neighborhoods - City-to-City </a:t>
            </a:r>
            <a:r>
              <a:rPr lang="en-US" b="1" dirty="0" smtClean="0"/>
              <a:t>Comparison</a:t>
            </a:r>
          </a:p>
          <a:p>
            <a:r>
              <a:rPr lang="en-US" b="1" dirty="0" smtClean="0"/>
              <a:t>Here you can find the full </a:t>
            </a:r>
            <a:r>
              <a:rPr lang="en-US" b="1" dirty="0" smtClean="0"/>
              <a:t>project </a:t>
            </a:r>
            <a:r>
              <a:rPr lang="en-US" b="1" dirty="0" smtClean="0"/>
              <a:t>behind:</a:t>
            </a:r>
          </a:p>
          <a:p>
            <a:r>
              <a:rPr lang="en-US" b="1" dirty="0" smtClean="0">
                <a:hlinkClick r:id="rId2"/>
              </a:rPr>
              <a:t>Jupiter Notebook on </a:t>
            </a:r>
            <a:r>
              <a:rPr lang="en-US" b="1" dirty="0" err="1" smtClean="0">
                <a:hlinkClick r:id="rId2"/>
              </a:rPr>
              <a:t>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12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69434" y="814040"/>
            <a:ext cx="10326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Education</a:t>
            </a:r>
          </a:p>
          <a:p>
            <a:endParaRPr lang="en-US" b="1" dirty="0" smtClean="0"/>
          </a:p>
          <a:p>
            <a:r>
              <a:rPr lang="en-US" b="1" dirty="0"/>
              <a:t>73% do have a good education system and here are the best one: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7" y="2359295"/>
            <a:ext cx="2981325" cy="13811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126157" y="4783873"/>
            <a:ext cx="474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Here you can find the full </a:t>
            </a:r>
            <a:r>
              <a:rPr lang="en-US" b="1" dirty="0" smtClean="0"/>
              <a:t>project </a:t>
            </a:r>
            <a:r>
              <a:rPr lang="en-US" b="1" dirty="0"/>
              <a:t>behind:</a:t>
            </a:r>
          </a:p>
          <a:p>
            <a:r>
              <a:rPr lang="en-US" b="1" dirty="0">
                <a:hlinkClick r:id="rId3"/>
              </a:rPr>
              <a:t>Jupiter Notebook on </a:t>
            </a:r>
            <a:r>
              <a:rPr lang="en-US" b="1" dirty="0" err="1">
                <a:hlinkClick r:id="rId3"/>
              </a:rPr>
              <a:t>Github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5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6995" y="1405054"/>
            <a:ext cx="8876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Introduction </a:t>
            </a:r>
            <a:r>
              <a:rPr lang="en-US" b="1" dirty="0"/>
              <a:t>of the business problem and Data </a:t>
            </a:r>
            <a:r>
              <a:rPr lang="en-US" b="1" dirty="0" smtClean="0"/>
              <a:t>description</a:t>
            </a:r>
          </a:p>
          <a:p>
            <a:endParaRPr lang="en-US" b="1" dirty="0"/>
          </a:p>
          <a:p>
            <a:r>
              <a:rPr lang="en-US" b="1" dirty="0" smtClean="0"/>
              <a:t>	1.1 </a:t>
            </a:r>
            <a:r>
              <a:rPr lang="en-US" b="1" dirty="0"/>
              <a:t>Introduction of the business problem and who would be interested in </a:t>
            </a:r>
            <a:r>
              <a:rPr lang="en-US" b="1" dirty="0" smtClean="0"/>
              <a:t>	this project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1.2 </a:t>
            </a:r>
            <a:r>
              <a:rPr lang="en-US" b="1" dirty="0"/>
              <a:t>Data description that will be used to solve the </a:t>
            </a:r>
            <a:r>
              <a:rPr lang="en-US" b="1" dirty="0" smtClean="0"/>
              <a:t>problem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b="1" dirty="0" smtClean="0"/>
              <a:t>Used </a:t>
            </a:r>
            <a:r>
              <a:rPr lang="en-US" b="1" dirty="0"/>
              <a:t>methodology, results and </a:t>
            </a:r>
            <a:r>
              <a:rPr lang="en-US" b="1" dirty="0" smtClean="0"/>
              <a:t>conclusion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2.1 Exploratory data	 </a:t>
            </a:r>
            <a:r>
              <a:rPr lang="en-US" b="1" dirty="0"/>
              <a:t>analysis, performed statistical testing, used </a:t>
            </a:r>
            <a:r>
              <a:rPr lang="en-US" b="1" dirty="0" smtClean="0"/>
              <a:t>	machine learnings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2.2 </a:t>
            </a:r>
            <a:r>
              <a:rPr lang="en-US" b="1" dirty="0"/>
              <a:t>Results </a:t>
            </a:r>
            <a:r>
              <a:rPr lang="en-US" b="1" dirty="0" smtClean="0"/>
              <a:t>section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2.3 Noted </a:t>
            </a:r>
            <a:r>
              <a:rPr lang="en-US" b="1" dirty="0"/>
              <a:t>observations, recommendations based </a:t>
            </a:r>
            <a:r>
              <a:rPr lang="en-US" b="1" dirty="0" smtClean="0"/>
              <a:t>on</a:t>
            </a:r>
            <a:r>
              <a:rPr lang="en-US" b="1" dirty="0"/>
              <a:t> </a:t>
            </a:r>
            <a:r>
              <a:rPr lang="en-US" b="1" dirty="0" smtClean="0"/>
              <a:t>the </a:t>
            </a:r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851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6995" y="1405054"/>
            <a:ext cx="8876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Description </a:t>
            </a:r>
            <a:r>
              <a:rPr lang="en-US" b="1" dirty="0"/>
              <a:t>of the Business </a:t>
            </a:r>
            <a:r>
              <a:rPr lang="en-US" b="1" dirty="0" smtClean="0"/>
              <a:t>Problem</a:t>
            </a:r>
          </a:p>
          <a:p>
            <a:endParaRPr lang="en-US" b="1" dirty="0"/>
          </a:p>
          <a:p>
            <a:r>
              <a:rPr lang="en-US" b="1" dirty="0"/>
              <a:t>The Importance of Internal Mobility - how to keep good employees once they are hired and how to measure Quality-of-living differentials between cities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r>
              <a:rPr lang="en-US" b="1" dirty="0"/>
              <a:t>How to encourage employment mobility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r>
              <a:rPr lang="en-US" b="1" dirty="0"/>
              <a:t>In this project we will concentrate on the last point </a:t>
            </a:r>
            <a:r>
              <a:rPr lang="en-US" b="1" dirty="0" smtClean="0"/>
              <a:t>-</a:t>
            </a:r>
            <a:endParaRPr lang="en-US" b="1" dirty="0"/>
          </a:p>
          <a:p>
            <a:r>
              <a:rPr lang="en-US" b="1" dirty="0"/>
              <a:t>- provide employee with reliable information about the host locations to support his decision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3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6995" y="1405054"/>
            <a:ext cx="8876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exactly is making a city more attractive to live in and to international business investment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establish quality-of-living differentials between cities and which factors to use for it? Here we need to define the key features (categories) playing the main role for quality of living, which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Schools and education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and health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services and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Socio-cultural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Political and social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47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6995" y="1405054"/>
            <a:ext cx="887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/>
              <a:t>this project I will be working only with a subset of the world-cities list, where I selected 25 different popular cities, mainly from Europe and some from Canada, to be </a:t>
            </a:r>
            <a:r>
              <a:rPr lang="en-US" b="1" dirty="0" err="1" smtClean="0"/>
              <a:t>compaired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97976"/>
              </p:ext>
            </p:extLst>
          </p:nvPr>
        </p:nvGraphicFramePr>
        <p:xfrm>
          <a:off x="1326993" y="2501977"/>
          <a:ext cx="5731728" cy="4066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466"/>
                <a:gridCol w="716466"/>
                <a:gridCol w="716466"/>
                <a:gridCol w="716466"/>
                <a:gridCol w="716466"/>
                <a:gridCol w="716466"/>
                <a:gridCol w="716466"/>
                <a:gridCol w="716466"/>
              </a:tblGrid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city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lat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lng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country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iso2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iso3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capital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population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Paris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48.8667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2.3333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France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primary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9904000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2379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London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51.5000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-0.1167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United Kingdom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primary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8567000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Toronto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43.7000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-79.4200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Canada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5213000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Montreal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45.5000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-73.5833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Canada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3678000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Berlin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52.5218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13.4015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primary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3406000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Stuttgart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48.7800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9.2000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2944700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Frankfurt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50.1000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8.6750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minor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2895000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Vienna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48.2000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16.3666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Austria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AUT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primary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2400000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Mannheim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49.5004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8.4700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minor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2362000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Vancouver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49.2734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-123.1216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Canada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2313328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2379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Birmingham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52.4750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-1.9200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United Kingdom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2285000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2379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Manchester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53.5004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-2.2480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United Kingdom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2230000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Hamburg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53.5500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10.0000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1757000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Essen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51.4500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7.0166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minor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1742135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2379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Leeds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53.8300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-1.5800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United Kingdom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1529000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Lyon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45.7700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4.8300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France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1423000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Marseille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43.2900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5.3750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France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FRA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1400000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2379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Sheffield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53.3667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-1.5000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United Kingdom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GBR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1292900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Duisburg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51.4300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6.7500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minor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1276757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Munich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48.1299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11.5750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1275000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Dusseldorf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51.2204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6.7800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1220000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Prague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50.0833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14.4660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Czechia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CZ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CZE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primary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1162000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Helsinki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60.1756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24.9341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Finland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FI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FIN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primary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1115000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2379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Copenhagen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55.6786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12.5635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Denmark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DK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DNK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primary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1085000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Cologne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50.9300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6.9500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Germany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DEU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1004000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  <a:tr h="1256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Tallinn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59.4339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24.7280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Estonia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EST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primary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394024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b"/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22" y="3313423"/>
            <a:ext cx="2499415" cy="17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6995" y="1405054"/>
            <a:ext cx="8876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will investigate on 3 subsets of our data to serve different needs: some people might be more interested in cultural life, some in schools and education, for some of them each kind of venue might be helpful for their </a:t>
            </a:r>
            <a:r>
              <a:rPr lang="en-US" dirty="0" err="1"/>
              <a:t>desicion</a:t>
            </a:r>
            <a:r>
              <a:rPr lang="en-US" dirty="0"/>
              <a:t> making. I assume that natural environment and recreation are important for everyone. So those will be our subsets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Subset 1: Cultural </a:t>
            </a:r>
            <a:r>
              <a:rPr lang="en-US" b="1" dirty="0" smtClean="0"/>
              <a:t>life</a:t>
            </a:r>
          </a:p>
          <a:p>
            <a:endParaRPr lang="en-US" b="1" dirty="0"/>
          </a:p>
          <a:p>
            <a:r>
              <a:rPr lang="en-US" b="1" dirty="0"/>
              <a:t>Subset 2: </a:t>
            </a:r>
            <a:r>
              <a:rPr lang="en-US" b="1" dirty="0" smtClean="0"/>
              <a:t>Education</a:t>
            </a:r>
          </a:p>
          <a:p>
            <a:endParaRPr lang="en-US" b="1" dirty="0"/>
          </a:p>
          <a:p>
            <a:r>
              <a:rPr lang="en-US" b="1" dirty="0"/>
              <a:t>Subset 3: Natural environment/ recreation</a:t>
            </a:r>
          </a:p>
        </p:txBody>
      </p:sp>
    </p:spTree>
    <p:extLst>
      <p:ext uri="{BB962C8B-B14F-4D97-AF65-F5344CB8AC3E}">
        <p14:creationId xmlns:p14="http://schemas.microsoft.com/office/powerpoint/2010/main" val="25382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29161" y="1405054"/>
            <a:ext cx="9523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Results:</a:t>
            </a:r>
          </a:p>
          <a:p>
            <a:endParaRPr lang="en-US" dirty="0"/>
          </a:p>
          <a:p>
            <a:r>
              <a:rPr lang="en-US" b="1" dirty="0" smtClean="0"/>
              <a:t>80.76 </a:t>
            </a:r>
            <a:r>
              <a:rPr lang="en-US" b="1" dirty="0"/>
              <a:t>% of the dataset are cities with very good culture </a:t>
            </a:r>
            <a:endParaRPr lang="en-US" b="1" dirty="0" smtClean="0"/>
          </a:p>
          <a:p>
            <a:r>
              <a:rPr lang="en-US" b="1" dirty="0" smtClean="0"/>
              <a:t>11.53 </a:t>
            </a:r>
            <a:r>
              <a:rPr lang="en-US" b="1" dirty="0"/>
              <a:t>% of the dataset are cities with a very good education system </a:t>
            </a:r>
            <a:endParaRPr lang="en-US" b="1" dirty="0" smtClean="0"/>
          </a:p>
          <a:p>
            <a:r>
              <a:rPr lang="en-US" b="1" dirty="0" smtClean="0"/>
              <a:t>3.84 </a:t>
            </a:r>
            <a:r>
              <a:rPr lang="en-US" b="1" dirty="0"/>
              <a:t>% of the dataset are cities with very good natural environment and </a:t>
            </a:r>
            <a:r>
              <a:rPr lang="en-US" b="1" dirty="0" smtClean="0"/>
              <a:t>recreation</a:t>
            </a:r>
          </a:p>
          <a:p>
            <a:endParaRPr lang="en-US" b="1" dirty="0"/>
          </a:p>
          <a:p>
            <a:r>
              <a:rPr lang="en-US" b="1" dirty="0" smtClean="0"/>
              <a:t>84.61 </a:t>
            </a:r>
            <a:r>
              <a:rPr lang="en-US" b="1" dirty="0"/>
              <a:t>% of the dataset are cities with very good/good culture </a:t>
            </a:r>
            <a:endParaRPr lang="en-US" b="1" dirty="0" smtClean="0"/>
          </a:p>
          <a:p>
            <a:r>
              <a:rPr lang="en-US" b="1" dirty="0" smtClean="0"/>
              <a:t>73.07 </a:t>
            </a:r>
            <a:r>
              <a:rPr lang="en-US" b="1" dirty="0"/>
              <a:t>% of the dataset are cities with a very good/good education system </a:t>
            </a:r>
            <a:endParaRPr lang="en-US" b="1" dirty="0" smtClean="0"/>
          </a:p>
          <a:p>
            <a:r>
              <a:rPr lang="en-US" b="1" dirty="0" smtClean="0"/>
              <a:t>30.76 </a:t>
            </a:r>
            <a:r>
              <a:rPr lang="en-US" b="1" dirty="0"/>
              <a:t>% of the dataset are cities with very good/good natural environment and recreation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46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69434" y="814040"/>
            <a:ext cx="1032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Cultural environment</a:t>
            </a:r>
          </a:p>
          <a:p>
            <a:endParaRPr lang="en-US" b="1" dirty="0" smtClean="0"/>
          </a:p>
          <a:p>
            <a:r>
              <a:rPr lang="en-US" b="1" dirty="0" smtClean="0"/>
              <a:t>84</a:t>
            </a:r>
            <a:r>
              <a:rPr lang="en-US" b="1" dirty="0"/>
              <a:t>% are top with cultural offers. This is not surprising, this is what cities are made for. </a:t>
            </a:r>
            <a:endParaRPr lang="en-US" b="1" dirty="0" smtClean="0"/>
          </a:p>
          <a:p>
            <a:r>
              <a:rPr lang="en-US" b="1" dirty="0" smtClean="0"/>
              <a:t>Here </a:t>
            </a:r>
            <a:r>
              <a:rPr lang="en-US" b="1" dirty="0"/>
              <a:t>are top 10</a:t>
            </a:r>
            <a:r>
              <a:rPr lang="en-US" b="1" dirty="0" smtClean="0"/>
              <a:t>: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2" y="2265788"/>
            <a:ext cx="44767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58283" y="936703"/>
            <a:ext cx="1032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Natural environment/ Recreation</a:t>
            </a:r>
          </a:p>
          <a:p>
            <a:endParaRPr lang="en-US" b="1" dirty="0"/>
          </a:p>
          <a:p>
            <a:r>
              <a:rPr lang="en-US" b="1" dirty="0" smtClean="0"/>
              <a:t>Only </a:t>
            </a:r>
            <a:r>
              <a:rPr lang="en-US" b="1" dirty="0"/>
              <a:t>30% of selected cities do have a good green environment, definitely </a:t>
            </a:r>
            <a:r>
              <a:rPr lang="en-US" b="1" dirty="0" smtClean="0"/>
              <a:t>something </a:t>
            </a:r>
            <a:r>
              <a:rPr lang="en-US" b="1" dirty="0"/>
              <a:t>we have to improve in the future, let us see, who is the </a:t>
            </a:r>
            <a:r>
              <a:rPr lang="en-US" b="1" dirty="0" smtClean="0"/>
              <a:t>best: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43" y="2184477"/>
            <a:ext cx="2533650" cy="7048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58283" y="3174381"/>
            <a:ext cx="103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here are another green cities: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43" y="3704295"/>
            <a:ext cx="2790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649</Words>
  <Application>Microsoft Office PowerPoint</Application>
  <PresentationFormat>Breitbild</PresentationFormat>
  <Paragraphs>283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Segment</vt:lpstr>
      <vt:lpstr> The Battle of Neighborhoods - City-to-City Comparison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¶ The Battle of Neighborhoods - City-to-City Comparison¶ </dc:title>
  <dc:creator>Schurik</dc:creator>
  <cp:lastModifiedBy>Schurik</cp:lastModifiedBy>
  <cp:revision>24</cp:revision>
  <dcterms:created xsi:type="dcterms:W3CDTF">2020-02-09T11:00:28Z</dcterms:created>
  <dcterms:modified xsi:type="dcterms:W3CDTF">2020-02-09T11:37:16Z</dcterms:modified>
</cp:coreProperties>
</file>