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96FF-825C-48B8-ADC6-59E1D027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F2303-93E9-46B9-BA2E-A60220781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0890-122B-4BD6-8A21-5B69BB26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2BA7-2C89-4AAE-A93E-754B7487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D27F-060E-4344-850A-41F91414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7E20-E327-4379-8974-76107C5F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4BAE5-73F1-4BB0-ACBD-F7883298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6AA1-9817-4A02-A085-E2DEC27F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0BF3-5926-4D94-B3EF-B4D09E2F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612E-44B4-4153-A8BD-3F55471B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F8555-6D61-4A14-846F-8318F88A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A5D2A-56E8-4C26-961E-AAA73B46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98C7-F13F-4D94-9FF1-DABEF5C7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CB83-58F3-4079-B68D-C5989EB3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ACC5-CCB9-472E-9DF0-E3FEFCD4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AABF-6111-4651-B401-B791CE07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F616-13FA-41F5-A0E5-E0D3BF62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A885-7FDD-44EE-8058-A3D7257B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6568-E3BD-47B5-9C3E-90F3F4E1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9FDD-3FA5-400C-85FD-232E1033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594-329D-409C-AF4E-F1345E5D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6D83B-ED8B-4C4C-BB5E-39B6CFD8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8456-155A-4907-B373-93CA9839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0869-73C8-4A7E-A81F-F925C7C3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7DC4-52F0-4E16-824E-8A4EDCBE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CE65-34E5-4357-949D-664F0FA7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4EF7-1398-4BC1-96D7-93831409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294AC-E5A6-44EA-A697-03F5E863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40C1-E4E0-4124-AB2D-A4379264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E62D4-6D28-4108-84CD-6D3660CA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08CF0-15D7-4AB5-922A-804DC08E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AF5-84D4-471D-A304-450ED7CA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B5030-EB0C-4789-962D-E8A40E006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F084-2312-4250-8557-036D0472F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86343-0D33-4133-AD2D-57414F5BD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CDE1A-81CC-4C8C-9A2B-24ED877E3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9A2D9-0C05-4877-95ED-9CBF992A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9C5B8-5A6D-4FEA-8647-275E1F7C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8BB21-8F3A-4099-B485-1AF9E740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94B-E4F3-43C4-826C-0A95EA39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17FFC-8C24-40FA-A7BA-BF649A12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6FB1-2D65-4A1A-89CD-7D080E19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60947-065A-4E86-BBC7-0F45A508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1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3DFB-108A-4BEA-8A0B-C8A9F71C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9B7F8-D34A-466A-8C21-5673CF89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A71A8-42CE-4C0B-A26F-A7B7DED0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B8BB-E715-4B31-BB45-66A2E63C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C0B7-6255-4183-934B-D0C34F8D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6653F-72AB-4544-AAC4-733308E7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1DA3-1DFF-4B0C-83EB-F797AD72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A24BC-1214-412C-8DF8-A3F012AE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D9FB-AB3C-42DE-9218-8F1C8102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74DD-99F3-4857-896C-2C2E6AC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6BA4F-54DA-40EA-9EA5-84D6F932C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65E2B-0E6A-4C0C-A97C-73840C4C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63316-59E3-47A7-974C-9E0AB9CE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18252-FA16-4A6A-98B1-049B646E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26D4A-D535-4E2A-93AD-9FC6C12D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B199-E8F2-41CE-80A1-71D8C1E4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075B-FB24-43FB-B319-A2807DDC6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6985-5C5F-40F3-8A8C-AB1018EF5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0023-CF7C-4FBE-BBE7-7B638CED8AA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74E8-52E2-4A14-8B69-D4F8238F4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A103-DA6F-4970-9856-2659A7E62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F50E-5ADE-4E6E-B68A-908C5B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5/1122445.1122456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doi.org/10.1145/3404835.346303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45/3459637.3482312" TargetMode="External"/><Relationship Id="rId5" Type="http://schemas.openxmlformats.org/officeDocument/2006/relationships/hyperlink" Target="https://doi.org/10.1609/aaai.v33i01.33015941" TargetMode="External"/><Relationship Id="rId4" Type="http://schemas.openxmlformats.org/officeDocument/2006/relationships/hyperlink" Target="https://doi.org/10.1145/2959100.295919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9" y="0"/>
            <a:ext cx="12206336" cy="6857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0B3F61-984F-4945-9D75-3FDE504B8A84}"/>
              </a:ext>
            </a:extLst>
          </p:cNvPr>
          <p:cNvSpPr txBox="1"/>
          <p:nvPr/>
        </p:nvSpPr>
        <p:spPr>
          <a:xfrm>
            <a:off x="0" y="4004673"/>
            <a:ext cx="12191999" cy="100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1800" b="1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Adaptive Fusion and Transfer Learning for Enhanced E–Commerce Recommendations</a:t>
            </a:r>
          </a:p>
          <a:p>
            <a:pPr algn="ctr"/>
            <a:r>
              <a:rPr lang="en-GB" sz="18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Vibhav </a:t>
            </a:r>
            <a:r>
              <a:rPr lang="en-GB" sz="18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Bagga</a:t>
            </a:r>
            <a:r>
              <a:rPr lang="en-GB" sz="1800" baseline="300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, Sushanth </a:t>
            </a:r>
            <a:r>
              <a:rPr lang="en-GB" sz="18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Sugunan</a:t>
            </a:r>
            <a:r>
              <a:rPr lang="en-GB" sz="1800" baseline="300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, Apoorva </a:t>
            </a:r>
            <a:r>
              <a:rPr lang="en-GB" sz="18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Srivastava</a:t>
            </a:r>
            <a:r>
              <a:rPr lang="en-GB" sz="1800" baseline="300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, Rajeev Kumar</a:t>
            </a:r>
            <a:r>
              <a:rPr lang="en-GB" sz="1800" baseline="300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, Prof. Anshul </a:t>
            </a:r>
            <a:r>
              <a:rPr lang="en-GB" sz="18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Gupta</a:t>
            </a:r>
            <a:r>
              <a:rPr lang="en-GB" sz="1800" baseline="300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, Dhananjay </a:t>
            </a:r>
            <a:r>
              <a:rPr lang="en-GB" sz="18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Kumar</a:t>
            </a:r>
            <a:r>
              <a:rPr lang="en-GB" sz="1800" baseline="300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b</a:t>
            </a:r>
            <a:r>
              <a:rPr lang="en-GB" sz="18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, Dr Debashis </a:t>
            </a:r>
            <a:r>
              <a:rPr lang="en-GB" sz="1800" dirty="0" err="1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Guha</a:t>
            </a:r>
            <a:r>
              <a:rPr lang="en-GB" baseline="30000" dirty="0" err="1">
                <a:latin typeface="Agency FB" panose="020B0503020202020204" pitchFamily="34" charset="0"/>
                <a:ea typeface="Times New Roman" panose="02020603050405020304" pitchFamily="18" charset="0"/>
              </a:rPr>
              <a:t>a</a:t>
            </a:r>
            <a:endParaRPr lang="en-GB" sz="1800" baseline="30000" dirty="0">
              <a:effectLst/>
              <a:latin typeface="Agency FB" panose="020B0503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GB" sz="1800" baseline="300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en-US" i="1" baseline="30000" dirty="0">
                <a:effectLst/>
                <a:latin typeface="Agency FB" panose="020B0503020202020204" pitchFamily="34" charset="0"/>
                <a:ea typeface="SimSun" panose="02010600030101010101" pitchFamily="2" charset="-122"/>
              </a:rPr>
              <a:t>a </a:t>
            </a:r>
            <a:r>
              <a:rPr lang="en-US" sz="1800" i="1" dirty="0">
                <a:effectLst/>
                <a:latin typeface="Agency FB" panose="020B0503020202020204" pitchFamily="34" charset="0"/>
                <a:ea typeface="SimSun" panose="02010600030101010101" pitchFamily="2" charset="-122"/>
              </a:rPr>
              <a:t>S P Jain School Of Global Management, Dubai, UAE ,</a:t>
            </a:r>
            <a:r>
              <a:rPr lang="en-US" sz="1800" i="1" baseline="30000" dirty="0">
                <a:effectLst/>
                <a:latin typeface="Agency FB" panose="020B0503020202020204" pitchFamily="34" charset="0"/>
                <a:ea typeface="SimSun" panose="02010600030101010101" pitchFamily="2" charset="-122"/>
              </a:rPr>
              <a:t>b </a:t>
            </a:r>
            <a:r>
              <a:rPr lang="en-US" sz="1800" i="1" dirty="0">
                <a:effectLst/>
                <a:latin typeface="Agency FB" panose="020B0503020202020204" pitchFamily="34" charset="0"/>
                <a:ea typeface="SimSun" panose="02010600030101010101" pitchFamily="2" charset="-122"/>
              </a:rPr>
              <a:t>Charismatic Attic Partners, New Delhi, India</a:t>
            </a:r>
            <a:endParaRPr lang="en-IN" sz="1800" i="1" dirty="0">
              <a:effectLst/>
              <a:latin typeface="Agency FB" panose="020B0503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C5CA75-1332-4540-97F4-8EBE4855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720032"/>
            <a:ext cx="3657602" cy="17605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DCF367-7B67-4CFB-8D94-47D41B43E7F3}"/>
              </a:ext>
            </a:extLst>
          </p:cNvPr>
          <p:cNvSpPr txBox="1"/>
          <p:nvPr/>
        </p:nvSpPr>
        <p:spPr>
          <a:xfrm>
            <a:off x="0" y="668532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gency FB" panose="020B0503020202020204" pitchFamily="34" charset="0"/>
              </a:rPr>
              <a:t>12</a:t>
            </a:r>
            <a:r>
              <a:rPr lang="en-US" sz="2400" b="1" dirty="0" err="1">
                <a:latin typeface="Agency FB" panose="020B0503020202020204" pitchFamily="34" charset="0"/>
              </a:rPr>
              <a:t>th</a:t>
            </a:r>
            <a:r>
              <a:rPr lang="en-US" sz="2400" b="1" dirty="0">
                <a:latin typeface="Agency FB" panose="020B0503020202020204" pitchFamily="34" charset="0"/>
              </a:rPr>
              <a:t> International</a:t>
            </a:r>
            <a:r>
              <a:rPr lang="ru-RU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Young Scientists Conference</a:t>
            </a:r>
            <a:r>
              <a:rPr lang="ru-RU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on Computational Science</a:t>
            </a:r>
          </a:p>
        </p:txBody>
      </p:sp>
    </p:spTree>
    <p:extLst>
      <p:ext uri="{BB962C8B-B14F-4D97-AF65-F5344CB8AC3E}">
        <p14:creationId xmlns:p14="http://schemas.microsoft.com/office/powerpoint/2010/main" val="209640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0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Methodology Adopted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3F3A-010B-500F-ABF2-62C96703A579}"/>
              </a:ext>
            </a:extLst>
          </p:cNvPr>
          <p:cNvSpPr txBox="1"/>
          <p:nvPr/>
        </p:nvSpPr>
        <p:spPr>
          <a:xfrm>
            <a:off x="476251" y="1637351"/>
            <a:ext cx="111277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Hierarchical Attention Mechanism (MCAU)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Input: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Augmented user vectors ('𝑎𝑢𝑔𝑢𝑚𝑒𝑛𝑡𝑒𝑑 𝑢') and augmented item vectors ('𝑎𝑢𝑔𝑢𝑚𝑒𝑛𝑡𝑒𝑑 𝑖').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Process: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Hierarchical Attention applied to user-level and item-level interactions, emphasizing significant aspects of data.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Outcome: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Augmented vectors enriched with contextually relevant information.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Transfer Learning for New Arrivals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Input: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Item profiles of new items and historical interactions.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Process: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Generator enhances embeddings for new items ('𝑒$𝑛𝑒𝑤') using historical item embeddings ('𝑒$'). Discriminator assesses the quality of enhanced embeddings.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Outcome: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Overcoming cold-start problem for new items, leading to improved recommendations.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535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0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Methodology Adopted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3F3A-010B-500F-ABF2-62C96703A579}"/>
              </a:ext>
            </a:extLst>
          </p:cNvPr>
          <p:cNvSpPr txBox="1"/>
          <p:nvPr/>
        </p:nvSpPr>
        <p:spPr>
          <a:xfrm>
            <a:off x="476251" y="1637351"/>
            <a:ext cx="11127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Alignment Loss Functions (ATL)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Components: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Embedding Loss: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Measures the difference between predicted and actual interactions.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Attention Loss: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Ensures relevant information capture.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Category Alignment Loss: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Addresses category-based item alignment.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Optimization: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Combination of loss functions optimized through backpropagation.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Outcome: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Model refinement for accurate user-item interactions and category alignments.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Feedback Loop for Continuous Improvement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Mechanism: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Combines rewards and penalties based on user interactions and desired outcomes.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Function: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Adjusts recommendations iteratively to improve user engagement, satisfaction, and platform revenue.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246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36" y="1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Results Obtained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3F3A-010B-500F-ABF2-62C96703A579}"/>
              </a:ext>
            </a:extLst>
          </p:cNvPr>
          <p:cNvSpPr txBox="1"/>
          <p:nvPr/>
        </p:nvSpPr>
        <p:spPr>
          <a:xfrm>
            <a:off x="476251" y="1637351"/>
            <a:ext cx="11222941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" marR="353695" algn="just">
              <a:spcAft>
                <a:spcPts val="160"/>
              </a:spcAft>
            </a:pPr>
            <a:r>
              <a:rPr lang="en-GB" sz="2000" b="1" dirty="0">
                <a:effectLst/>
                <a:ea typeface="SimSun" panose="02010600030101010101" pitchFamily="2" charset="-122"/>
              </a:rPr>
              <a:t>Dataset:</a:t>
            </a:r>
          </a:p>
          <a:p>
            <a:pPr marL="24130" marR="353695" algn="just">
              <a:spcAft>
                <a:spcPts val="160"/>
              </a:spcAft>
            </a:pPr>
            <a:r>
              <a:rPr lang="en-GB" sz="2000" dirty="0">
                <a:effectLst/>
                <a:ea typeface="SimSun" panose="02010600030101010101" pitchFamily="2" charset="-122"/>
              </a:rPr>
              <a:t>The Movie Lens 100k dataset contains user ratings for movies. It consists of approximately 100,000 ratings ranging from 1 to 5, given by users to different movies. The dataset includes user information, movie information, and corresponding ratings. This dataset serves as the foundation for our experimental evaluation.   </a:t>
            </a:r>
            <a:endParaRPr lang="en-IN" sz="2000" dirty="0">
              <a:ea typeface="SimSun" panose="02010600030101010101" pitchFamily="2" charset="-122"/>
            </a:endParaRPr>
          </a:p>
          <a:p>
            <a:pPr marL="309880" marR="353695" indent="-285750" algn="just">
              <a:spcAft>
                <a:spcPts val="160"/>
              </a:spcAft>
              <a:buFont typeface="Arial" panose="020B0604020202020204" pitchFamily="34" charset="0"/>
              <a:buChar char="•"/>
            </a:pPr>
            <a:r>
              <a:rPr lang="en-GB" sz="2000" b="1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User Information: </a:t>
            </a:r>
            <a:r>
              <a:rPr lang="en-GB" sz="2000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User demographics such as age, gender, </a:t>
            </a:r>
            <a:r>
              <a:rPr lang="en-GB" sz="2000" dirty="0">
                <a:uFill>
                  <a:solidFill>
                    <a:srgbClr val="000000"/>
                  </a:solidFill>
                </a:uFill>
                <a:cs typeface="Arial" panose="020B0604020202020204" pitchFamily="34" charset="0"/>
              </a:rPr>
              <a:t>occupation</a:t>
            </a:r>
            <a:r>
              <a:rPr lang="en-GB" sz="2000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.   </a:t>
            </a:r>
            <a:endParaRPr lang="en-IN" sz="2000" dirty="0"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09880" marR="353695" indent="-285750" algn="just">
              <a:spcAft>
                <a:spcPts val="160"/>
              </a:spcAft>
              <a:buFont typeface="Arial" panose="020B0604020202020204" pitchFamily="34" charset="0"/>
              <a:buChar char="•"/>
            </a:pPr>
            <a:r>
              <a:rPr lang="en-GB" sz="2000" b="1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Movie Information: </a:t>
            </a:r>
            <a:r>
              <a:rPr lang="en-GB" sz="2000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Movie attributes including genres, release year.   </a:t>
            </a:r>
            <a:endParaRPr lang="en-IN" sz="2000" u="none" strike="noStrike" dirty="0"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ea typeface="SimSun" panose="02010600030101010101" pitchFamily="2" charset="-122"/>
              </a:rPr>
              <a:t>Ratings: </a:t>
            </a:r>
            <a:r>
              <a:rPr lang="en-GB" sz="2000" dirty="0">
                <a:effectLst/>
                <a:ea typeface="SimSun" panose="02010600030101010101" pitchFamily="2" charset="-122"/>
              </a:rPr>
              <a:t>User ratings for various movies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374151"/>
              </a:solidFill>
              <a:ea typeface="SimSun" panose="02010600030101010101" pitchFamily="2" charset="-122"/>
            </a:endParaRPr>
          </a:p>
          <a:p>
            <a:pPr algn="just"/>
            <a:r>
              <a:rPr lang="en-GB" sz="2000" b="1" dirty="0">
                <a:effectLst/>
                <a:ea typeface="SimSun" panose="02010600030101010101" pitchFamily="2" charset="-122"/>
              </a:rPr>
              <a:t>Evaluation: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Mean Absolute Error (MAE)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Mean Squared Error (MSE)</a:t>
            </a:r>
            <a:endParaRPr lang="en-IN" sz="2000" dirty="0"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Accuracy (Top K=10 recco)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Precision (@ K=10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ea typeface="SimSun" panose="02010600030101010101" pitchFamily="2" charset="-122"/>
              </a:rPr>
              <a:t>ROC-AUC (@ K=10)</a:t>
            </a:r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F5FDF-96DF-8E78-7BF0-F76572E7B6AF}"/>
              </a:ext>
            </a:extLst>
          </p:cNvPr>
          <p:cNvSpPr txBox="1"/>
          <p:nvPr/>
        </p:nvSpPr>
        <p:spPr>
          <a:xfrm>
            <a:off x="3298828" y="973332"/>
            <a:ext cx="83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Dataset an 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260745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Results Obtained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02063E-DB0B-AA7B-4CAF-811922DA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136"/>
              </p:ext>
            </p:extLst>
          </p:nvPr>
        </p:nvGraphicFramePr>
        <p:xfrm>
          <a:off x="730252" y="2070786"/>
          <a:ext cx="10394946" cy="352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8029">
                  <a:extLst>
                    <a:ext uri="{9D8B030D-6E8A-4147-A177-3AD203B41FA5}">
                      <a16:colId xmlns:a16="http://schemas.microsoft.com/office/drawing/2014/main" val="1305087811"/>
                    </a:ext>
                  </a:extLst>
                </a:gridCol>
                <a:gridCol w="1324316">
                  <a:extLst>
                    <a:ext uri="{9D8B030D-6E8A-4147-A177-3AD203B41FA5}">
                      <a16:colId xmlns:a16="http://schemas.microsoft.com/office/drawing/2014/main" val="620779603"/>
                    </a:ext>
                  </a:extLst>
                </a:gridCol>
                <a:gridCol w="1378370">
                  <a:extLst>
                    <a:ext uri="{9D8B030D-6E8A-4147-A177-3AD203B41FA5}">
                      <a16:colId xmlns:a16="http://schemas.microsoft.com/office/drawing/2014/main" val="3218269301"/>
                    </a:ext>
                  </a:extLst>
                </a:gridCol>
                <a:gridCol w="1835748">
                  <a:extLst>
                    <a:ext uri="{9D8B030D-6E8A-4147-A177-3AD203B41FA5}">
                      <a16:colId xmlns:a16="http://schemas.microsoft.com/office/drawing/2014/main" val="1245832962"/>
                    </a:ext>
                  </a:extLst>
                </a:gridCol>
                <a:gridCol w="1659033">
                  <a:extLst>
                    <a:ext uri="{9D8B030D-6E8A-4147-A177-3AD203B41FA5}">
                      <a16:colId xmlns:a16="http://schemas.microsoft.com/office/drawing/2014/main" val="2665166348"/>
                    </a:ext>
                  </a:extLst>
                </a:gridCol>
                <a:gridCol w="1459450">
                  <a:extLst>
                    <a:ext uri="{9D8B030D-6E8A-4147-A177-3AD203B41FA5}">
                      <a16:colId xmlns:a16="http://schemas.microsoft.com/office/drawing/2014/main" val="416517703"/>
                    </a:ext>
                  </a:extLst>
                </a:gridCol>
              </a:tblGrid>
              <a:tr h="700529"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Model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MSE   (@k=10)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MAE (@k=10) 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Accuracy    (@k=10)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Precision (@k=10)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ROC-AUC     (@ k=10)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723780"/>
                  </a:ext>
                </a:extLst>
              </a:tr>
              <a:tr h="697469"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Matrix Factorization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1.58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1.02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0.42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0.60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0.64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451758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Deep FM 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1.05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0.32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0.48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0.66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0.68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923295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Two Tower Base Model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 1.18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0.35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0.07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0.12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0.24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028452"/>
                  </a:ext>
                </a:extLst>
              </a:tr>
              <a:tr h="712764"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AFETLER Base Model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 1.10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0.28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0.53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0.68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85725">
                        <a:lnSpc>
                          <a:spcPts val="1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0.68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8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08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Results Obtained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F5FDF-96DF-8E78-7BF0-F76572E7B6AF}"/>
              </a:ext>
            </a:extLst>
          </p:cNvPr>
          <p:cNvSpPr txBox="1"/>
          <p:nvPr/>
        </p:nvSpPr>
        <p:spPr>
          <a:xfrm>
            <a:off x="3298828" y="973332"/>
            <a:ext cx="83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CA31E-1334-C5E7-1B13-B1AFD76F4F93}"/>
              </a:ext>
            </a:extLst>
          </p:cNvPr>
          <p:cNvGrpSpPr/>
          <p:nvPr/>
        </p:nvGrpSpPr>
        <p:grpSpPr>
          <a:xfrm>
            <a:off x="1541929" y="1494299"/>
            <a:ext cx="9217315" cy="4995163"/>
            <a:chOff x="0" y="0"/>
            <a:chExt cx="4684796" cy="2829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E8E673-827C-C945-12AC-0A8E90974E79}"/>
                </a:ext>
              </a:extLst>
            </p:cNvPr>
            <p:cNvSpPr/>
            <p:nvPr/>
          </p:nvSpPr>
          <p:spPr>
            <a:xfrm>
              <a:off x="4585081" y="2665823"/>
              <a:ext cx="33444" cy="148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58D894-838B-B322-7266-3FEBE421A35F}"/>
                </a:ext>
              </a:extLst>
            </p:cNvPr>
            <p:cNvSpPr/>
            <p:nvPr/>
          </p:nvSpPr>
          <p:spPr>
            <a:xfrm>
              <a:off x="4610483" y="2641378"/>
              <a:ext cx="42565" cy="1885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EE0D1F-913F-5283-BEDE-F9D9D9EDD48D}"/>
                </a:ext>
              </a:extLst>
            </p:cNvPr>
            <p:cNvSpPr/>
            <p:nvPr/>
          </p:nvSpPr>
          <p:spPr>
            <a:xfrm>
              <a:off x="4642231" y="2641378"/>
              <a:ext cx="42565" cy="1885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</a:p>
          </p:txBody>
        </p:sp>
        <p:sp>
          <p:nvSpPr>
            <p:cNvPr id="11" name="Shape 2066">
              <a:extLst>
                <a:ext uri="{FF2B5EF4-FFF2-40B4-BE49-F238E27FC236}">
                  <a16:creationId xmlns:a16="http://schemas.microsoft.com/office/drawing/2014/main" id="{1486DF6D-1894-37D7-1828-CE43BB72E3BB}"/>
                </a:ext>
              </a:extLst>
            </p:cNvPr>
            <p:cNvSpPr/>
            <p:nvPr/>
          </p:nvSpPr>
          <p:spPr>
            <a:xfrm>
              <a:off x="333237" y="1673415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12" name="Shape 2067">
              <a:extLst>
                <a:ext uri="{FF2B5EF4-FFF2-40B4-BE49-F238E27FC236}">
                  <a16:creationId xmlns:a16="http://schemas.microsoft.com/office/drawing/2014/main" id="{94199F95-2CA5-E0D3-760B-B37EBCA0368A}"/>
                </a:ext>
              </a:extLst>
            </p:cNvPr>
            <p:cNvSpPr/>
            <p:nvPr/>
          </p:nvSpPr>
          <p:spPr>
            <a:xfrm>
              <a:off x="333237" y="1521015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14" name="Shape 2068">
              <a:extLst>
                <a:ext uri="{FF2B5EF4-FFF2-40B4-BE49-F238E27FC236}">
                  <a16:creationId xmlns:a16="http://schemas.microsoft.com/office/drawing/2014/main" id="{15BBA7ED-9799-5424-EA50-3BC8B1549128}"/>
                </a:ext>
              </a:extLst>
            </p:cNvPr>
            <p:cNvSpPr/>
            <p:nvPr/>
          </p:nvSpPr>
          <p:spPr>
            <a:xfrm>
              <a:off x="333237" y="1371664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15" name="Shape 2069">
              <a:extLst>
                <a:ext uri="{FF2B5EF4-FFF2-40B4-BE49-F238E27FC236}">
                  <a16:creationId xmlns:a16="http://schemas.microsoft.com/office/drawing/2014/main" id="{4BDDFD3E-437B-7F60-D1DD-EB842FD033CE}"/>
                </a:ext>
              </a:extLst>
            </p:cNvPr>
            <p:cNvSpPr/>
            <p:nvPr/>
          </p:nvSpPr>
          <p:spPr>
            <a:xfrm>
              <a:off x="333237" y="1222312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16" name="Shape 2070">
              <a:extLst>
                <a:ext uri="{FF2B5EF4-FFF2-40B4-BE49-F238E27FC236}">
                  <a16:creationId xmlns:a16="http://schemas.microsoft.com/office/drawing/2014/main" id="{D1691B20-DBE6-AA83-9F5B-FABE1EA87589}"/>
                </a:ext>
              </a:extLst>
            </p:cNvPr>
            <p:cNvSpPr/>
            <p:nvPr/>
          </p:nvSpPr>
          <p:spPr>
            <a:xfrm>
              <a:off x="333237" y="1072959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17" name="Shape 2071">
              <a:extLst>
                <a:ext uri="{FF2B5EF4-FFF2-40B4-BE49-F238E27FC236}">
                  <a16:creationId xmlns:a16="http://schemas.microsoft.com/office/drawing/2014/main" id="{D6C3809E-F0E1-9C67-F54E-6CFCC2129333}"/>
                </a:ext>
              </a:extLst>
            </p:cNvPr>
            <p:cNvSpPr/>
            <p:nvPr/>
          </p:nvSpPr>
          <p:spPr>
            <a:xfrm>
              <a:off x="333237" y="920559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18" name="Shape 2072">
              <a:extLst>
                <a:ext uri="{FF2B5EF4-FFF2-40B4-BE49-F238E27FC236}">
                  <a16:creationId xmlns:a16="http://schemas.microsoft.com/office/drawing/2014/main" id="{7C55F33E-A51B-2A43-5734-03452FC396C1}"/>
                </a:ext>
              </a:extLst>
            </p:cNvPr>
            <p:cNvSpPr/>
            <p:nvPr/>
          </p:nvSpPr>
          <p:spPr>
            <a:xfrm>
              <a:off x="333237" y="771207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19" name="Shape 2073">
              <a:extLst>
                <a:ext uri="{FF2B5EF4-FFF2-40B4-BE49-F238E27FC236}">
                  <a16:creationId xmlns:a16="http://schemas.microsoft.com/office/drawing/2014/main" id="{0F9E8893-5B5C-C3BB-6B51-71A0A846DAE6}"/>
                </a:ext>
              </a:extLst>
            </p:cNvPr>
            <p:cNvSpPr/>
            <p:nvPr/>
          </p:nvSpPr>
          <p:spPr>
            <a:xfrm>
              <a:off x="333237" y="621855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0" name="Shape 2074">
              <a:extLst>
                <a:ext uri="{FF2B5EF4-FFF2-40B4-BE49-F238E27FC236}">
                  <a16:creationId xmlns:a16="http://schemas.microsoft.com/office/drawing/2014/main" id="{BBA3DA92-D965-97E4-03C3-E5512889C006}"/>
                </a:ext>
              </a:extLst>
            </p:cNvPr>
            <p:cNvSpPr/>
            <p:nvPr/>
          </p:nvSpPr>
          <p:spPr>
            <a:xfrm>
              <a:off x="333237" y="470481"/>
              <a:ext cx="4099063" cy="0"/>
            </a:xfrm>
            <a:custGeom>
              <a:avLst/>
              <a:gdLst/>
              <a:ahLst/>
              <a:cxnLst/>
              <a:rect l="0" t="0" r="0" b="0"/>
              <a:pathLst>
                <a:path w="4099063">
                  <a:moveTo>
                    <a:pt x="0" y="0"/>
                  </a:moveTo>
                  <a:lnTo>
                    <a:pt x="4099063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2" name="Shape 26352">
              <a:extLst>
                <a:ext uri="{FF2B5EF4-FFF2-40B4-BE49-F238E27FC236}">
                  <a16:creationId xmlns:a16="http://schemas.microsoft.com/office/drawing/2014/main" id="{11C8283C-DA8D-C795-CA66-47F0D082561A}"/>
                </a:ext>
              </a:extLst>
            </p:cNvPr>
            <p:cNvSpPr/>
            <p:nvPr/>
          </p:nvSpPr>
          <p:spPr>
            <a:xfrm>
              <a:off x="2102424" y="1505775"/>
              <a:ext cx="115824" cy="316957"/>
            </a:xfrm>
            <a:custGeom>
              <a:avLst/>
              <a:gdLst/>
              <a:ahLst/>
              <a:cxnLst/>
              <a:rect l="0" t="0" r="0" b="0"/>
              <a:pathLst>
                <a:path w="115824" h="316957">
                  <a:moveTo>
                    <a:pt x="0" y="0"/>
                  </a:moveTo>
                  <a:lnTo>
                    <a:pt x="115824" y="0"/>
                  </a:lnTo>
                  <a:lnTo>
                    <a:pt x="115824" y="316957"/>
                  </a:lnTo>
                  <a:lnTo>
                    <a:pt x="0" y="31695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1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3" name="Shape 26353">
              <a:extLst>
                <a:ext uri="{FF2B5EF4-FFF2-40B4-BE49-F238E27FC236}">
                  <a16:creationId xmlns:a16="http://schemas.microsoft.com/office/drawing/2014/main" id="{82D84529-2098-D276-35A5-753B504F242E}"/>
                </a:ext>
              </a:extLst>
            </p:cNvPr>
            <p:cNvSpPr/>
            <p:nvPr/>
          </p:nvSpPr>
          <p:spPr>
            <a:xfrm>
              <a:off x="2922336" y="1371663"/>
              <a:ext cx="115824" cy="451069"/>
            </a:xfrm>
            <a:custGeom>
              <a:avLst/>
              <a:gdLst/>
              <a:ahLst/>
              <a:cxnLst/>
              <a:rect l="0" t="0" r="0" b="0"/>
              <a:pathLst>
                <a:path w="115824" h="451069">
                  <a:moveTo>
                    <a:pt x="0" y="0"/>
                  </a:moveTo>
                  <a:lnTo>
                    <a:pt x="115824" y="0"/>
                  </a:lnTo>
                  <a:lnTo>
                    <a:pt x="115824" y="451069"/>
                  </a:lnTo>
                  <a:lnTo>
                    <a:pt x="0" y="45106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1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4" name="Shape 26354">
              <a:extLst>
                <a:ext uri="{FF2B5EF4-FFF2-40B4-BE49-F238E27FC236}">
                  <a16:creationId xmlns:a16="http://schemas.microsoft.com/office/drawing/2014/main" id="{8EF9252C-A79B-2D58-257A-DA322697B56D}"/>
                </a:ext>
              </a:extLst>
            </p:cNvPr>
            <p:cNvSpPr/>
            <p:nvPr/>
          </p:nvSpPr>
          <p:spPr>
            <a:xfrm>
              <a:off x="3742248" y="1341183"/>
              <a:ext cx="115824" cy="481549"/>
            </a:xfrm>
            <a:custGeom>
              <a:avLst/>
              <a:gdLst/>
              <a:ahLst/>
              <a:cxnLst/>
              <a:rect l="0" t="0" r="0" b="0"/>
              <a:pathLst>
                <a:path w="115824" h="481549">
                  <a:moveTo>
                    <a:pt x="0" y="0"/>
                  </a:moveTo>
                  <a:lnTo>
                    <a:pt x="115824" y="0"/>
                  </a:lnTo>
                  <a:lnTo>
                    <a:pt x="115824" y="481549"/>
                  </a:lnTo>
                  <a:lnTo>
                    <a:pt x="0" y="48154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1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5" name="Shape 26355">
              <a:extLst>
                <a:ext uri="{FF2B5EF4-FFF2-40B4-BE49-F238E27FC236}">
                  <a16:creationId xmlns:a16="http://schemas.microsoft.com/office/drawing/2014/main" id="{E397B775-40C0-5A62-0E3A-84090312701F}"/>
                </a:ext>
              </a:extLst>
            </p:cNvPr>
            <p:cNvSpPr/>
            <p:nvPr/>
          </p:nvSpPr>
          <p:spPr>
            <a:xfrm>
              <a:off x="1282512" y="1057719"/>
              <a:ext cx="115824" cy="765013"/>
            </a:xfrm>
            <a:custGeom>
              <a:avLst/>
              <a:gdLst/>
              <a:ahLst/>
              <a:cxnLst/>
              <a:rect l="0" t="0" r="0" b="0"/>
              <a:pathLst>
                <a:path w="115824" h="765013">
                  <a:moveTo>
                    <a:pt x="0" y="0"/>
                  </a:moveTo>
                  <a:lnTo>
                    <a:pt x="115824" y="0"/>
                  </a:lnTo>
                  <a:lnTo>
                    <a:pt x="115824" y="765013"/>
                  </a:lnTo>
                  <a:lnTo>
                    <a:pt x="0" y="76501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1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6" name="Shape 26356">
              <a:extLst>
                <a:ext uri="{FF2B5EF4-FFF2-40B4-BE49-F238E27FC236}">
                  <a16:creationId xmlns:a16="http://schemas.microsoft.com/office/drawing/2014/main" id="{D85FFB38-F018-D3E6-1A28-E67CA779A67C}"/>
                </a:ext>
              </a:extLst>
            </p:cNvPr>
            <p:cNvSpPr/>
            <p:nvPr/>
          </p:nvSpPr>
          <p:spPr>
            <a:xfrm>
              <a:off x="462600" y="637095"/>
              <a:ext cx="115824" cy="1185637"/>
            </a:xfrm>
            <a:custGeom>
              <a:avLst/>
              <a:gdLst/>
              <a:ahLst/>
              <a:cxnLst/>
              <a:rect l="0" t="0" r="0" b="0"/>
              <a:pathLst>
                <a:path w="115824" h="1185637">
                  <a:moveTo>
                    <a:pt x="0" y="0"/>
                  </a:moveTo>
                  <a:lnTo>
                    <a:pt x="115824" y="0"/>
                  </a:lnTo>
                  <a:lnTo>
                    <a:pt x="115824" y="1185637"/>
                  </a:lnTo>
                  <a:lnTo>
                    <a:pt x="0" y="118563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1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7" name="Shape 26357">
              <a:extLst>
                <a:ext uri="{FF2B5EF4-FFF2-40B4-BE49-F238E27FC236}">
                  <a16:creationId xmlns:a16="http://schemas.microsoft.com/office/drawing/2014/main" id="{1C60751F-E0BF-32CD-1D62-3E705444DB70}"/>
                </a:ext>
              </a:extLst>
            </p:cNvPr>
            <p:cNvSpPr/>
            <p:nvPr/>
          </p:nvSpPr>
          <p:spPr>
            <a:xfrm>
              <a:off x="1428816" y="1581975"/>
              <a:ext cx="118872" cy="240757"/>
            </a:xfrm>
            <a:custGeom>
              <a:avLst/>
              <a:gdLst/>
              <a:ahLst/>
              <a:cxnLst/>
              <a:rect l="0" t="0" r="0" b="0"/>
              <a:pathLst>
                <a:path w="118872" h="240757">
                  <a:moveTo>
                    <a:pt x="0" y="0"/>
                  </a:moveTo>
                  <a:lnTo>
                    <a:pt x="118872" y="0"/>
                  </a:lnTo>
                  <a:lnTo>
                    <a:pt x="118872" y="240757"/>
                  </a:lnTo>
                  <a:lnTo>
                    <a:pt x="0" y="24075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8" name="Shape 26358">
              <a:extLst>
                <a:ext uri="{FF2B5EF4-FFF2-40B4-BE49-F238E27FC236}">
                  <a16:creationId xmlns:a16="http://schemas.microsoft.com/office/drawing/2014/main" id="{1554383E-A5C1-0701-E4BD-BF354C0DA8C3}"/>
                </a:ext>
              </a:extLst>
            </p:cNvPr>
            <p:cNvSpPr/>
            <p:nvPr/>
          </p:nvSpPr>
          <p:spPr>
            <a:xfrm>
              <a:off x="2248728" y="1463103"/>
              <a:ext cx="118872" cy="359628"/>
            </a:xfrm>
            <a:custGeom>
              <a:avLst/>
              <a:gdLst/>
              <a:ahLst/>
              <a:cxnLst/>
              <a:rect l="0" t="0" r="0" b="0"/>
              <a:pathLst>
                <a:path w="118872" h="359628">
                  <a:moveTo>
                    <a:pt x="0" y="0"/>
                  </a:moveTo>
                  <a:lnTo>
                    <a:pt x="118872" y="0"/>
                  </a:lnTo>
                  <a:lnTo>
                    <a:pt x="118872" y="359628"/>
                  </a:lnTo>
                  <a:lnTo>
                    <a:pt x="0" y="35962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29" name="Shape 26359">
              <a:extLst>
                <a:ext uri="{FF2B5EF4-FFF2-40B4-BE49-F238E27FC236}">
                  <a16:creationId xmlns:a16="http://schemas.microsoft.com/office/drawing/2014/main" id="{85E5D9A3-9B78-7F98-2B9A-A7DABC50262A}"/>
                </a:ext>
              </a:extLst>
            </p:cNvPr>
            <p:cNvSpPr/>
            <p:nvPr/>
          </p:nvSpPr>
          <p:spPr>
            <a:xfrm>
              <a:off x="3068640" y="1325944"/>
              <a:ext cx="118872" cy="496788"/>
            </a:xfrm>
            <a:custGeom>
              <a:avLst/>
              <a:gdLst/>
              <a:ahLst/>
              <a:cxnLst/>
              <a:rect l="0" t="0" r="0" b="0"/>
              <a:pathLst>
                <a:path w="118872" h="496788">
                  <a:moveTo>
                    <a:pt x="0" y="0"/>
                  </a:moveTo>
                  <a:lnTo>
                    <a:pt x="118872" y="0"/>
                  </a:lnTo>
                  <a:lnTo>
                    <a:pt x="118872" y="496788"/>
                  </a:lnTo>
                  <a:lnTo>
                    <a:pt x="0" y="49678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0" name="Shape 26360">
              <a:extLst>
                <a:ext uri="{FF2B5EF4-FFF2-40B4-BE49-F238E27FC236}">
                  <a16:creationId xmlns:a16="http://schemas.microsoft.com/office/drawing/2014/main" id="{76E30F7F-6CB4-6C80-62D4-1E57C18E8D95}"/>
                </a:ext>
              </a:extLst>
            </p:cNvPr>
            <p:cNvSpPr/>
            <p:nvPr/>
          </p:nvSpPr>
          <p:spPr>
            <a:xfrm>
              <a:off x="3888552" y="1310703"/>
              <a:ext cx="118872" cy="512028"/>
            </a:xfrm>
            <a:custGeom>
              <a:avLst/>
              <a:gdLst/>
              <a:ahLst/>
              <a:cxnLst/>
              <a:rect l="0" t="0" r="0" b="0"/>
              <a:pathLst>
                <a:path w="118872" h="512028">
                  <a:moveTo>
                    <a:pt x="0" y="0"/>
                  </a:moveTo>
                  <a:lnTo>
                    <a:pt x="118872" y="0"/>
                  </a:lnTo>
                  <a:lnTo>
                    <a:pt x="118872" y="512028"/>
                  </a:lnTo>
                  <a:lnTo>
                    <a:pt x="0" y="51202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1" name="Shape 26361">
              <a:extLst>
                <a:ext uri="{FF2B5EF4-FFF2-40B4-BE49-F238E27FC236}">
                  <a16:creationId xmlns:a16="http://schemas.microsoft.com/office/drawing/2014/main" id="{BFA37FF9-06C4-EFFF-8207-3BBCBD6E14CE}"/>
                </a:ext>
              </a:extLst>
            </p:cNvPr>
            <p:cNvSpPr/>
            <p:nvPr/>
          </p:nvSpPr>
          <p:spPr>
            <a:xfrm>
              <a:off x="608904" y="1033335"/>
              <a:ext cx="118872" cy="789396"/>
            </a:xfrm>
            <a:custGeom>
              <a:avLst/>
              <a:gdLst/>
              <a:ahLst/>
              <a:cxnLst/>
              <a:rect l="0" t="0" r="0" b="0"/>
              <a:pathLst>
                <a:path w="118872" h="789396">
                  <a:moveTo>
                    <a:pt x="0" y="0"/>
                  </a:moveTo>
                  <a:lnTo>
                    <a:pt x="118872" y="0"/>
                  </a:lnTo>
                  <a:lnTo>
                    <a:pt x="118872" y="789396"/>
                  </a:lnTo>
                  <a:lnTo>
                    <a:pt x="0" y="78939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2" name="Shape 26362">
              <a:extLst>
                <a:ext uri="{FF2B5EF4-FFF2-40B4-BE49-F238E27FC236}">
                  <a16:creationId xmlns:a16="http://schemas.microsoft.com/office/drawing/2014/main" id="{B3CB926C-CB78-5D54-0F99-E3C875F322DD}"/>
                </a:ext>
              </a:extLst>
            </p:cNvPr>
            <p:cNvSpPr/>
            <p:nvPr/>
          </p:nvSpPr>
          <p:spPr>
            <a:xfrm>
              <a:off x="2398080" y="1770951"/>
              <a:ext cx="118872" cy="51781"/>
            </a:xfrm>
            <a:custGeom>
              <a:avLst/>
              <a:gdLst/>
              <a:ahLst/>
              <a:cxnLst/>
              <a:rect l="0" t="0" r="0" b="0"/>
              <a:pathLst>
                <a:path w="118872" h="51781">
                  <a:moveTo>
                    <a:pt x="0" y="0"/>
                  </a:moveTo>
                  <a:lnTo>
                    <a:pt x="118872" y="0"/>
                  </a:lnTo>
                  <a:lnTo>
                    <a:pt x="118872" y="51781"/>
                  </a:lnTo>
                  <a:lnTo>
                    <a:pt x="0" y="5178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4A4A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3" name="Shape 26363">
              <a:extLst>
                <a:ext uri="{FF2B5EF4-FFF2-40B4-BE49-F238E27FC236}">
                  <a16:creationId xmlns:a16="http://schemas.microsoft.com/office/drawing/2014/main" id="{6911C9DF-B193-8761-2295-A951A647322A}"/>
                </a:ext>
              </a:extLst>
            </p:cNvPr>
            <p:cNvSpPr/>
            <p:nvPr/>
          </p:nvSpPr>
          <p:spPr>
            <a:xfrm>
              <a:off x="3217992" y="1731327"/>
              <a:ext cx="118872" cy="91405"/>
            </a:xfrm>
            <a:custGeom>
              <a:avLst/>
              <a:gdLst/>
              <a:ahLst/>
              <a:cxnLst/>
              <a:rect l="0" t="0" r="0" b="0"/>
              <a:pathLst>
                <a:path w="118872" h="91405">
                  <a:moveTo>
                    <a:pt x="0" y="0"/>
                  </a:moveTo>
                  <a:lnTo>
                    <a:pt x="118872" y="0"/>
                  </a:lnTo>
                  <a:lnTo>
                    <a:pt x="118872" y="91405"/>
                  </a:lnTo>
                  <a:lnTo>
                    <a:pt x="0" y="9140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4A4A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4" name="Shape 26364">
              <a:extLst>
                <a:ext uri="{FF2B5EF4-FFF2-40B4-BE49-F238E27FC236}">
                  <a16:creationId xmlns:a16="http://schemas.microsoft.com/office/drawing/2014/main" id="{13F0AD97-E535-47AB-15E3-E8CF57A29B6C}"/>
                </a:ext>
              </a:extLst>
            </p:cNvPr>
            <p:cNvSpPr/>
            <p:nvPr/>
          </p:nvSpPr>
          <p:spPr>
            <a:xfrm>
              <a:off x="4037904" y="1642935"/>
              <a:ext cx="118872" cy="179796"/>
            </a:xfrm>
            <a:custGeom>
              <a:avLst/>
              <a:gdLst/>
              <a:ahLst/>
              <a:cxnLst/>
              <a:rect l="0" t="0" r="0" b="0"/>
              <a:pathLst>
                <a:path w="118872" h="179796">
                  <a:moveTo>
                    <a:pt x="0" y="0"/>
                  </a:moveTo>
                  <a:lnTo>
                    <a:pt x="118872" y="0"/>
                  </a:lnTo>
                  <a:lnTo>
                    <a:pt x="118872" y="179796"/>
                  </a:lnTo>
                  <a:lnTo>
                    <a:pt x="0" y="17979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4A4A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5" name="Shape 26365">
              <a:extLst>
                <a:ext uri="{FF2B5EF4-FFF2-40B4-BE49-F238E27FC236}">
                  <a16:creationId xmlns:a16="http://schemas.microsoft.com/office/drawing/2014/main" id="{6DB346E7-F42A-5146-31E7-333B82A3CBF2}"/>
                </a:ext>
              </a:extLst>
            </p:cNvPr>
            <p:cNvSpPr/>
            <p:nvPr/>
          </p:nvSpPr>
          <p:spPr>
            <a:xfrm>
              <a:off x="1578168" y="1560639"/>
              <a:ext cx="118872" cy="262093"/>
            </a:xfrm>
            <a:custGeom>
              <a:avLst/>
              <a:gdLst/>
              <a:ahLst/>
              <a:cxnLst/>
              <a:rect l="0" t="0" r="0" b="0"/>
              <a:pathLst>
                <a:path w="118872" h="262093">
                  <a:moveTo>
                    <a:pt x="0" y="0"/>
                  </a:moveTo>
                  <a:lnTo>
                    <a:pt x="118872" y="0"/>
                  </a:lnTo>
                  <a:lnTo>
                    <a:pt x="118872" y="262093"/>
                  </a:lnTo>
                  <a:lnTo>
                    <a:pt x="0" y="26209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4A4A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6" name="Shape 26366">
              <a:extLst>
                <a:ext uri="{FF2B5EF4-FFF2-40B4-BE49-F238E27FC236}">
                  <a16:creationId xmlns:a16="http://schemas.microsoft.com/office/drawing/2014/main" id="{B82E04D0-E2FB-ACE6-C912-6FE6A472C0AB}"/>
                </a:ext>
              </a:extLst>
            </p:cNvPr>
            <p:cNvSpPr/>
            <p:nvPr/>
          </p:nvSpPr>
          <p:spPr>
            <a:xfrm>
              <a:off x="758256" y="935800"/>
              <a:ext cx="118872" cy="886932"/>
            </a:xfrm>
            <a:custGeom>
              <a:avLst/>
              <a:gdLst/>
              <a:ahLst/>
              <a:cxnLst/>
              <a:rect l="0" t="0" r="0" b="0"/>
              <a:pathLst>
                <a:path w="118872" h="886932">
                  <a:moveTo>
                    <a:pt x="0" y="0"/>
                  </a:moveTo>
                  <a:lnTo>
                    <a:pt x="118872" y="0"/>
                  </a:lnTo>
                  <a:lnTo>
                    <a:pt x="118872" y="886932"/>
                  </a:lnTo>
                  <a:lnTo>
                    <a:pt x="0" y="88693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4A4A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7" name="Shape 26367">
              <a:extLst>
                <a:ext uri="{FF2B5EF4-FFF2-40B4-BE49-F238E27FC236}">
                  <a16:creationId xmlns:a16="http://schemas.microsoft.com/office/drawing/2014/main" id="{FD39750B-4E56-8FFB-5117-4F995EE45E42}"/>
                </a:ext>
              </a:extLst>
            </p:cNvPr>
            <p:cNvSpPr/>
            <p:nvPr/>
          </p:nvSpPr>
          <p:spPr>
            <a:xfrm>
              <a:off x="1727520" y="1612456"/>
              <a:ext cx="115824" cy="210276"/>
            </a:xfrm>
            <a:custGeom>
              <a:avLst/>
              <a:gdLst/>
              <a:ahLst/>
              <a:cxnLst/>
              <a:rect l="0" t="0" r="0" b="0"/>
              <a:pathLst>
                <a:path w="115824" h="210276">
                  <a:moveTo>
                    <a:pt x="0" y="0"/>
                  </a:moveTo>
                  <a:lnTo>
                    <a:pt x="115824" y="0"/>
                  </a:lnTo>
                  <a:lnTo>
                    <a:pt x="115824" y="210276"/>
                  </a:lnTo>
                  <a:lnTo>
                    <a:pt x="0" y="21027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8" name="Shape 26368">
              <a:extLst>
                <a:ext uri="{FF2B5EF4-FFF2-40B4-BE49-F238E27FC236}">
                  <a16:creationId xmlns:a16="http://schemas.microsoft.com/office/drawing/2014/main" id="{7887B4EC-60C9-86DF-31A3-453BD6355D71}"/>
                </a:ext>
              </a:extLst>
            </p:cNvPr>
            <p:cNvSpPr/>
            <p:nvPr/>
          </p:nvSpPr>
          <p:spPr>
            <a:xfrm>
              <a:off x="2547432" y="1423479"/>
              <a:ext cx="115824" cy="399252"/>
            </a:xfrm>
            <a:custGeom>
              <a:avLst/>
              <a:gdLst/>
              <a:ahLst/>
              <a:cxnLst/>
              <a:rect l="0" t="0" r="0" b="0"/>
              <a:pathLst>
                <a:path w="115824" h="399252">
                  <a:moveTo>
                    <a:pt x="0" y="0"/>
                  </a:moveTo>
                  <a:lnTo>
                    <a:pt x="115824" y="0"/>
                  </a:lnTo>
                  <a:lnTo>
                    <a:pt x="115824" y="399252"/>
                  </a:lnTo>
                  <a:lnTo>
                    <a:pt x="0" y="399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39" name="Shape 26369">
              <a:extLst>
                <a:ext uri="{FF2B5EF4-FFF2-40B4-BE49-F238E27FC236}">
                  <a16:creationId xmlns:a16="http://schemas.microsoft.com/office/drawing/2014/main" id="{4A4D69BC-3022-950C-D76A-35DD8DAC3CEA}"/>
                </a:ext>
              </a:extLst>
            </p:cNvPr>
            <p:cNvSpPr/>
            <p:nvPr/>
          </p:nvSpPr>
          <p:spPr>
            <a:xfrm>
              <a:off x="4187256" y="1310703"/>
              <a:ext cx="115824" cy="512028"/>
            </a:xfrm>
            <a:custGeom>
              <a:avLst/>
              <a:gdLst/>
              <a:ahLst/>
              <a:cxnLst/>
              <a:rect l="0" t="0" r="0" b="0"/>
              <a:pathLst>
                <a:path w="115824" h="512028">
                  <a:moveTo>
                    <a:pt x="0" y="0"/>
                  </a:moveTo>
                  <a:lnTo>
                    <a:pt x="115824" y="0"/>
                  </a:lnTo>
                  <a:lnTo>
                    <a:pt x="115824" y="512028"/>
                  </a:lnTo>
                  <a:lnTo>
                    <a:pt x="0" y="51202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40" name="Shape 26370">
              <a:extLst>
                <a:ext uri="{FF2B5EF4-FFF2-40B4-BE49-F238E27FC236}">
                  <a16:creationId xmlns:a16="http://schemas.microsoft.com/office/drawing/2014/main" id="{C3A3341B-46D1-496F-C82E-C081E6EB35FB}"/>
                </a:ext>
              </a:extLst>
            </p:cNvPr>
            <p:cNvSpPr/>
            <p:nvPr/>
          </p:nvSpPr>
          <p:spPr>
            <a:xfrm>
              <a:off x="3367344" y="1310703"/>
              <a:ext cx="115824" cy="512028"/>
            </a:xfrm>
            <a:custGeom>
              <a:avLst/>
              <a:gdLst/>
              <a:ahLst/>
              <a:cxnLst/>
              <a:rect l="0" t="0" r="0" b="0"/>
              <a:pathLst>
                <a:path w="115824" h="512028">
                  <a:moveTo>
                    <a:pt x="0" y="0"/>
                  </a:moveTo>
                  <a:lnTo>
                    <a:pt x="115824" y="0"/>
                  </a:lnTo>
                  <a:lnTo>
                    <a:pt x="115824" y="512028"/>
                  </a:lnTo>
                  <a:lnTo>
                    <a:pt x="0" y="51202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41" name="Shape 26371">
              <a:extLst>
                <a:ext uri="{FF2B5EF4-FFF2-40B4-BE49-F238E27FC236}">
                  <a16:creationId xmlns:a16="http://schemas.microsoft.com/office/drawing/2014/main" id="{B0ADFF0B-9347-D589-C6F6-9E01A494192A}"/>
                </a:ext>
              </a:extLst>
            </p:cNvPr>
            <p:cNvSpPr/>
            <p:nvPr/>
          </p:nvSpPr>
          <p:spPr>
            <a:xfrm>
              <a:off x="907608" y="996759"/>
              <a:ext cx="115824" cy="825972"/>
            </a:xfrm>
            <a:custGeom>
              <a:avLst/>
              <a:gdLst/>
              <a:ahLst/>
              <a:cxnLst/>
              <a:rect l="0" t="0" r="0" b="0"/>
              <a:pathLst>
                <a:path w="115824" h="825972">
                  <a:moveTo>
                    <a:pt x="0" y="0"/>
                  </a:moveTo>
                  <a:lnTo>
                    <a:pt x="115824" y="0"/>
                  </a:lnTo>
                  <a:lnTo>
                    <a:pt x="115824" y="825972"/>
                  </a:lnTo>
                  <a:lnTo>
                    <a:pt x="0" y="82597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42" name="Shape 2095">
              <a:extLst>
                <a:ext uri="{FF2B5EF4-FFF2-40B4-BE49-F238E27FC236}">
                  <a16:creationId xmlns:a16="http://schemas.microsoft.com/office/drawing/2014/main" id="{8DAF5261-762F-C6D2-5DB2-D875982C6960}"/>
                </a:ext>
              </a:extLst>
            </p:cNvPr>
            <p:cNvSpPr/>
            <p:nvPr/>
          </p:nvSpPr>
          <p:spPr>
            <a:xfrm>
              <a:off x="333237" y="1822732"/>
              <a:ext cx="4099063" cy="1"/>
            </a:xfrm>
            <a:custGeom>
              <a:avLst/>
              <a:gdLst/>
              <a:ahLst/>
              <a:cxnLst/>
              <a:rect l="0" t="0" r="0" b="0"/>
              <a:pathLst>
                <a:path w="4099063" h="1">
                  <a:moveTo>
                    <a:pt x="0" y="0"/>
                  </a:moveTo>
                  <a:lnTo>
                    <a:pt x="4099063" y="1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FD6076-AA3F-C0FD-FF51-AD9F18C165FE}"/>
                </a:ext>
              </a:extLst>
            </p:cNvPr>
            <p:cNvSpPr/>
            <p:nvPr/>
          </p:nvSpPr>
          <p:spPr>
            <a:xfrm>
              <a:off x="169291" y="1742965"/>
              <a:ext cx="78101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CD4FD0-F895-ABE1-DC2B-4EAC32A48069}"/>
                </a:ext>
              </a:extLst>
            </p:cNvPr>
            <p:cNvSpPr/>
            <p:nvPr/>
          </p:nvSpPr>
          <p:spPr>
            <a:xfrm>
              <a:off x="82550" y="1590565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0.2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2B25B-FC5D-08BC-E861-10FBEE120B80}"/>
                </a:ext>
              </a:extLst>
            </p:cNvPr>
            <p:cNvSpPr/>
            <p:nvPr/>
          </p:nvSpPr>
          <p:spPr>
            <a:xfrm>
              <a:off x="82550" y="1441214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0.4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C7256-62FA-E891-3F1E-C962F27717A5}"/>
                </a:ext>
              </a:extLst>
            </p:cNvPr>
            <p:cNvSpPr/>
            <p:nvPr/>
          </p:nvSpPr>
          <p:spPr>
            <a:xfrm>
              <a:off x="82550" y="1291862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0.6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2CB989-D225-E104-5996-9AE5B29EF2DB}"/>
                </a:ext>
              </a:extLst>
            </p:cNvPr>
            <p:cNvSpPr/>
            <p:nvPr/>
          </p:nvSpPr>
          <p:spPr>
            <a:xfrm>
              <a:off x="82550" y="1142510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0.8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13DEBB-6701-1F83-5F0C-7C70518B46DC}"/>
                </a:ext>
              </a:extLst>
            </p:cNvPr>
            <p:cNvSpPr/>
            <p:nvPr/>
          </p:nvSpPr>
          <p:spPr>
            <a:xfrm>
              <a:off x="169291" y="990110"/>
              <a:ext cx="78101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7DFF9E-0FFF-CD43-655F-1D1E055003E7}"/>
                </a:ext>
              </a:extLst>
            </p:cNvPr>
            <p:cNvSpPr/>
            <p:nvPr/>
          </p:nvSpPr>
          <p:spPr>
            <a:xfrm>
              <a:off x="82550" y="840757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1.2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B13324-1251-E17E-1394-A0ACFC35F09B}"/>
                </a:ext>
              </a:extLst>
            </p:cNvPr>
            <p:cNvSpPr/>
            <p:nvPr/>
          </p:nvSpPr>
          <p:spPr>
            <a:xfrm>
              <a:off x="82550" y="691406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1.4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9D2707-3B2A-EE7C-EAF5-70B10E8CF68E}"/>
                </a:ext>
              </a:extLst>
            </p:cNvPr>
            <p:cNvSpPr/>
            <p:nvPr/>
          </p:nvSpPr>
          <p:spPr>
            <a:xfrm>
              <a:off x="82550" y="539006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1.6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43C964-FDEC-6170-ED19-0E599561180C}"/>
                </a:ext>
              </a:extLst>
            </p:cNvPr>
            <p:cNvSpPr/>
            <p:nvPr/>
          </p:nvSpPr>
          <p:spPr>
            <a:xfrm>
              <a:off x="82550" y="389654"/>
              <a:ext cx="191633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1.8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918A12B-7E1F-D47A-CDDC-1A0F63239990}"/>
                </a:ext>
              </a:extLst>
            </p:cNvPr>
            <p:cNvSpPr/>
            <p:nvPr/>
          </p:nvSpPr>
          <p:spPr>
            <a:xfrm>
              <a:off x="614269" y="1895365"/>
              <a:ext cx="273771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MSE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556178-1C25-B40A-4989-CDEE6F6DCDC6}"/>
                </a:ext>
              </a:extLst>
            </p:cNvPr>
            <p:cNvSpPr/>
            <p:nvPr/>
          </p:nvSpPr>
          <p:spPr>
            <a:xfrm>
              <a:off x="1440178" y="1895365"/>
              <a:ext cx="294105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MAE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FF471B-BC12-CCF6-BC40-51D2E90D359B}"/>
                </a:ext>
              </a:extLst>
            </p:cNvPr>
            <p:cNvSpPr/>
            <p:nvPr/>
          </p:nvSpPr>
          <p:spPr>
            <a:xfrm>
              <a:off x="2040946" y="1895365"/>
              <a:ext cx="875551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Accuracy    (@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8F91FF-DB4E-F958-BBA9-E78746DD85B4}"/>
                </a:ext>
              </a:extLst>
            </p:cNvPr>
            <p:cNvSpPr/>
            <p:nvPr/>
          </p:nvSpPr>
          <p:spPr>
            <a:xfrm>
              <a:off x="2240179" y="2035574"/>
              <a:ext cx="346850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k=10)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7ED8085-C89C-E7FD-FC80-FFC95A2741FF}"/>
                </a:ext>
              </a:extLst>
            </p:cNvPr>
            <p:cNvSpPr/>
            <p:nvPr/>
          </p:nvSpPr>
          <p:spPr>
            <a:xfrm>
              <a:off x="2897494" y="1895365"/>
              <a:ext cx="778240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Precision (@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37A8B3-965A-F62C-9567-F42FA0A264B2}"/>
                </a:ext>
              </a:extLst>
            </p:cNvPr>
            <p:cNvSpPr/>
            <p:nvPr/>
          </p:nvSpPr>
          <p:spPr>
            <a:xfrm>
              <a:off x="3059991" y="2035574"/>
              <a:ext cx="346850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k=10)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8D0FB1-E6EA-14A0-28B6-E3F0052C2ECA}"/>
                </a:ext>
              </a:extLst>
            </p:cNvPr>
            <p:cNvSpPr/>
            <p:nvPr/>
          </p:nvSpPr>
          <p:spPr>
            <a:xfrm>
              <a:off x="3711052" y="1895365"/>
              <a:ext cx="794522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ROC-AUC (@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A456B7-7FC6-B618-AF75-60E53BBB7531}"/>
                </a:ext>
              </a:extLst>
            </p:cNvPr>
            <p:cNvSpPr/>
            <p:nvPr/>
          </p:nvSpPr>
          <p:spPr>
            <a:xfrm>
              <a:off x="3879804" y="2035574"/>
              <a:ext cx="346850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k=10)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1" name="Shape 26372">
              <a:extLst>
                <a:ext uri="{FF2B5EF4-FFF2-40B4-BE49-F238E27FC236}">
                  <a16:creationId xmlns:a16="http://schemas.microsoft.com/office/drawing/2014/main" id="{999AFB53-56E6-8AEC-F408-21075A49C1EE}"/>
                </a:ext>
              </a:extLst>
            </p:cNvPr>
            <p:cNvSpPr/>
            <p:nvPr/>
          </p:nvSpPr>
          <p:spPr>
            <a:xfrm>
              <a:off x="1060317" y="2332627"/>
              <a:ext cx="62780" cy="62780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1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8D8C092-7D89-1E97-4BEF-6E9EC3A06C22}"/>
                </a:ext>
              </a:extLst>
            </p:cNvPr>
            <p:cNvSpPr/>
            <p:nvPr/>
          </p:nvSpPr>
          <p:spPr>
            <a:xfrm>
              <a:off x="1149723" y="2282462"/>
              <a:ext cx="1248527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Matrix Factorization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3" name="Shape 26373">
              <a:extLst>
                <a:ext uri="{FF2B5EF4-FFF2-40B4-BE49-F238E27FC236}">
                  <a16:creationId xmlns:a16="http://schemas.microsoft.com/office/drawing/2014/main" id="{87EFA13E-B5B7-1F69-1A49-B690CD46480A}"/>
                </a:ext>
              </a:extLst>
            </p:cNvPr>
            <p:cNvSpPr/>
            <p:nvPr/>
          </p:nvSpPr>
          <p:spPr>
            <a:xfrm>
              <a:off x="2326914" y="2332627"/>
              <a:ext cx="62780" cy="62780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C74F9F-A7DC-164E-CCF2-1FE6FE88FD15}"/>
                </a:ext>
              </a:extLst>
            </p:cNvPr>
            <p:cNvSpPr/>
            <p:nvPr/>
          </p:nvSpPr>
          <p:spPr>
            <a:xfrm>
              <a:off x="2416321" y="2282462"/>
              <a:ext cx="561467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Deep FM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5" name="Shape 26374">
              <a:extLst>
                <a:ext uri="{FF2B5EF4-FFF2-40B4-BE49-F238E27FC236}">
                  <a16:creationId xmlns:a16="http://schemas.microsoft.com/office/drawing/2014/main" id="{EAB08F7D-EA0E-A1B1-2BB8-EF53C8DF10D0}"/>
                </a:ext>
              </a:extLst>
            </p:cNvPr>
            <p:cNvSpPr/>
            <p:nvPr/>
          </p:nvSpPr>
          <p:spPr>
            <a:xfrm>
              <a:off x="1060317" y="2546940"/>
              <a:ext cx="62780" cy="62781"/>
            </a:xfrm>
            <a:custGeom>
              <a:avLst/>
              <a:gdLst/>
              <a:ahLst/>
              <a:cxnLst/>
              <a:rect l="0" t="0" r="0" b="0"/>
              <a:pathLst>
                <a:path w="62780" h="62781">
                  <a:moveTo>
                    <a:pt x="0" y="0"/>
                  </a:moveTo>
                  <a:lnTo>
                    <a:pt x="62780" y="0"/>
                  </a:lnTo>
                  <a:lnTo>
                    <a:pt x="62780" y="62781"/>
                  </a:lnTo>
                  <a:lnTo>
                    <a:pt x="0" y="6278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4A4A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C03C655-DC55-103B-E131-6BF9B72D898E}"/>
                </a:ext>
              </a:extLst>
            </p:cNvPr>
            <p:cNvSpPr/>
            <p:nvPr/>
          </p:nvSpPr>
          <p:spPr>
            <a:xfrm>
              <a:off x="1149723" y="2498869"/>
              <a:ext cx="1449927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Two Tower Base Model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7" name="Shape 26375">
              <a:extLst>
                <a:ext uri="{FF2B5EF4-FFF2-40B4-BE49-F238E27FC236}">
                  <a16:creationId xmlns:a16="http://schemas.microsoft.com/office/drawing/2014/main" id="{77A2CB22-C8C7-DF73-19DE-05B32AB4AC31}"/>
                </a:ext>
              </a:extLst>
            </p:cNvPr>
            <p:cNvSpPr/>
            <p:nvPr/>
          </p:nvSpPr>
          <p:spPr>
            <a:xfrm>
              <a:off x="2326914" y="2546940"/>
              <a:ext cx="62780" cy="62781"/>
            </a:xfrm>
            <a:custGeom>
              <a:avLst/>
              <a:gdLst/>
              <a:ahLst/>
              <a:cxnLst/>
              <a:rect l="0" t="0" r="0" b="0"/>
              <a:pathLst>
                <a:path w="62780" h="62781">
                  <a:moveTo>
                    <a:pt x="0" y="0"/>
                  </a:moveTo>
                  <a:lnTo>
                    <a:pt x="62780" y="0"/>
                  </a:lnTo>
                  <a:lnTo>
                    <a:pt x="62780" y="62781"/>
                  </a:lnTo>
                  <a:lnTo>
                    <a:pt x="0" y="6278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6ABD380-B6A7-0EBF-2CB4-A395303BBA4D}"/>
                </a:ext>
              </a:extLst>
            </p:cNvPr>
            <p:cNvSpPr/>
            <p:nvPr/>
          </p:nvSpPr>
          <p:spPr>
            <a:xfrm>
              <a:off x="2416321" y="2498869"/>
              <a:ext cx="1287716" cy="1880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>
                  <a:solidFill>
                    <a:srgbClr val="58585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AFETLER Base Model</a:t>
              </a:r>
              <a:endParaRPr lang="en-I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9" name="Shape 2123">
              <a:extLst>
                <a:ext uri="{FF2B5EF4-FFF2-40B4-BE49-F238E27FC236}">
                  <a16:creationId xmlns:a16="http://schemas.microsoft.com/office/drawing/2014/main" id="{2A92A6F0-D8D2-76BF-CBCE-FFBA3821183B}"/>
                </a:ext>
              </a:extLst>
            </p:cNvPr>
            <p:cNvSpPr/>
            <p:nvPr/>
          </p:nvSpPr>
          <p:spPr>
            <a:xfrm>
              <a:off x="0" y="0"/>
              <a:ext cx="4571999" cy="2742637"/>
            </a:xfrm>
            <a:custGeom>
              <a:avLst/>
              <a:gdLst/>
              <a:ahLst/>
              <a:cxnLst/>
              <a:rect l="0" t="0" r="0" b="0"/>
              <a:pathLst>
                <a:path w="4571999" h="2742637">
                  <a:moveTo>
                    <a:pt x="4571999" y="0"/>
                  </a:moveTo>
                  <a:lnTo>
                    <a:pt x="4571999" y="2742637"/>
                  </a:lnTo>
                  <a:lnTo>
                    <a:pt x="0" y="2742637"/>
                  </a:ln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3200"/>
            </a:p>
          </p:txBody>
        </p:sp>
      </p:grpSp>
    </p:spTree>
    <p:extLst>
      <p:ext uri="{BB962C8B-B14F-4D97-AF65-F5344CB8AC3E}">
        <p14:creationId xmlns:p14="http://schemas.microsoft.com/office/powerpoint/2010/main" val="379565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36" y="1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Conclusion &amp; Future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3F3A-010B-500F-ABF2-62C96703A579}"/>
              </a:ext>
            </a:extLst>
          </p:cNvPr>
          <p:cNvSpPr txBox="1"/>
          <p:nvPr/>
        </p:nvSpPr>
        <p:spPr>
          <a:xfrm>
            <a:off x="476252" y="1288451"/>
            <a:ext cx="111277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</a:rPr>
              <a:t>Conclusion: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355600" lvl="1" indent="-173038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AFETLER Advancements: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AFETLER improves user shopping experiences by delivering personalized and relevant recommendations. Its key innovations include dynamic fusion, cold-start mitigation via transfer learning, and efficient user-item interaction capture with hierarchical attention methods.</a:t>
            </a:r>
          </a:p>
          <a:p>
            <a:pPr marL="355600" lvl="1" indent="-173038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Performance: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AFETLER outperformed existing models with lower MSE, MAE, higher accuracy, precision, and ROC-AUC values, especially in top-10 recommendations, highlighting its predictive accuracy and user interaction classification capabilities.</a:t>
            </a:r>
          </a:p>
          <a:p>
            <a:pPr marL="355600" lvl="1" indent="-173038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Impact: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Bridging the gap between precise suggestions and increased platform revenue, AFETLER enhances user experiences and boosts financial outcomes for e-commerce platforms.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</a:rPr>
              <a:t>Future Research Directions: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355600" lvl="1" indent="-173038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Real-World Data Validation: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Validate AFETLER's efficacy in dynamic e-commerce contexts by experimenting with real-world data from diverse sources, including user-generated content and contextual data.</a:t>
            </a:r>
          </a:p>
          <a:p>
            <a:pPr marL="355600" lvl="1" indent="-173038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Enhancements: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Improve transfer learning processes, dynamic hyperparameter tuning, and transition to online learning and deployment strategies for a more adaptable system.</a:t>
            </a:r>
          </a:p>
          <a:p>
            <a:pPr marL="355600" lvl="1" indent="-173038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Comprehensive Recommendations: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Focus on interpretability, effective user feedback incorporation, suggestion diversity, scalability optimization, and efficient comparative analyses against existing models for a holistic recommendation system landscape.</a:t>
            </a:r>
          </a:p>
          <a:p>
            <a:pPr marL="355600" lvl="1" indent="-173038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Conceptual Framework: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View the developed AFETLER model as a conceptual foundation, encouraging further research and development to create a comprehensive and functional recommendation system based on the AFETLER approach.</a:t>
            </a:r>
          </a:p>
        </p:txBody>
      </p:sp>
    </p:spTree>
    <p:extLst>
      <p:ext uri="{BB962C8B-B14F-4D97-AF65-F5344CB8AC3E}">
        <p14:creationId xmlns:p14="http://schemas.microsoft.com/office/powerpoint/2010/main" val="95345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36" y="1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References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3F3A-010B-500F-ABF2-62C96703A579}"/>
              </a:ext>
            </a:extLst>
          </p:cNvPr>
          <p:cNvSpPr txBox="1"/>
          <p:nvPr/>
        </p:nvSpPr>
        <p:spPr>
          <a:xfrm>
            <a:off x="313691" y="1288451"/>
            <a:ext cx="11127727" cy="52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 </a:t>
            </a:r>
            <a:r>
              <a:rPr lang="en-GB" sz="1400" dirty="0" err="1">
                <a:latin typeface="Times New Roman" panose="02020603050405020304" pitchFamily="18" charset="0"/>
              </a:rPr>
              <a:t>Markellou</a:t>
            </a:r>
            <a:r>
              <a:rPr lang="en-GB" sz="1400" dirty="0">
                <a:latin typeface="Times New Roman" panose="02020603050405020304" pitchFamily="18" charset="0"/>
              </a:rPr>
              <a:t>, P, </a:t>
            </a:r>
            <a:r>
              <a:rPr lang="en-GB" sz="1400" dirty="0" err="1">
                <a:latin typeface="Times New Roman" panose="02020603050405020304" pitchFamily="18" charset="0"/>
              </a:rPr>
              <a:t>Mousourouli</a:t>
            </a:r>
            <a:r>
              <a:rPr lang="en-GB" sz="1400" dirty="0">
                <a:latin typeface="Times New Roman" panose="02020603050405020304" pitchFamily="18" charset="0"/>
              </a:rPr>
              <a:t>, I., </a:t>
            </a:r>
            <a:r>
              <a:rPr lang="en-GB" sz="1400" dirty="0" err="1">
                <a:latin typeface="Times New Roman" panose="02020603050405020304" pitchFamily="18" charset="0"/>
              </a:rPr>
              <a:t>Sirmakessis</a:t>
            </a:r>
            <a:r>
              <a:rPr lang="en-GB" sz="1400" dirty="0">
                <a:latin typeface="Times New Roman" panose="02020603050405020304" pitchFamily="18" charset="0"/>
              </a:rPr>
              <a:t>, S, &amp; Tsakalidis, A. (n.d.). Personalized E-commerce Recommendations.   </a:t>
            </a:r>
            <a:endParaRPr lang="en-IN" sz="1400" dirty="0">
              <a:latin typeface="Times New Roman" panose="02020603050405020304" pitchFamily="18" charset="0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Ko, H, Lee, S, Park, Y, &amp; Choi, A. (2022). A Survey of Recommendation Systems: Recommendation Models, Techniques, and Application Fields. Electronics, 11(1), 141. https://doi.org/10.3390/electronics11010141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Jamali, M., &amp; Ester, M. (2010).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Matrix Factorization Technique with Trust Propagation for Recommendation in Social Networks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Koren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 (2010).  Collaborative filtering with temporal dynamics. 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Communications of the ACM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53(4), 89–97. https://doi.org/10.1145/1721654.1721677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Koren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 (n.d.). Factorization Meets the Neighbourhood: a Multifaceted Collaborative Filtering Model.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Bobadilla, J., Alonso, S., &amp; Hernando, A. (2020). Deep Learning Architecture for Collaborative Filtering Recommender Systems. Applied Sciences, 10(7), 2441. https://doi.org/10.3390/app10072441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Covington, P., Adams, J., &amp;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Sargin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(2016). Deep Neural Networks for YouTube Recommendations. Proceedings of the 10th ACM Conference on Recommender Systems. </a:t>
            </a:r>
            <a:r>
              <a:rPr lang="en-GB" sz="1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https://doi.org/10.1145/2959100.2959190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Zhou, G, Mou, N, Fan, Y, Pi, Q, Bian, W, Zhou, C., Zhu, X., &amp; Gai, K. (2019). Deep Interest Evolution Network for Click-Through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 Prediction. Proceedings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AAAI Conference on Artificial Intelligence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(01), 5941–5948.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GB" sz="1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https://doi.org/10.1609/aaai.v33i01.33015941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Feng, P. J., Pan, P., Zhou, T., Chen, H., &amp; Luo, C. (2021). Zero Shot on the Cold-Start Problem. Proceedings of the 30th ACM International Conference on Information &amp; Knowledge Management. </a:t>
            </a:r>
            <a:r>
              <a:rPr lang="en-GB" sz="1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https://doi.org/10.1145/3459637.3482312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Zou, H., Gong, Z., Zhang, N., Zhao, W., &amp; Guo, J. (2013). Trust Rank: A Cold-Start tolerant recommender system. Enterprise Information Systems, 9(2), 117–138. https://doi.org/10.1080/17517575.2013.804587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Xin, S., Li, Z., Zou, P., Long, C., Zhang, J., Bu, J., &amp; Zhou, J. (2021, April 1). ATNN: Adversarial Two-Tower Neural Network for New Item’s Popularity Prediction in E-commerce. IEEE Xplore. https://doi.org/10.1109/ICDE51399.2021.00282 </a:t>
            </a:r>
            <a:r>
              <a:rPr lang="en-GB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Wang, J., Zhu, J., &amp; He, X. (2021). Cross-Batch Negative Sampling for Training Two-Tower Recommenders.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(Cornell University). </a:t>
            </a:r>
            <a:r>
              <a:rPr lang="en-GB" sz="1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</a:t>
            </a:r>
            <a:r>
              <a:rPr lang="en-GB" sz="1400" u="none" strike="noStrike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7"/>
              </a:rPr>
              <a:t>doi</a:t>
            </a:r>
            <a:r>
              <a:rPr lang="en-GB" sz="1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.org/10.1145/3404835.3463032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262890" algn="just">
              <a:spcAft>
                <a:spcPts val="1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 Yu, Y., Wang, W., Feng, Z., &amp; Xue, D. (n.d.). A Dual Augmented Two-tower Model for Online Large-scale Recommendation. </a:t>
            </a:r>
            <a:r>
              <a:rPr lang="en-GB" sz="1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https://doi.org/10.1145/1122445.1122456</a:t>
            </a:r>
            <a:endParaRPr lang="en-IN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65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5A5311-313E-4AE9-BDF4-E6F05991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27"/>
            <a:ext cx="12199168" cy="68539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EEE902-384F-4D79-AF9E-46459FA82156}"/>
              </a:ext>
            </a:extLst>
          </p:cNvPr>
          <p:cNvSpPr/>
          <p:nvPr/>
        </p:nvSpPr>
        <p:spPr>
          <a:xfrm>
            <a:off x="3250276" y="2967644"/>
            <a:ext cx="5719157" cy="955963"/>
          </a:xfrm>
          <a:prstGeom prst="rect">
            <a:avLst/>
          </a:prstGeom>
          <a:solidFill>
            <a:srgbClr val="0063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BD9506-E137-40EC-99E1-CD66FB41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7" y="0"/>
            <a:ext cx="3557846" cy="1712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919D57-C141-4641-8232-08CE19373C70}"/>
              </a:ext>
            </a:extLst>
          </p:cNvPr>
          <p:cNvSpPr txBox="1"/>
          <p:nvPr/>
        </p:nvSpPr>
        <p:spPr>
          <a:xfrm>
            <a:off x="3250276" y="3133896"/>
            <a:ext cx="571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140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E713E9-5AC3-2AA8-C944-E25D0CF66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61"/>
            <a:ext cx="12206336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F6FE-1BF4-9E17-3C6E-1528A49B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Introduction </a:t>
            </a:r>
          </a:p>
          <a:p>
            <a:r>
              <a:rPr lang="en-IN" sz="1800" dirty="0"/>
              <a:t>Literature Survey</a:t>
            </a:r>
          </a:p>
          <a:p>
            <a:r>
              <a:rPr lang="en-IN" sz="1800" dirty="0"/>
              <a:t>Problem Statement</a:t>
            </a:r>
          </a:p>
          <a:p>
            <a:r>
              <a:rPr lang="en-IN" sz="1800" dirty="0"/>
              <a:t>Methodology Adopted</a:t>
            </a:r>
          </a:p>
          <a:p>
            <a:r>
              <a:rPr lang="en-IN" sz="1800" dirty="0"/>
              <a:t>Results Obtained</a:t>
            </a:r>
          </a:p>
          <a:p>
            <a:r>
              <a:rPr lang="en-IN" sz="1800" dirty="0"/>
              <a:t>Conclusion &amp; Future work</a:t>
            </a:r>
          </a:p>
          <a:p>
            <a:r>
              <a:rPr lang="en-IN" sz="1800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B7B9F-13A6-53A2-2254-6C4E02F5220F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 Table of Contents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DFB701-1D49-E6F1-E6C4-09E2B4C4F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B3F61-984F-4945-9D75-3FDE504B8A84}"/>
              </a:ext>
            </a:extLst>
          </p:cNvPr>
          <p:cNvSpPr txBox="1"/>
          <p:nvPr/>
        </p:nvSpPr>
        <p:spPr>
          <a:xfrm>
            <a:off x="3298828" y="973332"/>
            <a:ext cx="83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Adaptive Fusion and Transfer Learning for Enhanced E–Commerce Recommendations</a:t>
            </a:r>
            <a:r>
              <a:rPr lang="en-US" sz="1600" b="1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(AFETLER)</a:t>
            </a:r>
            <a:endParaRPr lang="en-GB" sz="1600" b="1" dirty="0">
              <a:effectLst/>
              <a:latin typeface="Agency FB" panose="020B0503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6283B-4E87-40B7-9B0F-34841A2D22A4}"/>
              </a:ext>
            </a:extLst>
          </p:cNvPr>
          <p:cNvSpPr txBox="1"/>
          <p:nvPr/>
        </p:nvSpPr>
        <p:spPr>
          <a:xfrm>
            <a:off x="593113" y="1399521"/>
            <a:ext cx="11005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Need</a:t>
            </a:r>
            <a:r>
              <a:rPr lang="en-US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Challenges in E-commerce Recommendations: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Existing recommendation systems face limitations in adaptability and relevance, particularly with the "cold start" problem for new items and changing user behaviors.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The Need for Innovation: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Conventional models struggle to provide real-time, personalized recommendations, necessitating a comprehensive solution for enhancing user experience and increasing platform revenue.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20CDB-FF17-7EE5-8E2E-5E71A341996D}"/>
              </a:ext>
            </a:extLst>
          </p:cNvPr>
          <p:cNvSpPr txBox="1"/>
          <p:nvPr/>
        </p:nvSpPr>
        <p:spPr>
          <a:xfrm>
            <a:off x="578777" y="3594428"/>
            <a:ext cx="110057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Introduction to AFETLER</a:t>
            </a:r>
            <a:r>
              <a:rPr lang="en-US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Holistic Approach: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AFETLER combines state-of-the-art recommendation frameworks, addressing diversity, serendipity, and the cold start problem.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Innovative Techniques: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374151"/>
                </a:solidFill>
                <a:effectLst/>
                <a:latin typeface="Söhne"/>
              </a:rPr>
              <a:t>Adaptive Fusion: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Dynamically combines recommendations from various sources, optimizing accuracy through context-aware suggestions.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374151"/>
                </a:solidFill>
                <a:effectLst/>
                <a:latin typeface="Söhne"/>
              </a:rPr>
              <a:t>Transfer Learning: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Utilizes knowledge from existing items to enhance recommendations for new items, overcoming the cold start challenge.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374151"/>
                </a:solidFill>
                <a:effectLst/>
                <a:latin typeface="Söhne"/>
              </a:rPr>
              <a:t>Hierarchical Attention Mechanisms: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Captures intricate user-item interaction patterns, elevating recommendation quality.</a:t>
            </a:r>
          </a:p>
        </p:txBody>
      </p:sp>
    </p:spTree>
    <p:extLst>
      <p:ext uri="{BB962C8B-B14F-4D97-AF65-F5344CB8AC3E}">
        <p14:creationId xmlns:p14="http://schemas.microsoft.com/office/powerpoint/2010/main" val="48725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0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Literature Survey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B3F61-984F-4945-9D75-3FDE504B8A84}"/>
              </a:ext>
            </a:extLst>
          </p:cNvPr>
          <p:cNvSpPr txBox="1"/>
          <p:nvPr/>
        </p:nvSpPr>
        <p:spPr>
          <a:xfrm>
            <a:off x="3298828" y="973332"/>
            <a:ext cx="83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Seminal papers and problem areas that inspired development of this holistic recommendation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6283B-4E87-40B7-9B0F-34841A2D22A4}"/>
              </a:ext>
            </a:extLst>
          </p:cNvPr>
          <p:cNvSpPr txBox="1"/>
          <p:nvPr/>
        </p:nvSpPr>
        <p:spPr>
          <a:xfrm>
            <a:off x="466092" y="1708560"/>
            <a:ext cx="110621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b="0" i="1" u="none" strike="noStrike" baseline="0" dirty="0"/>
              <a:t>ATNN: Adversarial Two-Tower Neural Network for New Item’s Popularity Prediction in E-commerce </a:t>
            </a:r>
            <a:r>
              <a:rPr lang="en-US" sz="2000" b="0" i="0" u="none" strike="noStrike" baseline="0" dirty="0"/>
              <a:t>– Paper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Cold Start problem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Click Through rates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Generative Adversarial networks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Sparse data</a:t>
            </a:r>
          </a:p>
          <a:p>
            <a:pPr lvl="1" algn="just"/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i="1" dirty="0"/>
              <a:t>A Model of Two Tales: Dual Transfer Learning Framework for </a:t>
            </a:r>
            <a:r>
              <a:rPr lang="en-IN" sz="2000" i="1" dirty="0"/>
              <a:t>Improved Long-tail Item Recommendation - Paper</a:t>
            </a:r>
            <a:endParaRPr lang="en-US" sz="2000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 Transfer learning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Skewed real world recommendation dataset</a:t>
            </a:r>
          </a:p>
          <a:p>
            <a:pPr lvl="1" algn="just"/>
            <a:endParaRPr lang="en-US" sz="2000" i="1" dirty="0"/>
          </a:p>
          <a:p>
            <a:pPr marL="342900" indent="-342900" algn="just">
              <a:buAutoNum type="arabicPeriod" startAt="3"/>
            </a:pPr>
            <a:r>
              <a:rPr lang="en-US" sz="2000" i="1" dirty="0"/>
              <a:t>Deep Neural Networks for YouTube Recommendations – Paper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Deep Learning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Scalability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Freshness in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197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0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Literature Survey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B3F61-984F-4945-9D75-3FDE504B8A84}"/>
              </a:ext>
            </a:extLst>
          </p:cNvPr>
          <p:cNvSpPr txBox="1"/>
          <p:nvPr/>
        </p:nvSpPr>
        <p:spPr>
          <a:xfrm>
            <a:off x="3298828" y="973332"/>
            <a:ext cx="83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Seminal papers and problem areas that inspired development of this holistic recommendation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6283B-4E87-40B7-9B0F-34841A2D22A4}"/>
              </a:ext>
            </a:extLst>
          </p:cNvPr>
          <p:cNvSpPr txBox="1"/>
          <p:nvPr/>
        </p:nvSpPr>
        <p:spPr>
          <a:xfrm>
            <a:off x="476252" y="1637351"/>
            <a:ext cx="68675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4.   A Dual Augmented Two-tower Model for Online Large-scale </a:t>
            </a:r>
            <a:r>
              <a:rPr lang="en-IN" i="1" dirty="0"/>
              <a:t>Recommendation</a:t>
            </a:r>
            <a:r>
              <a:rPr lang="en-US" i="1" dirty="0"/>
              <a:t> </a:t>
            </a:r>
            <a:r>
              <a:rPr lang="en-US" sz="1800" b="0" i="0" u="none" strike="noStrike" baseline="0" dirty="0"/>
              <a:t>– Paper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Scalable retrieval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Category alignment loss</a:t>
            </a:r>
          </a:p>
          <a:p>
            <a:pPr algn="l"/>
            <a:endParaRPr lang="en-IN" sz="1800" b="0" i="1" u="none" strike="noStrike" baseline="0" dirty="0"/>
          </a:p>
          <a:p>
            <a:pPr algn="l"/>
            <a:r>
              <a:rPr lang="en-IN" i="1" dirty="0"/>
              <a:t>5.   </a:t>
            </a:r>
            <a:r>
              <a:rPr lang="en-IN" sz="1800" b="0" i="1" u="none" strike="noStrike" baseline="0" dirty="0"/>
              <a:t>Personalized Embedding-based e-Commerce Recommendations at               eBay</a:t>
            </a:r>
            <a:r>
              <a:rPr lang="en-IN" i="1" dirty="0"/>
              <a:t> -</a:t>
            </a:r>
            <a:r>
              <a:rPr lang="en-IN" dirty="0"/>
              <a:t> Pape</a:t>
            </a:r>
            <a:r>
              <a:rPr lang="en-IN" i="1" dirty="0"/>
              <a:t>r</a:t>
            </a:r>
            <a:endParaRPr lang="en-US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 Cold 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Implicit Feedbacks</a:t>
            </a:r>
          </a:p>
          <a:p>
            <a:pPr lvl="1"/>
            <a:endParaRPr lang="en-US" i="1" dirty="0"/>
          </a:p>
          <a:p>
            <a:pPr algn="l"/>
            <a:r>
              <a:rPr lang="en-US" i="1" dirty="0"/>
              <a:t>6. </a:t>
            </a:r>
            <a:r>
              <a:rPr lang="en-US" sz="1800" b="0" i="1" u="none" strike="noStrike" baseline="0" dirty="0">
                <a:latin typeface="LinBiolinumTB"/>
              </a:rPr>
              <a:t>Zero Shot on the Cold-Start Problem: </a:t>
            </a:r>
            <a:r>
              <a:rPr lang="en-IN" sz="1800" b="0" i="1" u="none" strike="noStrike" baseline="0" dirty="0">
                <a:latin typeface="LinBiolinumTB"/>
              </a:rPr>
              <a:t>Model-Agnostic Interest Learning for Recommender Systems – </a:t>
            </a:r>
            <a:r>
              <a:rPr lang="en-IN" sz="1800" b="0" u="none" strike="noStrike" baseline="0" dirty="0">
                <a:latin typeface="LinBiolinumTB"/>
              </a:rPr>
              <a:t>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LinBiolinumTB"/>
              </a:rPr>
              <a:t>Cold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LinBiolinumTB"/>
              </a:rPr>
              <a:t>Embeddings and feature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LinBiolinumTB"/>
              </a:rPr>
              <a:t>Ranking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E5626-4F09-7C7C-359A-FD27A7DBAB0B}"/>
              </a:ext>
            </a:extLst>
          </p:cNvPr>
          <p:cNvSpPr txBox="1"/>
          <p:nvPr/>
        </p:nvSpPr>
        <p:spPr>
          <a:xfrm>
            <a:off x="7455544" y="2414744"/>
            <a:ext cx="42602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Takeaways: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Bridging gaps in existing models for new item prediction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long-tail recommendation.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Advancements in deep learning techniques for more accurate, efficient, and personalized recommendation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54514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9728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6283B-4E87-40B7-9B0F-34841A2D22A4}"/>
              </a:ext>
            </a:extLst>
          </p:cNvPr>
          <p:cNvSpPr txBox="1"/>
          <p:nvPr/>
        </p:nvSpPr>
        <p:spPr>
          <a:xfrm>
            <a:off x="476252" y="1637351"/>
            <a:ext cx="112314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E-commerce challenge: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Optimize recommendation systems for personalized, revenue-boosting suggestions.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Need for adaptability due to dynamic user behavior and market trends.</a:t>
            </a:r>
          </a:p>
          <a:p>
            <a:pPr algn="just"/>
            <a:endParaRPr lang="en-US" sz="2000" dirty="0">
              <a:solidFill>
                <a:srgbClr val="37415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Solution Approach: AFETLER Model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Integration Components: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User-item interactions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Attention mechanisms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Transfer learning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Feedback loops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Objective: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Seamlessly integrate user preferences and item features</a:t>
            </a:r>
            <a:r>
              <a:rPr lang="en-IN" sz="2000" dirty="0">
                <a:solidFill>
                  <a:srgbClr val="374151"/>
                </a:solidFill>
              </a:rPr>
              <a:t>.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Enhance user experience and maximize platform revenue through optimized item recommendations.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40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0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6283B-4E87-40B7-9B0F-34841A2D22A4}"/>
              </a:ext>
            </a:extLst>
          </p:cNvPr>
          <p:cNvSpPr txBox="1"/>
          <p:nvPr/>
        </p:nvSpPr>
        <p:spPr>
          <a:xfrm>
            <a:off x="399338" y="1178338"/>
            <a:ext cx="111205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Problem Definition: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Input: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User behaviour data (features,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ratings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Item data (attributes, categories, interactions)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Output: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Personalized and context-aware recommendations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Maximized platform revenue via high-conversion item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Intermediate Steps: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IN" sz="2000" i="0" dirty="0">
                <a:solidFill>
                  <a:srgbClr val="374151"/>
                </a:solidFill>
                <a:effectLst/>
                <a:latin typeface="Söhne"/>
              </a:rPr>
              <a:t>Two-Tower Neural Network (TNN)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i="0" dirty="0">
                <a:solidFill>
                  <a:srgbClr val="374151"/>
                </a:solidFill>
                <a:effectLst/>
                <a:latin typeface="Söhne"/>
              </a:rPr>
              <a:t>Adaptive Fusion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i="0" dirty="0">
                <a:solidFill>
                  <a:srgbClr val="374151"/>
                </a:solidFill>
                <a:effectLst/>
                <a:latin typeface="Söhne"/>
              </a:rPr>
              <a:t>Hierarchical Attention (MCAU – Multi Channel Attention Unit)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i="0" dirty="0">
                <a:solidFill>
                  <a:srgbClr val="374151"/>
                </a:solidFill>
                <a:effectLst/>
                <a:latin typeface="Söhne"/>
              </a:rPr>
              <a:t>Transfer Learning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i="0" dirty="0">
                <a:solidFill>
                  <a:srgbClr val="374151"/>
                </a:solidFill>
                <a:effectLst/>
                <a:latin typeface="Söhne"/>
              </a:rPr>
              <a:t>Alignment Loss Functions (ATL)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i="0" dirty="0">
                <a:solidFill>
                  <a:srgbClr val="374151"/>
                </a:solidFill>
                <a:effectLst/>
                <a:latin typeface="Söhne"/>
              </a:rPr>
              <a:t>Feedback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Sub-Objective: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Refine recommendation system iteratively based on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Improve user engagement, satisfaction, and platform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Overcome existing limitations in e-commerce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2698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0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Methodology Adopted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DA25D-7D82-2D70-CEAF-155FC89E6E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6472" y="1187944"/>
            <a:ext cx="6017085" cy="533241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0D6DA-9CD4-AF4F-C96B-458F98F33A11}"/>
              </a:ext>
            </a:extLst>
          </p:cNvPr>
          <p:cNvSpPr/>
          <p:nvPr/>
        </p:nvSpPr>
        <p:spPr>
          <a:xfrm>
            <a:off x="2412459" y="1821380"/>
            <a:ext cx="2850205" cy="18070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629EEA4-C1D4-81BC-8C8F-4238F7AF62A1}"/>
              </a:ext>
            </a:extLst>
          </p:cNvPr>
          <p:cNvSpPr/>
          <p:nvPr/>
        </p:nvSpPr>
        <p:spPr>
          <a:xfrm>
            <a:off x="7608187" y="6177064"/>
            <a:ext cx="3261161" cy="463379"/>
          </a:xfrm>
          <a:prstGeom prst="borderCallout1">
            <a:avLst>
              <a:gd name="adj1" fmla="val 18750"/>
              <a:gd name="adj2" fmla="val -8333"/>
              <a:gd name="adj3" fmla="val -88460"/>
              <a:gd name="adj4" fmla="val -641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cum Ranking Layer  Independent Model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1DA67E-8122-2409-C9CB-6C86AEB30AA8}"/>
              </a:ext>
            </a:extLst>
          </p:cNvPr>
          <p:cNvSpPr/>
          <p:nvPr/>
        </p:nvSpPr>
        <p:spPr>
          <a:xfrm>
            <a:off x="612444" y="3664101"/>
            <a:ext cx="6488878" cy="211412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BBBBBBD-F36D-549B-937E-0E1225849CDF}"/>
              </a:ext>
            </a:extLst>
          </p:cNvPr>
          <p:cNvSpPr/>
          <p:nvPr/>
        </p:nvSpPr>
        <p:spPr>
          <a:xfrm>
            <a:off x="121842" y="2470551"/>
            <a:ext cx="1457439" cy="855907"/>
          </a:xfrm>
          <a:prstGeom prst="borderCallout1">
            <a:avLst>
              <a:gd name="adj1" fmla="val 40799"/>
              <a:gd name="adj2" fmla="val 102850"/>
              <a:gd name="adj3" fmla="val 19896"/>
              <a:gd name="adj4" fmla="val 16337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Retrieval Independent Model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C133D-9FE4-6B78-DA6E-6B2D495392A3}"/>
              </a:ext>
            </a:extLst>
          </p:cNvPr>
          <p:cNvSpPr txBox="1"/>
          <p:nvPr/>
        </p:nvSpPr>
        <p:spPr>
          <a:xfrm>
            <a:off x="7345349" y="2587794"/>
            <a:ext cx="45526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AFETLER Framework Overview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Addressing personalized recommendation challenges in 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Focus on user diversity, effective information utilization, cold-start issues, and category alignment.</a:t>
            </a:r>
          </a:p>
        </p:txBody>
      </p:sp>
    </p:spTree>
    <p:extLst>
      <p:ext uri="{BB962C8B-B14F-4D97-AF65-F5344CB8AC3E}">
        <p14:creationId xmlns:p14="http://schemas.microsoft.com/office/powerpoint/2010/main" val="26021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509836-D98A-477E-9482-6B0B7FB7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8" y="0"/>
            <a:ext cx="1220633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F83798-F22C-43CC-84A4-8FF831DB64B9}"/>
              </a:ext>
            </a:extLst>
          </p:cNvPr>
          <p:cNvSpPr/>
          <p:nvPr/>
        </p:nvSpPr>
        <p:spPr>
          <a:xfrm>
            <a:off x="2981852" y="438151"/>
            <a:ext cx="9217316" cy="523220"/>
          </a:xfrm>
          <a:prstGeom prst="rect">
            <a:avLst/>
          </a:prstGeom>
          <a:solidFill>
            <a:srgbClr val="006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9D9FD7-0DC4-462A-8AE9-6468F9F1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8" y="0"/>
            <a:ext cx="2989020" cy="1438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61D94-87AA-4276-841E-035C781EA9EC}"/>
              </a:ext>
            </a:extLst>
          </p:cNvPr>
          <p:cNvSpPr txBox="1"/>
          <p:nvPr/>
        </p:nvSpPr>
        <p:spPr>
          <a:xfrm>
            <a:off x="3274552" y="382616"/>
            <a:ext cx="832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Methodology Adopted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F413-0D9E-467D-95DC-EECCAF5D062F}"/>
              </a:ext>
            </a:extLst>
          </p:cNvPr>
          <p:cNvSpPr txBox="1"/>
          <p:nvPr/>
        </p:nvSpPr>
        <p:spPr>
          <a:xfrm>
            <a:off x="11603979" y="6287512"/>
            <a:ext cx="58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3F3A-010B-500F-ABF2-62C96703A579}"/>
              </a:ext>
            </a:extLst>
          </p:cNvPr>
          <p:cNvSpPr txBox="1"/>
          <p:nvPr/>
        </p:nvSpPr>
        <p:spPr>
          <a:xfrm>
            <a:off x="476251" y="1637351"/>
            <a:ext cx="111277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Two-Tower Neural Network (TNN)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Input: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User features ('u') and item features, historical interactions ('</a:t>
            </a:r>
            <a:r>
              <a:rPr lang="en-IN" sz="2000" b="0" i="0" dirty="0" err="1">
                <a:solidFill>
                  <a:srgbClr val="374151"/>
                </a:solidFill>
                <a:effectLst/>
              </a:rPr>
              <a:t>i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').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Process: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Query Tower processes user features ('u') via '</a:t>
            </a:r>
            <a:r>
              <a:rPr lang="en-IN" sz="2000" b="0" i="0" dirty="0" err="1">
                <a:solidFill>
                  <a:srgbClr val="374151"/>
                </a:solidFill>
                <a:effectLst/>
              </a:rPr>
              <a:t>NNquery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', Item Tower processes item features ('</a:t>
            </a:r>
            <a:r>
              <a:rPr lang="en-IN" sz="2000" b="0" i="0" dirty="0" err="1">
                <a:solidFill>
                  <a:srgbClr val="374151"/>
                </a:solidFill>
                <a:effectLst/>
              </a:rPr>
              <a:t>i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') via '</a:t>
            </a:r>
            <a:r>
              <a:rPr lang="en-IN" sz="2000" b="0" i="0" dirty="0" err="1">
                <a:solidFill>
                  <a:srgbClr val="374151"/>
                </a:solidFill>
                <a:effectLst/>
              </a:rPr>
              <a:t>NNitem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'.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Outcome: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User ('𝑒#') and item ('𝑒$') embeddings capturing distinct characteristics.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Adaptive Fusion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Input: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User embeddings ('𝑒#') and item embeddings ('𝑒$').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Process: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Augmented user vectors ('augmented') and augmented item vectors ('augmented') formed by blending user and item embeddings.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Outcome: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 Enhanced representations of users and items for more comprehensive interactions.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92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2011</Words>
  <Application>Microsoft Office PowerPoint</Application>
  <PresentationFormat>Широкоэкранный</PresentationFormat>
  <Paragraphs>274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LinBiolinumTB</vt:lpstr>
      <vt:lpstr>Söhne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Климова Александра Сергеевна</cp:lastModifiedBy>
  <cp:revision>53</cp:revision>
  <dcterms:created xsi:type="dcterms:W3CDTF">2020-09-11T13:16:25Z</dcterms:created>
  <dcterms:modified xsi:type="dcterms:W3CDTF">2023-10-21T15:45:42Z</dcterms:modified>
</cp:coreProperties>
</file>