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4"/>
  </p:sldMasterIdLst>
  <p:notesMasterIdLst>
    <p:notesMasterId r:id="rId25"/>
  </p:notesMasterIdLst>
  <p:sldIdLst>
    <p:sldId id="256" r:id="rId5"/>
    <p:sldId id="257" r:id="rId6"/>
    <p:sldId id="265" r:id="rId7"/>
    <p:sldId id="266" r:id="rId8"/>
    <p:sldId id="267" r:id="rId9"/>
    <p:sldId id="268" r:id="rId10"/>
    <p:sldId id="279" r:id="rId11"/>
    <p:sldId id="269" r:id="rId12"/>
    <p:sldId id="270" r:id="rId13"/>
    <p:sldId id="271" r:id="rId14"/>
    <p:sldId id="272" r:id="rId15"/>
    <p:sldId id="283" r:id="rId16"/>
    <p:sldId id="284" r:id="rId17"/>
    <p:sldId id="285" r:id="rId18"/>
    <p:sldId id="286" r:id="rId19"/>
    <p:sldId id="287" r:id="rId20"/>
    <p:sldId id="274" r:id="rId21"/>
    <p:sldId id="288" r:id="rId22"/>
    <p:sldId id="289" r:id="rId23"/>
    <p:sldId id="263" r:id="rId24"/>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FD641A7-5CD9-4CFC-9D79-FEE6253EA303}" type="datetimeFigureOut">
              <a:rPr lang="ro-RO" smtClean="0"/>
              <a:t>06.03.2024</a:t>
            </a:fld>
            <a:endParaRPr lang="ro-RO"/>
          </a:p>
        </p:txBody>
      </p:sp>
      <p:sp>
        <p:nvSpPr>
          <p:cNvPr id="4" name="Substituent imagine diapozitiv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FABD825-FC52-4855-8AED-F30F54A881D8}" type="slidenum">
              <a:rPr lang="ro-RO" smtClean="0"/>
              <a:t>‹#›</a:t>
            </a:fld>
            <a:endParaRPr lang="ro-RO"/>
          </a:p>
        </p:txBody>
      </p:sp>
    </p:spTree>
    <p:extLst>
      <p:ext uri="{BB962C8B-B14F-4D97-AF65-F5344CB8AC3E}">
        <p14:creationId xmlns:p14="http://schemas.microsoft.com/office/powerpoint/2010/main" val="995845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BFABD825-FC52-4855-8AED-F30F54A881D8}" type="slidenum">
              <a:rPr lang="ro-RO" smtClean="0"/>
              <a:t>8</a:t>
            </a:fld>
            <a:endParaRPr lang="ro-RO"/>
          </a:p>
        </p:txBody>
      </p:sp>
    </p:spTree>
    <p:extLst>
      <p:ext uri="{BB962C8B-B14F-4D97-AF65-F5344CB8AC3E}">
        <p14:creationId xmlns:p14="http://schemas.microsoft.com/office/powerpoint/2010/main" val="14261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BFABD825-FC52-4855-8AED-F30F54A881D8}" type="slidenum">
              <a:rPr lang="ro-RO" smtClean="0"/>
              <a:t>9</a:t>
            </a:fld>
            <a:endParaRPr lang="ro-RO"/>
          </a:p>
        </p:txBody>
      </p:sp>
    </p:spTree>
    <p:extLst>
      <p:ext uri="{BB962C8B-B14F-4D97-AF65-F5344CB8AC3E}">
        <p14:creationId xmlns:p14="http://schemas.microsoft.com/office/powerpoint/2010/main" val="174944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BFABD825-FC52-4855-8AED-F30F54A881D8}" type="slidenum">
              <a:rPr lang="ro-RO" smtClean="0"/>
              <a:t>10</a:t>
            </a:fld>
            <a:endParaRPr lang="ro-RO"/>
          </a:p>
        </p:txBody>
      </p:sp>
    </p:spTree>
    <p:extLst>
      <p:ext uri="{BB962C8B-B14F-4D97-AF65-F5344CB8AC3E}">
        <p14:creationId xmlns:p14="http://schemas.microsoft.com/office/powerpoint/2010/main" val="409140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6DFF08F-DC6B-4601-B491-B0F83F6DD2DA}" type="datetimeFigureOut">
              <a:rPr lang="en-US" smtClean="0"/>
              <a:t>3/6/2024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064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723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883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122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6DFF08F-DC6B-4601-B491-B0F83F6DD2DA}" type="datetimeFigureOut">
              <a:rPr lang="en-US" smtClean="0"/>
              <a:t>3/6/2024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1912456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o-RO"/>
              <a:t>Faceți clic pentru a edita stilul de titlu coordonator</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157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341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340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118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o-RO"/>
              <a:t>Faceți clic pentru a edita stilul de titlu coordonator</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3/6/2024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7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3/6/2024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410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064004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11.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CustomShape 1"/>
          <p:cNvSpPr/>
          <p:nvPr/>
        </p:nvSpPr>
        <p:spPr>
          <a:xfrm>
            <a:off x="1523880" y="1122480"/>
            <a:ext cx="9142920" cy="1227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ro-RO" sz="6000" b="0" strike="noStrike" spc="-1" dirty="0" err="1">
                <a:solidFill>
                  <a:srgbClr val="000000"/>
                </a:solidFill>
                <a:uFill>
                  <a:solidFill>
                    <a:srgbClr val="FFFFFF"/>
                  </a:solidFill>
                </a:uFill>
                <a:latin typeface="Arial Rounded MT Bold" panose="020F0704030504030204" pitchFamily="34" charset="0"/>
                <a:ea typeface="DejaVu Sans"/>
              </a:rPr>
              <a:t>ListPIDs</a:t>
            </a:r>
            <a:endParaRPr lang="en-US" sz="1800" b="0" strike="noStrike" spc="-1" dirty="0">
              <a:solidFill>
                <a:srgbClr val="000000"/>
              </a:solidFill>
              <a:uFill>
                <a:solidFill>
                  <a:srgbClr val="FFFFFF"/>
                </a:solidFill>
              </a:uFill>
              <a:latin typeface="Arial Rounded MT Bold" panose="020F0704030504030204" pitchFamily="34" charset="0"/>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73" name="CustomShape 2"/>
          <p:cNvSpPr/>
          <p:nvPr/>
        </p:nvSpPr>
        <p:spPr>
          <a:xfrm>
            <a:off x="1681196" y="408096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gn="ctr"/>
            <a:r>
              <a:rPr lang="en-US" sz="2400" spc="-1" dirty="0" err="1">
                <a:solidFill>
                  <a:srgbClr val="000000"/>
                </a:solidFill>
                <a:uFill>
                  <a:solidFill>
                    <a:srgbClr val="FFFFFF"/>
                  </a:solidFill>
                </a:uFill>
                <a:latin typeface="Calibri"/>
              </a:rPr>
              <a:t>Universitatea</a:t>
            </a:r>
            <a:r>
              <a:rPr lang="en-US" sz="2400" spc="-1" dirty="0">
                <a:solidFill>
                  <a:srgbClr val="000000"/>
                </a:solidFill>
                <a:uFill>
                  <a:solidFill>
                    <a:srgbClr val="FFFFFF"/>
                  </a:solidFill>
                </a:uFill>
                <a:latin typeface="Calibri"/>
              </a:rPr>
              <a:t> din </a:t>
            </a:r>
            <a:r>
              <a:rPr lang="en-US" sz="2400" spc="-1" dirty="0" err="1">
                <a:solidFill>
                  <a:srgbClr val="000000"/>
                </a:solidFill>
                <a:uFill>
                  <a:solidFill>
                    <a:srgbClr val="FFFFFF"/>
                  </a:solidFill>
                </a:uFill>
                <a:latin typeface="Calibri"/>
              </a:rPr>
              <a:t>Bucure</a:t>
            </a:r>
            <a:r>
              <a:rPr lang="ro-RO" sz="2400" spc="-1" dirty="0">
                <a:solidFill>
                  <a:srgbClr val="000000"/>
                </a:solidFill>
                <a:uFill>
                  <a:solidFill>
                    <a:srgbClr val="FFFFFF"/>
                  </a:solidFill>
                </a:uFill>
                <a:latin typeface="Calibri"/>
              </a:rPr>
              <a:t>ș</a:t>
            </a:r>
            <a:r>
              <a:rPr lang="en-US" sz="2400" spc="-1" dirty="0" err="1">
                <a:solidFill>
                  <a:srgbClr val="000000"/>
                </a:solidFill>
                <a:uFill>
                  <a:solidFill>
                    <a:srgbClr val="FFFFFF"/>
                  </a:solidFill>
                </a:uFill>
                <a:latin typeface="Calibri"/>
              </a:rPr>
              <a:t>ti</a:t>
            </a:r>
            <a:endParaRPr lang="en-US" spc="-1" dirty="0">
              <a:solidFill>
                <a:srgbClr val="000000"/>
              </a:solidFill>
              <a:uFill>
                <a:solidFill>
                  <a:srgbClr val="FFFFFF"/>
                </a:solidFill>
              </a:uFill>
              <a:latin typeface="Arial"/>
            </a:endParaRPr>
          </a:p>
          <a:p>
            <a:pPr algn="ctr"/>
            <a:r>
              <a:rPr lang="en-US" sz="2400" spc="-1" dirty="0" err="1">
                <a:solidFill>
                  <a:srgbClr val="000000"/>
                </a:solidFill>
                <a:uFill>
                  <a:solidFill>
                    <a:srgbClr val="FFFFFF"/>
                  </a:solidFill>
                </a:uFill>
                <a:latin typeface="Calibri"/>
              </a:rPr>
              <a:t>Departamentul</a:t>
            </a:r>
            <a:r>
              <a:rPr lang="en-US" sz="2400" spc="-1" dirty="0">
                <a:solidFill>
                  <a:srgbClr val="000000"/>
                </a:solidFill>
                <a:uFill>
                  <a:solidFill>
                    <a:srgbClr val="FFFFFF"/>
                  </a:solidFill>
                </a:uFill>
                <a:latin typeface="Calibri"/>
              </a:rPr>
              <a:t> de Informatic</a:t>
            </a:r>
            <a:r>
              <a:rPr lang="ro-RO" sz="2400" spc="-1" dirty="0">
                <a:solidFill>
                  <a:srgbClr val="000000"/>
                </a:solidFill>
                <a:uFill>
                  <a:solidFill>
                    <a:srgbClr val="FFFFFF"/>
                  </a:solidFill>
                </a:uFill>
                <a:latin typeface="Calibri"/>
              </a:rPr>
              <a:t>ă</a:t>
            </a:r>
            <a:endParaRPr lang="en-US" dirty="0"/>
          </a:p>
          <a:p>
            <a:pPr algn="ctr"/>
            <a:r>
              <a:rPr lang="en-US" sz="2400" spc="-1" dirty="0" err="1">
                <a:solidFill>
                  <a:srgbClr val="000000"/>
                </a:solidFill>
                <a:uFill>
                  <a:solidFill>
                    <a:srgbClr val="FFFFFF"/>
                  </a:solidFill>
                </a:uFill>
                <a:latin typeface="Calibri"/>
              </a:rPr>
              <a:t>Sisteme</a:t>
            </a:r>
            <a:r>
              <a:rPr lang="en-US" sz="2400" spc="-1" dirty="0">
                <a:solidFill>
                  <a:srgbClr val="000000"/>
                </a:solidFill>
                <a:uFill>
                  <a:solidFill>
                    <a:srgbClr val="FFFFFF"/>
                  </a:solidFill>
                </a:uFill>
                <a:latin typeface="Calibri"/>
              </a:rPr>
              <a:t> de </a:t>
            </a:r>
            <a:r>
              <a:rPr lang="en-US" sz="2400" spc="-1" dirty="0" err="1">
                <a:solidFill>
                  <a:srgbClr val="000000"/>
                </a:solidFill>
                <a:uFill>
                  <a:solidFill>
                    <a:srgbClr val="FFFFFF"/>
                  </a:solidFill>
                </a:uFill>
                <a:latin typeface="Calibri"/>
              </a:rPr>
              <a:t>operare</a:t>
            </a:r>
            <a:endParaRPr lang="en-US" spc="-1" dirty="0">
              <a:solidFill>
                <a:srgbClr val="000000"/>
              </a:solidFill>
              <a:uFill>
                <a:solidFill>
                  <a:srgbClr val="FFFFFF"/>
                </a:solidFill>
              </a:uFill>
              <a:latin typeface="Arial"/>
            </a:endParaRPr>
          </a:p>
          <a:p>
            <a:pPr algn="ctr">
              <a:lnSpc>
                <a:spcPct val="100000"/>
              </a:lnSpc>
            </a:pPr>
            <a:r>
              <a:rPr lang="en-US" sz="2400" spc="-1" dirty="0">
                <a:solidFill>
                  <a:srgbClr val="000000"/>
                </a:solidFill>
                <a:uFill>
                  <a:solidFill>
                    <a:srgbClr val="FFFFFF"/>
                  </a:solidFill>
                </a:uFill>
                <a:latin typeface="Calibri"/>
              </a:rPr>
              <a:t>2023-2024</a:t>
            </a:r>
            <a:endParaRPr lang="en-US" spc="-1" dirty="0">
              <a:uFill>
                <a:solidFill>
                  <a:srgbClr val="FFFFFF"/>
                </a:solidFill>
              </a:uFill>
            </a:endParaRPr>
          </a:p>
        </p:txBody>
      </p:sp>
      <p:sp>
        <p:nvSpPr>
          <p:cNvPr id="2" name="CasetăText 1">
            <a:extLst>
              <a:ext uri="{FF2B5EF4-FFF2-40B4-BE49-F238E27FC236}">
                <a16:creationId xmlns:a16="http://schemas.microsoft.com/office/drawing/2014/main" id="{74964C00-7C4A-0073-E8AA-A74C28D67C51}"/>
              </a:ext>
            </a:extLst>
          </p:cNvPr>
          <p:cNvSpPr txBox="1"/>
          <p:nvPr/>
        </p:nvSpPr>
        <p:spPr>
          <a:xfrm>
            <a:off x="8799872" y="2329703"/>
            <a:ext cx="2811364" cy="369332"/>
          </a:xfrm>
          <a:prstGeom prst="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ro-RO" dirty="0">
                <a:latin typeface="Times New Roman" panose="02020603050405020304" pitchFamily="18" charset="0"/>
                <a:cs typeface="Times New Roman" panose="02020603050405020304" pitchFamily="18" charset="0"/>
              </a:rPr>
              <a:t>Ciurescu Irina – Alexandra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452284" y="232734"/>
            <a:ext cx="11739716" cy="5101397"/>
          </a:xfrm>
          <a:prstGeom prst="rect">
            <a:avLst/>
          </a:prstGeom>
          <a:noFill/>
        </p:spPr>
        <p:txBody>
          <a:bodyPr wrap="square">
            <a:spAutoFit/>
          </a:bodyPr>
          <a:lstStyle/>
          <a:p>
            <a:pPr>
              <a:lnSpc>
                <a:spcPct val="150000"/>
              </a:lnSpc>
            </a:pPr>
            <a:r>
              <a:rPr lang="ro-RO" sz="25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Pașii urmați în dezvoltarea proiectului:</a:t>
            </a:r>
          </a:p>
          <a:p>
            <a:pPr lvl="1" algn="just"/>
            <a:endParaRPr lang="ro-RO" sz="2800" b="1" i="1" dirty="0">
              <a:latin typeface="Times New Roman" panose="02020603050405020304" pitchFamily="18" charset="0"/>
              <a:cs typeface="Times New Roman" panose="02020603050405020304" pitchFamily="18" charset="0"/>
            </a:endParaRPr>
          </a:p>
          <a:p>
            <a:pPr lvl="1" algn="just"/>
            <a:r>
              <a:rPr lang="ro-RO" sz="28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5</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Generarea fișierului .</a:t>
            </a:r>
            <a:r>
              <a:rPr lang="ro-RO" sz="2400" b="1" i="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config</a:t>
            </a:r>
            <a:r>
              <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 cu comanda: </a:t>
            </a:r>
            <a:endParaRPr lang="en-US"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	</a:t>
            </a:r>
            <a:r>
              <a:rPr lang="ro-RO" sz="28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6</a:t>
            </a:r>
            <a:r>
              <a:rPr lang="ro-RO" sz="2400" dirty="0">
                <a:latin typeface="Times New Roman" panose="02020603050405020304" pitchFamily="18" charset="0"/>
                <a:cs typeface="Times New Roman" panose="02020603050405020304" pitchFamily="18" charset="0"/>
              </a:rPr>
              <a:t>. </a:t>
            </a:r>
            <a:r>
              <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Compilarea </a:t>
            </a:r>
            <a:r>
              <a:rPr lang="ro-RO" sz="2400" b="1" i="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a:t>
            </a:r>
            <a:r>
              <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-ului cu comanda:</a:t>
            </a:r>
          </a:p>
          <a:p>
            <a:endPar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endPar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r>
              <a:rPr lang="ro-RO" sz="2800" b="1" i="1" dirty="0">
                <a:latin typeface="Times New Roman" panose="02020603050405020304" pitchFamily="18" charset="0"/>
                <a:cs typeface="Times New Roman" panose="02020603050405020304" pitchFamily="18" charset="0"/>
              </a:rPr>
              <a:t>   	</a:t>
            </a:r>
          </a:p>
          <a:p>
            <a:r>
              <a:rPr lang="ro-RO" sz="2800" b="1" i="1" dirty="0">
                <a:latin typeface="Times New Roman" panose="02020603050405020304" pitchFamily="18" charset="0"/>
                <a:cs typeface="Times New Roman" panose="02020603050405020304" pitchFamily="18" charset="0"/>
              </a:rPr>
              <a:t>	</a:t>
            </a:r>
            <a:r>
              <a:rPr lang="ro-RO" sz="28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7</a:t>
            </a:r>
            <a:r>
              <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 Instalarea noului </a:t>
            </a:r>
            <a:r>
              <a:rPr lang="ro-RO" sz="2400" b="1" i="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a:t>
            </a:r>
            <a:r>
              <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rPr>
              <a:t> cu comenzile:</a:t>
            </a:r>
          </a:p>
          <a:p>
            <a:endParaRPr lang="ro-RO" sz="2400" b="1" i="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
        <p:nvSpPr>
          <p:cNvPr id="2" name="CasetăText 1">
            <a:extLst>
              <a:ext uri="{FF2B5EF4-FFF2-40B4-BE49-F238E27FC236}">
                <a16:creationId xmlns:a16="http://schemas.microsoft.com/office/drawing/2014/main" id="{075412CB-3759-5BEC-365D-B860ED8D2B46}"/>
              </a:ext>
            </a:extLst>
          </p:cNvPr>
          <p:cNvSpPr txBox="1"/>
          <p:nvPr/>
        </p:nvSpPr>
        <p:spPr>
          <a:xfrm>
            <a:off x="2271251" y="1877497"/>
            <a:ext cx="2212259" cy="3838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make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menuconfig</a:t>
            </a:r>
            <a:r>
              <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o-R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asetăText 3">
            <a:extLst>
              <a:ext uri="{FF2B5EF4-FFF2-40B4-BE49-F238E27FC236}">
                <a16:creationId xmlns:a16="http://schemas.microsoft.com/office/drawing/2014/main" id="{8404D393-4CD8-9758-C735-6EDCC6ED231B}"/>
              </a:ext>
            </a:extLst>
          </p:cNvPr>
          <p:cNvSpPr txBox="1"/>
          <p:nvPr/>
        </p:nvSpPr>
        <p:spPr>
          <a:xfrm>
            <a:off x="1369021" y="3046075"/>
            <a:ext cx="10282205" cy="38292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make </a:t>
            </a:r>
            <a:r>
              <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–j7 </a:t>
            </a:r>
            <a:r>
              <a:rPr lang="ro-RO"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 se folosesc 7 procesoare pentru executare în paralel -&gt; reducerea timpului de compilare</a:t>
            </a:r>
            <a:endParaRPr lang="ro-RO"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CasetăText 5">
            <a:extLst>
              <a:ext uri="{FF2B5EF4-FFF2-40B4-BE49-F238E27FC236}">
                <a16:creationId xmlns:a16="http://schemas.microsoft.com/office/drawing/2014/main" id="{B5A78373-4832-FDCD-D7B9-116B249C38F6}"/>
              </a:ext>
            </a:extLst>
          </p:cNvPr>
          <p:cNvSpPr txBox="1"/>
          <p:nvPr/>
        </p:nvSpPr>
        <p:spPr>
          <a:xfrm>
            <a:off x="1369020" y="4641493"/>
            <a:ext cx="10282205" cy="14773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kern="0" spc="-25" dirty="0" err="1">
                <a:solidFill>
                  <a:srgbClr val="242424"/>
                </a:solidFill>
                <a:effectLst/>
                <a:latin typeface="Courier New" panose="02070309020205020404" pitchFamily="49" charset="0"/>
                <a:ea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rPr>
              <a:t> make </a:t>
            </a:r>
            <a:r>
              <a:rPr lang="en-US" sz="1800" kern="0" spc="-25" dirty="0" err="1">
                <a:solidFill>
                  <a:srgbClr val="242424"/>
                </a:solidFill>
                <a:effectLst/>
                <a:latin typeface="Courier New" panose="02070309020205020404" pitchFamily="49" charset="0"/>
                <a:ea typeface="Times New Roman" panose="02020603050405020304" pitchFamily="18" charset="0"/>
              </a:rPr>
              <a:t>modules_install</a:t>
            </a:r>
            <a:r>
              <a:rPr lang="en-US" sz="1800" kern="0" spc="-25" dirty="0">
                <a:solidFill>
                  <a:srgbClr val="242424"/>
                </a:solidFill>
                <a:effectLst/>
                <a:latin typeface="Courier New" panose="02070309020205020404" pitchFamily="49" charset="0"/>
                <a:ea typeface="Times New Roman" panose="02020603050405020304" pitchFamily="18" charset="0"/>
              </a:rPr>
              <a:t> –j</a:t>
            </a:r>
            <a:r>
              <a:rPr lang="ro-RO" sz="1800" kern="0" spc="-25" dirty="0">
                <a:solidFill>
                  <a:srgbClr val="242424"/>
                </a:solidFill>
                <a:effectLst/>
                <a:latin typeface="Courier New" panose="02070309020205020404" pitchFamily="49" charset="0"/>
                <a:ea typeface="Times New Roman" panose="02020603050405020304" pitchFamily="18" charset="0"/>
              </a:rPr>
              <a:t>7</a:t>
            </a:r>
            <a:br>
              <a:rPr lang="en-US" sz="1800" kern="0" spc="-25" dirty="0">
                <a:solidFill>
                  <a:srgbClr val="242424"/>
                </a:solidFill>
                <a:effectLst/>
                <a:latin typeface="Courier New" panose="02070309020205020404" pitchFamily="49" charset="0"/>
                <a:ea typeface="Times New Roman" panose="02020603050405020304" pitchFamily="18" charset="0"/>
              </a:rPr>
            </a:br>
            <a:r>
              <a:rPr lang="en-US" sz="1800" kern="0" spc="-25" dirty="0" err="1">
                <a:solidFill>
                  <a:srgbClr val="242424"/>
                </a:solidFill>
                <a:effectLst/>
                <a:latin typeface="Courier New" panose="02070309020205020404" pitchFamily="49" charset="0"/>
                <a:ea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rPr>
              <a:t> make install –j</a:t>
            </a:r>
            <a:r>
              <a:rPr lang="ro-RO" sz="1800" kern="0" spc="-25" dirty="0">
                <a:solidFill>
                  <a:srgbClr val="242424"/>
                </a:solidFill>
                <a:effectLst/>
                <a:latin typeface="Courier New" panose="02070309020205020404" pitchFamily="49" charset="0"/>
                <a:ea typeface="Times New Roman" panose="02020603050405020304" pitchFamily="18" charset="0"/>
              </a:rPr>
              <a:t>7</a:t>
            </a:r>
          </a:p>
          <a:p>
            <a:r>
              <a:rPr lang="en-US" sz="1800" kern="0" spc="-25" dirty="0" err="1">
                <a:solidFill>
                  <a:srgbClr val="242424"/>
                </a:solidFill>
                <a:effectLst/>
                <a:latin typeface="Courier New" panose="02070309020205020404" pitchFamily="49" charset="0"/>
                <a:ea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rPr>
              <a:t> vi /</a:t>
            </a:r>
            <a:r>
              <a:rPr lang="en-US" sz="1800" kern="0" spc="-25" dirty="0" err="1">
                <a:solidFill>
                  <a:srgbClr val="242424"/>
                </a:solidFill>
                <a:effectLst/>
                <a:latin typeface="Courier New" panose="02070309020205020404" pitchFamily="49" charset="0"/>
                <a:ea typeface="Times New Roman" panose="02020603050405020304" pitchFamily="18" charset="0"/>
              </a:rPr>
              <a:t>etc</a:t>
            </a:r>
            <a:r>
              <a:rPr lang="en-US" sz="1800" kern="0" spc="-25" dirty="0">
                <a:solidFill>
                  <a:srgbClr val="242424"/>
                </a:solidFill>
                <a:effectLst/>
                <a:latin typeface="Courier New" panose="02070309020205020404" pitchFamily="49" charset="0"/>
                <a:ea typeface="Times New Roman" panose="02020603050405020304" pitchFamily="18" charset="0"/>
              </a:rPr>
              <a:t>/default/grub  </a:t>
            </a:r>
            <a:r>
              <a:rPr lang="ro-RO"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a:t>
            </a:r>
            <a:r>
              <a:rPr lang="en-US" sz="1800" kern="0" spc="-25" dirty="0" err="1">
                <a:solidFill>
                  <a:srgbClr val="242424"/>
                </a:solidFill>
                <a:effectLst/>
                <a:latin typeface="Arial" panose="020B0604020202020204" pitchFamily="34" charset="0"/>
                <a:ea typeface="Times New Roman" panose="02020603050405020304" pitchFamily="18" charset="0"/>
                <a:cs typeface="Arial" panose="020B0604020202020204" pitchFamily="34" charset="0"/>
              </a:rPr>
              <a:t>comentat</a:t>
            </a:r>
            <a:r>
              <a:rPr lang="en-US"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 </a:t>
            </a:r>
            <a:r>
              <a:rPr lang="en-US" sz="1800" kern="0" spc="-25" dirty="0" err="1">
                <a:solidFill>
                  <a:srgbClr val="242424"/>
                </a:solidFill>
                <a:effectLst/>
                <a:latin typeface="Arial" panose="020B0604020202020204" pitchFamily="34" charset="0"/>
                <a:ea typeface="Times New Roman" panose="02020603050405020304" pitchFamily="18" charset="0"/>
                <a:cs typeface="Arial" panose="020B0604020202020204" pitchFamily="34" charset="0"/>
              </a:rPr>
              <a:t>linia</a:t>
            </a:r>
            <a:r>
              <a:rPr lang="en-US"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 cu Hidden </a:t>
            </a:r>
            <a:r>
              <a:rPr lang="en-US" sz="1800" kern="0" spc="-25" dirty="0" err="1">
                <a:solidFill>
                  <a:srgbClr val="242424"/>
                </a:solidFill>
                <a:effectLst/>
                <a:latin typeface="Arial" panose="020B0604020202020204" pitchFamily="34" charset="0"/>
                <a:ea typeface="Times New Roman" panose="02020603050405020304" pitchFamily="18" charset="0"/>
                <a:cs typeface="Arial" panose="020B0604020202020204" pitchFamily="34" charset="0"/>
              </a:rPr>
              <a:t>si</a:t>
            </a:r>
            <a:r>
              <a:rPr lang="en-US"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 pus 10 in loc de 0 la </a:t>
            </a:r>
            <a:r>
              <a:rPr lang="en-US" sz="1800" kern="0" spc="-25" dirty="0" err="1">
                <a:solidFill>
                  <a:srgbClr val="242424"/>
                </a:solidFill>
                <a:effectLst/>
                <a:latin typeface="Arial" panose="020B0604020202020204" pitchFamily="34" charset="0"/>
                <a:ea typeface="Times New Roman" panose="02020603050405020304" pitchFamily="18" charset="0"/>
                <a:cs typeface="Arial" panose="020B0604020202020204" pitchFamily="34" charset="0"/>
              </a:rPr>
              <a:t>cele</a:t>
            </a:r>
            <a:r>
              <a:rPr lang="en-US"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 2 </a:t>
            </a:r>
            <a:r>
              <a:rPr lang="en-US" sz="1800" kern="0" spc="-25" dirty="0" err="1">
                <a:solidFill>
                  <a:srgbClr val="242424"/>
                </a:solidFill>
                <a:effectLst/>
                <a:latin typeface="Arial" panose="020B0604020202020204" pitchFamily="34" charset="0"/>
                <a:ea typeface="Times New Roman" panose="02020603050405020304" pitchFamily="18" charset="0"/>
                <a:cs typeface="Arial" panose="020B0604020202020204" pitchFamily="34" charset="0"/>
              </a:rPr>
              <a:t>linii</a:t>
            </a:r>
            <a:br>
              <a:rPr lang="en-US" sz="1800" kern="0" spc="-25" dirty="0">
                <a:solidFill>
                  <a:srgbClr val="242424"/>
                </a:solidFill>
                <a:effectLst/>
                <a:latin typeface="Courier New" panose="02070309020205020404" pitchFamily="49" charset="0"/>
                <a:ea typeface="Times New Roman" panose="02020603050405020304" pitchFamily="18" charset="0"/>
              </a:rPr>
            </a:br>
            <a:r>
              <a:rPr lang="en-US" sz="1800" kern="0" spc="-25" dirty="0" err="1">
                <a:solidFill>
                  <a:srgbClr val="242424"/>
                </a:solidFill>
                <a:effectLst/>
                <a:latin typeface="Courier New" panose="02070309020205020404" pitchFamily="49" charset="0"/>
                <a:ea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rPr>
              <a:t> update-grub</a:t>
            </a:r>
            <a:endParaRPr lang="ro-RO" sz="1800" kern="0" spc="-25" dirty="0">
              <a:solidFill>
                <a:srgbClr val="242424"/>
              </a:solidFill>
              <a:effectLst/>
              <a:latin typeface="Courier New" panose="02070309020205020404" pitchFamily="49" charset="0"/>
              <a:ea typeface="Times New Roman" panose="02020603050405020304" pitchFamily="18" charset="0"/>
            </a:endParaRPr>
          </a:p>
          <a:p>
            <a:r>
              <a:rPr lang="ro-RO" kern="0" spc="-25" dirty="0" err="1">
                <a:solidFill>
                  <a:srgbClr val="242424"/>
                </a:solidFill>
                <a:latin typeface="Courier New" panose="02070309020205020404" pitchFamily="49" charset="0"/>
              </a:rPr>
              <a:t>reboot</a:t>
            </a:r>
            <a:endParaRPr lang="ro-RO" dirty="0"/>
          </a:p>
        </p:txBody>
      </p:sp>
    </p:spTree>
    <p:extLst>
      <p:ext uri="{BB962C8B-B14F-4D97-AF65-F5344CB8AC3E}">
        <p14:creationId xmlns:p14="http://schemas.microsoft.com/office/powerpoint/2010/main" val="2374595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376514" y="120978"/>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Implementare</a:t>
            </a: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264528" y="1298551"/>
            <a:ext cx="10927472" cy="892552"/>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i="1" dirty="0">
                <a:latin typeface="Times New Roman" panose="02020603050405020304" pitchFamily="18" charset="0"/>
                <a:cs typeface="Times New Roman" panose="02020603050405020304" pitchFamily="18" charset="0"/>
              </a:rPr>
              <a:t>Bibliotecile utilizate:</a:t>
            </a:r>
          </a:p>
        </p:txBody>
      </p:sp>
      <p:sp>
        <p:nvSpPr>
          <p:cNvPr id="6" name="CasetăText 5">
            <a:extLst>
              <a:ext uri="{FF2B5EF4-FFF2-40B4-BE49-F238E27FC236}">
                <a16:creationId xmlns:a16="http://schemas.microsoft.com/office/drawing/2014/main" id="{413FC1B8-D069-8F11-1353-B8E44B49DF18}"/>
              </a:ext>
            </a:extLst>
          </p:cNvPr>
          <p:cNvSpPr txBox="1"/>
          <p:nvPr/>
        </p:nvSpPr>
        <p:spPr>
          <a:xfrm>
            <a:off x="1841774" y="2415197"/>
            <a:ext cx="9416162" cy="14773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ro-RO" kern="0" spc="-25" dirty="0">
                <a:solidFill>
                  <a:srgbClr val="242424"/>
                </a:solidFill>
                <a:latin typeface="Courier New" panose="02070309020205020404" pitchFamily="49" charset="0"/>
              </a:rPr>
              <a:t>#include &lt;linux/</a:t>
            </a:r>
            <a:r>
              <a:rPr lang="ro-RO" kern="0" spc="-25" dirty="0" err="1">
                <a:solidFill>
                  <a:srgbClr val="242424"/>
                </a:solidFill>
                <a:latin typeface="Courier New" panose="02070309020205020404" pitchFamily="49" charset="0"/>
              </a:rPr>
              <a:t>init.h</a:t>
            </a:r>
            <a:r>
              <a:rPr lang="ro-RO" kern="0" spc="-25" dirty="0">
                <a:solidFill>
                  <a:srgbClr val="242424"/>
                </a:solidFill>
                <a:latin typeface="Courier New" panose="02070309020205020404" pitchFamily="49" charset="0"/>
              </a:rPr>
              <a:t>&gt;</a:t>
            </a:r>
          </a:p>
          <a:p>
            <a:r>
              <a:rPr lang="ro-RO" kern="0" spc="-25" dirty="0">
                <a:solidFill>
                  <a:srgbClr val="242424"/>
                </a:solidFill>
                <a:latin typeface="Courier New" panose="02070309020205020404" pitchFamily="49" charset="0"/>
              </a:rPr>
              <a:t>#include &lt;linux/</a:t>
            </a:r>
            <a:r>
              <a:rPr lang="ro-RO" kern="0" spc="-25" dirty="0" err="1">
                <a:solidFill>
                  <a:srgbClr val="242424"/>
                </a:solidFill>
                <a:latin typeface="Courier New" panose="02070309020205020404" pitchFamily="49" charset="0"/>
              </a:rPr>
              <a:t>kernel.h</a:t>
            </a:r>
            <a:r>
              <a:rPr lang="ro-RO" kern="0" spc="-25" dirty="0">
                <a:solidFill>
                  <a:srgbClr val="242424"/>
                </a:solidFill>
                <a:latin typeface="Courier New" panose="02070309020205020404" pitchFamily="49" charset="0"/>
              </a:rPr>
              <a:t>&gt;</a:t>
            </a:r>
          </a:p>
          <a:p>
            <a:r>
              <a:rPr lang="ro-RO" kern="0" spc="-25" dirty="0">
                <a:solidFill>
                  <a:srgbClr val="242424"/>
                </a:solidFill>
                <a:latin typeface="Courier New" panose="02070309020205020404" pitchFamily="49" charset="0"/>
              </a:rPr>
              <a:t>#include &lt;linux/</a:t>
            </a:r>
            <a:r>
              <a:rPr lang="ro-RO" kern="0" spc="-25" dirty="0" err="1">
                <a:solidFill>
                  <a:srgbClr val="242424"/>
                </a:solidFill>
                <a:latin typeface="Courier New" panose="02070309020205020404" pitchFamily="49" charset="0"/>
              </a:rPr>
              <a:t>syscalls.h</a:t>
            </a:r>
            <a:r>
              <a:rPr lang="ro-RO" kern="0" spc="-25" dirty="0">
                <a:solidFill>
                  <a:srgbClr val="242424"/>
                </a:solidFill>
                <a:latin typeface="Courier New" panose="02070309020205020404" pitchFamily="49" charset="0"/>
              </a:rPr>
              <a:t>&gt; //pentru </a:t>
            </a:r>
            <a:r>
              <a:rPr lang="ro-RO" b="1" kern="0" spc="-25" dirty="0">
                <a:solidFill>
                  <a:srgbClr val="242424"/>
                </a:solidFill>
                <a:latin typeface="Courier New" panose="02070309020205020404" pitchFamily="49" charset="0"/>
              </a:rPr>
              <a:t>SYSCALL_DEFINE1</a:t>
            </a:r>
          </a:p>
          <a:p>
            <a:r>
              <a:rPr lang="ro-RO" kern="0" spc="-25" dirty="0">
                <a:solidFill>
                  <a:srgbClr val="242424"/>
                </a:solidFill>
                <a:latin typeface="Courier New" panose="02070309020205020404" pitchFamily="49" charset="0"/>
              </a:rPr>
              <a:t>#include&lt;linux/sched.h&gt; //pentru </a:t>
            </a:r>
            <a:r>
              <a:rPr lang="ro-RO" b="1" kern="0" spc="-25" dirty="0" err="1">
                <a:solidFill>
                  <a:srgbClr val="242424"/>
                </a:solidFill>
                <a:latin typeface="Courier New" panose="02070309020205020404" pitchFamily="49" charset="0"/>
              </a:rPr>
              <a:t>task_struct</a:t>
            </a:r>
            <a:r>
              <a:rPr lang="ro-RO" kern="0" spc="-25" dirty="0" err="1">
                <a:solidFill>
                  <a:srgbClr val="242424"/>
                </a:solidFill>
                <a:latin typeface="Courier New" panose="02070309020205020404" pitchFamily="49" charset="0"/>
              </a:rPr>
              <a:t>,</a:t>
            </a:r>
            <a:r>
              <a:rPr lang="ro-RO" b="1" kern="0" spc="-25" dirty="0" err="1">
                <a:solidFill>
                  <a:srgbClr val="242424"/>
                </a:solidFill>
                <a:latin typeface="Courier New" panose="02070309020205020404" pitchFamily="49" charset="0"/>
              </a:rPr>
              <a:t>find_get_pid</a:t>
            </a:r>
            <a:r>
              <a:rPr lang="ro-RO" kern="0" spc="-25" dirty="0">
                <a:solidFill>
                  <a:srgbClr val="242424"/>
                </a:solidFill>
                <a:latin typeface="Courier New" panose="02070309020205020404" pitchFamily="49" charset="0"/>
              </a:rPr>
              <a:t>, </a:t>
            </a:r>
            <a:r>
              <a:rPr lang="ro-RO" b="1" kern="0" spc="-25" dirty="0" err="1">
                <a:solidFill>
                  <a:srgbClr val="242424"/>
                </a:solidFill>
                <a:latin typeface="Courier New" panose="02070309020205020404" pitchFamily="49" charset="0"/>
              </a:rPr>
              <a:t>pid_task</a:t>
            </a:r>
            <a:endParaRPr lang="ro-RO" b="1" kern="0" spc="-25" dirty="0">
              <a:solidFill>
                <a:srgbClr val="242424"/>
              </a:solidFill>
              <a:latin typeface="Courier New" panose="02070309020205020404" pitchFamily="49" charset="0"/>
            </a:endParaRPr>
          </a:p>
          <a:p>
            <a:r>
              <a:rPr lang="ro-RO" kern="0" spc="-25" dirty="0">
                <a:solidFill>
                  <a:srgbClr val="242424"/>
                </a:solidFill>
                <a:latin typeface="Courier New" panose="02070309020205020404" pitchFamily="49" charset="0"/>
              </a:rPr>
              <a:t>#include &lt;linux/</a:t>
            </a:r>
            <a:r>
              <a:rPr lang="ro-RO" kern="0" spc="-25" dirty="0" err="1">
                <a:solidFill>
                  <a:srgbClr val="242424"/>
                </a:solidFill>
                <a:latin typeface="Courier New" panose="02070309020205020404" pitchFamily="49" charset="0"/>
              </a:rPr>
              <a:t>slab.h</a:t>
            </a:r>
            <a:r>
              <a:rPr lang="ro-RO" kern="0" spc="-25" dirty="0">
                <a:solidFill>
                  <a:srgbClr val="242424"/>
                </a:solidFill>
                <a:latin typeface="Courier New" panose="02070309020205020404" pitchFamily="49" charset="0"/>
              </a:rPr>
              <a:t>&gt; //pt. </a:t>
            </a:r>
            <a:r>
              <a:rPr lang="ro-RO" b="1" kern="0" spc="-25" dirty="0" err="1">
                <a:solidFill>
                  <a:srgbClr val="242424"/>
                </a:solidFill>
                <a:latin typeface="Courier New" panose="02070309020205020404" pitchFamily="49" charset="0"/>
              </a:rPr>
              <a:t>kmalloc</a:t>
            </a:r>
            <a:r>
              <a:rPr lang="ro-RO" b="1" kern="0" spc="-25" dirty="0">
                <a:solidFill>
                  <a:srgbClr val="242424"/>
                </a:solidFill>
                <a:latin typeface="Courier New" panose="02070309020205020404" pitchFamily="49" charset="0"/>
              </a:rPr>
              <a:t>, </a:t>
            </a:r>
            <a:r>
              <a:rPr lang="ro-RO" b="1" kern="0" spc="-25" dirty="0" err="1">
                <a:solidFill>
                  <a:srgbClr val="242424"/>
                </a:solidFill>
                <a:latin typeface="Courier New" panose="02070309020205020404" pitchFamily="49" charset="0"/>
              </a:rPr>
              <a:t>kfree</a:t>
            </a:r>
            <a:endParaRPr lang="ro-RO" b="1" kern="0" spc="-25" dirty="0">
              <a:solidFill>
                <a:srgbClr val="242424"/>
              </a:solidFill>
              <a:latin typeface="Courier New" panose="02070309020205020404" pitchFamily="49" charset="0"/>
            </a:endParaRPr>
          </a:p>
        </p:txBody>
      </p:sp>
    </p:spTree>
    <p:extLst>
      <p:ext uri="{BB962C8B-B14F-4D97-AF65-F5344CB8AC3E}">
        <p14:creationId xmlns:p14="http://schemas.microsoft.com/office/powerpoint/2010/main" val="930978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740" y="189095"/>
            <a:ext cx="10514520" cy="8056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Implementare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4" name="CasetăText 3">
            <a:extLst>
              <a:ext uri="{FF2B5EF4-FFF2-40B4-BE49-F238E27FC236}">
                <a16:creationId xmlns:a16="http://schemas.microsoft.com/office/drawing/2014/main" id="{4A6BC26B-48A7-31FD-03FE-17294ABC8C8F}"/>
              </a:ext>
            </a:extLst>
          </p:cNvPr>
          <p:cNvSpPr txBox="1"/>
          <p:nvPr/>
        </p:nvSpPr>
        <p:spPr>
          <a:xfrm>
            <a:off x="1671486" y="4648576"/>
            <a:ext cx="9818766" cy="120032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kern="0" spc="-25" dirty="0">
                <a:solidFill>
                  <a:srgbClr val="242424"/>
                </a:solidFill>
                <a:latin typeface="Courier New" panose="02070309020205020404" pitchFamily="49" charset="0"/>
              </a:rPr>
              <a:t>struct </a:t>
            </a:r>
            <a:r>
              <a:rPr lang="en-US" kern="0" spc="-25" dirty="0" err="1">
                <a:solidFill>
                  <a:srgbClr val="242424"/>
                </a:solidFill>
                <a:latin typeface="Courier New" panose="02070309020205020404" pitchFamily="49" charset="0"/>
              </a:rPr>
              <a:t>pid</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pid_struct</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find_get_pid</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pr_id</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if (</a:t>
            </a:r>
            <a:r>
              <a:rPr lang="en-US" kern="0" spc="-25" dirty="0" err="1">
                <a:solidFill>
                  <a:srgbClr val="242424"/>
                </a:solidFill>
                <a:latin typeface="Courier New" panose="02070309020205020404" pitchFamily="49" charset="0"/>
              </a:rPr>
              <a:t>pid_struct</a:t>
            </a:r>
            <a:r>
              <a:rPr lang="en-US" kern="0" spc="-25" dirty="0">
                <a:solidFill>
                  <a:srgbClr val="242424"/>
                </a:solidFill>
                <a:latin typeface="Courier New" panose="02070309020205020404" pitchFamily="49" charset="0"/>
              </a:rPr>
              <a:t> == NULL) {</a:t>
            </a:r>
          </a:p>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printk</a:t>
            </a:r>
            <a:r>
              <a:rPr lang="en-US" kern="0" spc="-25" dirty="0">
                <a:solidFill>
                  <a:srgbClr val="242424"/>
                </a:solidFill>
                <a:latin typeface="Courier New" panose="02070309020205020404" pitchFamily="49" charset="0"/>
              </a:rPr>
              <a:t>("Process with PID %</a:t>
            </a:r>
            <a:r>
              <a:rPr lang="en-US" kern="0" spc="-25" dirty="0" err="1">
                <a:solidFill>
                  <a:srgbClr val="242424"/>
                </a:solidFill>
                <a:latin typeface="Courier New" panose="02070309020205020404" pitchFamily="49" charset="0"/>
              </a:rPr>
              <a:t>ld</a:t>
            </a:r>
            <a:r>
              <a:rPr lang="en-US" kern="0" spc="-25" dirty="0">
                <a:solidFill>
                  <a:srgbClr val="242424"/>
                </a:solidFill>
                <a:latin typeface="Courier New" panose="02070309020205020404" pitchFamily="49" charset="0"/>
              </a:rPr>
              <a:t> does not exist!\n", </a:t>
            </a:r>
            <a:r>
              <a:rPr lang="en-US" kern="0" spc="-25" dirty="0" err="1">
                <a:solidFill>
                  <a:srgbClr val="242424"/>
                </a:solidFill>
                <a:latin typeface="Courier New" panose="02070309020205020404" pitchFamily="49" charset="0"/>
              </a:rPr>
              <a:t>pr_id</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return 1;}</a:t>
            </a:r>
          </a:p>
        </p:txBody>
      </p:sp>
      <p:sp>
        <p:nvSpPr>
          <p:cNvPr id="3" name="CasetăText 2">
            <a:extLst>
              <a:ext uri="{FF2B5EF4-FFF2-40B4-BE49-F238E27FC236}">
                <a16:creationId xmlns:a16="http://schemas.microsoft.com/office/drawing/2014/main" id="{3CBEA994-D135-C6D3-D960-216E4C1C0DBD}"/>
              </a:ext>
            </a:extLst>
          </p:cNvPr>
          <p:cNvSpPr txBox="1"/>
          <p:nvPr/>
        </p:nvSpPr>
        <p:spPr>
          <a:xfrm>
            <a:off x="1117133" y="2690466"/>
            <a:ext cx="10927472" cy="1631216"/>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Verificăm dacă există un proces cu PID </a:t>
            </a:r>
            <a:r>
              <a:rPr lang="ro-RO" sz="2400" b="1" dirty="0" err="1">
                <a:latin typeface="Times New Roman" panose="02020603050405020304" pitchFamily="18" charset="0"/>
                <a:cs typeface="Times New Roman" panose="02020603050405020304" pitchFamily="18" charset="0"/>
              </a:rPr>
              <a:t>pr_id</a:t>
            </a:r>
            <a:r>
              <a:rPr lang="ro-RO" sz="2400" b="1" dirty="0">
                <a:latin typeface="Times New Roman" panose="02020603050405020304" pitchFamily="18" charset="0"/>
                <a:cs typeface="Times New Roman" panose="02020603050405020304" pitchFamily="18" charset="0"/>
              </a:rPr>
              <a:t>.</a:t>
            </a:r>
          </a:p>
          <a:p>
            <a:r>
              <a:rPr lang="ro-RO" sz="2400" b="1"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Funcția </a:t>
            </a:r>
            <a:r>
              <a:rPr lang="ro-RO" sz="2400" b="1" dirty="0" err="1">
                <a:latin typeface="Times New Roman" panose="02020603050405020304" pitchFamily="18" charset="0"/>
                <a:cs typeface="Times New Roman" panose="02020603050405020304" pitchFamily="18" charset="0"/>
              </a:rPr>
              <a:t>find_get_pid</a:t>
            </a:r>
            <a:r>
              <a:rPr lang="ro-RO" sz="2400" b="1"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ce primește ca parametru un PID si returnează o referință la o structură </a:t>
            </a:r>
            <a:r>
              <a:rPr lang="ro-RO" sz="2400" dirty="0" err="1">
                <a:latin typeface="Times New Roman" panose="02020603050405020304" pitchFamily="18" charset="0"/>
                <a:cs typeface="Times New Roman" panose="02020603050405020304" pitchFamily="18" charset="0"/>
              </a:rPr>
              <a:t>pid</a:t>
            </a:r>
            <a:r>
              <a:rPr lang="ro-RO" sz="2400" dirty="0">
                <a:latin typeface="Times New Roman" panose="02020603050405020304" pitchFamily="18" charset="0"/>
                <a:cs typeface="Times New Roman" panose="02020603050405020304" pitchFamily="18" charset="0"/>
              </a:rPr>
              <a:t> sau NULL daca nu există un astfel de proces:</a:t>
            </a:r>
          </a:p>
        </p:txBody>
      </p:sp>
      <p:sp>
        <p:nvSpPr>
          <p:cNvPr id="5" name="CasetăText 4">
            <a:extLst>
              <a:ext uri="{FF2B5EF4-FFF2-40B4-BE49-F238E27FC236}">
                <a16:creationId xmlns:a16="http://schemas.microsoft.com/office/drawing/2014/main" id="{1B46838B-7D6F-A4CD-3241-9EF906279C05}"/>
              </a:ext>
            </a:extLst>
          </p:cNvPr>
          <p:cNvSpPr txBox="1"/>
          <p:nvPr/>
        </p:nvSpPr>
        <p:spPr>
          <a:xfrm>
            <a:off x="1097471" y="669038"/>
            <a:ext cx="10927472" cy="1261884"/>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Folosim </a:t>
            </a:r>
            <a:r>
              <a:rPr lang="ro-RO" sz="2400" kern="0" spc="-25" dirty="0">
                <a:solidFill>
                  <a:srgbClr val="242424"/>
                </a:solidFill>
                <a:latin typeface="Courier New" panose="02070309020205020404" pitchFamily="49" charset="0"/>
              </a:rPr>
              <a:t>SYSCALL_DEFINE1</a:t>
            </a:r>
            <a:r>
              <a:rPr lang="ro-RO" sz="2400" kern="0" spc="-25" dirty="0">
                <a:solidFill>
                  <a:srgbClr val="242424"/>
                </a:solidFill>
                <a:latin typeface="Times New Roman" panose="02020603050405020304" pitchFamily="18" charset="0"/>
                <a:cs typeface="Times New Roman" panose="02020603050405020304" pitchFamily="18" charset="0"/>
              </a:rPr>
              <a:t> </a:t>
            </a:r>
            <a:r>
              <a:rPr lang="ro-RO" sz="2400" b="1" kern="0" spc="-25" dirty="0">
                <a:solidFill>
                  <a:srgbClr val="242424"/>
                </a:solidFill>
                <a:latin typeface="Times New Roman" panose="02020603050405020304" pitchFamily="18" charset="0"/>
                <a:cs typeface="Times New Roman" panose="02020603050405020304" pitchFamily="18" charset="0"/>
              </a:rPr>
              <a:t>pentru definirea funcției de sistem </a:t>
            </a:r>
            <a:r>
              <a:rPr lang="ro-RO" sz="2400" b="1" kern="0" spc="-25" dirty="0" err="1">
                <a:solidFill>
                  <a:srgbClr val="242424"/>
                </a:solidFill>
                <a:latin typeface="Times New Roman" panose="02020603050405020304" pitchFamily="18" charset="0"/>
                <a:cs typeface="Times New Roman" panose="02020603050405020304" pitchFamily="18" charset="0"/>
              </a:rPr>
              <a:t>listpids</a:t>
            </a:r>
            <a:r>
              <a:rPr lang="ro-RO" sz="2400" kern="0" spc="-25" dirty="0">
                <a:solidFill>
                  <a:srgbClr val="242424"/>
                </a:solidFill>
                <a:latin typeface="Times New Roman" panose="02020603050405020304" pitchFamily="18" charset="0"/>
                <a:cs typeface="Times New Roman" panose="02020603050405020304" pitchFamily="18" charset="0"/>
              </a:rPr>
              <a:t>, care are un singur parametru de tip </a:t>
            </a:r>
            <a:r>
              <a:rPr lang="ro-RO" sz="2400" kern="0" spc="-25" dirty="0" err="1">
                <a:solidFill>
                  <a:srgbClr val="242424"/>
                </a:solidFill>
                <a:latin typeface="Times New Roman" panose="02020603050405020304" pitchFamily="18" charset="0"/>
                <a:cs typeface="Times New Roman" panose="02020603050405020304" pitchFamily="18" charset="0"/>
              </a:rPr>
              <a:t>pid_t</a:t>
            </a:r>
            <a:r>
              <a:rPr lang="ro-RO" sz="2400" kern="0" spc="-25" dirty="0">
                <a:solidFill>
                  <a:srgbClr val="242424"/>
                </a:solidFill>
                <a:latin typeface="Times New Roman" panose="02020603050405020304" pitchFamily="18" charset="0"/>
                <a:cs typeface="Times New Roman" panose="02020603050405020304" pitchFamily="18" charset="0"/>
              </a:rPr>
              <a:t>.</a:t>
            </a:r>
            <a:endParaRPr lang="ro-RO" sz="2400" b="1" dirty="0">
              <a:latin typeface="Times New Roman" panose="02020603050405020304" pitchFamily="18" charset="0"/>
              <a:cs typeface="Times New Roman" panose="02020603050405020304" pitchFamily="18" charset="0"/>
            </a:endParaRPr>
          </a:p>
        </p:txBody>
      </p:sp>
      <p:sp>
        <p:nvSpPr>
          <p:cNvPr id="8" name="CasetăText 7">
            <a:extLst>
              <a:ext uri="{FF2B5EF4-FFF2-40B4-BE49-F238E27FC236}">
                <a16:creationId xmlns:a16="http://schemas.microsoft.com/office/drawing/2014/main" id="{E423448F-6A0F-A973-7150-A6A82818F538}"/>
              </a:ext>
            </a:extLst>
          </p:cNvPr>
          <p:cNvSpPr txBox="1"/>
          <p:nvPr/>
        </p:nvSpPr>
        <p:spPr>
          <a:xfrm>
            <a:off x="2605551" y="2126028"/>
            <a:ext cx="5751869"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ro-RO" kern="0" spc="-25" dirty="0">
                <a:solidFill>
                  <a:srgbClr val="242424"/>
                </a:solidFill>
                <a:latin typeface="Courier New" panose="02070309020205020404" pitchFamily="49" charset="0"/>
              </a:rPr>
              <a:t>SYSCALL_DEFINE1(</a:t>
            </a:r>
            <a:r>
              <a:rPr lang="ro-RO" kern="0" spc="-25" dirty="0" err="1">
                <a:solidFill>
                  <a:srgbClr val="242424"/>
                </a:solidFill>
                <a:latin typeface="Courier New" panose="02070309020205020404" pitchFamily="49" charset="0"/>
              </a:rPr>
              <a:t>listpids</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pid_t</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pr_id</a:t>
            </a:r>
            <a:r>
              <a:rPr lang="ro-RO" kern="0" spc="-25" dirty="0">
                <a:solidFill>
                  <a:srgbClr val="242424"/>
                </a:solidFill>
                <a:latin typeface="Courier New" panose="02070309020205020404" pitchFamily="49" charset="0"/>
              </a:rPr>
              <a:t>){}</a:t>
            </a:r>
            <a:endParaRPr lang="en-US" kern="0" spc="-25" dirty="0">
              <a:solidFill>
                <a:srgbClr val="242424"/>
              </a:solidFill>
              <a:latin typeface="Courier New" panose="02070309020205020404" pitchFamily="49" charset="0"/>
            </a:endParaRPr>
          </a:p>
        </p:txBody>
      </p:sp>
    </p:spTree>
    <p:extLst>
      <p:ext uri="{BB962C8B-B14F-4D97-AF65-F5344CB8AC3E}">
        <p14:creationId xmlns:p14="http://schemas.microsoft.com/office/powerpoint/2010/main" val="34863007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740" y="189095"/>
            <a:ext cx="10514520" cy="8056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Implementare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3CBEA994-D135-C6D3-D960-216E4C1C0DBD}"/>
              </a:ext>
            </a:extLst>
          </p:cNvPr>
          <p:cNvSpPr txBox="1"/>
          <p:nvPr/>
        </p:nvSpPr>
        <p:spPr>
          <a:xfrm>
            <a:off x="1097471" y="3054153"/>
            <a:ext cx="10927472" cy="892552"/>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Vom memora nodurile vizitate și nefinalizate într-o stivă</a:t>
            </a:r>
            <a:endParaRPr lang="ro-RO" sz="2400" dirty="0">
              <a:latin typeface="Times New Roman" panose="02020603050405020304" pitchFamily="18" charset="0"/>
              <a:cs typeface="Times New Roman" panose="02020603050405020304" pitchFamily="18" charset="0"/>
            </a:endParaRPr>
          </a:p>
        </p:txBody>
      </p:sp>
      <p:sp>
        <p:nvSpPr>
          <p:cNvPr id="5" name="CasetăText 4">
            <a:extLst>
              <a:ext uri="{FF2B5EF4-FFF2-40B4-BE49-F238E27FC236}">
                <a16:creationId xmlns:a16="http://schemas.microsoft.com/office/drawing/2014/main" id="{1B46838B-7D6F-A4CD-3241-9EF906279C05}"/>
              </a:ext>
            </a:extLst>
          </p:cNvPr>
          <p:cNvSpPr txBox="1"/>
          <p:nvPr/>
        </p:nvSpPr>
        <p:spPr>
          <a:xfrm>
            <a:off x="1097471" y="669038"/>
            <a:ext cx="10927472" cy="2000548"/>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Obținem o referință la structura </a:t>
            </a:r>
            <a:r>
              <a:rPr lang="ro-RO" sz="2400" b="1" i="1" dirty="0" err="1">
                <a:latin typeface="Times New Roman" panose="02020603050405020304" pitchFamily="18" charset="0"/>
                <a:cs typeface="Times New Roman" panose="02020603050405020304" pitchFamily="18" charset="0"/>
              </a:rPr>
              <a:t>task_struct</a:t>
            </a:r>
            <a:r>
              <a:rPr lang="ro-RO" sz="2400" i="1"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asociată PID-ului pentru a accesa </a:t>
            </a:r>
            <a:r>
              <a:rPr lang="ro-RO" sz="2400" dirty="0" err="1">
                <a:latin typeface="Times New Roman" panose="02020603050405020304" pitchFamily="18" charset="0"/>
                <a:cs typeface="Times New Roman" panose="02020603050405020304" pitchFamily="18" charset="0"/>
              </a:rPr>
              <a:t>informatiile</a:t>
            </a:r>
            <a:r>
              <a:rPr lang="ro-RO" sz="2400" dirty="0">
                <a:latin typeface="Times New Roman" panose="02020603050405020304" pitchFamily="18" charset="0"/>
                <a:cs typeface="Times New Roman" panose="02020603050405020304" pitchFamily="18" charset="0"/>
              </a:rPr>
              <a:t> dorite. </a:t>
            </a:r>
            <a:r>
              <a:rPr lang="ro-RO" sz="2400" dirty="0" err="1">
                <a:latin typeface="Times New Roman" panose="02020603050405020304" pitchFamily="18" charset="0"/>
                <a:cs typeface="Times New Roman" panose="02020603050405020304" pitchFamily="18" charset="0"/>
              </a:rPr>
              <a:t>Functia</a:t>
            </a:r>
            <a:r>
              <a:rPr lang="ro-RO" sz="2400" dirty="0">
                <a:latin typeface="Times New Roman" panose="02020603050405020304" pitchFamily="18" charset="0"/>
                <a:cs typeface="Times New Roman" panose="02020603050405020304" pitchFamily="18" charset="0"/>
              </a:rPr>
              <a:t> </a:t>
            </a:r>
            <a:r>
              <a:rPr lang="ro-RO" sz="2400" b="1" dirty="0" err="1">
                <a:latin typeface="Times New Roman" panose="02020603050405020304" pitchFamily="18" charset="0"/>
                <a:cs typeface="Times New Roman" panose="02020603050405020304" pitchFamily="18" charset="0"/>
              </a:rPr>
              <a:t>pid_task</a:t>
            </a:r>
            <a:r>
              <a:rPr lang="ro-RO" sz="2400" b="1" dirty="0">
                <a:latin typeface="Times New Roman" panose="02020603050405020304" pitchFamily="18" charset="0"/>
                <a:cs typeface="Times New Roman" panose="02020603050405020304" pitchFamily="18" charset="0"/>
              </a:rPr>
              <a:t> </a:t>
            </a:r>
            <a:r>
              <a:rPr lang="ro-RO" sz="2400" dirty="0" err="1">
                <a:latin typeface="Times New Roman" panose="02020603050405020304" pitchFamily="18" charset="0"/>
                <a:cs typeface="Times New Roman" panose="02020603050405020304" pitchFamily="18" charset="0"/>
              </a:rPr>
              <a:t>primeste</a:t>
            </a:r>
            <a:r>
              <a:rPr lang="ro-RO" sz="2400" dirty="0">
                <a:latin typeface="Times New Roman" panose="02020603050405020304" pitchFamily="18" charset="0"/>
                <a:cs typeface="Times New Roman" panose="02020603050405020304" pitchFamily="18" charset="0"/>
              </a:rPr>
              <a:t> 2 parametri: o </a:t>
            </a:r>
            <a:r>
              <a:rPr lang="ro-RO" sz="2400" dirty="0" err="1">
                <a:latin typeface="Times New Roman" panose="02020603050405020304" pitchFamily="18" charset="0"/>
                <a:cs typeface="Times New Roman" panose="02020603050405020304" pitchFamily="18" charset="0"/>
              </a:rPr>
              <a:t>referinta</a:t>
            </a:r>
            <a:r>
              <a:rPr lang="ro-RO" sz="2400" dirty="0">
                <a:latin typeface="Times New Roman" panose="02020603050405020304" pitchFamily="18" charset="0"/>
                <a:cs typeface="Times New Roman" panose="02020603050405020304" pitchFamily="18" charset="0"/>
              </a:rPr>
              <a:t> la o structura de tip </a:t>
            </a:r>
            <a:r>
              <a:rPr lang="ro-RO" sz="2400" dirty="0" err="1">
                <a:latin typeface="Times New Roman" panose="02020603050405020304" pitchFamily="18" charset="0"/>
                <a:cs typeface="Times New Roman" panose="02020603050405020304" pitchFamily="18" charset="0"/>
              </a:rPr>
              <a:t>pid</a:t>
            </a:r>
            <a:r>
              <a:rPr lang="ro-RO" sz="2400" dirty="0">
                <a:latin typeface="Times New Roman" panose="02020603050405020304" pitchFamily="18" charset="0"/>
                <a:cs typeface="Times New Roman" panose="02020603050405020304" pitchFamily="18" charset="0"/>
              </a:rPr>
              <a:t> și constantă PIDTYPE_PID - ceea ce înseamnă că </a:t>
            </a:r>
            <a:r>
              <a:rPr lang="ro-RO" sz="2400" dirty="0" err="1">
                <a:latin typeface="Times New Roman" panose="02020603050405020304" pitchFamily="18" charset="0"/>
                <a:cs typeface="Times New Roman" panose="02020603050405020304" pitchFamily="18" charset="0"/>
              </a:rPr>
              <a:t>pid_struct</a:t>
            </a:r>
            <a:r>
              <a:rPr lang="ro-RO" sz="2400" dirty="0">
                <a:latin typeface="Times New Roman" panose="02020603050405020304" pitchFamily="18" charset="0"/>
                <a:cs typeface="Times New Roman" panose="02020603050405020304" pitchFamily="18" charset="0"/>
              </a:rPr>
              <a:t> este asociat unui PID.</a:t>
            </a:r>
          </a:p>
        </p:txBody>
      </p:sp>
      <p:sp>
        <p:nvSpPr>
          <p:cNvPr id="8" name="CasetăText 7">
            <a:extLst>
              <a:ext uri="{FF2B5EF4-FFF2-40B4-BE49-F238E27FC236}">
                <a16:creationId xmlns:a16="http://schemas.microsoft.com/office/drawing/2014/main" id="{E423448F-6A0F-A973-7150-A6A82818F538}"/>
              </a:ext>
            </a:extLst>
          </p:cNvPr>
          <p:cNvSpPr txBox="1"/>
          <p:nvPr/>
        </p:nvSpPr>
        <p:spPr>
          <a:xfrm>
            <a:off x="2294289" y="2780197"/>
            <a:ext cx="8236060"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kern="0" spc="-25" dirty="0">
                <a:solidFill>
                  <a:srgbClr val="242424"/>
                </a:solidFill>
                <a:latin typeface="Courier New" panose="02070309020205020404" pitchFamily="49" charset="0"/>
              </a:rPr>
              <a:t>struct </a:t>
            </a:r>
            <a:r>
              <a:rPr lang="en-US" kern="0" spc="-25" dirty="0" err="1">
                <a:solidFill>
                  <a:srgbClr val="242424"/>
                </a:solidFill>
                <a:latin typeface="Courier New" panose="02070309020205020404" pitchFamily="49" charset="0"/>
              </a:rPr>
              <a:t>task_struct</a:t>
            </a:r>
            <a:r>
              <a:rPr lang="en-US" kern="0" spc="-25" dirty="0">
                <a:solidFill>
                  <a:srgbClr val="242424"/>
                </a:solidFill>
                <a:latin typeface="Courier New" panose="02070309020205020404" pitchFamily="49" charset="0"/>
              </a:rPr>
              <a:t> *task = </a:t>
            </a:r>
            <a:r>
              <a:rPr lang="en-US" kern="0" spc="-25" dirty="0" err="1">
                <a:solidFill>
                  <a:srgbClr val="242424"/>
                </a:solidFill>
                <a:latin typeface="Courier New" panose="02070309020205020404" pitchFamily="49" charset="0"/>
              </a:rPr>
              <a:t>pid_task</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pid_struct,PIDTYPE_PID</a:t>
            </a:r>
            <a:r>
              <a:rPr lang="en-US" kern="0" spc="-25" dirty="0">
                <a:solidFill>
                  <a:srgbClr val="242424"/>
                </a:solidFill>
                <a:latin typeface="Courier New" panose="02070309020205020404" pitchFamily="49" charset="0"/>
              </a:rPr>
              <a:t>);</a:t>
            </a:r>
          </a:p>
        </p:txBody>
      </p:sp>
      <p:sp>
        <p:nvSpPr>
          <p:cNvPr id="2" name="CasetăText 1">
            <a:extLst>
              <a:ext uri="{FF2B5EF4-FFF2-40B4-BE49-F238E27FC236}">
                <a16:creationId xmlns:a16="http://schemas.microsoft.com/office/drawing/2014/main" id="{067762BE-5876-EF1E-E320-B044616E49B4}"/>
              </a:ext>
            </a:extLst>
          </p:cNvPr>
          <p:cNvSpPr txBox="1"/>
          <p:nvPr/>
        </p:nvSpPr>
        <p:spPr>
          <a:xfrm>
            <a:off x="1569414" y="4198735"/>
            <a:ext cx="9531205" cy="17543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ro-RO" kern="0" spc="-25" dirty="0" err="1">
                <a:solidFill>
                  <a:srgbClr val="242424"/>
                </a:solidFill>
                <a:latin typeface="Courier New" panose="02070309020205020404" pitchFamily="49" charset="0"/>
              </a:rPr>
              <a:t>struct</a:t>
            </a:r>
            <a:r>
              <a:rPr lang="ro-RO" kern="0" spc="-25" dirty="0">
                <a:solidFill>
                  <a:srgbClr val="242424"/>
                </a:solidFill>
                <a:latin typeface="Courier New" panose="02070309020205020404" pitchFamily="49" charset="0"/>
              </a:rPr>
              <a:t> stiva {</a:t>
            </a:r>
          </a:p>
          <a:p>
            <a:r>
              <a:rPr lang="ro-RO" kern="0" spc="-25" dirty="0" err="1">
                <a:solidFill>
                  <a:srgbClr val="242424"/>
                </a:solidFill>
                <a:latin typeface="Courier New" panose="02070309020205020404" pitchFamily="49" charset="0"/>
              </a:rPr>
              <a:t>struct</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task_struct</a:t>
            </a:r>
            <a:r>
              <a:rPr lang="ro-RO" kern="0" spc="-25" dirty="0">
                <a:solidFill>
                  <a:srgbClr val="242424"/>
                </a:solidFill>
                <a:latin typeface="Courier New" panose="02070309020205020404" pitchFamily="49" charset="0"/>
              </a:rPr>
              <a:t> * task;  //memoram </a:t>
            </a:r>
            <a:r>
              <a:rPr lang="ro-RO" kern="0" spc="-25" dirty="0" err="1">
                <a:solidFill>
                  <a:srgbClr val="242424"/>
                </a:solidFill>
                <a:latin typeface="Courier New" panose="02070309020205020404" pitchFamily="49" charset="0"/>
              </a:rPr>
              <a:t>referinta</a:t>
            </a:r>
            <a:r>
              <a:rPr lang="ro-RO" kern="0" spc="-25" dirty="0">
                <a:solidFill>
                  <a:srgbClr val="242424"/>
                </a:solidFill>
                <a:latin typeface="Courier New" panose="02070309020205020404" pitchFamily="49" charset="0"/>
              </a:rPr>
              <a:t> la structura de tip</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task_struct</a:t>
            </a:r>
            <a:r>
              <a:rPr lang="ro-RO" kern="0" spc="-25" dirty="0">
                <a:solidFill>
                  <a:srgbClr val="242424"/>
                </a:solidFill>
                <a:latin typeface="Courier New" panose="02070309020205020404" pitchFamily="49" charset="0"/>
              </a:rPr>
              <a:t> asociata nodului</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struct</a:t>
            </a:r>
            <a:r>
              <a:rPr lang="ro-RO" kern="0" spc="-25" dirty="0">
                <a:solidFill>
                  <a:srgbClr val="242424"/>
                </a:solidFill>
                <a:latin typeface="Courier New" panose="02070309020205020404" pitchFamily="49" charset="0"/>
              </a:rPr>
              <a:t> stiva * </a:t>
            </a:r>
            <a:r>
              <a:rPr lang="ro-RO" kern="0" spc="-25" dirty="0" err="1">
                <a:solidFill>
                  <a:srgbClr val="242424"/>
                </a:solidFill>
                <a:latin typeface="Courier New" panose="02070309020205020404" pitchFamily="49" charset="0"/>
              </a:rPr>
              <a:t>next</a:t>
            </a:r>
            <a:r>
              <a:rPr lang="ro-RO" kern="0" spc="-25" dirty="0">
                <a:solidFill>
                  <a:srgbClr val="242424"/>
                </a:solidFill>
                <a:latin typeface="Courier New" panose="02070309020205020404" pitchFamily="49" charset="0"/>
              </a:rPr>
              <a:t>;        // adresa nodului </a:t>
            </a:r>
            <a:r>
              <a:rPr lang="ro-RO" kern="0" spc="-25" dirty="0" err="1">
                <a:solidFill>
                  <a:srgbClr val="242424"/>
                </a:solidFill>
                <a:latin typeface="Courier New" panose="02070309020205020404" pitchFamily="49" charset="0"/>
              </a:rPr>
              <a:t>urmator</a:t>
            </a:r>
            <a:endParaRPr lang="ro-RO" kern="0" spc="-25" dirty="0">
              <a:solidFill>
                <a:srgbClr val="242424"/>
              </a:solidFill>
              <a:latin typeface="Courier New" panose="02070309020205020404" pitchFamily="49" charset="0"/>
            </a:endParaRP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int</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level</a:t>
            </a:r>
            <a:r>
              <a:rPr lang="ro-RO" kern="0" spc="-25" dirty="0">
                <a:solidFill>
                  <a:srgbClr val="242424"/>
                </a:solidFill>
                <a:latin typeface="Courier New" panose="02070309020205020404" pitchFamily="49" charset="0"/>
              </a:rPr>
              <a:t>; };               // nivelul nodului in arbore</a:t>
            </a:r>
          </a:p>
          <a:p>
            <a:r>
              <a:rPr lang="ro-RO" kern="0" spc="-25" dirty="0">
                <a:solidFill>
                  <a:srgbClr val="242424"/>
                </a:solidFill>
                <a:latin typeface="Courier New" panose="02070309020205020404" pitchFamily="49" charset="0"/>
              </a:rPr>
              <a:t>    </a:t>
            </a:r>
          </a:p>
        </p:txBody>
      </p:sp>
    </p:spTree>
    <p:extLst>
      <p:ext uri="{BB962C8B-B14F-4D97-AF65-F5344CB8AC3E}">
        <p14:creationId xmlns:p14="http://schemas.microsoft.com/office/powerpoint/2010/main" val="3875343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740" y="189095"/>
            <a:ext cx="10514520" cy="8056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Implementare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3CBEA994-D135-C6D3-D960-216E4C1C0DBD}"/>
              </a:ext>
            </a:extLst>
          </p:cNvPr>
          <p:cNvSpPr txBox="1"/>
          <p:nvPr/>
        </p:nvSpPr>
        <p:spPr>
          <a:xfrm>
            <a:off x="1480923" y="617390"/>
            <a:ext cx="10927472" cy="892552"/>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Se adaugă în stivă nodul de start (task)</a:t>
            </a:r>
            <a:endParaRPr lang="ro-RO" sz="2400" dirty="0">
              <a:latin typeface="Times New Roman" panose="02020603050405020304" pitchFamily="18" charset="0"/>
              <a:cs typeface="Times New Roman" panose="02020603050405020304" pitchFamily="18" charset="0"/>
            </a:endParaRPr>
          </a:p>
        </p:txBody>
      </p:sp>
      <p:sp>
        <p:nvSpPr>
          <p:cNvPr id="8" name="CasetăText 7">
            <a:extLst>
              <a:ext uri="{FF2B5EF4-FFF2-40B4-BE49-F238E27FC236}">
                <a16:creationId xmlns:a16="http://schemas.microsoft.com/office/drawing/2014/main" id="{E423448F-6A0F-A973-7150-A6A82818F538}"/>
              </a:ext>
            </a:extLst>
          </p:cNvPr>
          <p:cNvSpPr txBox="1"/>
          <p:nvPr/>
        </p:nvSpPr>
        <p:spPr>
          <a:xfrm>
            <a:off x="1238864" y="1691099"/>
            <a:ext cx="10825317" cy="17543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kern="0" spc="-25" dirty="0">
                <a:solidFill>
                  <a:srgbClr val="242424"/>
                </a:solidFill>
                <a:latin typeface="Courier New" panose="02070309020205020404" pitchFamily="49" charset="0"/>
              </a:rPr>
              <a:t>struct </a:t>
            </a:r>
            <a:r>
              <a:rPr lang="en-US" kern="0" spc="-25" dirty="0" err="1">
                <a:solidFill>
                  <a:srgbClr val="242424"/>
                </a:solidFill>
                <a:latin typeface="Courier New" panose="02070309020205020404" pitchFamily="49" charset="0"/>
              </a:rPr>
              <a:t>stiva</a:t>
            </a:r>
            <a:r>
              <a:rPr lang="en-US" kern="0" spc="-25" dirty="0">
                <a:solidFill>
                  <a:srgbClr val="242424"/>
                </a:solidFill>
                <a:latin typeface="Courier New" panose="02070309020205020404" pitchFamily="49" charset="0"/>
              </a:rPr>
              <a:t> *q = </a:t>
            </a:r>
            <a:r>
              <a:rPr lang="en-US" kern="0" spc="-25" dirty="0" err="1">
                <a:solidFill>
                  <a:srgbClr val="242424"/>
                </a:solidFill>
                <a:latin typeface="Courier New" panose="02070309020205020404" pitchFamily="49" charset="0"/>
              </a:rPr>
              <a:t>kmalloc</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sizeof</a:t>
            </a:r>
            <a:r>
              <a:rPr lang="en-US" kern="0" spc="-25" dirty="0">
                <a:solidFill>
                  <a:srgbClr val="242424"/>
                </a:solidFill>
                <a:latin typeface="Courier New" panose="02070309020205020404" pitchFamily="49" charset="0"/>
              </a:rPr>
              <a:t> *q, GFP_KERNEL); // q - </a:t>
            </a:r>
            <a:r>
              <a:rPr lang="en-US" kern="0" spc="-25" dirty="0" err="1">
                <a:solidFill>
                  <a:srgbClr val="242424"/>
                </a:solidFill>
                <a:latin typeface="Courier New" panose="02070309020205020404" pitchFamily="49" charset="0"/>
              </a:rPr>
              <a:t>adresa</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varfului</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stivei</a:t>
            </a:r>
            <a:endParaRPr lang="en-US" kern="0" spc="-25" dirty="0">
              <a:solidFill>
                <a:srgbClr val="242424"/>
              </a:solidFill>
              <a:latin typeface="Courier New" panose="02070309020205020404" pitchFamily="49" charset="0"/>
            </a:endParaRPr>
          </a:p>
          <a:p>
            <a:r>
              <a:rPr lang="en-US" kern="0" spc="-25" dirty="0">
                <a:solidFill>
                  <a:srgbClr val="242424"/>
                </a:solidFill>
                <a:latin typeface="Courier New" panose="02070309020205020404" pitchFamily="49" charset="0"/>
              </a:rPr>
              <a:t>    struct </a:t>
            </a:r>
            <a:r>
              <a:rPr lang="en-US" kern="0" spc="-25" dirty="0" err="1">
                <a:solidFill>
                  <a:srgbClr val="242424"/>
                </a:solidFill>
                <a:latin typeface="Courier New" panose="02070309020205020404" pitchFamily="49" charset="0"/>
              </a:rPr>
              <a:t>stiva</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tmp</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if (!q)</a:t>
            </a:r>
            <a:r>
              <a:rPr lang="ro-RO"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goto</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err_aloc</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q-&gt;task = task;</a:t>
            </a:r>
          </a:p>
          <a:p>
            <a:r>
              <a:rPr lang="en-US" kern="0" spc="-25" dirty="0">
                <a:solidFill>
                  <a:srgbClr val="242424"/>
                </a:solidFill>
                <a:latin typeface="Courier New" panose="02070309020205020404" pitchFamily="49" charset="0"/>
              </a:rPr>
              <a:t>    q-&gt;next = NULL;</a:t>
            </a:r>
          </a:p>
          <a:p>
            <a:r>
              <a:rPr lang="en-US" kern="0" spc="-25" dirty="0">
                <a:solidFill>
                  <a:srgbClr val="242424"/>
                </a:solidFill>
                <a:latin typeface="Courier New" panose="02070309020205020404" pitchFamily="49" charset="0"/>
              </a:rPr>
              <a:t>    q-&gt;level = 0;</a:t>
            </a:r>
          </a:p>
        </p:txBody>
      </p:sp>
    </p:spTree>
    <p:extLst>
      <p:ext uri="{BB962C8B-B14F-4D97-AF65-F5344CB8AC3E}">
        <p14:creationId xmlns:p14="http://schemas.microsoft.com/office/powerpoint/2010/main" val="3712533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740" y="189095"/>
            <a:ext cx="10514520" cy="8056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Implementare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3CBEA994-D135-C6D3-D960-216E4C1C0DBD}"/>
              </a:ext>
            </a:extLst>
          </p:cNvPr>
          <p:cNvSpPr txBox="1"/>
          <p:nvPr/>
        </p:nvSpPr>
        <p:spPr>
          <a:xfrm>
            <a:off x="6728264" y="447635"/>
            <a:ext cx="10927472" cy="892552"/>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AFIȘARE INFORMAȚII </a:t>
            </a:r>
            <a:endParaRPr lang="ro-RO" sz="2400" dirty="0">
              <a:latin typeface="Times New Roman" panose="02020603050405020304" pitchFamily="18" charset="0"/>
              <a:cs typeface="Times New Roman" panose="02020603050405020304" pitchFamily="18" charset="0"/>
            </a:endParaRPr>
          </a:p>
        </p:txBody>
      </p:sp>
      <p:sp>
        <p:nvSpPr>
          <p:cNvPr id="8" name="CasetăText 7">
            <a:extLst>
              <a:ext uri="{FF2B5EF4-FFF2-40B4-BE49-F238E27FC236}">
                <a16:creationId xmlns:a16="http://schemas.microsoft.com/office/drawing/2014/main" id="{E423448F-6A0F-A973-7150-A6A82818F538}"/>
              </a:ext>
            </a:extLst>
          </p:cNvPr>
          <p:cNvSpPr txBox="1"/>
          <p:nvPr/>
        </p:nvSpPr>
        <p:spPr>
          <a:xfrm>
            <a:off x="1636914" y="1461523"/>
            <a:ext cx="9137916" cy="535531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rcu_read_lock</a:t>
            </a:r>
            <a:r>
              <a:rPr lang="en-US" kern="0" spc="-25" dirty="0">
                <a:solidFill>
                  <a:srgbClr val="242424"/>
                </a:solidFill>
                <a:latin typeface="Courier New" panose="02070309020205020404" pitchFamily="49" charset="0"/>
              </a:rPr>
              <a:t>(); </a:t>
            </a:r>
            <a:endParaRPr lang="ro-RO" kern="0" spc="-25" dirty="0">
              <a:solidFill>
                <a:srgbClr val="242424"/>
              </a:solidFill>
              <a:latin typeface="Courier New" panose="02070309020205020404" pitchFamily="49" charset="0"/>
            </a:endParaRPr>
          </a:p>
          <a:p>
            <a:r>
              <a:rPr lang="ro-RO"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ppid</a:t>
            </a:r>
            <a:r>
              <a:rPr lang="en-US" kern="0" spc="-25" dirty="0">
                <a:solidFill>
                  <a:srgbClr val="242424"/>
                </a:solidFill>
                <a:latin typeface="Courier New" panose="02070309020205020404" pitchFamily="49" charset="0"/>
              </a:rPr>
              <a:t> = </a:t>
            </a:r>
            <a:r>
              <a:rPr lang="en-US" kern="0" spc="-25" dirty="0" err="1">
                <a:solidFill>
                  <a:srgbClr val="242424"/>
                </a:solidFill>
                <a:latin typeface="Courier New" panose="02070309020205020404" pitchFamily="49" charset="0"/>
              </a:rPr>
              <a:t>rcu_dereference</a:t>
            </a:r>
            <a:r>
              <a:rPr lang="en-US" kern="0" spc="-25" dirty="0">
                <a:solidFill>
                  <a:srgbClr val="242424"/>
                </a:solidFill>
                <a:latin typeface="Courier New" panose="02070309020205020404" pitchFamily="49" charset="0"/>
              </a:rPr>
              <a:t>(task-&gt;</a:t>
            </a:r>
            <a:r>
              <a:rPr lang="en-US" kern="0" spc="-25" dirty="0" err="1">
                <a:solidFill>
                  <a:srgbClr val="242424"/>
                </a:solidFill>
                <a:latin typeface="Courier New" panose="02070309020205020404" pitchFamily="49" charset="0"/>
              </a:rPr>
              <a:t>real_parent</a:t>
            </a:r>
            <a:r>
              <a:rPr lang="en-US" kern="0" spc="-25" dirty="0">
                <a:solidFill>
                  <a:srgbClr val="242424"/>
                </a:solidFill>
                <a:latin typeface="Courier New" panose="02070309020205020404" pitchFamily="49" charset="0"/>
              </a:rPr>
              <a:t>)-&gt;</a:t>
            </a:r>
            <a:r>
              <a:rPr lang="en-US" kern="0" spc="-25" dirty="0" err="1">
                <a:solidFill>
                  <a:srgbClr val="242424"/>
                </a:solidFill>
                <a:latin typeface="Courier New" panose="02070309020205020404" pitchFamily="49" charset="0"/>
              </a:rPr>
              <a:t>pid</a:t>
            </a:r>
            <a:r>
              <a:rPr lang="en-US" kern="0" spc="-25" dirty="0">
                <a:solidFill>
                  <a:srgbClr val="242424"/>
                </a:solidFill>
                <a:latin typeface="Courier New" panose="02070309020205020404" pitchFamily="49" charset="0"/>
              </a:rPr>
              <a:t>; </a:t>
            </a:r>
            <a:endParaRPr lang="ro-RO" kern="0" spc="-25" dirty="0">
              <a:solidFill>
                <a:srgbClr val="242424"/>
              </a:solidFill>
              <a:latin typeface="Courier New" panose="02070309020205020404" pitchFamily="49" charset="0"/>
            </a:endParaRPr>
          </a:p>
          <a:p>
            <a:r>
              <a:rPr lang="ro-RO"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rcu_read_unlock</a:t>
            </a:r>
            <a:r>
              <a:rPr lang="en-US" kern="0" spc="-25" dirty="0">
                <a:solidFill>
                  <a:srgbClr val="242424"/>
                </a:solidFill>
                <a:latin typeface="Courier New" panose="02070309020205020404" pitchFamily="49" charset="0"/>
              </a:rPr>
              <a:t>();</a:t>
            </a:r>
            <a:r>
              <a:rPr lang="ro-RO" kern="0" spc="-25" dirty="0">
                <a:solidFill>
                  <a:srgbClr val="242424"/>
                </a:solidFill>
                <a:latin typeface="Courier New" panose="02070309020205020404" pitchFamily="49" charset="0"/>
              </a:rPr>
              <a:t>   //mecanism de sincronizare</a:t>
            </a:r>
            <a:endParaRPr lang="en-US" kern="0" spc="-25" dirty="0">
              <a:solidFill>
                <a:srgbClr val="242424"/>
              </a:solidFill>
              <a:latin typeface="Courier New" panose="02070309020205020404" pitchFamily="49" charset="0"/>
            </a:endParaRPr>
          </a:p>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strcpy</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sp</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for(</a:t>
            </a:r>
            <a:r>
              <a:rPr lang="en-US" kern="0" spc="-25" dirty="0" err="1">
                <a:solidFill>
                  <a:srgbClr val="242424"/>
                </a:solidFill>
                <a:latin typeface="Courier New" panose="02070309020205020404" pitchFamily="49" charset="0"/>
              </a:rPr>
              <a:t>i</a:t>
            </a:r>
            <a:r>
              <a:rPr lang="en-US" kern="0" spc="-25" dirty="0">
                <a:solidFill>
                  <a:srgbClr val="242424"/>
                </a:solidFill>
                <a:latin typeface="Courier New" panose="02070309020205020404" pitchFamily="49" charset="0"/>
              </a:rPr>
              <a:t>=1;i&lt;=</a:t>
            </a:r>
            <a:r>
              <a:rPr lang="en-US" kern="0" spc="-25" dirty="0" err="1">
                <a:solidFill>
                  <a:srgbClr val="242424"/>
                </a:solidFill>
                <a:latin typeface="Courier New" panose="02070309020205020404" pitchFamily="49" charset="0"/>
              </a:rPr>
              <a:t>plevel;i</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strcat</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sp</a:t>
            </a:r>
            <a:r>
              <a:rPr lang="en-US" kern="0" spc="-25" dirty="0">
                <a:solidFill>
                  <a:srgbClr val="242424"/>
                </a:solidFill>
                <a:latin typeface="Courier New" panose="02070309020205020404" pitchFamily="49" charset="0"/>
              </a:rPr>
              <a:t>," ");</a:t>
            </a:r>
          </a:p>
          <a:p>
            <a:r>
              <a:rPr lang="en-US" kern="0" spc="-25" dirty="0">
                <a:solidFill>
                  <a:srgbClr val="242424"/>
                </a:solidFill>
                <a:latin typeface="Courier New" panose="02070309020205020404" pitchFamily="49" charset="0"/>
              </a:rPr>
              <a:t> if (</a:t>
            </a:r>
            <a:r>
              <a:rPr lang="en-US" kern="0" spc="-25" dirty="0" err="1">
                <a:solidFill>
                  <a:srgbClr val="242424"/>
                </a:solidFill>
                <a:latin typeface="Courier New" panose="02070309020205020404" pitchFamily="49" charset="0"/>
              </a:rPr>
              <a:t>plevel</a:t>
            </a:r>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strcat</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sp</a:t>
            </a:r>
            <a:r>
              <a:rPr lang="en-US" kern="0" spc="-25" dirty="0">
                <a:solidFill>
                  <a:srgbClr val="242424"/>
                </a:solidFill>
                <a:latin typeface="Courier New" panose="02070309020205020404" pitchFamily="49" charset="0"/>
              </a:rPr>
              <a:t>,"-");</a:t>
            </a:r>
          </a:p>
          <a:p>
            <a:r>
              <a:rPr lang="ro-RO"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pr_info</a:t>
            </a:r>
            <a:r>
              <a:rPr lang="en-US" kern="0" spc="-25" dirty="0">
                <a:solidFill>
                  <a:srgbClr val="242424"/>
                </a:solidFill>
                <a:latin typeface="Courier New" panose="02070309020205020404" pitchFamily="49" charset="0"/>
              </a:rPr>
              <a:t>("%s%-20s State: %</a:t>
            </a:r>
            <a:r>
              <a:rPr lang="en-US" kern="0" spc="-25" dirty="0" err="1">
                <a:solidFill>
                  <a:srgbClr val="242424"/>
                </a:solidFill>
                <a:latin typeface="Courier New" panose="02070309020205020404" pitchFamily="49" charset="0"/>
              </a:rPr>
              <a:t>ld</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tPID</a:t>
            </a:r>
            <a:r>
              <a:rPr lang="en-US" kern="0" spc="-25" dirty="0">
                <a:solidFill>
                  <a:srgbClr val="242424"/>
                </a:solidFill>
                <a:latin typeface="Courier New" panose="02070309020205020404" pitchFamily="49" charset="0"/>
              </a:rPr>
              <a:t>: %d\</a:t>
            </a:r>
            <a:r>
              <a:rPr lang="en-US" kern="0" spc="-25" dirty="0" err="1">
                <a:solidFill>
                  <a:srgbClr val="242424"/>
                </a:solidFill>
                <a:latin typeface="Courier New" panose="02070309020205020404" pitchFamily="49" charset="0"/>
              </a:rPr>
              <a:t>tPPID</a:t>
            </a:r>
            <a:r>
              <a:rPr lang="en-US" kern="0" spc="-25" dirty="0">
                <a:solidFill>
                  <a:srgbClr val="242424"/>
                </a:solidFill>
                <a:latin typeface="Courier New" panose="02070309020205020404" pitchFamily="49" charset="0"/>
              </a:rPr>
              <a:t>: %d\</a:t>
            </a:r>
            <a:r>
              <a:rPr lang="en-US" kern="0" spc="-25" dirty="0" err="1">
                <a:solidFill>
                  <a:srgbClr val="242424"/>
                </a:solidFill>
                <a:latin typeface="Courier New" panose="02070309020205020404" pitchFamily="49" charset="0"/>
              </a:rPr>
              <a:t>tStart_time</a:t>
            </a:r>
            <a:r>
              <a:rPr lang="en-US" kern="0" spc="-25" dirty="0">
                <a:solidFill>
                  <a:srgbClr val="242424"/>
                </a:solidFill>
                <a:latin typeface="Courier New" panose="02070309020205020404" pitchFamily="49" charset="0"/>
              </a:rPr>
              <a:t>: %-17ld\</a:t>
            </a:r>
            <a:r>
              <a:rPr lang="en-US" kern="0" spc="-25" dirty="0" err="1">
                <a:solidFill>
                  <a:srgbClr val="242424"/>
                </a:solidFill>
                <a:latin typeface="Courier New" panose="02070309020205020404" pitchFamily="49" charset="0"/>
              </a:rPr>
              <a:t>tTotaltimeonCPU</a:t>
            </a:r>
            <a:r>
              <a:rPr lang="en-US" kern="0" spc="-25" dirty="0">
                <a:solidFill>
                  <a:srgbClr val="242424"/>
                </a:solidFill>
                <a:latin typeface="Courier New" panose="02070309020205020404" pitchFamily="49" charset="0"/>
              </a:rPr>
              <a:t>: %-15ld\</a:t>
            </a:r>
            <a:r>
              <a:rPr lang="en-US" kern="0" spc="-25" dirty="0" err="1">
                <a:solidFill>
                  <a:srgbClr val="242424"/>
                </a:solidFill>
                <a:latin typeface="Courier New" panose="02070309020205020404" pitchFamily="49" charset="0"/>
              </a:rPr>
              <a:t>tPriority</a:t>
            </a:r>
            <a:r>
              <a:rPr lang="en-US" kern="0" spc="-25" dirty="0">
                <a:solidFill>
                  <a:srgbClr val="242424"/>
                </a:solidFill>
                <a:latin typeface="Courier New" panose="02070309020205020404" pitchFamily="49" charset="0"/>
              </a:rPr>
              <a:t> RT_: %</a:t>
            </a:r>
            <a:r>
              <a:rPr lang="en-US" kern="0" spc="-25" dirty="0" err="1">
                <a:solidFill>
                  <a:srgbClr val="242424"/>
                </a:solidFill>
                <a:latin typeface="Courier New" panose="02070309020205020404" pitchFamily="49" charset="0"/>
              </a:rPr>
              <a:t>ld</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tStatic</a:t>
            </a:r>
            <a:r>
              <a:rPr lang="en-US" kern="0" spc="-25" dirty="0">
                <a:solidFill>
                  <a:srgbClr val="242424"/>
                </a:solidFill>
                <a:latin typeface="Courier New" panose="02070309020205020404" pitchFamily="49" charset="0"/>
              </a:rPr>
              <a:t>_: %</a:t>
            </a:r>
            <a:r>
              <a:rPr lang="en-US" kern="0" spc="-25" dirty="0" err="1">
                <a:solidFill>
                  <a:srgbClr val="242424"/>
                </a:solidFill>
                <a:latin typeface="Courier New" panose="02070309020205020404" pitchFamily="49" charset="0"/>
              </a:rPr>
              <a:t>ld</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tNormal</a:t>
            </a:r>
            <a:r>
              <a:rPr lang="en-US" kern="0" spc="-25" dirty="0">
                <a:solidFill>
                  <a:srgbClr val="242424"/>
                </a:solidFill>
                <a:latin typeface="Courier New" panose="02070309020205020404" pitchFamily="49" charset="0"/>
              </a:rPr>
              <a:t>_: %</a:t>
            </a:r>
            <a:r>
              <a:rPr lang="en-US" kern="0" spc="-25" dirty="0" err="1">
                <a:solidFill>
                  <a:srgbClr val="242424"/>
                </a:solidFill>
                <a:latin typeface="Courier New" panose="02070309020205020404" pitchFamily="49" charset="0"/>
              </a:rPr>
              <a:t>ld</a:t>
            </a:r>
            <a:r>
              <a:rPr lang="en-US" kern="0" spc="-25" dirty="0">
                <a:solidFill>
                  <a:srgbClr val="242424"/>
                </a:solidFill>
                <a:latin typeface="Courier New" panose="02070309020205020404" pitchFamily="49" charset="0"/>
              </a:rPr>
              <a:t>\n",</a:t>
            </a:r>
            <a:r>
              <a:rPr lang="en-US" kern="0" spc="-25" dirty="0" err="1">
                <a:solidFill>
                  <a:srgbClr val="242424"/>
                </a:solidFill>
                <a:latin typeface="Courier New" panose="02070309020205020404" pitchFamily="49" charset="0"/>
              </a:rPr>
              <a:t>sp</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get_task_comm</a:t>
            </a:r>
            <a:r>
              <a:rPr lang="en-US" kern="0" spc="-25" dirty="0">
                <a:solidFill>
                  <a:srgbClr val="242424"/>
                </a:solidFill>
                <a:latin typeface="Courier New" panose="02070309020205020404" pitchFamily="49" charset="0"/>
              </a:rPr>
              <a:t>(comm, task),</a:t>
            </a:r>
          </a:p>
          <a:p>
            <a:r>
              <a:rPr lang="en-US" kern="0" spc="-25" dirty="0">
                <a:solidFill>
                  <a:srgbClr val="242424"/>
                </a:solidFill>
                <a:latin typeface="Courier New" panose="02070309020205020404" pitchFamily="49" charset="0"/>
              </a:rPr>
              <a:t>            task-&gt;__state,</a:t>
            </a:r>
          </a:p>
          <a:p>
            <a:r>
              <a:rPr lang="en-US" kern="0" spc="-25" dirty="0">
                <a:solidFill>
                  <a:srgbClr val="242424"/>
                </a:solidFill>
                <a:latin typeface="Courier New" panose="02070309020205020404" pitchFamily="49" charset="0"/>
              </a:rPr>
              <a:t>            task-&gt;</a:t>
            </a:r>
            <a:r>
              <a:rPr lang="en-US" kern="0" spc="-25" dirty="0" err="1">
                <a:solidFill>
                  <a:srgbClr val="242424"/>
                </a:solidFill>
                <a:latin typeface="Courier New" panose="02070309020205020404" pitchFamily="49" charset="0"/>
              </a:rPr>
              <a:t>pid</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ppid</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task-&gt;</a:t>
            </a:r>
            <a:r>
              <a:rPr lang="en-US" kern="0" spc="-25" dirty="0" err="1">
                <a:solidFill>
                  <a:srgbClr val="242424"/>
                </a:solidFill>
                <a:latin typeface="Courier New" panose="02070309020205020404" pitchFamily="49" charset="0"/>
              </a:rPr>
              <a:t>start_time</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task-&gt;</a:t>
            </a:r>
            <a:r>
              <a:rPr lang="en-US" kern="0" spc="-25" dirty="0" err="1">
                <a:solidFill>
                  <a:srgbClr val="242424"/>
                </a:solidFill>
                <a:latin typeface="Courier New" panose="02070309020205020404" pitchFamily="49" charset="0"/>
              </a:rPr>
              <a:t>se.sum_exec_runtime</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(long) task-&gt;</a:t>
            </a:r>
            <a:r>
              <a:rPr lang="en-US" kern="0" spc="-25" dirty="0" err="1">
                <a:solidFill>
                  <a:srgbClr val="242424"/>
                </a:solidFill>
                <a:latin typeface="Courier New" panose="02070309020205020404" pitchFamily="49" charset="0"/>
              </a:rPr>
              <a:t>rt_priority</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(long) task-&gt;</a:t>
            </a:r>
            <a:r>
              <a:rPr lang="en-US" kern="0" spc="-25" dirty="0" err="1">
                <a:solidFill>
                  <a:srgbClr val="242424"/>
                </a:solidFill>
                <a:latin typeface="Courier New" panose="02070309020205020404" pitchFamily="49" charset="0"/>
              </a:rPr>
              <a:t>static_prio</a:t>
            </a:r>
            <a:r>
              <a:rPr lang="en-US" kern="0" spc="-25" dirty="0">
                <a:solidFill>
                  <a:srgbClr val="242424"/>
                </a:solidFill>
                <a:latin typeface="Courier New" panose="02070309020205020404" pitchFamily="49" charset="0"/>
              </a:rPr>
              <a:t>,</a:t>
            </a:r>
          </a:p>
          <a:p>
            <a:r>
              <a:rPr lang="en-US" kern="0" spc="-25" dirty="0">
                <a:solidFill>
                  <a:srgbClr val="242424"/>
                </a:solidFill>
                <a:latin typeface="Courier New" panose="02070309020205020404" pitchFamily="49" charset="0"/>
              </a:rPr>
              <a:t>            (long) task-&gt;</a:t>
            </a:r>
            <a:r>
              <a:rPr lang="en-US" kern="0" spc="-25" dirty="0" err="1">
                <a:solidFill>
                  <a:srgbClr val="242424"/>
                </a:solidFill>
                <a:latin typeface="Courier New" panose="02070309020205020404" pitchFamily="49" charset="0"/>
              </a:rPr>
              <a:t>normal_prio</a:t>
            </a:r>
            <a:endParaRPr lang="en-US" kern="0" spc="-25" dirty="0">
              <a:solidFill>
                <a:srgbClr val="242424"/>
              </a:solidFill>
              <a:latin typeface="Courier New" panose="02070309020205020404" pitchFamily="49" charset="0"/>
            </a:endParaRPr>
          </a:p>
          <a:p>
            <a:r>
              <a:rPr lang="en-US" kern="0" spc="-25" dirty="0">
                <a:solidFill>
                  <a:srgbClr val="242424"/>
                </a:solidFill>
                <a:latin typeface="Courier New" panose="02070309020205020404" pitchFamily="49" charset="0"/>
              </a:rPr>
              <a:t>        );</a:t>
            </a:r>
            <a:endParaRPr lang="ro-RO" kern="0" spc="-25" dirty="0">
              <a:solidFill>
                <a:srgbClr val="242424"/>
              </a:solidFill>
              <a:latin typeface="Courier New" panose="02070309020205020404" pitchFamily="49" charset="0"/>
            </a:endParaRPr>
          </a:p>
        </p:txBody>
      </p:sp>
    </p:spTree>
    <p:extLst>
      <p:ext uri="{BB962C8B-B14F-4D97-AF65-F5344CB8AC3E}">
        <p14:creationId xmlns:p14="http://schemas.microsoft.com/office/powerpoint/2010/main" val="15143125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740" y="189095"/>
            <a:ext cx="10514520" cy="8056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Implementare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3CBEA994-D135-C6D3-D960-216E4C1C0DBD}"/>
              </a:ext>
            </a:extLst>
          </p:cNvPr>
          <p:cNvSpPr txBox="1"/>
          <p:nvPr/>
        </p:nvSpPr>
        <p:spPr>
          <a:xfrm>
            <a:off x="8461828" y="489222"/>
            <a:ext cx="10927472" cy="892552"/>
          </a:xfrm>
          <a:prstGeom prst="rect">
            <a:avLst/>
          </a:prstGeom>
          <a:noFill/>
        </p:spPr>
        <p:txBody>
          <a:bodyPr wrap="square">
            <a:spAutoFit/>
          </a:bodyPr>
          <a:lstStyle/>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b="1" dirty="0">
                <a:latin typeface="Times New Roman" panose="02020603050405020304" pitchFamily="18" charset="0"/>
                <a:cs typeface="Times New Roman" panose="02020603050405020304" pitchFamily="18" charset="0"/>
              </a:rPr>
              <a:t>DFS iterativ</a:t>
            </a:r>
            <a:endParaRPr lang="ro-RO" sz="2400" dirty="0">
              <a:latin typeface="Times New Roman" panose="02020603050405020304" pitchFamily="18" charset="0"/>
              <a:cs typeface="Times New Roman" panose="02020603050405020304" pitchFamily="18" charset="0"/>
            </a:endParaRPr>
          </a:p>
        </p:txBody>
      </p:sp>
      <p:sp>
        <p:nvSpPr>
          <p:cNvPr id="8" name="CasetăText 7">
            <a:extLst>
              <a:ext uri="{FF2B5EF4-FFF2-40B4-BE49-F238E27FC236}">
                <a16:creationId xmlns:a16="http://schemas.microsoft.com/office/drawing/2014/main" id="{E423448F-6A0F-A973-7150-A6A82818F538}"/>
              </a:ext>
            </a:extLst>
          </p:cNvPr>
          <p:cNvSpPr txBox="1"/>
          <p:nvPr/>
        </p:nvSpPr>
        <p:spPr>
          <a:xfrm>
            <a:off x="1526382" y="1340187"/>
            <a:ext cx="9137916" cy="541686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kern="0" spc="-25" dirty="0">
                <a:solidFill>
                  <a:srgbClr val="242424"/>
                </a:solidFill>
                <a:latin typeface="Courier New" panose="02070309020205020404" pitchFamily="49" charset="0"/>
              </a:rPr>
              <a:t>while (q) {</a:t>
            </a:r>
          </a:p>
          <a:p>
            <a:r>
              <a:rPr lang="en-US" kern="0" spc="-25" dirty="0">
                <a:solidFill>
                  <a:srgbClr val="242424"/>
                </a:solidFill>
                <a:latin typeface="Courier New" panose="02070309020205020404" pitchFamily="49" charset="0"/>
              </a:rPr>
              <a:t>        int </a:t>
            </a:r>
            <a:r>
              <a:rPr lang="en-US" kern="0" spc="-25" dirty="0" err="1">
                <a:solidFill>
                  <a:srgbClr val="242424"/>
                </a:solidFill>
                <a:latin typeface="Courier New" panose="02070309020205020404" pitchFamily="49" charset="0"/>
              </a:rPr>
              <a:t>plevel</a:t>
            </a:r>
            <a:r>
              <a:rPr lang="en-US" kern="0" spc="-25" dirty="0">
                <a:solidFill>
                  <a:srgbClr val="242424"/>
                </a:solidFill>
                <a:latin typeface="Courier New" panose="02070309020205020404" pitchFamily="49" charset="0"/>
              </a:rPr>
              <a:t> = q-&gt;level;</a:t>
            </a:r>
          </a:p>
          <a:p>
            <a:r>
              <a:rPr lang="en-US" kern="0" spc="-25" dirty="0">
                <a:solidFill>
                  <a:srgbClr val="242424"/>
                </a:solidFill>
                <a:latin typeface="Courier New" panose="02070309020205020404" pitchFamily="49" charset="0"/>
              </a:rPr>
              <a:t>        task = q-&gt;task;</a:t>
            </a:r>
          </a:p>
          <a:p>
            <a:r>
              <a:rPr lang="en-US" kern="0" spc="-25" dirty="0">
                <a:solidFill>
                  <a:srgbClr val="242424"/>
                </a:solidFill>
                <a:latin typeface="Courier New" panose="02070309020205020404" pitchFamily="49" charset="0"/>
              </a:rPr>
              <a:t>        //pop din </a:t>
            </a:r>
            <a:r>
              <a:rPr lang="en-US" kern="0" spc="-25" dirty="0" err="1">
                <a:solidFill>
                  <a:srgbClr val="242424"/>
                </a:solidFill>
                <a:latin typeface="Courier New" panose="02070309020205020404" pitchFamily="49" charset="0"/>
              </a:rPr>
              <a:t>stiva</a:t>
            </a:r>
            <a:endParaRPr lang="en-US" kern="0" spc="-25" dirty="0">
              <a:solidFill>
                <a:srgbClr val="242424"/>
              </a:solidFill>
              <a:latin typeface="Courier New" panose="02070309020205020404" pitchFamily="49" charset="0"/>
            </a:endParaRPr>
          </a:p>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tmp</a:t>
            </a:r>
            <a:r>
              <a:rPr lang="en-US" kern="0" spc="-25" dirty="0">
                <a:solidFill>
                  <a:srgbClr val="242424"/>
                </a:solidFill>
                <a:latin typeface="Courier New" panose="02070309020205020404" pitchFamily="49" charset="0"/>
              </a:rPr>
              <a:t> = q;</a:t>
            </a:r>
          </a:p>
          <a:p>
            <a:r>
              <a:rPr lang="en-US" kern="0" spc="-25" dirty="0">
                <a:solidFill>
                  <a:srgbClr val="242424"/>
                </a:solidFill>
                <a:latin typeface="Courier New" panose="02070309020205020404" pitchFamily="49" charset="0"/>
              </a:rPr>
              <a:t>        q = q-&gt;next;</a:t>
            </a:r>
          </a:p>
          <a:p>
            <a:r>
              <a:rPr lang="en-US" kern="0" spc="-25" dirty="0">
                <a:solidFill>
                  <a:srgbClr val="242424"/>
                </a:solidFill>
                <a:latin typeface="Courier New" panose="02070309020205020404" pitchFamily="49" charset="0"/>
              </a:rPr>
              <a:t>        </a:t>
            </a:r>
            <a:r>
              <a:rPr lang="en-US" kern="0" spc="-25" dirty="0" err="1">
                <a:solidFill>
                  <a:srgbClr val="242424"/>
                </a:solidFill>
                <a:latin typeface="Courier New" panose="02070309020205020404" pitchFamily="49" charset="0"/>
              </a:rPr>
              <a:t>kfree</a:t>
            </a:r>
            <a:r>
              <a:rPr lang="en-US" kern="0" spc="-25" dirty="0">
                <a:solidFill>
                  <a:srgbClr val="242424"/>
                </a:solidFill>
                <a:latin typeface="Courier New" panose="02070309020205020404" pitchFamily="49" charset="0"/>
              </a:rPr>
              <a:t>(</a:t>
            </a:r>
            <a:r>
              <a:rPr lang="en-US" kern="0" spc="-25" dirty="0" err="1">
                <a:solidFill>
                  <a:srgbClr val="242424"/>
                </a:solidFill>
                <a:latin typeface="Courier New" panose="02070309020205020404" pitchFamily="49" charset="0"/>
              </a:rPr>
              <a:t>tmp</a:t>
            </a:r>
            <a:r>
              <a:rPr lang="en-US" kern="0" spc="-25" dirty="0">
                <a:solidFill>
                  <a:srgbClr val="242424"/>
                </a:solidFill>
                <a:latin typeface="Courier New" panose="02070309020205020404" pitchFamily="49" charset="0"/>
              </a:rPr>
              <a:t>);</a:t>
            </a:r>
            <a:endParaRPr lang="ro-RO" kern="0" spc="-25" dirty="0">
              <a:solidFill>
                <a:srgbClr val="242424"/>
              </a:solidFill>
              <a:latin typeface="Courier New" panose="02070309020205020404" pitchFamily="49" charset="0"/>
            </a:endParaRPr>
          </a:p>
          <a:p>
            <a:endParaRPr lang="ro-RO" sz="2000" b="1" kern="0" spc="-25" dirty="0">
              <a:solidFill>
                <a:srgbClr val="242424"/>
              </a:solidFill>
              <a:latin typeface="Courier New" panose="02070309020205020404" pitchFamily="49" charset="0"/>
            </a:endParaRPr>
          </a:p>
          <a:p>
            <a:r>
              <a:rPr lang="ro-RO" sz="2000" b="1" kern="0" spc="-25" dirty="0">
                <a:solidFill>
                  <a:srgbClr val="242424"/>
                </a:solidFill>
                <a:latin typeface="Courier New" panose="02070309020205020404" pitchFamily="49" charset="0"/>
              </a:rPr>
              <a:t>       //AFIȘARE INFORMAȚII {...}</a:t>
            </a:r>
          </a:p>
          <a:p>
            <a:endParaRPr lang="ro-RO" kern="0" spc="-25" dirty="0">
              <a:solidFill>
                <a:srgbClr val="242424"/>
              </a:solidFill>
              <a:latin typeface="Courier New" panose="02070309020205020404" pitchFamily="49" charset="0"/>
            </a:endParaRP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list_for_each</a:t>
            </a:r>
            <a:r>
              <a:rPr lang="ro-RO" kern="0" spc="-25" dirty="0">
                <a:solidFill>
                  <a:srgbClr val="242424"/>
                </a:solidFill>
                <a:latin typeface="Courier New" panose="02070309020205020404" pitchFamily="49" charset="0"/>
              </a:rPr>
              <a:t>(</a:t>
            </a:r>
            <a:r>
              <a:rPr lang="ro-RO" kern="0" spc="-25" dirty="0" err="1">
                <a:solidFill>
                  <a:srgbClr val="242424"/>
                </a:solidFill>
                <a:latin typeface="Courier New" panose="02070309020205020404" pitchFamily="49" charset="0"/>
              </a:rPr>
              <a:t>list</a:t>
            </a:r>
            <a:r>
              <a:rPr lang="ro-RO" kern="0" spc="-25" dirty="0">
                <a:solidFill>
                  <a:srgbClr val="242424"/>
                </a:solidFill>
                <a:latin typeface="Courier New" panose="02070309020205020404" pitchFamily="49" charset="0"/>
              </a:rPr>
              <a:t>, &amp;task-&gt;</a:t>
            </a:r>
            <a:r>
              <a:rPr lang="ro-RO" kern="0" spc="-25" dirty="0" err="1">
                <a:solidFill>
                  <a:srgbClr val="242424"/>
                </a:solidFill>
                <a:latin typeface="Courier New" panose="02070309020205020404" pitchFamily="49" charset="0"/>
              </a:rPr>
              <a:t>children</a:t>
            </a:r>
            <a:r>
              <a:rPr lang="ro-RO" kern="0" spc="-25" dirty="0">
                <a:solidFill>
                  <a:srgbClr val="242424"/>
                </a:solidFill>
                <a:latin typeface="Courier New" panose="02070309020205020404" pitchFamily="49" charset="0"/>
              </a:rPr>
              <a:t>) {</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child</a:t>
            </a:r>
            <a:r>
              <a:rPr lang="ro-RO" kern="0" spc="-25" dirty="0">
                <a:solidFill>
                  <a:srgbClr val="242424"/>
                </a:solidFill>
                <a:latin typeface="Courier New" panose="02070309020205020404" pitchFamily="49" charset="0"/>
              </a:rPr>
              <a:t> = </a:t>
            </a:r>
            <a:r>
              <a:rPr lang="ro-RO" kern="0" spc="-25" dirty="0" err="1">
                <a:solidFill>
                  <a:srgbClr val="242424"/>
                </a:solidFill>
                <a:latin typeface="Courier New" panose="02070309020205020404" pitchFamily="49" charset="0"/>
              </a:rPr>
              <a:t>list_entry</a:t>
            </a:r>
            <a:r>
              <a:rPr lang="ro-RO" kern="0" spc="-25" dirty="0">
                <a:solidFill>
                  <a:srgbClr val="242424"/>
                </a:solidFill>
                <a:latin typeface="Courier New" panose="02070309020205020404" pitchFamily="49" charset="0"/>
              </a:rPr>
              <a:t>(</a:t>
            </a:r>
            <a:r>
              <a:rPr lang="ro-RO" kern="0" spc="-25" dirty="0" err="1">
                <a:solidFill>
                  <a:srgbClr val="242424"/>
                </a:solidFill>
                <a:latin typeface="Courier New" panose="02070309020205020404" pitchFamily="49" charset="0"/>
              </a:rPr>
              <a:t>list</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struct</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task_struct</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sibling</a:t>
            </a:r>
            <a:r>
              <a:rPr lang="ro-RO" kern="0" spc="-25" dirty="0">
                <a:solidFill>
                  <a:srgbClr val="242424"/>
                </a:solidFill>
                <a:latin typeface="Courier New" panose="02070309020205020404" pitchFamily="49" charset="0"/>
              </a:rPr>
              <a:t>);</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add</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child</a:t>
            </a:r>
            <a:r>
              <a:rPr lang="ro-RO" kern="0" spc="-25" dirty="0">
                <a:solidFill>
                  <a:srgbClr val="242424"/>
                </a:solidFill>
                <a:latin typeface="Courier New" panose="02070309020205020404" pitchFamily="49" charset="0"/>
              </a:rPr>
              <a:t> in </a:t>
            </a:r>
            <a:r>
              <a:rPr lang="ro-RO" kern="0" spc="-25" dirty="0" err="1">
                <a:solidFill>
                  <a:srgbClr val="242424"/>
                </a:solidFill>
                <a:latin typeface="Courier New" panose="02070309020205020404" pitchFamily="49" charset="0"/>
              </a:rPr>
              <a:t>stack</a:t>
            </a:r>
            <a:endParaRPr lang="ro-RO" kern="0" spc="-25" dirty="0">
              <a:solidFill>
                <a:srgbClr val="242424"/>
              </a:solidFill>
              <a:latin typeface="Courier New" panose="02070309020205020404" pitchFamily="49" charset="0"/>
            </a:endParaRP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 = </a:t>
            </a:r>
            <a:r>
              <a:rPr lang="ro-RO" kern="0" spc="-25" dirty="0" err="1">
                <a:solidFill>
                  <a:srgbClr val="242424"/>
                </a:solidFill>
                <a:latin typeface="Courier New" panose="02070309020205020404" pitchFamily="49" charset="0"/>
              </a:rPr>
              <a:t>kmalloc</a:t>
            </a:r>
            <a:r>
              <a:rPr lang="ro-RO" kern="0" spc="-25" dirty="0">
                <a:solidFill>
                  <a:srgbClr val="242424"/>
                </a:solidFill>
                <a:latin typeface="Courier New" panose="02070309020205020404" pitchFamily="49" charset="0"/>
              </a:rPr>
              <a:t>(</a:t>
            </a:r>
            <a:r>
              <a:rPr lang="ro-RO" kern="0" spc="-25" dirty="0" err="1">
                <a:solidFill>
                  <a:srgbClr val="242424"/>
                </a:solidFill>
                <a:latin typeface="Courier New" panose="02070309020205020404" pitchFamily="49" charset="0"/>
              </a:rPr>
              <a:t>sizeof</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 GFP_KERNEL);</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if</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goto</a:t>
            </a:r>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err_aloc</a:t>
            </a:r>
            <a:r>
              <a:rPr lang="ro-RO" kern="0" spc="-25" dirty="0">
                <a:solidFill>
                  <a:srgbClr val="242424"/>
                </a:solidFill>
                <a:latin typeface="Courier New" panose="02070309020205020404" pitchFamily="49" charset="0"/>
              </a:rPr>
              <a:t>;</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-&gt;task = </a:t>
            </a:r>
            <a:r>
              <a:rPr lang="ro-RO" kern="0" spc="-25" dirty="0" err="1">
                <a:solidFill>
                  <a:srgbClr val="242424"/>
                </a:solidFill>
                <a:latin typeface="Courier New" panose="02070309020205020404" pitchFamily="49" charset="0"/>
              </a:rPr>
              <a:t>child</a:t>
            </a:r>
            <a:r>
              <a:rPr lang="ro-RO" kern="0" spc="-25" dirty="0">
                <a:solidFill>
                  <a:srgbClr val="242424"/>
                </a:solidFill>
                <a:latin typeface="Courier New" panose="02070309020205020404" pitchFamily="49" charset="0"/>
              </a:rPr>
              <a:t>;</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-&gt;</a:t>
            </a:r>
            <a:r>
              <a:rPr lang="ro-RO" kern="0" spc="-25" dirty="0" err="1">
                <a:solidFill>
                  <a:srgbClr val="242424"/>
                </a:solidFill>
                <a:latin typeface="Courier New" panose="02070309020205020404" pitchFamily="49" charset="0"/>
              </a:rPr>
              <a:t>next</a:t>
            </a:r>
            <a:r>
              <a:rPr lang="ro-RO" kern="0" spc="-25" dirty="0">
                <a:solidFill>
                  <a:srgbClr val="242424"/>
                </a:solidFill>
                <a:latin typeface="Courier New" panose="02070309020205020404" pitchFamily="49" charset="0"/>
              </a:rPr>
              <a:t> = q;</a:t>
            </a:r>
          </a:p>
          <a:p>
            <a:r>
              <a:rPr lang="ro-RO" kern="0" spc="-25" dirty="0">
                <a:solidFill>
                  <a:srgbClr val="242424"/>
                </a:solidFill>
                <a:latin typeface="Courier New" panose="02070309020205020404" pitchFamily="49" charset="0"/>
              </a:rPr>
              <a:t>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-&gt;</a:t>
            </a:r>
            <a:r>
              <a:rPr lang="ro-RO" kern="0" spc="-25" dirty="0" err="1">
                <a:solidFill>
                  <a:srgbClr val="242424"/>
                </a:solidFill>
                <a:latin typeface="Courier New" panose="02070309020205020404" pitchFamily="49" charset="0"/>
              </a:rPr>
              <a:t>level</a:t>
            </a:r>
            <a:r>
              <a:rPr lang="ro-RO" kern="0" spc="-25" dirty="0">
                <a:solidFill>
                  <a:srgbClr val="242424"/>
                </a:solidFill>
                <a:latin typeface="Courier New" panose="02070309020205020404" pitchFamily="49" charset="0"/>
              </a:rPr>
              <a:t> = </a:t>
            </a:r>
            <a:r>
              <a:rPr lang="ro-RO" kern="0" spc="-25" dirty="0" err="1">
                <a:solidFill>
                  <a:srgbClr val="242424"/>
                </a:solidFill>
                <a:latin typeface="Courier New" panose="02070309020205020404" pitchFamily="49" charset="0"/>
              </a:rPr>
              <a:t>plevel</a:t>
            </a:r>
            <a:r>
              <a:rPr lang="ro-RO" kern="0" spc="-25" dirty="0">
                <a:solidFill>
                  <a:srgbClr val="242424"/>
                </a:solidFill>
                <a:latin typeface="Courier New" panose="02070309020205020404" pitchFamily="49" charset="0"/>
              </a:rPr>
              <a:t> + 1;</a:t>
            </a:r>
          </a:p>
          <a:p>
            <a:r>
              <a:rPr lang="ro-RO" kern="0" spc="-25" dirty="0">
                <a:solidFill>
                  <a:srgbClr val="242424"/>
                </a:solidFill>
                <a:latin typeface="Courier New" panose="02070309020205020404" pitchFamily="49" charset="0"/>
              </a:rPr>
              <a:t>            q = </a:t>
            </a:r>
            <a:r>
              <a:rPr lang="ro-RO" kern="0" spc="-25" dirty="0" err="1">
                <a:solidFill>
                  <a:srgbClr val="242424"/>
                </a:solidFill>
                <a:latin typeface="Courier New" panose="02070309020205020404" pitchFamily="49" charset="0"/>
              </a:rPr>
              <a:t>tmp</a:t>
            </a:r>
            <a:r>
              <a:rPr lang="ro-RO" kern="0" spc="-25" dirty="0">
                <a:solidFill>
                  <a:srgbClr val="242424"/>
                </a:solidFill>
                <a:latin typeface="Courier New" panose="02070309020205020404" pitchFamily="49" charset="0"/>
              </a:rPr>
              <a:t>; }</a:t>
            </a:r>
          </a:p>
        </p:txBody>
      </p:sp>
    </p:spTree>
    <p:extLst>
      <p:ext uri="{BB962C8B-B14F-4D97-AF65-F5344CB8AC3E}">
        <p14:creationId xmlns:p14="http://schemas.microsoft.com/office/powerpoint/2010/main" val="38769028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123422"/>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Experimente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838080" y="1107673"/>
            <a:ext cx="11166832" cy="815607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A</a:t>
            </a:r>
            <a:r>
              <a:rPr lang="en-US"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rhitectur</a:t>
            </a: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a </a:t>
            </a:r>
            <a:r>
              <a:rPr lang="en-US"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hard/soft </a:t>
            </a:r>
            <a:r>
              <a:rPr lang="en-US"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folosit</a:t>
            </a: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ă</a:t>
            </a:r>
            <a:r>
              <a:rPr lang="en-US"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p</a:t>
            </a:r>
            <a:r>
              <a:rPr lang="ro-RO"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entru</a:t>
            </a:r>
            <a:r>
              <a:rPr lang="en-US"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testarea</a:t>
            </a:r>
            <a:r>
              <a:rPr lang="en-US"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solu</a:t>
            </a:r>
            <a:r>
              <a:rPr lang="ro-RO"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ției</a:t>
            </a: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Mașină virtuală Oracle Virtual Box cu sistem de operare Linux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Ubuntu</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22 (64 biți) cu versiunea de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6.2.0-37-generic (vizibil cu comanda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uname</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–r) cu 8 Core-uri si 8GB RAM și disc de 50GB</a:t>
            </a:r>
          </a:p>
          <a:p>
            <a:pPr marL="800100" lvl="1" indent="-342900" algn="just">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Limbaj de programare: C</a:t>
            </a:r>
          </a:p>
          <a:p>
            <a:pPr marL="800100" lvl="1" indent="-342900" algn="just">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Compilator: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gcc</a:t>
            </a: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Analiza </a:t>
            </a:r>
            <a:r>
              <a:rPr lang="it-IT"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de accelerare </a:t>
            </a: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și </a:t>
            </a:r>
            <a:r>
              <a:rPr lang="it-IT"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eficien</a:t>
            </a:r>
            <a:r>
              <a:rPr lang="ro-RO"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ță</a:t>
            </a:r>
            <a:endPar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Ultima compilare de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 durat aproximativ 35 de minute, iar instalarea noului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aprox. 17 min. La ambele operațiuni s-a folosit parametrul –j7 pentru executare paralelă și astfel s-a scurtat semnificativ durata execuției.</a:t>
            </a:r>
          </a:p>
          <a:p>
            <a:pPr marL="800100" lvl="1" indent="-342900" algn="just">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La primele încercări de compilare pe o mașină cu un procesor si 3GB RAM doar recompilarea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-ului lua mai mult de 4 ore.</a:t>
            </a:r>
          </a:p>
          <a:p>
            <a:pPr marL="342900" indent="-342900" algn="just">
              <a:buFont typeface="Wingdings" panose="05000000000000000000" pitchFamily="2" charset="2"/>
              <a:buChar char="Ø"/>
            </a:pP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lvl="1" algn="just"/>
            <a:endParaRPr lang="en-US" sz="24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i="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7355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123422"/>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Experimente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025168" y="994892"/>
            <a:ext cx="11166832" cy="57996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Evaluarea experimentală a proiectului – testarea in </a:t>
            </a:r>
            <a:r>
              <a:rPr lang="ro-RO" sz="24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userland</a:t>
            </a:r>
            <a:endParaRPr lang="ro-RO" sz="2800" b="1" i="1" dirty="0">
              <a:latin typeface="Times New Roman" panose="02020603050405020304" pitchFamily="18" charset="0"/>
              <a:cs typeface="Times New Roman" panose="02020603050405020304" pitchFamily="18" charset="0"/>
            </a:endParaRPr>
          </a:p>
        </p:txBody>
      </p:sp>
      <p:sp>
        <p:nvSpPr>
          <p:cNvPr id="6" name="CasetăText 5">
            <a:extLst>
              <a:ext uri="{FF2B5EF4-FFF2-40B4-BE49-F238E27FC236}">
                <a16:creationId xmlns:a16="http://schemas.microsoft.com/office/drawing/2014/main" id="{8443A722-BFFC-535D-6A3E-FC742E0BC5BA}"/>
              </a:ext>
            </a:extLst>
          </p:cNvPr>
          <p:cNvSpPr txBox="1"/>
          <p:nvPr/>
        </p:nvSpPr>
        <p:spPr>
          <a:xfrm>
            <a:off x="1351324" y="1825560"/>
            <a:ext cx="10514520" cy="452431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ro-RO" sz="1600" kern="0" spc="-25" dirty="0">
                <a:solidFill>
                  <a:srgbClr val="242424"/>
                </a:solidFill>
                <a:latin typeface="Courier New" panose="02070309020205020404" pitchFamily="49" charset="0"/>
              </a:rPr>
              <a:t>#include &lt;linux/</a:t>
            </a:r>
            <a:r>
              <a:rPr lang="ro-RO" sz="1600" kern="0" spc="-25" dirty="0" err="1">
                <a:solidFill>
                  <a:srgbClr val="242424"/>
                </a:solidFill>
                <a:latin typeface="Courier New" panose="02070309020205020404" pitchFamily="49" charset="0"/>
              </a:rPr>
              <a:t>kernel.h</a:t>
            </a:r>
            <a:r>
              <a:rPr lang="ro-RO" sz="1600" kern="0" spc="-25" dirty="0">
                <a:solidFill>
                  <a:srgbClr val="242424"/>
                </a:solidFill>
                <a:latin typeface="Courier New" panose="02070309020205020404" pitchFamily="49" charset="0"/>
              </a:rPr>
              <a:t>&gt;</a:t>
            </a:r>
          </a:p>
          <a:p>
            <a:r>
              <a:rPr lang="ro-RO" sz="1600" kern="0" spc="-25" dirty="0">
                <a:solidFill>
                  <a:srgbClr val="242424"/>
                </a:solidFill>
                <a:latin typeface="Courier New" panose="02070309020205020404" pitchFamily="49" charset="0"/>
              </a:rPr>
              <a:t>#include &lt;</a:t>
            </a:r>
            <a:r>
              <a:rPr lang="ro-RO" sz="1600" kern="0" spc="-25" dirty="0" err="1">
                <a:solidFill>
                  <a:srgbClr val="242424"/>
                </a:solidFill>
                <a:latin typeface="Courier New" panose="02070309020205020404" pitchFamily="49" charset="0"/>
              </a:rPr>
              <a:t>sys</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syscall.h</a:t>
            </a:r>
            <a:r>
              <a:rPr lang="ro-RO" sz="1600" kern="0" spc="-25" dirty="0">
                <a:solidFill>
                  <a:srgbClr val="242424"/>
                </a:solidFill>
                <a:latin typeface="Courier New" panose="02070309020205020404" pitchFamily="49" charset="0"/>
              </a:rPr>
              <a:t>&gt;</a:t>
            </a:r>
          </a:p>
          <a:p>
            <a:r>
              <a:rPr lang="ro-RO" sz="1600" kern="0" spc="-25" dirty="0">
                <a:solidFill>
                  <a:srgbClr val="242424"/>
                </a:solidFill>
                <a:latin typeface="Courier New" panose="02070309020205020404" pitchFamily="49" charset="0"/>
              </a:rPr>
              <a:t>#include &lt;</a:t>
            </a:r>
            <a:r>
              <a:rPr lang="ro-RO" sz="1600" kern="0" spc="-25" dirty="0" err="1">
                <a:solidFill>
                  <a:srgbClr val="242424"/>
                </a:solidFill>
                <a:latin typeface="Courier New" panose="02070309020205020404" pitchFamily="49" charset="0"/>
              </a:rPr>
              <a:t>stdio.h</a:t>
            </a:r>
            <a:r>
              <a:rPr lang="ro-RO" sz="1600" kern="0" spc="-25" dirty="0">
                <a:solidFill>
                  <a:srgbClr val="242424"/>
                </a:solidFill>
                <a:latin typeface="Courier New" panose="02070309020205020404" pitchFamily="49" charset="0"/>
              </a:rPr>
              <a:t>&gt;</a:t>
            </a:r>
          </a:p>
          <a:p>
            <a:r>
              <a:rPr lang="ro-RO" sz="1600" kern="0" spc="-25" dirty="0">
                <a:solidFill>
                  <a:srgbClr val="242424"/>
                </a:solidFill>
                <a:latin typeface="Courier New" panose="02070309020205020404" pitchFamily="49" charset="0"/>
              </a:rPr>
              <a:t>#include &lt;</a:t>
            </a:r>
            <a:r>
              <a:rPr lang="ro-RO" sz="1600" kern="0" spc="-25" dirty="0" err="1">
                <a:solidFill>
                  <a:srgbClr val="242424"/>
                </a:solidFill>
                <a:latin typeface="Courier New" panose="02070309020205020404" pitchFamily="49" charset="0"/>
              </a:rPr>
              <a:t>unistd.h</a:t>
            </a:r>
            <a:r>
              <a:rPr lang="ro-RO" sz="1600" kern="0" spc="-25" dirty="0">
                <a:solidFill>
                  <a:srgbClr val="242424"/>
                </a:solidFill>
                <a:latin typeface="Courier New" panose="02070309020205020404" pitchFamily="49" charset="0"/>
              </a:rPr>
              <a:t>&gt;</a:t>
            </a:r>
          </a:p>
          <a:p>
            <a:r>
              <a:rPr lang="ro-RO" sz="1600" kern="0" spc="-25" dirty="0">
                <a:solidFill>
                  <a:srgbClr val="242424"/>
                </a:solidFill>
                <a:latin typeface="Courier New" panose="02070309020205020404" pitchFamily="49" charset="0"/>
              </a:rPr>
              <a:t>#include &lt;</a:t>
            </a:r>
            <a:r>
              <a:rPr lang="ro-RO" sz="1600" kern="0" spc="-25" dirty="0" err="1">
                <a:solidFill>
                  <a:srgbClr val="242424"/>
                </a:solidFill>
                <a:latin typeface="Courier New" panose="02070309020205020404" pitchFamily="49" charset="0"/>
              </a:rPr>
              <a:t>string.h</a:t>
            </a:r>
            <a:r>
              <a:rPr lang="ro-RO" sz="1600" kern="0" spc="-25" dirty="0">
                <a:solidFill>
                  <a:srgbClr val="242424"/>
                </a:solidFill>
                <a:latin typeface="Courier New" panose="02070309020205020404" pitchFamily="49" charset="0"/>
              </a:rPr>
              <a:t>&gt;</a:t>
            </a:r>
          </a:p>
          <a:p>
            <a:r>
              <a:rPr lang="ro-RO" sz="1600" kern="0" spc="-25" dirty="0">
                <a:solidFill>
                  <a:srgbClr val="242424"/>
                </a:solidFill>
                <a:latin typeface="Courier New" panose="02070309020205020404" pitchFamily="49" charset="0"/>
              </a:rPr>
              <a:t>#include &lt;</a:t>
            </a:r>
            <a:r>
              <a:rPr lang="ro-RO" sz="1600" kern="0" spc="-25" dirty="0" err="1">
                <a:solidFill>
                  <a:srgbClr val="242424"/>
                </a:solidFill>
                <a:latin typeface="Courier New" panose="02070309020205020404" pitchFamily="49" charset="0"/>
              </a:rPr>
              <a:t>errno.h</a:t>
            </a:r>
            <a:r>
              <a:rPr lang="ro-RO" sz="1600" kern="0" spc="-25" dirty="0">
                <a:solidFill>
                  <a:srgbClr val="242424"/>
                </a:solidFill>
                <a:latin typeface="Courier New" panose="02070309020205020404" pitchFamily="49" charset="0"/>
              </a:rPr>
              <a:t>&gt;</a:t>
            </a:r>
          </a:p>
          <a:p>
            <a:r>
              <a:rPr lang="ro-RO" sz="1600" kern="0" spc="-25" dirty="0">
                <a:solidFill>
                  <a:srgbClr val="242424"/>
                </a:solidFill>
                <a:latin typeface="Courier New" panose="02070309020205020404" pitchFamily="49" charset="0"/>
              </a:rPr>
              <a:t>#define __</a:t>
            </a:r>
            <a:r>
              <a:rPr lang="ro-RO" sz="1600" kern="0" spc="-25" dirty="0" err="1">
                <a:solidFill>
                  <a:srgbClr val="242424"/>
                </a:solidFill>
                <a:latin typeface="Courier New" panose="02070309020205020404" pitchFamily="49" charset="0"/>
              </a:rPr>
              <a:t>NR_listpids</a:t>
            </a:r>
            <a:r>
              <a:rPr lang="ro-RO" sz="1600" kern="0" spc="-25" dirty="0">
                <a:solidFill>
                  <a:srgbClr val="242424"/>
                </a:solidFill>
                <a:latin typeface="Courier New" panose="02070309020205020404" pitchFamily="49" charset="0"/>
              </a:rPr>
              <a:t> 335</a:t>
            </a:r>
          </a:p>
          <a:p>
            <a:r>
              <a:rPr lang="ro-RO" sz="1600" kern="0" spc="-25" dirty="0" err="1">
                <a:solidFill>
                  <a:srgbClr val="242424"/>
                </a:solidFill>
                <a:latin typeface="Courier New" panose="02070309020205020404" pitchFamily="49" charset="0"/>
              </a:rPr>
              <a:t>long</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my_syscall</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pid_t</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pid</a:t>
            </a:r>
            <a:r>
              <a:rPr lang="ro-RO" sz="1600" kern="0" spc="-25" dirty="0">
                <a:solidFill>
                  <a:srgbClr val="242424"/>
                </a:solidFill>
                <a:latin typeface="Courier New" panose="02070309020205020404" pitchFamily="49" charset="0"/>
              </a:rPr>
              <a:t>)</a:t>
            </a:r>
          </a:p>
          <a:p>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return</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syscall</a:t>
            </a:r>
            <a:r>
              <a:rPr lang="ro-RO" sz="1600" kern="0" spc="-25" dirty="0">
                <a:solidFill>
                  <a:srgbClr val="242424"/>
                </a:solidFill>
                <a:latin typeface="Courier New" panose="02070309020205020404" pitchFamily="49" charset="0"/>
              </a:rPr>
              <a:t>(__</a:t>
            </a:r>
            <a:r>
              <a:rPr lang="ro-RO" sz="1600" kern="0" spc="-25" dirty="0" err="1">
                <a:solidFill>
                  <a:srgbClr val="242424"/>
                </a:solidFill>
                <a:latin typeface="Courier New" panose="02070309020205020404" pitchFamily="49" charset="0"/>
              </a:rPr>
              <a:t>NR_listpids,pid</a:t>
            </a:r>
            <a:r>
              <a:rPr lang="ro-RO" sz="1600" kern="0" spc="-25" dirty="0">
                <a:solidFill>
                  <a:srgbClr val="242424"/>
                </a:solidFill>
                <a:latin typeface="Courier New" panose="02070309020205020404" pitchFamily="49" charset="0"/>
              </a:rPr>
              <a:t>); </a:t>
            </a:r>
            <a:r>
              <a:rPr lang="ro-RO" sz="1500" kern="0" spc="-25" dirty="0">
                <a:solidFill>
                  <a:srgbClr val="242424"/>
                </a:solidFill>
                <a:latin typeface="Courier New" panose="02070309020205020404" pitchFamily="49" charset="0"/>
              </a:rPr>
              <a:t>//apelam </a:t>
            </a:r>
            <a:r>
              <a:rPr lang="ro-RO" sz="1500" kern="0" spc="-25" dirty="0" err="1">
                <a:solidFill>
                  <a:srgbClr val="242424"/>
                </a:solidFill>
                <a:latin typeface="Courier New" panose="02070309020205020404" pitchFamily="49" charset="0"/>
              </a:rPr>
              <a:t>functia</a:t>
            </a:r>
            <a:r>
              <a:rPr lang="ro-RO" sz="1500" kern="0" spc="-25" dirty="0">
                <a:solidFill>
                  <a:srgbClr val="242424"/>
                </a:solidFill>
                <a:latin typeface="Courier New" panose="02070309020205020404" pitchFamily="49" charset="0"/>
              </a:rPr>
              <a:t> de sistem cu </a:t>
            </a:r>
            <a:r>
              <a:rPr lang="ro-RO" sz="1500" kern="0" spc="-25" dirty="0" err="1">
                <a:solidFill>
                  <a:srgbClr val="242424"/>
                </a:solidFill>
                <a:latin typeface="Courier New" panose="02070309020205020404" pitchFamily="49" charset="0"/>
              </a:rPr>
              <a:t>id</a:t>
            </a:r>
            <a:r>
              <a:rPr lang="ro-RO" sz="1500" kern="0" spc="-25" dirty="0">
                <a:solidFill>
                  <a:srgbClr val="242424"/>
                </a:solidFill>
                <a:latin typeface="Courier New" panose="02070309020205020404" pitchFamily="49" charset="0"/>
              </a:rPr>
              <a:t> 335 si parametru </a:t>
            </a:r>
            <a:r>
              <a:rPr lang="ro-RO" sz="1500" kern="0" spc="-25" dirty="0" err="1">
                <a:solidFill>
                  <a:srgbClr val="242424"/>
                </a:solidFill>
                <a:latin typeface="Courier New" panose="02070309020205020404" pitchFamily="49" charset="0"/>
              </a:rPr>
              <a:t>pid</a:t>
            </a:r>
            <a:endParaRPr lang="ro-RO" sz="1500" kern="0" spc="-25" dirty="0">
              <a:solidFill>
                <a:srgbClr val="242424"/>
              </a:solidFill>
              <a:latin typeface="Courier New" panose="02070309020205020404" pitchFamily="49" charset="0"/>
            </a:endParaRPr>
          </a:p>
          <a:p>
            <a:r>
              <a:rPr lang="ro-RO" sz="1600" kern="0" spc="-25" dirty="0">
                <a:solidFill>
                  <a:srgbClr val="242424"/>
                </a:solidFill>
                <a:latin typeface="Courier New" panose="02070309020205020404" pitchFamily="49" charset="0"/>
              </a:rPr>
              <a:t>}</a:t>
            </a:r>
          </a:p>
          <a:p>
            <a:r>
              <a:rPr lang="ro-RO" sz="1600" kern="0" spc="-25" dirty="0" err="1">
                <a:solidFill>
                  <a:srgbClr val="242424"/>
                </a:solidFill>
                <a:latin typeface="Courier New" panose="02070309020205020404" pitchFamily="49" charset="0"/>
              </a:rPr>
              <a:t>int</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main</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int</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argc</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char</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argv</a:t>
            </a:r>
            <a:r>
              <a:rPr lang="ro-RO" sz="1600" kern="0" spc="-25" dirty="0">
                <a:solidFill>
                  <a:srgbClr val="242424"/>
                </a:solidFill>
                <a:latin typeface="Courier New" panose="02070309020205020404" pitchFamily="49" charset="0"/>
              </a:rPr>
              <a:t>[])</a:t>
            </a:r>
          </a:p>
          <a:p>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long</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activity</a:t>
            </a:r>
            <a:r>
              <a:rPr lang="ro-RO" sz="1600" kern="0" spc="-25" dirty="0">
                <a:solidFill>
                  <a:srgbClr val="242424"/>
                </a:solidFill>
                <a:latin typeface="Courier New" panose="02070309020205020404" pitchFamily="49" charset="0"/>
              </a:rPr>
              <a:t>;</a:t>
            </a:r>
          </a:p>
          <a:p>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if</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argc</a:t>
            </a:r>
            <a:r>
              <a:rPr lang="ro-RO" sz="1600" kern="0" spc="-25" dirty="0">
                <a:solidFill>
                  <a:srgbClr val="242424"/>
                </a:solidFill>
                <a:latin typeface="Courier New" panose="02070309020205020404" pitchFamily="49" charset="0"/>
              </a:rPr>
              <a:t> !=2 ) </a:t>
            </a:r>
            <a:r>
              <a:rPr lang="ro-RO" sz="1600" kern="0" spc="-25" dirty="0" err="1">
                <a:solidFill>
                  <a:srgbClr val="242424"/>
                </a:solidFill>
                <a:latin typeface="Courier New" panose="02070309020205020404" pitchFamily="49" charset="0"/>
              </a:rPr>
              <a:t>printf</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Usage</a:t>
            </a:r>
            <a:r>
              <a:rPr lang="ro-RO" sz="1600" kern="0" spc="-25" dirty="0">
                <a:solidFill>
                  <a:srgbClr val="242424"/>
                </a:solidFill>
                <a:latin typeface="Courier New" panose="02070309020205020404" pitchFamily="49" charset="0"/>
              </a:rPr>
              <a:t> &gt;</a:t>
            </a:r>
            <a:r>
              <a:rPr lang="ro-RO" sz="1600" kern="0" spc="-25" dirty="0" err="1">
                <a:solidFill>
                  <a:srgbClr val="242424"/>
                </a:solidFill>
                <a:latin typeface="Courier New" panose="02070309020205020404" pitchFamily="49" charset="0"/>
              </a:rPr>
              <a:t>testscp</a:t>
            </a:r>
            <a:r>
              <a:rPr lang="ro-RO" sz="1600" kern="0" spc="-25" dirty="0">
                <a:solidFill>
                  <a:srgbClr val="242424"/>
                </a:solidFill>
                <a:latin typeface="Courier New" panose="02070309020205020404" pitchFamily="49" charset="0"/>
              </a:rPr>
              <a:t> &lt;PID&gt; \n"), </a:t>
            </a:r>
            <a:r>
              <a:rPr lang="ro-RO" sz="1600" kern="0" spc="-25" dirty="0" err="1">
                <a:solidFill>
                  <a:srgbClr val="242424"/>
                </a:solidFill>
                <a:latin typeface="Courier New" panose="02070309020205020404" pitchFamily="49" charset="0"/>
              </a:rPr>
              <a:t>exit</a:t>
            </a:r>
            <a:r>
              <a:rPr lang="ro-RO" sz="1600" kern="0" spc="-25" dirty="0">
                <a:solidFill>
                  <a:srgbClr val="242424"/>
                </a:solidFill>
                <a:latin typeface="Courier New" panose="02070309020205020404" pitchFamily="49" charset="0"/>
              </a:rPr>
              <a:t>(1);</a:t>
            </a:r>
          </a:p>
          <a:p>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activity</a:t>
            </a:r>
            <a:r>
              <a:rPr lang="ro-RO" sz="1600" kern="0" spc="-25" dirty="0">
                <a:solidFill>
                  <a:srgbClr val="242424"/>
                </a:solidFill>
                <a:latin typeface="Courier New" panose="02070309020205020404" pitchFamily="49" charset="0"/>
              </a:rPr>
              <a:t> = </a:t>
            </a:r>
            <a:r>
              <a:rPr lang="ro-RO" sz="1600" kern="0" spc="-25" dirty="0" err="1">
                <a:solidFill>
                  <a:srgbClr val="242424"/>
                </a:solidFill>
                <a:latin typeface="Courier New" panose="02070309020205020404" pitchFamily="49" charset="0"/>
              </a:rPr>
              <a:t>my_syscall</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atoi</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argv</a:t>
            </a:r>
            <a:r>
              <a:rPr lang="ro-RO" sz="1600" kern="0" spc="-25" dirty="0">
                <a:solidFill>
                  <a:srgbClr val="242424"/>
                </a:solidFill>
                <a:latin typeface="Courier New" panose="02070309020205020404" pitchFamily="49" charset="0"/>
              </a:rPr>
              <a:t>[1]));</a:t>
            </a:r>
          </a:p>
          <a:p>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if</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activity</a:t>
            </a:r>
            <a:r>
              <a:rPr lang="ro-RO" sz="1600" kern="0" spc="-25" dirty="0">
                <a:solidFill>
                  <a:srgbClr val="242424"/>
                </a:solidFill>
                <a:latin typeface="Courier New" panose="02070309020205020404" pitchFamily="49" charset="0"/>
              </a:rPr>
              <a:t> &lt; 0) </a:t>
            </a:r>
            <a:r>
              <a:rPr lang="ro-RO" sz="1600" kern="0" spc="-25" dirty="0" err="1">
                <a:solidFill>
                  <a:srgbClr val="242424"/>
                </a:solidFill>
                <a:latin typeface="Courier New" panose="02070309020205020404" pitchFamily="49" charset="0"/>
              </a:rPr>
              <a:t>perror</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Sorry</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the</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system</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call</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has</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failed</a:t>
            </a:r>
            <a:r>
              <a:rPr lang="ro-RO" sz="1600" kern="0" spc="-25" dirty="0">
                <a:solidFill>
                  <a:srgbClr val="242424"/>
                </a:solidFill>
                <a:latin typeface="Courier New" panose="02070309020205020404" pitchFamily="49" charset="0"/>
              </a:rPr>
              <a:t>!\n");</a:t>
            </a:r>
          </a:p>
          <a:p>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else</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printf</a:t>
            </a:r>
            <a:r>
              <a:rPr lang="ro-RO" sz="1600" kern="0" spc="-25" dirty="0">
                <a:solidFill>
                  <a:srgbClr val="242424"/>
                </a:solidFill>
                <a:latin typeface="Courier New" panose="02070309020205020404" pitchFamily="49" charset="0"/>
              </a:rPr>
              <a:t>("</a:t>
            </a:r>
            <a:r>
              <a:rPr lang="ro-RO" sz="1600" kern="0" spc="-25" dirty="0" err="1">
                <a:solidFill>
                  <a:srgbClr val="242424"/>
                </a:solidFill>
                <a:latin typeface="Courier New" panose="02070309020205020404" pitchFamily="49" charset="0"/>
              </a:rPr>
              <a:t>Congratulations</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Your</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system</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call</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is</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working</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Run</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sudo</a:t>
            </a:r>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dmesg</a:t>
            </a:r>
            <a:r>
              <a:rPr lang="ro-RO" sz="1600" kern="0" spc="-25" dirty="0">
                <a:solidFill>
                  <a:srgbClr val="242424"/>
                </a:solidFill>
                <a:latin typeface="Courier New" panose="02070309020205020404" pitchFamily="49" charset="0"/>
              </a:rPr>
              <a:t> for </a:t>
            </a:r>
            <a:r>
              <a:rPr lang="ro-RO" sz="1600" kern="0" spc="-25" dirty="0" err="1">
                <a:solidFill>
                  <a:srgbClr val="242424"/>
                </a:solidFill>
                <a:latin typeface="Courier New" panose="02070309020205020404" pitchFamily="49" charset="0"/>
              </a:rPr>
              <a:t>see</a:t>
            </a:r>
            <a:r>
              <a:rPr lang="ro-RO" sz="1600" kern="0" spc="-25" dirty="0">
                <a:solidFill>
                  <a:srgbClr val="242424"/>
                </a:solidFill>
                <a:latin typeface="Courier New" panose="02070309020205020404" pitchFamily="49" charset="0"/>
              </a:rPr>
              <a:t> DFS </a:t>
            </a:r>
            <a:r>
              <a:rPr lang="ro-RO" sz="1600" kern="0" spc="-25" dirty="0" err="1">
                <a:solidFill>
                  <a:srgbClr val="242424"/>
                </a:solidFill>
                <a:latin typeface="Courier New" panose="02070309020205020404" pitchFamily="49" charset="0"/>
              </a:rPr>
              <a:t>tree</a:t>
            </a:r>
            <a:r>
              <a:rPr lang="ro-RO" sz="1600" kern="0" spc="-25" dirty="0">
                <a:solidFill>
                  <a:srgbClr val="242424"/>
                </a:solidFill>
                <a:latin typeface="Courier New" panose="02070309020205020404" pitchFamily="49" charset="0"/>
              </a:rPr>
              <a:t> of </a:t>
            </a:r>
            <a:r>
              <a:rPr lang="ro-RO" sz="1600" kern="0" spc="-25" dirty="0" err="1">
                <a:solidFill>
                  <a:srgbClr val="242424"/>
                </a:solidFill>
                <a:latin typeface="Courier New" panose="02070309020205020404" pitchFamily="49" charset="0"/>
              </a:rPr>
              <a:t>descendents</a:t>
            </a:r>
            <a:r>
              <a:rPr lang="ro-RO" sz="1600" kern="0" spc="-25" dirty="0">
                <a:solidFill>
                  <a:srgbClr val="242424"/>
                </a:solidFill>
                <a:latin typeface="Courier New" panose="02070309020205020404" pitchFamily="49" charset="0"/>
              </a:rPr>
              <a:t>... \n");</a:t>
            </a:r>
          </a:p>
          <a:p>
            <a:r>
              <a:rPr lang="ro-RO" sz="1600" kern="0" spc="-25" dirty="0">
                <a:solidFill>
                  <a:srgbClr val="242424"/>
                </a:solidFill>
                <a:latin typeface="Courier New" panose="02070309020205020404" pitchFamily="49" charset="0"/>
              </a:rPr>
              <a:t>    </a:t>
            </a:r>
            <a:r>
              <a:rPr lang="ro-RO" sz="1600" kern="0" spc="-25" dirty="0" err="1">
                <a:solidFill>
                  <a:srgbClr val="242424"/>
                </a:solidFill>
                <a:latin typeface="Courier New" panose="02070309020205020404" pitchFamily="49" charset="0"/>
              </a:rPr>
              <a:t>return</a:t>
            </a:r>
            <a:r>
              <a:rPr lang="ro-RO" sz="1600" kern="0" spc="-25" dirty="0">
                <a:solidFill>
                  <a:srgbClr val="242424"/>
                </a:solidFill>
                <a:latin typeface="Courier New" panose="02070309020205020404" pitchFamily="49" charset="0"/>
              </a:rPr>
              <a:t> 0;}</a:t>
            </a:r>
          </a:p>
        </p:txBody>
      </p:sp>
    </p:spTree>
    <p:extLst>
      <p:ext uri="{BB962C8B-B14F-4D97-AF65-F5344CB8AC3E}">
        <p14:creationId xmlns:p14="http://schemas.microsoft.com/office/powerpoint/2010/main" val="1703469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080" y="-123422"/>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Experimente</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241478" y="1199307"/>
            <a:ext cx="11166832" cy="407035"/>
          </a:xfrm>
          <a:prstGeom prst="rect">
            <a:avLst/>
          </a:prstGeom>
          <a:noFill/>
        </p:spPr>
        <p:txBody>
          <a:bodyPr wrap="square">
            <a:spAutoFit/>
          </a:bodyPr>
          <a:lstStyle/>
          <a:p>
            <a:pPr algn="just">
              <a:lnSpc>
                <a:spcPct val="107000"/>
              </a:lnSpc>
              <a:spcAft>
                <a:spcPts val="800"/>
              </a:spcAft>
            </a:pPr>
            <a:r>
              <a:rPr lang="ro-RO" sz="2000" b="1" kern="100" dirty="0" err="1">
                <a:effectLst/>
                <a:latin typeface="Calibri" panose="020F0502020204030204" pitchFamily="34" charset="0"/>
                <a:ea typeface="Calibri" panose="020F0502020204030204" pitchFamily="34" charset="0"/>
                <a:cs typeface="Times New Roman" panose="02020603050405020304" pitchFamily="18" charset="0"/>
              </a:rPr>
              <a:t>ps</a:t>
            </a:r>
            <a:r>
              <a:rPr lang="ro-RO" sz="2000" b="1" kern="100" dirty="0">
                <a:effectLst/>
                <a:latin typeface="Calibri" panose="020F0502020204030204" pitchFamily="34" charset="0"/>
                <a:ea typeface="Calibri" panose="020F0502020204030204" pitchFamily="34" charset="0"/>
                <a:cs typeface="Times New Roman" panose="02020603050405020304" pitchFamily="18" charset="0"/>
              </a:rPr>
              <a:t> -</a:t>
            </a:r>
            <a:r>
              <a:rPr lang="ro-RO" sz="2000" b="1" kern="100" dirty="0" err="1">
                <a:effectLst/>
                <a:latin typeface="Calibri" panose="020F0502020204030204" pitchFamily="34" charset="0"/>
                <a:ea typeface="Calibri" panose="020F0502020204030204" pitchFamily="34" charset="0"/>
                <a:cs typeface="Times New Roman" panose="02020603050405020304" pitchFamily="18" charset="0"/>
              </a:rPr>
              <a:t>ef</a:t>
            </a:r>
            <a:r>
              <a:rPr lang="ro-RO" sz="2000" b="1" kern="100" dirty="0">
                <a:effectLst/>
                <a:latin typeface="Calibri" panose="020F0502020204030204" pitchFamily="34" charset="0"/>
                <a:ea typeface="Calibri" panose="020F0502020204030204" pitchFamily="34" charset="0"/>
                <a:cs typeface="Times New Roman" panose="02020603050405020304" pitchFamily="18" charset="0"/>
              </a:rPr>
              <a:t> --</a:t>
            </a:r>
            <a:r>
              <a:rPr lang="ro-RO" sz="2000" b="1" kern="100" dirty="0" err="1">
                <a:effectLst/>
                <a:latin typeface="Calibri" panose="020F0502020204030204" pitchFamily="34" charset="0"/>
                <a:ea typeface="Calibri" panose="020F0502020204030204" pitchFamily="34" charset="0"/>
                <a:cs typeface="Times New Roman" panose="02020603050405020304" pitchFamily="18" charset="0"/>
              </a:rPr>
              <a:t>forest</a:t>
            </a:r>
            <a:endParaRPr lang="ro-RO"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ine 1">
            <a:extLst>
              <a:ext uri="{FF2B5EF4-FFF2-40B4-BE49-F238E27FC236}">
                <a16:creationId xmlns:a16="http://schemas.microsoft.com/office/drawing/2014/main" id="{1D7FA497-2031-48A8-EA6B-99CFD6E77ECC}"/>
              </a:ext>
            </a:extLst>
          </p:cNvPr>
          <p:cNvPicPr>
            <a:picLocks noChangeAspect="1"/>
          </p:cNvPicPr>
          <p:nvPr/>
        </p:nvPicPr>
        <p:blipFill>
          <a:blip r:embed="rId2"/>
          <a:stretch>
            <a:fillRect/>
          </a:stretch>
        </p:blipFill>
        <p:spPr>
          <a:xfrm>
            <a:off x="1557070" y="1707040"/>
            <a:ext cx="9292849" cy="1642228"/>
          </a:xfrm>
          <a:prstGeom prst="rect">
            <a:avLst/>
          </a:prstGeom>
        </p:spPr>
      </p:pic>
      <p:pic>
        <p:nvPicPr>
          <p:cNvPr id="4" name="Imagine 3">
            <a:extLst>
              <a:ext uri="{FF2B5EF4-FFF2-40B4-BE49-F238E27FC236}">
                <a16:creationId xmlns:a16="http://schemas.microsoft.com/office/drawing/2014/main" id="{F72FD02C-DED2-627B-7E03-0C555C50D5D4}"/>
              </a:ext>
            </a:extLst>
          </p:cNvPr>
          <p:cNvPicPr>
            <a:picLocks noChangeAspect="1"/>
          </p:cNvPicPr>
          <p:nvPr/>
        </p:nvPicPr>
        <p:blipFill>
          <a:blip r:embed="rId3"/>
          <a:stretch>
            <a:fillRect/>
          </a:stretch>
        </p:blipFill>
        <p:spPr>
          <a:xfrm>
            <a:off x="1557070" y="3568486"/>
            <a:ext cx="9292849" cy="1199711"/>
          </a:xfrm>
          <a:prstGeom prst="rect">
            <a:avLst/>
          </a:prstGeom>
        </p:spPr>
      </p:pic>
      <p:pic>
        <p:nvPicPr>
          <p:cNvPr id="5" name="Imagine 4">
            <a:extLst>
              <a:ext uri="{FF2B5EF4-FFF2-40B4-BE49-F238E27FC236}">
                <a16:creationId xmlns:a16="http://schemas.microsoft.com/office/drawing/2014/main" id="{F7CABA2B-B335-DA92-C48D-6E5195DDE044}"/>
              </a:ext>
            </a:extLst>
          </p:cNvPr>
          <p:cNvPicPr>
            <a:picLocks noChangeAspect="1"/>
          </p:cNvPicPr>
          <p:nvPr/>
        </p:nvPicPr>
        <p:blipFill>
          <a:blip r:embed="rId4"/>
          <a:stretch>
            <a:fillRect/>
          </a:stretch>
        </p:blipFill>
        <p:spPr>
          <a:xfrm>
            <a:off x="707923" y="5414775"/>
            <a:ext cx="11484077" cy="879545"/>
          </a:xfrm>
          <a:prstGeom prst="rect">
            <a:avLst/>
          </a:prstGeom>
        </p:spPr>
      </p:pic>
    </p:spTree>
    <p:extLst>
      <p:ext uri="{BB962C8B-B14F-4D97-AF65-F5344CB8AC3E}">
        <p14:creationId xmlns:p14="http://schemas.microsoft.com/office/powerpoint/2010/main" val="5668835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Outline</a:t>
            </a:r>
          </a:p>
        </p:txBody>
      </p:sp>
      <p:sp>
        <p:nvSpPr>
          <p:cNvPr id="75" name="CustomShape 2"/>
          <p:cNvSpPr/>
          <p:nvPr/>
        </p:nvSpPr>
        <p:spPr>
          <a:xfrm>
            <a:off x="838080" y="1825560"/>
            <a:ext cx="10514520" cy="3444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600200" lvl="3" indent="-227520">
              <a:spcAft>
                <a:spcPts val="1200"/>
              </a:spcAft>
              <a:buClr>
                <a:srgbClr val="000000"/>
              </a:buClr>
              <a:buFont typeface="Arial"/>
              <a:buChar char="•"/>
            </a:pPr>
            <a:r>
              <a:rPr lang="en-US"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hlinkClick r:id="rId2" action="ppaction://hlinksldjump">
                  <a:extLst>
                    <a:ext uri="{A12FA001-AC4F-418D-AE19-62706E023703}">
                      <ahyp:hlinkClr xmlns:ahyp="http://schemas.microsoft.com/office/drawing/2018/hyperlinkcolor" val="tx"/>
                    </a:ext>
                  </a:extLst>
                </a:hlinkClick>
              </a:rPr>
              <a:t>DESCRIEREA PROBLEMEI</a:t>
            </a:r>
            <a:endParaRPr lang="ro-RO"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endParaRPr>
          </a:p>
          <a:p>
            <a:pPr marL="1600200" lvl="3" indent="-227520">
              <a:spcAft>
                <a:spcPts val="1200"/>
              </a:spcAft>
              <a:buClr>
                <a:srgbClr val="000000"/>
              </a:buClr>
              <a:buFont typeface="Arial"/>
              <a:buChar char="•"/>
            </a:pPr>
            <a:r>
              <a:rPr lang="en-US"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hlinkClick r:id="rId3" action="ppaction://hlinksldjump">
                  <a:extLst>
                    <a:ext uri="{A12FA001-AC4F-418D-AE19-62706E023703}">
                      <ahyp:hlinkClr xmlns:ahyp="http://schemas.microsoft.com/office/drawing/2018/hyperlinkcolor" val="tx"/>
                    </a:ext>
                  </a:extLst>
                </a:hlinkClick>
              </a:rPr>
              <a:t>SPECIFICATIA SOLUTIEI</a:t>
            </a:r>
            <a:endParaRPr lang="en-US" sz="2000" b="0" strike="noStrike" spc="-1" dirty="0">
              <a:solidFill>
                <a:schemeClr val="tx2">
                  <a:lumMod val="50000"/>
                  <a:lumOff val="50000"/>
                </a:schemeClr>
              </a:solidFill>
              <a:uFill>
                <a:solidFill>
                  <a:srgbClr val="FFFFFF"/>
                </a:solidFill>
              </a:uFill>
              <a:latin typeface="Arial Rounded MT Bold" panose="020F0704030504030204" pitchFamily="34" charset="0"/>
            </a:endParaRPr>
          </a:p>
          <a:p>
            <a:pPr marL="1600200" lvl="3" indent="-227520">
              <a:spcAft>
                <a:spcPts val="1200"/>
              </a:spcAft>
              <a:buClr>
                <a:srgbClr val="000000"/>
              </a:buClr>
              <a:buFont typeface="Arial"/>
              <a:buChar char="•"/>
            </a:pPr>
            <a:r>
              <a:rPr lang="en-US"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hlinkClick r:id="rId4" action="ppaction://hlinksldjump">
                  <a:extLst>
                    <a:ext uri="{A12FA001-AC4F-418D-AE19-62706E023703}">
                      <ahyp:hlinkClr xmlns:ahyp="http://schemas.microsoft.com/office/drawing/2018/hyperlinkcolor" val="tx"/>
                    </a:ext>
                  </a:extLst>
                </a:hlinkClick>
              </a:rPr>
              <a:t>DESIGN SOLUTIE </a:t>
            </a:r>
            <a:endParaRPr lang="ro-RO"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endParaRPr>
          </a:p>
          <a:p>
            <a:pPr marL="1600200" lvl="3" indent="-227520">
              <a:spcAft>
                <a:spcPts val="1200"/>
              </a:spcAft>
              <a:buClr>
                <a:srgbClr val="000000"/>
              </a:buClr>
              <a:buFont typeface="Arial"/>
              <a:buChar char="•"/>
            </a:pPr>
            <a:r>
              <a:rPr lang="en-US"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hlinkClick r:id="rId5" action="ppaction://hlinksldjump">
                  <a:extLst>
                    <a:ext uri="{A12FA001-AC4F-418D-AE19-62706E023703}">
                      <ahyp:hlinkClr xmlns:ahyp="http://schemas.microsoft.com/office/drawing/2018/hyperlinkcolor" val="tx"/>
                    </a:ext>
                  </a:extLst>
                </a:hlinkClick>
              </a:rPr>
              <a:t>IMPLEMENTARE</a:t>
            </a:r>
            <a:endParaRPr lang="en-US" sz="2000" b="0" strike="noStrike" spc="-1" dirty="0">
              <a:solidFill>
                <a:schemeClr val="tx2">
                  <a:lumMod val="50000"/>
                  <a:lumOff val="50000"/>
                </a:schemeClr>
              </a:solidFill>
              <a:uFill>
                <a:solidFill>
                  <a:srgbClr val="FFFFFF"/>
                </a:solidFill>
              </a:uFill>
              <a:latin typeface="Arial Rounded MT Bold" panose="020F0704030504030204" pitchFamily="34" charset="0"/>
            </a:endParaRPr>
          </a:p>
          <a:p>
            <a:pPr marL="1600200" lvl="3" indent="-227520">
              <a:spcAft>
                <a:spcPts val="1200"/>
              </a:spcAft>
              <a:buClr>
                <a:srgbClr val="000000"/>
              </a:buClr>
              <a:buFont typeface="Arial"/>
              <a:buChar char="•"/>
            </a:pPr>
            <a:r>
              <a:rPr lang="en-US"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hlinkClick r:id="rId6" action="ppaction://hlinksldjump">
                  <a:extLst>
                    <a:ext uri="{A12FA001-AC4F-418D-AE19-62706E023703}">
                      <ahyp:hlinkClr xmlns:ahyp="http://schemas.microsoft.com/office/drawing/2018/hyperlinkcolor" val="tx"/>
                    </a:ext>
                  </a:extLst>
                </a:hlinkClick>
              </a:rPr>
              <a:t>EXPERIMENTE</a:t>
            </a:r>
            <a:endParaRPr lang="en-US" sz="2000" b="0" strike="noStrike" spc="-1" dirty="0">
              <a:solidFill>
                <a:schemeClr val="tx2">
                  <a:lumMod val="50000"/>
                  <a:lumOff val="50000"/>
                </a:schemeClr>
              </a:solidFill>
              <a:uFill>
                <a:solidFill>
                  <a:srgbClr val="FFFFFF"/>
                </a:solidFill>
              </a:uFill>
              <a:latin typeface="Arial Rounded MT Bold" panose="020F0704030504030204" pitchFamily="34" charset="0"/>
            </a:endParaRPr>
          </a:p>
          <a:p>
            <a:pPr marL="1600200" lvl="3" indent="-227520">
              <a:spcAft>
                <a:spcPts val="1200"/>
              </a:spcAft>
              <a:buClr>
                <a:srgbClr val="000000"/>
              </a:buClr>
              <a:buFont typeface="Arial"/>
              <a:buChar char="•"/>
            </a:pPr>
            <a:r>
              <a:rPr lang="en-US" sz="2800" b="0" strike="noStrike" spc="-1" dirty="0">
                <a:solidFill>
                  <a:schemeClr val="tx2">
                    <a:lumMod val="50000"/>
                    <a:lumOff val="50000"/>
                  </a:schemeClr>
                </a:solidFill>
                <a:uFill>
                  <a:solidFill>
                    <a:srgbClr val="FFFFFF"/>
                  </a:solidFill>
                </a:uFill>
                <a:latin typeface="Arial Rounded MT Bold" panose="020F0704030504030204" pitchFamily="34" charset="0"/>
                <a:ea typeface="DejaVu Sans"/>
                <a:hlinkClick r:id="rId7" action="ppaction://hlinksldjump">
                  <a:extLst>
                    <a:ext uri="{A12FA001-AC4F-418D-AE19-62706E023703}">
                      <ahyp:hlinkClr xmlns:ahyp="http://schemas.microsoft.com/office/drawing/2018/hyperlinkcolor" val="tx"/>
                    </a:ext>
                  </a:extLst>
                </a:hlinkClick>
              </a:rPr>
              <a:t>CONCLUZII</a:t>
            </a:r>
            <a:endParaRPr lang="en-US" sz="2000" b="0" strike="noStrike" spc="-1" dirty="0">
              <a:solidFill>
                <a:schemeClr val="tx2">
                  <a:lumMod val="50000"/>
                  <a:lumOff val="50000"/>
                </a:schemeClr>
              </a:solidFill>
              <a:uFill>
                <a:solidFill>
                  <a:srgbClr val="FFFFFF"/>
                </a:solidFill>
              </a:uFill>
              <a:latin typeface="Arial Rounded MT Bold" panose="020F07040305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000" b="1"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Concluzii</a:t>
            </a:r>
            <a:endParaRPr lang="en-US" sz="40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8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FD80854-D2CE-C4C7-1AB4-FDE648B4C7AA}"/>
              </a:ext>
            </a:extLst>
          </p:cNvPr>
          <p:cNvSpPr txBox="1"/>
          <p:nvPr/>
        </p:nvSpPr>
        <p:spPr>
          <a:xfrm>
            <a:off x="1671484" y="1825560"/>
            <a:ext cx="9114502" cy="2677656"/>
          </a:xfrm>
          <a:prstGeom prst="rect">
            <a:avLst/>
          </a:prstGeom>
          <a:noFill/>
        </p:spPr>
        <p:txBody>
          <a:bodyPr wrap="square">
            <a:spAutoFit/>
          </a:bodyPr>
          <a:lstStyle/>
          <a:p>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Am învățat despre:</a:t>
            </a:r>
          </a:p>
          <a:p>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scrierea unei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functii</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de sistem </a:t>
            </a:r>
          </a:p>
          <a:p>
            <a:pPr marL="800100" lvl="1" indent="-342900">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modul de programare in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kernelland</a:t>
            </a: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recompilarea/instalarea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kernelului</a:t>
            </a: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apelarea unei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functii</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de sistem</a:t>
            </a:r>
          </a:p>
          <a:p>
            <a:pPr marL="800100" lvl="1" indent="-342900">
              <a:buFont typeface="Wingdings" panose="05000000000000000000" pitchFamily="2" charset="2"/>
              <a:buChar char="ü"/>
            </a:pP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marirea</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partitiei</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la sistemul de operare linux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Ubuntu</a:t>
            </a:r>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56370" y="-228955"/>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000" b="1"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Descrierea</a:t>
            </a:r>
            <a:r>
              <a:rPr lang="en-US"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US" sz="4000" b="1"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problemei</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576248" y="2362559"/>
            <a:ext cx="10058400" cy="4108817"/>
          </a:xfrm>
          <a:prstGeom prst="rect">
            <a:avLst/>
          </a:prstGeom>
          <a:noFill/>
        </p:spPr>
        <p:txBody>
          <a:bodyPr wrap="square">
            <a:spAutoFit/>
          </a:bodyPr>
          <a:lstStyle/>
          <a:p>
            <a:endParaRPr lang="ro-RO" sz="21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ro-RO" sz="2100" b="1" i="1" dirty="0">
                <a:latin typeface="Times New Roman" panose="02020603050405020304" pitchFamily="18" charset="0"/>
                <a:cs typeface="Times New Roman" panose="02020603050405020304" pitchFamily="18" charset="0"/>
              </a:rPr>
              <a:t>Context general: </a:t>
            </a:r>
            <a:r>
              <a:rPr lang="ro-RO" sz="2100" dirty="0">
                <a:latin typeface="Times New Roman" panose="02020603050405020304" pitchFamily="18" charset="0"/>
                <a:cs typeface="Times New Roman" panose="02020603050405020304" pitchFamily="18" charset="0"/>
              </a:rPr>
              <a:t>Problema se încadrează în domeniul gestionării proceselor într-un sistem de operare. Este necesar să se ofere o modalitate eficientă de a obține informații despre toți descendenții unui proces dat.</a:t>
            </a:r>
          </a:p>
          <a:p>
            <a:pPr marL="342900" indent="-342900" algn="just">
              <a:buFont typeface="Wingdings" panose="05000000000000000000" pitchFamily="2" charset="2"/>
              <a:buChar char="Ø"/>
            </a:pPr>
            <a:r>
              <a:rPr lang="ro-RO" sz="2100" b="1" i="1" dirty="0">
                <a:latin typeface="Times New Roman" panose="02020603050405020304" pitchFamily="18" charset="0"/>
                <a:cs typeface="Times New Roman" panose="02020603050405020304" pitchFamily="18" charset="0"/>
              </a:rPr>
              <a:t>Datele particulare ale problemei</a:t>
            </a:r>
            <a:r>
              <a:rPr lang="ro-RO" sz="2100" dirty="0">
                <a:latin typeface="Times New Roman" panose="02020603050405020304" pitchFamily="18" charset="0"/>
                <a:cs typeface="Times New Roman" panose="02020603050405020304" pitchFamily="18" charset="0"/>
              </a:rPr>
              <a:t>: Fiecare proces are un PID unic. Există o relație de ierarhie între procese, unde un proces poate avea zero sau mai mulți descendenți.</a:t>
            </a:r>
          </a:p>
          <a:p>
            <a:pPr marL="342900" indent="-342900" algn="just">
              <a:buFont typeface="Wingdings" panose="05000000000000000000" pitchFamily="2" charset="2"/>
              <a:buChar char="Ø"/>
            </a:pPr>
            <a:r>
              <a:rPr lang="ro-RO" sz="2100" b="1" i="1" dirty="0">
                <a:latin typeface="Times New Roman" panose="02020603050405020304" pitchFamily="18" charset="0"/>
                <a:cs typeface="Times New Roman" panose="02020603050405020304" pitchFamily="18" charset="0"/>
              </a:rPr>
              <a:t>De ce este nevoie de o soluție</a:t>
            </a:r>
            <a:r>
              <a:rPr lang="ro-RO" sz="2100" dirty="0">
                <a:latin typeface="Times New Roman" panose="02020603050405020304" pitchFamily="18" charset="0"/>
                <a:cs typeface="Times New Roman" panose="02020603050405020304" pitchFamily="18" charset="0"/>
              </a:rPr>
              <a:t>: Această funcție poate fi utilă pentru monitorizarea și analizarea relațiilor dintre procese într-un sistem de operare. Poate facilita depanarea și înțelegerea interacțiunilor dintre procese.</a:t>
            </a:r>
          </a:p>
          <a:p>
            <a:pPr marL="342900" indent="-342900" algn="just">
              <a:buFont typeface="Wingdings" panose="05000000000000000000" pitchFamily="2" charset="2"/>
              <a:buChar char="Ø"/>
            </a:pPr>
            <a:r>
              <a:rPr lang="ro-RO" sz="2100" b="1" i="1" dirty="0">
                <a:latin typeface="Times New Roman" panose="02020603050405020304" pitchFamily="18" charset="0"/>
                <a:cs typeface="Times New Roman" panose="02020603050405020304" pitchFamily="18" charset="0"/>
              </a:rPr>
              <a:t>Soluții posibile: </a:t>
            </a:r>
            <a:r>
              <a:rPr lang="ro-RO" sz="2100" dirty="0">
                <a:latin typeface="Times New Roman" panose="02020603050405020304" pitchFamily="18" charset="0"/>
                <a:cs typeface="Times New Roman" panose="02020603050405020304" pitchFamily="18" charset="0"/>
              </a:rPr>
              <a:t>Implementarea unei astfel de funcții de sistem implică lucrul cu structurile de date interne ale </a:t>
            </a:r>
            <a:r>
              <a:rPr lang="ro-RO" sz="2100" dirty="0" err="1">
                <a:latin typeface="Times New Roman" panose="02020603050405020304" pitchFamily="18" charset="0"/>
                <a:cs typeface="Times New Roman" panose="02020603050405020304" pitchFamily="18" charset="0"/>
              </a:rPr>
              <a:t>kernel</a:t>
            </a:r>
            <a:r>
              <a:rPr lang="ro-RO" sz="2100" dirty="0">
                <a:latin typeface="Times New Roman" panose="02020603050405020304" pitchFamily="18" charset="0"/>
                <a:cs typeface="Times New Roman" panose="02020603050405020304" pitchFamily="18" charset="0"/>
              </a:rPr>
              <a:t>-ului pentru a obține informațiile necesare dar și modificări ale acestuia.</a:t>
            </a:r>
          </a:p>
        </p:txBody>
      </p:sp>
      <p:sp>
        <p:nvSpPr>
          <p:cNvPr id="4" name="CasetăText 3">
            <a:extLst>
              <a:ext uri="{FF2B5EF4-FFF2-40B4-BE49-F238E27FC236}">
                <a16:creationId xmlns:a16="http://schemas.microsoft.com/office/drawing/2014/main" id="{936FCBA6-66A6-86DF-2D68-F80272673417}"/>
              </a:ext>
            </a:extLst>
          </p:cNvPr>
          <p:cNvSpPr txBox="1"/>
          <p:nvPr/>
        </p:nvSpPr>
        <p:spPr>
          <a:xfrm>
            <a:off x="1694235" y="1133062"/>
            <a:ext cx="9822426" cy="1446550"/>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ro-RO" sz="2200" b="1" dirty="0">
                <a:latin typeface="Times New Roman" panose="02020603050405020304" pitchFamily="18" charset="0"/>
                <a:cs typeface="Times New Roman" panose="02020603050405020304" pitchFamily="18" charset="0"/>
              </a:rPr>
              <a:t>Implementați o funcție sistem care să ofere date (PID, stare, statistici legate de execuție etc.) despre toți descendenții unui proces dat (în ordine DFS). Scrieți programe în </a:t>
            </a:r>
            <a:r>
              <a:rPr lang="ro-RO" sz="2200" b="1" dirty="0" err="1">
                <a:latin typeface="Times New Roman" panose="02020603050405020304" pitchFamily="18" charset="0"/>
                <a:cs typeface="Times New Roman" panose="02020603050405020304" pitchFamily="18" charset="0"/>
              </a:rPr>
              <a:t>userland</a:t>
            </a:r>
            <a:r>
              <a:rPr lang="ro-RO" sz="2200" b="1" dirty="0">
                <a:latin typeface="Times New Roman" panose="02020603050405020304" pitchFamily="18" charset="0"/>
                <a:cs typeface="Times New Roman" panose="02020603050405020304" pitchFamily="18" charset="0"/>
              </a:rPr>
              <a:t> care să afișeze arborii rezultați folosind noua funcție de sistem.</a:t>
            </a:r>
          </a:p>
        </p:txBody>
      </p:sp>
    </p:spTree>
    <p:extLst>
      <p:ext uri="{BB962C8B-B14F-4D97-AF65-F5344CB8AC3E}">
        <p14:creationId xmlns:p14="http://schemas.microsoft.com/office/powerpoint/2010/main" val="34513821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254692" y="-92224"/>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Specificația</a:t>
            </a:r>
            <a:r>
              <a:rPr lang="en-US"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ro-RO"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soluției</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474837" y="1212480"/>
            <a:ext cx="10294375" cy="6494085"/>
          </a:xfrm>
          <a:prstGeom prst="rect">
            <a:avLst/>
          </a:prstGeom>
          <a:noFill/>
        </p:spPr>
        <p:txBody>
          <a:bodyPr wrap="square">
            <a:spAutoFit/>
          </a:bodyPr>
          <a:lstStyle/>
          <a:p>
            <a:pPr marL="342900" indent="-342900" algn="just">
              <a:buFont typeface="Wingdings" panose="05000000000000000000" pitchFamily="2" charset="2"/>
              <a:buChar char="Ø"/>
            </a:pPr>
            <a:r>
              <a:rPr lang="ro-RO" sz="2400" b="0" i="0" dirty="0">
                <a:effectLst/>
                <a:latin typeface="Times New Roman" panose="02020603050405020304" pitchFamily="18" charset="0"/>
                <a:cs typeface="Times New Roman" panose="02020603050405020304" pitchFamily="18" charset="0"/>
              </a:rPr>
              <a:t>Implementarea unei funcții de sistem care furnizează informații despre toți descendenții unui proces dat implică modificarea nucleului sistemului de operare. Va trebui parcurs arborele de procese și colectate informațiile relevante. </a:t>
            </a:r>
          </a:p>
          <a:p>
            <a:pPr marL="342900" indent="-342900" algn="just">
              <a:buFont typeface="Wingdings" panose="05000000000000000000" pitchFamily="2" charset="2"/>
              <a:buChar char="Ø"/>
            </a:pPr>
            <a:r>
              <a:rPr lang="ro-RO" sz="2400" b="0" i="0" dirty="0">
                <a:effectLst/>
                <a:latin typeface="Times New Roman" panose="02020603050405020304" pitchFamily="18" charset="0"/>
                <a:cs typeface="Times New Roman" panose="02020603050405020304" pitchFamily="18" charset="0"/>
              </a:rPr>
              <a:t>Obiectivele includ implementarea unei funcții de sistem eficiente și sigure, precum și dezvoltarea unui program în </a:t>
            </a:r>
            <a:r>
              <a:rPr lang="ro-RO" sz="2400" b="0" i="0" dirty="0" err="1">
                <a:effectLst/>
                <a:latin typeface="Times New Roman" panose="02020603050405020304" pitchFamily="18" charset="0"/>
                <a:cs typeface="Times New Roman" panose="02020603050405020304" pitchFamily="18" charset="0"/>
              </a:rPr>
              <a:t>userland</a:t>
            </a:r>
            <a:r>
              <a:rPr lang="ro-RO" sz="2400" b="0" i="0" dirty="0">
                <a:effectLst/>
                <a:latin typeface="Times New Roman" panose="02020603050405020304" pitchFamily="18" charset="0"/>
                <a:cs typeface="Times New Roman" panose="02020603050405020304" pitchFamily="18" charset="0"/>
              </a:rPr>
              <a:t> pentru a vizualiza ierarhia proceselor.</a:t>
            </a:r>
          </a:p>
          <a:p>
            <a:pPr algn="just"/>
            <a:endParaRPr lang="ro-RO" sz="24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i="1" u="sng" dirty="0">
                <a:effectLst/>
                <a:latin typeface="Times New Roman" panose="02020603050405020304" pitchFamily="18" charset="0"/>
                <a:cs typeface="Times New Roman" panose="02020603050405020304" pitchFamily="18" charset="0"/>
              </a:rPr>
              <a:t>Caracteristicile prototipului</a:t>
            </a:r>
            <a:r>
              <a:rPr lang="ro-RO" sz="2400" b="0" i="0" dirty="0">
                <a:effectLst/>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ü"/>
            </a:pPr>
            <a:r>
              <a:rPr lang="ro-RO" sz="2400" b="1" i="0" dirty="0">
                <a:latin typeface="Times New Roman" panose="02020603050405020304" pitchFamily="18" charset="0"/>
                <a:cs typeface="Times New Roman" panose="02020603050405020304" pitchFamily="18" charset="0"/>
              </a:rPr>
              <a:t>Descriere</a:t>
            </a:r>
            <a:r>
              <a:rPr lang="ro-RO" sz="2400" b="0" i="0" dirty="0">
                <a:effectLst/>
                <a:latin typeface="Times New Roman" panose="02020603050405020304" pitchFamily="18" charset="0"/>
                <a:cs typeface="Times New Roman" panose="02020603050405020304" pitchFamily="18" charset="0"/>
              </a:rPr>
              <a:t>: Prototipul va consta dintr-o funcție de sistem care furnizează informații despre descendenții unui proces dat și dintr-un program în </a:t>
            </a:r>
            <a:r>
              <a:rPr lang="ro-RO" sz="2400" b="0" i="0" dirty="0" err="1">
                <a:effectLst/>
                <a:latin typeface="Times New Roman" panose="02020603050405020304" pitchFamily="18" charset="0"/>
                <a:cs typeface="Times New Roman" panose="02020603050405020304" pitchFamily="18" charset="0"/>
              </a:rPr>
              <a:t>userland</a:t>
            </a:r>
            <a:r>
              <a:rPr lang="ro-RO" sz="2400" b="0" i="0" dirty="0">
                <a:effectLst/>
                <a:latin typeface="Times New Roman" panose="02020603050405020304" pitchFamily="18" charset="0"/>
                <a:cs typeface="Times New Roman" panose="02020603050405020304" pitchFamily="18" charset="0"/>
              </a:rPr>
              <a:t> care afișează arborii rezultați.</a:t>
            </a:r>
          </a:p>
          <a:p>
            <a:pPr marL="800100" lvl="1" indent="-342900" algn="just">
              <a:buFont typeface="Wingdings" panose="05000000000000000000" pitchFamily="2" charset="2"/>
              <a:buChar char="ü"/>
            </a:pPr>
            <a:r>
              <a:rPr lang="ro-RO" sz="2400" b="1" i="0" dirty="0" err="1">
                <a:effectLst/>
                <a:latin typeface="Times New Roman" panose="02020603050405020304" pitchFamily="18" charset="0"/>
                <a:cs typeface="Times New Roman" panose="02020603050405020304" pitchFamily="18" charset="0"/>
              </a:rPr>
              <a:t>Use</a:t>
            </a:r>
            <a:r>
              <a:rPr lang="ro-RO" sz="2400" b="1" i="0" dirty="0">
                <a:effectLst/>
                <a:latin typeface="Times New Roman" panose="02020603050405020304" pitchFamily="18" charset="0"/>
                <a:cs typeface="Times New Roman" panose="02020603050405020304" pitchFamily="18" charset="0"/>
              </a:rPr>
              <a:t>-case-uri minimale</a:t>
            </a:r>
            <a:r>
              <a:rPr lang="ro-RO" sz="2400" b="0" i="0" dirty="0">
                <a:effectLst/>
                <a:latin typeface="Times New Roman" panose="02020603050405020304" pitchFamily="18" charset="0"/>
                <a:cs typeface="Times New Roman" panose="02020603050405020304" pitchFamily="18" charset="0"/>
              </a:rPr>
              <a:t>: Monitorizarea și analiza ierarhiei proceselor, diagnosticarea problemelor legate de interacțiunile dintre procese.</a:t>
            </a: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4574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376515" y="85018"/>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Specificația</a:t>
            </a:r>
            <a:r>
              <a:rPr lang="en-US"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ro-RO" sz="4000" b="1"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soluției</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376515" y="1566963"/>
            <a:ext cx="10294375" cy="5386090"/>
          </a:xfrm>
          <a:prstGeom prst="rect">
            <a:avLst/>
          </a:prstGeom>
          <a:noFill/>
        </p:spPr>
        <p:txBody>
          <a:bodyPr wrap="square">
            <a:spAutoFit/>
          </a:bodyPr>
          <a:lstStyle/>
          <a:p>
            <a:pPr marL="342900" indent="-342900" algn="just">
              <a:buFont typeface="Wingdings" panose="05000000000000000000" pitchFamily="2" charset="2"/>
              <a:buChar char="Ø"/>
            </a:pPr>
            <a:r>
              <a:rPr lang="ro-RO" sz="2400" i="1" u="sng" dirty="0">
                <a:latin typeface="Times New Roman" panose="02020603050405020304" pitchFamily="18" charset="0"/>
                <a:cs typeface="Times New Roman" panose="02020603050405020304" pitchFamily="18" charset="0"/>
              </a:rPr>
              <a:t>UX/UI design</a:t>
            </a:r>
            <a:r>
              <a:rPr lang="ro-RO" sz="2400" i="1" dirty="0">
                <a:latin typeface="Times New Roman" panose="02020603050405020304" pitchFamily="18" charset="0"/>
                <a:cs typeface="Times New Roman" panose="02020603050405020304" pitchFamily="18" charset="0"/>
              </a:rPr>
              <a:t>:</a:t>
            </a:r>
            <a:r>
              <a:rPr lang="ro-RO" sz="2400" dirty="0">
                <a:latin typeface="Times New Roman" panose="02020603050405020304" pitchFamily="18" charset="0"/>
                <a:cs typeface="Times New Roman" panose="02020603050405020304" pitchFamily="18" charset="0"/>
              </a:rPr>
              <a:t>  utilizatorul va rula într-un terminal Linux programul </a:t>
            </a:r>
            <a:r>
              <a:rPr lang="ro-RO" sz="2400" dirty="0" err="1">
                <a:latin typeface="Times New Roman" panose="02020603050405020304" pitchFamily="18" charset="0"/>
                <a:cs typeface="Times New Roman" panose="02020603050405020304" pitchFamily="18" charset="0"/>
              </a:rPr>
              <a:t>userland</a:t>
            </a:r>
            <a:r>
              <a:rPr lang="ro-RO" sz="2400" dirty="0">
                <a:latin typeface="Times New Roman" panose="02020603050405020304" pitchFamily="18" charset="0"/>
                <a:cs typeface="Times New Roman" panose="02020603050405020304" pitchFamily="18" charset="0"/>
              </a:rPr>
              <a:t> creat, specificând în linia de comandă parametrul cerut, și anume PID-ul procesului ai cărui descendenți se doresc afișați.</a:t>
            </a: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ro-RO" sz="2400" i="1" u="sng" dirty="0">
                <a:latin typeface="Times New Roman" panose="02020603050405020304" pitchFamily="18" charset="0"/>
                <a:cs typeface="Times New Roman" panose="02020603050405020304" pitchFamily="18" charset="0"/>
              </a:rPr>
              <a:t>C</a:t>
            </a:r>
            <a:r>
              <a:rPr lang="pt-BR" sz="2400" i="1" u="sng" dirty="0">
                <a:latin typeface="Times New Roman" panose="02020603050405020304" pitchFamily="18" charset="0"/>
                <a:cs typeface="Times New Roman" panose="02020603050405020304" pitchFamily="18" charset="0"/>
              </a:rPr>
              <a:t>erin</a:t>
            </a:r>
            <a:r>
              <a:rPr lang="ro-RO" sz="2400" i="1" u="sng" dirty="0">
                <a:latin typeface="Times New Roman" panose="02020603050405020304" pitchFamily="18" charset="0"/>
                <a:cs typeface="Times New Roman" panose="02020603050405020304" pitchFamily="18" charset="0"/>
              </a:rPr>
              <a:t>ț</a:t>
            </a:r>
            <a:r>
              <a:rPr lang="pt-BR" sz="2400" i="1" u="sng" dirty="0">
                <a:latin typeface="Times New Roman" panose="02020603050405020304" pitchFamily="18" charset="0"/>
                <a:cs typeface="Times New Roman" panose="02020603050405020304" pitchFamily="18" charset="0"/>
              </a:rPr>
              <a:t>e de sistem </a:t>
            </a:r>
            <a:r>
              <a:rPr lang="ro-RO" sz="2400" i="1" u="sng" dirty="0">
                <a:latin typeface="Times New Roman" panose="02020603050405020304" pitchFamily="18" charset="0"/>
                <a:cs typeface="Times New Roman" panose="02020603050405020304" pitchFamily="18" charset="0"/>
              </a:rPr>
              <a:t>ș</a:t>
            </a:r>
            <a:r>
              <a:rPr lang="pt-BR" sz="2400" i="1" u="sng" dirty="0">
                <a:latin typeface="Times New Roman" panose="02020603050405020304" pitchFamily="18" charset="0"/>
                <a:cs typeface="Times New Roman" panose="02020603050405020304" pitchFamily="18" charset="0"/>
              </a:rPr>
              <a:t>i mediu de dezvoltare</a:t>
            </a:r>
            <a:r>
              <a:rPr lang="ro-RO" sz="2400" i="1"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este necesar un sistem cu suficientă memorie (minim 8GB RAM) și procesor de generație superioară (8-Core) pentru recompilarea </a:t>
            </a:r>
            <a:r>
              <a:rPr lang="ro-RO" sz="2400" dirty="0" err="1">
                <a:latin typeface="Times New Roman" panose="02020603050405020304" pitchFamily="18" charset="0"/>
                <a:cs typeface="Times New Roman" panose="02020603050405020304" pitchFamily="18" charset="0"/>
              </a:rPr>
              <a:t>kernel</a:t>
            </a:r>
            <a:r>
              <a:rPr lang="ro-RO" sz="2400" dirty="0">
                <a:latin typeface="Times New Roman" panose="02020603050405020304" pitchFamily="18" charset="0"/>
                <a:cs typeface="Times New Roman" panose="02020603050405020304" pitchFamily="18" charset="0"/>
              </a:rPr>
              <a:t>-ului.</a:t>
            </a:r>
            <a:endParaRPr lang="ro-RO" sz="2400" i="1" u="sng" dirty="0">
              <a:latin typeface="Times New Roman" panose="02020603050405020304" pitchFamily="18" charset="0"/>
              <a:cs typeface="Times New Roman" panose="02020603050405020304" pitchFamily="18" charset="0"/>
            </a:endParaRPr>
          </a:p>
          <a:p>
            <a:endParaRPr lang="ro-RO"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400" i="1" u="sng" dirty="0">
                <a:latin typeface="Times New Roman" panose="02020603050405020304" pitchFamily="18" charset="0"/>
                <a:cs typeface="Times New Roman" panose="02020603050405020304" pitchFamily="18" charset="0"/>
              </a:rPr>
              <a:t>Limitări</a:t>
            </a:r>
            <a:r>
              <a:rPr lang="ro-RO" sz="2400" i="1" dirty="0">
                <a:latin typeface="Times New Roman" panose="02020603050405020304" pitchFamily="18" charset="0"/>
                <a:cs typeface="Times New Roman" panose="02020603050405020304" pitchFamily="18" charset="0"/>
              </a:rPr>
              <a:t>:</a:t>
            </a:r>
            <a:r>
              <a:rPr lang="ro-RO" sz="2400" dirty="0">
                <a:latin typeface="Times New Roman" panose="02020603050405020304" pitchFamily="18" charset="0"/>
                <a:cs typeface="Times New Roman" panose="02020603050405020304" pitchFamily="18" charset="0"/>
              </a:rPr>
              <a:t> pentru a vizualiza arborele DFS, utilizatorul va folosi comanda </a:t>
            </a:r>
            <a:r>
              <a:rPr lang="ro-RO" sz="2400" dirty="0" err="1">
                <a:latin typeface="Times New Roman" panose="02020603050405020304" pitchFamily="18" charset="0"/>
                <a:cs typeface="Times New Roman" panose="02020603050405020304" pitchFamily="18" charset="0"/>
              </a:rPr>
              <a:t>dmesg</a:t>
            </a:r>
            <a:r>
              <a:rPr lang="ro-RO" sz="2400" dirty="0">
                <a:latin typeface="Times New Roman" panose="02020603050405020304" pitchFamily="18" charset="0"/>
                <a:cs typeface="Times New Roman" panose="02020603050405020304" pitchFamily="18" charset="0"/>
              </a:rPr>
              <a:t> care afișează log-urile </a:t>
            </a:r>
            <a:r>
              <a:rPr lang="ro-RO" sz="2400" dirty="0" err="1">
                <a:latin typeface="Times New Roman" panose="02020603050405020304" pitchFamily="18" charset="0"/>
                <a:cs typeface="Times New Roman" panose="02020603050405020304" pitchFamily="18" charset="0"/>
              </a:rPr>
              <a:t>kernel</a:t>
            </a:r>
            <a:r>
              <a:rPr lang="ro-RO" sz="2400" dirty="0">
                <a:latin typeface="Times New Roman" panose="02020603050405020304" pitchFamily="18" charset="0"/>
                <a:cs typeface="Times New Roman" panose="02020603050405020304" pitchFamily="18" charset="0"/>
              </a:rPr>
              <a:t>-ului sistemului de operare Linux.</a:t>
            </a:r>
            <a:endParaRPr lang="ro-RO" sz="2400" i="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i="1"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4880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2879" y="-212208"/>
            <a:ext cx="10514520" cy="1611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Design</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838080" y="1003705"/>
            <a:ext cx="11232271" cy="1877437"/>
          </a:xfrm>
          <a:prstGeom prst="rect">
            <a:avLst/>
          </a:prstGeom>
          <a:noFill/>
        </p:spPr>
        <p:txBody>
          <a:bodyPr wrap="square">
            <a:spAutoFit/>
          </a:bodyPr>
          <a:lstStyle/>
          <a:p>
            <a:pPr algn="l"/>
            <a:r>
              <a:rPr lang="ro-RO" sz="2400" b="1" spc="-1" dirty="0">
                <a:uFill>
                  <a:solidFill>
                    <a:srgbClr val="FFFFFF"/>
                  </a:solidFill>
                </a:uFill>
                <a:latin typeface="Times New Roman" panose="02020603050405020304" pitchFamily="18" charset="0"/>
                <a:cs typeface="Times New Roman" panose="02020603050405020304" pitchFamily="18" charset="0"/>
              </a:rPr>
              <a:t>Mecanisme software:</a:t>
            </a:r>
          </a:p>
          <a:p>
            <a:pPr algn="l"/>
            <a:r>
              <a:rPr lang="ro-RO" sz="2300" b="1" dirty="0">
                <a:solidFill>
                  <a:srgbClr val="374151"/>
                </a:solidFill>
                <a:latin typeface="Times New Roman" panose="02020603050405020304" pitchFamily="18" charset="0"/>
                <a:cs typeface="Times New Roman" panose="02020603050405020304" pitchFamily="18" charset="0"/>
              </a:rPr>
              <a:t>   Structurile de date ale </a:t>
            </a:r>
            <a:r>
              <a:rPr lang="ro-RO" sz="2300" b="1" dirty="0" err="1">
                <a:solidFill>
                  <a:srgbClr val="374151"/>
                </a:solidFill>
                <a:latin typeface="Times New Roman" panose="02020603050405020304" pitchFamily="18" charset="0"/>
                <a:cs typeface="Times New Roman" panose="02020603050405020304" pitchFamily="18" charset="0"/>
              </a:rPr>
              <a:t>kernel</a:t>
            </a:r>
            <a:r>
              <a:rPr lang="ro-RO" sz="2300" b="1" dirty="0">
                <a:solidFill>
                  <a:srgbClr val="374151"/>
                </a:solidFill>
                <a:latin typeface="Times New Roman" panose="02020603050405020304" pitchFamily="18" charset="0"/>
                <a:cs typeface="Times New Roman" panose="02020603050405020304" pitchFamily="18" charset="0"/>
              </a:rPr>
              <a:t>-ului:</a:t>
            </a:r>
          </a:p>
          <a:p>
            <a:pPr marL="800100" lvl="1" indent="-342900" algn="just">
              <a:buFont typeface="Arial" panose="020B0604020202020204" pitchFamily="34" charset="0"/>
              <a:buChar char="•"/>
            </a:pPr>
            <a:r>
              <a:rPr lang="ro-RO" sz="2200" dirty="0" err="1">
                <a:solidFill>
                  <a:srgbClr val="374151"/>
                </a:solidFill>
                <a:latin typeface="Times New Roman" panose="02020603050405020304" pitchFamily="18" charset="0"/>
                <a:cs typeface="Times New Roman" panose="02020603050405020304" pitchFamily="18" charset="0"/>
              </a:rPr>
              <a:t>task_struct</a:t>
            </a:r>
            <a:r>
              <a:rPr lang="ro-RO" sz="2200" dirty="0">
                <a:solidFill>
                  <a:srgbClr val="374151"/>
                </a:solidFill>
                <a:latin typeface="Times New Roman" panose="02020603050405020304" pitchFamily="18" charset="0"/>
                <a:cs typeface="Times New Roman" panose="02020603050405020304" pitchFamily="18" charset="0"/>
              </a:rPr>
              <a:t>: este o structură de date esențială în </a:t>
            </a:r>
            <a:r>
              <a:rPr lang="ro-RO" sz="2200" dirty="0" err="1">
                <a:solidFill>
                  <a:srgbClr val="374151"/>
                </a:solidFill>
                <a:latin typeface="Times New Roman" panose="02020603050405020304" pitchFamily="18" charset="0"/>
                <a:cs typeface="Times New Roman" panose="02020603050405020304" pitchFamily="18" charset="0"/>
              </a:rPr>
              <a:t>kernel-ul</a:t>
            </a:r>
            <a:r>
              <a:rPr lang="ro-RO" sz="2200" dirty="0">
                <a:solidFill>
                  <a:srgbClr val="374151"/>
                </a:solidFill>
                <a:latin typeface="Times New Roman" panose="02020603050405020304" pitchFamily="18" charset="0"/>
                <a:cs typeface="Times New Roman" panose="02020603050405020304" pitchFamily="18" charset="0"/>
              </a:rPr>
              <a:t> Linux care reprezintă un proces. Conține informații precum PID (identificatorul procesului), stare, listele de descendenți (copii) și alte atribute relevante.</a:t>
            </a:r>
          </a:p>
        </p:txBody>
      </p:sp>
      <p:sp>
        <p:nvSpPr>
          <p:cNvPr id="2" name="CasetăText 1">
            <a:extLst>
              <a:ext uri="{FF2B5EF4-FFF2-40B4-BE49-F238E27FC236}">
                <a16:creationId xmlns:a16="http://schemas.microsoft.com/office/drawing/2014/main" id="{65761FB4-109E-9301-91CC-435E4B144476}"/>
              </a:ext>
            </a:extLst>
          </p:cNvPr>
          <p:cNvSpPr txBox="1"/>
          <p:nvPr/>
        </p:nvSpPr>
        <p:spPr>
          <a:xfrm>
            <a:off x="838080" y="3094404"/>
            <a:ext cx="10927472" cy="5047536"/>
          </a:xfrm>
          <a:prstGeom prst="rect">
            <a:avLst/>
          </a:prstGeom>
          <a:noFill/>
        </p:spPr>
        <p:txBody>
          <a:bodyPr wrap="square">
            <a:spAutoFit/>
          </a:bodyPr>
          <a:lstStyle/>
          <a:p>
            <a:pPr algn="l"/>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Algoritmi:</a:t>
            </a:r>
            <a:endParaRPr lang="ro-RO" sz="2400" b="1" dirty="0">
              <a:solidFill>
                <a:srgbClr val="374151"/>
              </a:solidFill>
              <a:latin typeface="Times New Roman" panose="02020603050405020304" pitchFamily="18" charset="0"/>
              <a:cs typeface="Times New Roman" panose="02020603050405020304" pitchFamily="18" charset="0"/>
            </a:endParaRPr>
          </a:p>
          <a:p>
            <a:pPr algn="l">
              <a:spcAft>
                <a:spcPts val="600"/>
              </a:spcAft>
            </a:pPr>
            <a:r>
              <a:rPr lang="ro-RO" sz="2300" b="1" dirty="0">
                <a:solidFill>
                  <a:srgbClr val="374151"/>
                </a:solidFill>
                <a:latin typeface="Times New Roman" panose="02020603050405020304" pitchFamily="18" charset="0"/>
                <a:cs typeface="Times New Roman" panose="02020603050405020304" pitchFamily="18" charset="0"/>
              </a:rPr>
              <a:t>   DFS (</a:t>
            </a:r>
            <a:r>
              <a:rPr lang="ro-RO" sz="2300" b="1" dirty="0" err="1">
                <a:solidFill>
                  <a:srgbClr val="374151"/>
                </a:solidFill>
                <a:latin typeface="Times New Roman" panose="02020603050405020304" pitchFamily="18" charset="0"/>
                <a:cs typeface="Times New Roman" panose="02020603050405020304" pitchFamily="18" charset="0"/>
              </a:rPr>
              <a:t>Depth-First</a:t>
            </a:r>
            <a:r>
              <a:rPr lang="ro-RO" sz="2300" b="1" dirty="0">
                <a:solidFill>
                  <a:srgbClr val="374151"/>
                </a:solidFill>
                <a:latin typeface="Times New Roman" panose="02020603050405020304" pitchFamily="18" charset="0"/>
                <a:cs typeface="Times New Roman" panose="02020603050405020304" pitchFamily="18" charset="0"/>
              </a:rPr>
              <a:t> </a:t>
            </a:r>
            <a:r>
              <a:rPr lang="ro-RO" sz="2300" b="1" dirty="0" err="1">
                <a:solidFill>
                  <a:srgbClr val="374151"/>
                </a:solidFill>
                <a:latin typeface="Times New Roman" panose="02020603050405020304" pitchFamily="18" charset="0"/>
                <a:cs typeface="Times New Roman" panose="02020603050405020304" pitchFamily="18" charset="0"/>
              </a:rPr>
              <a:t>Search</a:t>
            </a:r>
            <a:r>
              <a:rPr lang="ro-RO" sz="2300" b="1" dirty="0">
                <a:solidFill>
                  <a:srgbClr val="374151"/>
                </a:solidFill>
                <a:latin typeface="Times New Roman" panose="02020603050405020304" pitchFamily="18" charset="0"/>
                <a:cs typeface="Times New Roman" panose="02020603050405020304" pitchFamily="18" charset="0"/>
              </a:rPr>
              <a:t>):</a:t>
            </a:r>
          </a:p>
          <a:p>
            <a:pPr marL="800100" lvl="1" indent="-342900" algn="just">
              <a:spcAft>
                <a:spcPts val="600"/>
              </a:spcAft>
              <a:buFont typeface="Arial" panose="020B0604020202020204" pitchFamily="34" charset="0"/>
              <a:buChar char="•"/>
            </a:pPr>
            <a:r>
              <a:rPr lang="ro-RO" sz="2200" dirty="0">
                <a:solidFill>
                  <a:srgbClr val="374151"/>
                </a:solidFill>
                <a:latin typeface="Times New Roman" panose="02020603050405020304" pitchFamily="18" charset="0"/>
                <a:cs typeface="Times New Roman" panose="02020603050405020304" pitchFamily="18" charset="0"/>
              </a:rPr>
              <a:t>DFS este un algoritm de parcurgere a unui graf în adâncime. În acest context, graful este reprezentat de ierarhia proceselor.</a:t>
            </a:r>
          </a:p>
          <a:p>
            <a:pPr marL="800100" lvl="1" indent="-342900" algn="just">
              <a:spcAft>
                <a:spcPts val="600"/>
              </a:spcAft>
              <a:buFont typeface="Arial" panose="020B0604020202020204" pitchFamily="34" charset="0"/>
              <a:buChar char="•"/>
            </a:pPr>
            <a:r>
              <a:rPr lang="ro-RO" sz="2200" dirty="0">
                <a:solidFill>
                  <a:srgbClr val="374151"/>
                </a:solidFill>
                <a:latin typeface="Times New Roman" panose="02020603050405020304" pitchFamily="18" charset="0"/>
                <a:cs typeface="Times New Roman" panose="02020603050405020304" pitchFamily="18" charset="0"/>
              </a:rPr>
              <a:t>Algoritmul DFS începe de la nodul sursă (procesul dat) și explorează cât mai adânc în arbore înainte de a reveni la nodurile nefinalizate.</a:t>
            </a:r>
          </a:p>
          <a:p>
            <a:pPr marL="800100" lvl="1" indent="-342900" algn="just">
              <a:spcAft>
                <a:spcPts val="600"/>
              </a:spcAft>
              <a:buFont typeface="Arial" panose="020B0604020202020204" pitchFamily="34" charset="0"/>
              <a:buChar char="•"/>
            </a:pPr>
            <a:r>
              <a:rPr lang="ro-RO" sz="2200" dirty="0">
                <a:solidFill>
                  <a:srgbClr val="374151"/>
                </a:solidFill>
                <a:latin typeface="Times New Roman" panose="02020603050405020304" pitchFamily="18" charset="0"/>
                <a:cs typeface="Times New Roman" panose="02020603050405020304" pitchFamily="18" charset="0"/>
              </a:rPr>
              <a:t>O primă soluție ar fi fost să implementăm varianta recursivă a algoritmului, dar având în vedere limitările din </a:t>
            </a:r>
            <a:r>
              <a:rPr lang="ro-RO" sz="2200" dirty="0" err="1">
                <a:solidFill>
                  <a:srgbClr val="374151"/>
                </a:solidFill>
                <a:latin typeface="Times New Roman" panose="02020603050405020304" pitchFamily="18" charset="0"/>
                <a:cs typeface="Times New Roman" panose="02020603050405020304" pitchFamily="18" charset="0"/>
              </a:rPr>
              <a:t>kernelland</a:t>
            </a:r>
            <a:r>
              <a:rPr lang="ro-RO" sz="2200" dirty="0">
                <a:solidFill>
                  <a:srgbClr val="374151"/>
                </a:solidFill>
                <a:latin typeface="Times New Roman" panose="02020603050405020304" pitchFamily="18" charset="0"/>
                <a:cs typeface="Times New Roman" panose="02020603050405020304" pitchFamily="18" charset="0"/>
              </a:rPr>
              <a:t>, am implementat o funcție iterativă pentru a afișa descendenții procesului dat în log-urile </a:t>
            </a:r>
            <a:r>
              <a:rPr lang="ro-RO" sz="2200" dirty="0" err="1">
                <a:solidFill>
                  <a:srgbClr val="374151"/>
                </a:solidFill>
                <a:latin typeface="Times New Roman" panose="02020603050405020304" pitchFamily="18" charset="0"/>
                <a:cs typeface="Times New Roman" panose="02020603050405020304" pitchFamily="18" charset="0"/>
              </a:rPr>
              <a:t>kernel</a:t>
            </a:r>
            <a:r>
              <a:rPr lang="ro-RO" sz="2200" dirty="0">
                <a:solidFill>
                  <a:srgbClr val="374151"/>
                </a:solidFill>
                <a:latin typeface="Times New Roman" panose="02020603050405020304" pitchFamily="18" charset="0"/>
                <a:cs typeface="Times New Roman" panose="02020603050405020304" pitchFamily="18" charset="0"/>
              </a:rPr>
              <a:t>-ului Linux.</a:t>
            </a:r>
            <a:endParaRPr lang="en-US" sz="2200"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i="1" u="sng" dirty="0">
              <a:latin typeface="Times New Roman" panose="02020603050405020304" pitchFamily="18" charset="0"/>
              <a:cs typeface="Times New Roman" panose="02020603050405020304" pitchFamily="18" charset="0"/>
            </a:endParaRPr>
          </a:p>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756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38740" y="189095"/>
            <a:ext cx="10514520" cy="8056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ro-RO" sz="4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Design</a:t>
            </a:r>
            <a:endParaRPr lang="en-US" sz="16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1029398" y="817736"/>
            <a:ext cx="10927472" cy="7632859"/>
          </a:xfrm>
          <a:prstGeom prst="rect">
            <a:avLst/>
          </a:prstGeom>
          <a:noFill/>
        </p:spPr>
        <p:txBody>
          <a:bodyPr wrap="square">
            <a:spAutoFit/>
          </a:bodyPr>
          <a:lstStyle/>
          <a:p>
            <a:pPr algn="l"/>
            <a:endParaRPr lang="ro-RO" sz="2400" b="1" dirty="0">
              <a:solidFill>
                <a:srgbClr val="374151"/>
              </a:solidFill>
              <a:latin typeface="Times New Roman" panose="02020603050405020304" pitchFamily="18" charset="0"/>
              <a:cs typeface="Times New Roman" panose="02020603050405020304" pitchFamily="18" charset="0"/>
            </a:endParaRPr>
          </a:p>
          <a:p>
            <a:pPr marL="342900" indent="-342900" algn="just">
              <a:spcAft>
                <a:spcPts val="1200"/>
              </a:spcAft>
              <a:buFont typeface="Wingdings" panose="05000000000000000000" pitchFamily="2" charset="2"/>
              <a:buChar char="Ø"/>
            </a:pPr>
            <a:r>
              <a:rPr lang="ro-RO" sz="2400" b="1" dirty="0">
                <a:solidFill>
                  <a:srgbClr val="374151"/>
                </a:solidFill>
                <a:latin typeface="Times New Roman" panose="02020603050405020304" pitchFamily="18" charset="0"/>
                <a:cs typeface="Times New Roman" panose="02020603050405020304" pitchFamily="18" charset="0"/>
              </a:rPr>
              <a:t>Funcții / macro-uri folosite din </a:t>
            </a:r>
            <a:r>
              <a:rPr lang="ro-RO" sz="2400" b="1" dirty="0" err="1">
                <a:solidFill>
                  <a:srgbClr val="374151"/>
                </a:solidFill>
                <a:latin typeface="Times New Roman" panose="02020603050405020304" pitchFamily="18" charset="0"/>
                <a:cs typeface="Times New Roman" panose="02020603050405020304" pitchFamily="18" charset="0"/>
              </a:rPr>
              <a:t>kernelland</a:t>
            </a:r>
            <a:r>
              <a:rPr lang="ro-RO" sz="2400" b="1" dirty="0">
                <a:solidFill>
                  <a:srgbClr val="374151"/>
                </a:solidFill>
                <a:latin typeface="Times New Roman" panose="02020603050405020304" pitchFamily="18" charset="0"/>
                <a:cs typeface="Times New Roman" panose="02020603050405020304" pitchFamily="18" charset="0"/>
              </a:rPr>
              <a:t>:</a:t>
            </a:r>
            <a:endParaRPr lang="ro-RO" sz="2400" dirty="0">
              <a:solidFill>
                <a:srgbClr val="374151"/>
              </a:solidFill>
              <a:latin typeface="Times New Roman" panose="02020603050405020304" pitchFamily="18" charset="0"/>
              <a:cs typeface="Times New Roman" panose="02020603050405020304" pitchFamily="18" charset="0"/>
            </a:endParaRPr>
          </a:p>
          <a:p>
            <a:pPr marL="800100" lvl="1" indent="-342900" algn="just">
              <a:spcAft>
                <a:spcPts val="1200"/>
              </a:spcAft>
              <a:buFont typeface="Arial" panose="020B0604020202020204" pitchFamily="34" charset="0"/>
              <a:buChar char="•"/>
            </a:pPr>
            <a:r>
              <a:rPr lang="ro-RO" sz="2400" dirty="0">
                <a:solidFill>
                  <a:srgbClr val="374151"/>
                </a:solidFill>
                <a:latin typeface="Times New Roman" panose="02020603050405020304" pitchFamily="18" charset="0"/>
                <a:cs typeface="Times New Roman" panose="02020603050405020304" pitchFamily="18" charset="0"/>
              </a:rPr>
              <a:t>Funcția </a:t>
            </a:r>
            <a:r>
              <a:rPr lang="en-US" sz="2400" b="1" dirty="0" err="1">
                <a:solidFill>
                  <a:srgbClr val="374151"/>
                </a:solidFill>
                <a:latin typeface="Times New Roman" panose="02020603050405020304" pitchFamily="18" charset="0"/>
                <a:cs typeface="Times New Roman" panose="02020603050405020304" pitchFamily="18" charset="0"/>
              </a:rPr>
              <a:t>find_get_pid</a:t>
            </a:r>
            <a:r>
              <a:rPr lang="en-US" sz="2400" b="1" dirty="0">
                <a:solidFill>
                  <a:srgbClr val="374151"/>
                </a:solidFill>
                <a:latin typeface="Times New Roman" panose="02020603050405020304" pitchFamily="18" charset="0"/>
                <a:cs typeface="Times New Roman" panose="02020603050405020304" pitchFamily="18" charset="0"/>
              </a:rPr>
              <a:t>(</a:t>
            </a:r>
            <a:r>
              <a:rPr lang="en-US" sz="2400" b="1" dirty="0" err="1">
                <a:solidFill>
                  <a:srgbClr val="374151"/>
                </a:solidFill>
                <a:latin typeface="Times New Roman" panose="02020603050405020304" pitchFamily="18" charset="0"/>
                <a:cs typeface="Times New Roman" panose="02020603050405020304" pitchFamily="18" charset="0"/>
              </a:rPr>
              <a:t>pid</a:t>
            </a:r>
            <a:r>
              <a:rPr lang="en-US" sz="2400" b="1" dirty="0">
                <a:solidFill>
                  <a:srgbClr val="374151"/>
                </a:solidFill>
                <a:latin typeface="Times New Roman" panose="02020603050405020304" pitchFamily="18" charset="0"/>
                <a:cs typeface="Times New Roman" panose="02020603050405020304" pitchFamily="18" charset="0"/>
              </a:rPr>
              <a:t>)</a:t>
            </a:r>
            <a:r>
              <a:rPr lang="ro-RO" sz="2400" b="1" dirty="0">
                <a:solidFill>
                  <a:srgbClr val="374151"/>
                </a:solidFill>
                <a:latin typeface="Times New Roman" panose="02020603050405020304" pitchFamily="18" charset="0"/>
                <a:cs typeface="Times New Roman" panose="02020603050405020304" pitchFamily="18" charset="0"/>
              </a:rPr>
              <a:t>  </a:t>
            </a:r>
            <a:r>
              <a:rPr lang="ro-RO" sz="2400" dirty="0">
                <a:solidFill>
                  <a:srgbClr val="374151"/>
                </a:solidFill>
                <a:latin typeface="Times New Roman" panose="02020603050405020304" pitchFamily="18" charset="0"/>
                <a:cs typeface="Times New Roman" panose="02020603050405020304" pitchFamily="18" charset="0"/>
              </a:rPr>
              <a:t>caută un PID și, dacă îl găsește, obține o referință la structura </a:t>
            </a:r>
            <a:r>
              <a:rPr lang="ro-RO" sz="2400" b="1" i="1" dirty="0" err="1">
                <a:solidFill>
                  <a:srgbClr val="374151"/>
                </a:solidFill>
                <a:latin typeface="Times New Roman" panose="02020603050405020304" pitchFamily="18" charset="0"/>
                <a:cs typeface="Times New Roman" panose="02020603050405020304" pitchFamily="18" charset="0"/>
              </a:rPr>
              <a:t>pid</a:t>
            </a:r>
            <a:r>
              <a:rPr lang="ro-RO" sz="2400" dirty="0">
                <a:solidFill>
                  <a:srgbClr val="374151"/>
                </a:solidFill>
                <a:latin typeface="Times New Roman" panose="02020603050405020304" pitchFamily="18" charset="0"/>
                <a:cs typeface="Times New Roman" panose="02020603050405020304" pitchFamily="18" charset="0"/>
              </a:rPr>
              <a:t>.</a:t>
            </a:r>
          </a:p>
          <a:p>
            <a:pPr marL="800100" lvl="1" indent="-342900" algn="just">
              <a:spcAft>
                <a:spcPts val="1200"/>
              </a:spcAft>
              <a:buFont typeface="Arial" panose="020B0604020202020204" pitchFamily="34" charset="0"/>
              <a:buChar char="•"/>
            </a:pPr>
            <a:r>
              <a:rPr lang="ro-RO" sz="2400" dirty="0">
                <a:solidFill>
                  <a:srgbClr val="374151"/>
                </a:solidFill>
                <a:latin typeface="Times New Roman" panose="02020603050405020304" pitchFamily="18" charset="0"/>
                <a:cs typeface="Times New Roman" panose="02020603050405020304" pitchFamily="18" charset="0"/>
              </a:rPr>
              <a:t>Funcția </a:t>
            </a:r>
            <a:r>
              <a:rPr lang="ro-RO" sz="2400" b="1" dirty="0">
                <a:solidFill>
                  <a:srgbClr val="374151"/>
                </a:solidFill>
                <a:latin typeface="Times New Roman" panose="02020603050405020304" pitchFamily="18" charset="0"/>
                <a:cs typeface="Times New Roman" panose="02020603050405020304" pitchFamily="18" charset="0"/>
              </a:rPr>
              <a:t>p</a:t>
            </a:r>
            <a:r>
              <a:rPr lang="en-US" sz="2400" b="1" dirty="0" err="1">
                <a:solidFill>
                  <a:srgbClr val="374151"/>
                </a:solidFill>
                <a:latin typeface="Times New Roman" panose="02020603050405020304" pitchFamily="18" charset="0"/>
                <a:cs typeface="Times New Roman" panose="02020603050405020304" pitchFamily="18" charset="0"/>
              </a:rPr>
              <a:t>id_task</a:t>
            </a:r>
            <a:r>
              <a:rPr lang="en-US" sz="2400" b="1" dirty="0">
                <a:solidFill>
                  <a:srgbClr val="374151"/>
                </a:solidFill>
                <a:latin typeface="Times New Roman" panose="02020603050405020304" pitchFamily="18" charset="0"/>
                <a:cs typeface="Times New Roman" panose="02020603050405020304" pitchFamily="18" charset="0"/>
              </a:rPr>
              <a:t>(</a:t>
            </a:r>
            <a:r>
              <a:rPr lang="en-US" sz="2400" b="1" dirty="0" err="1">
                <a:solidFill>
                  <a:srgbClr val="374151"/>
                </a:solidFill>
                <a:latin typeface="Times New Roman" panose="02020603050405020304" pitchFamily="18" charset="0"/>
                <a:cs typeface="Times New Roman" panose="02020603050405020304" pitchFamily="18" charset="0"/>
              </a:rPr>
              <a:t>pid_struct</a:t>
            </a:r>
            <a:r>
              <a:rPr lang="en-US" sz="2400" b="1" dirty="0">
                <a:solidFill>
                  <a:srgbClr val="374151"/>
                </a:solidFill>
                <a:latin typeface="Times New Roman" panose="02020603050405020304" pitchFamily="18" charset="0"/>
                <a:cs typeface="Times New Roman" panose="02020603050405020304" pitchFamily="18" charset="0"/>
              </a:rPr>
              <a:t>,</a:t>
            </a:r>
            <a:r>
              <a:rPr lang="ro-RO" sz="2400" b="1" dirty="0">
                <a:solidFill>
                  <a:srgbClr val="374151"/>
                </a:solidFill>
                <a:latin typeface="Times New Roman" panose="02020603050405020304" pitchFamily="18" charset="0"/>
                <a:cs typeface="Times New Roman" panose="02020603050405020304" pitchFamily="18" charset="0"/>
              </a:rPr>
              <a:t> </a:t>
            </a:r>
            <a:r>
              <a:rPr lang="en-US" sz="2400" b="1" dirty="0">
                <a:solidFill>
                  <a:srgbClr val="374151"/>
                </a:solidFill>
                <a:latin typeface="Times New Roman" panose="02020603050405020304" pitchFamily="18" charset="0"/>
                <a:cs typeface="Times New Roman" panose="02020603050405020304" pitchFamily="18" charset="0"/>
              </a:rPr>
              <a:t>PIDTYPE_PID)</a:t>
            </a:r>
            <a:r>
              <a:rPr lang="ro-RO" sz="2400" dirty="0">
                <a:solidFill>
                  <a:srgbClr val="374151"/>
                </a:solidFill>
                <a:latin typeface="Times New Roman" panose="02020603050405020304" pitchFamily="18" charset="0"/>
                <a:cs typeface="Times New Roman" panose="02020603050405020304" pitchFamily="18" charset="0"/>
              </a:rPr>
              <a:t> este utilizată pentru a obține o referință la structura </a:t>
            </a:r>
            <a:r>
              <a:rPr lang="ro-RO" sz="2400" b="1" dirty="0" err="1">
                <a:solidFill>
                  <a:srgbClr val="374151"/>
                </a:solidFill>
                <a:latin typeface="Times New Roman" panose="02020603050405020304" pitchFamily="18" charset="0"/>
                <a:cs typeface="Times New Roman" panose="02020603050405020304" pitchFamily="18" charset="0"/>
              </a:rPr>
              <a:t>task_struct</a:t>
            </a:r>
            <a:r>
              <a:rPr lang="ro-RO" sz="2400" b="1" dirty="0">
                <a:solidFill>
                  <a:srgbClr val="374151"/>
                </a:solidFill>
                <a:latin typeface="Times New Roman" panose="02020603050405020304" pitchFamily="18" charset="0"/>
                <a:cs typeface="Times New Roman" panose="02020603050405020304" pitchFamily="18" charset="0"/>
              </a:rPr>
              <a:t> </a:t>
            </a:r>
            <a:r>
              <a:rPr lang="ro-RO" sz="2400" dirty="0">
                <a:solidFill>
                  <a:srgbClr val="374151"/>
                </a:solidFill>
                <a:latin typeface="Times New Roman" panose="02020603050405020304" pitchFamily="18" charset="0"/>
                <a:cs typeface="Times New Roman" panose="02020603050405020304" pitchFamily="18" charset="0"/>
              </a:rPr>
              <a:t>asociată unui PID specific. </a:t>
            </a:r>
          </a:p>
          <a:p>
            <a:pPr marL="800100" lvl="1" indent="-342900" algn="just">
              <a:spcAft>
                <a:spcPts val="1200"/>
              </a:spcAft>
              <a:buFont typeface="Arial" panose="020B0604020202020204" pitchFamily="34" charset="0"/>
              <a:buChar char="•"/>
            </a:pPr>
            <a:r>
              <a:rPr lang="ro-RO" sz="2400" dirty="0">
                <a:solidFill>
                  <a:srgbClr val="374151"/>
                </a:solidFill>
                <a:latin typeface="Times New Roman" panose="02020603050405020304" pitchFamily="18" charset="0"/>
                <a:cs typeface="Times New Roman" panose="02020603050405020304" pitchFamily="18" charset="0"/>
              </a:rPr>
              <a:t>Funcțiile </a:t>
            </a:r>
            <a:r>
              <a:rPr lang="ro-RO" sz="2400" b="1" dirty="0" err="1">
                <a:solidFill>
                  <a:srgbClr val="374151"/>
                </a:solidFill>
                <a:latin typeface="Times New Roman" panose="02020603050405020304" pitchFamily="18" charset="0"/>
                <a:cs typeface="Times New Roman" panose="02020603050405020304" pitchFamily="18" charset="0"/>
              </a:rPr>
              <a:t>rcu_read_lock</a:t>
            </a:r>
            <a:r>
              <a:rPr lang="ro-RO" sz="2400" b="1" dirty="0">
                <a:solidFill>
                  <a:srgbClr val="374151"/>
                </a:solidFill>
                <a:latin typeface="Times New Roman" panose="02020603050405020304" pitchFamily="18" charset="0"/>
                <a:cs typeface="Times New Roman" panose="02020603050405020304" pitchFamily="18" charset="0"/>
              </a:rPr>
              <a:t>(), </a:t>
            </a:r>
            <a:r>
              <a:rPr lang="ro-RO" sz="2400" b="1" dirty="0" err="1">
                <a:solidFill>
                  <a:srgbClr val="374151"/>
                </a:solidFill>
                <a:latin typeface="Times New Roman" panose="02020603050405020304" pitchFamily="18" charset="0"/>
                <a:cs typeface="Times New Roman" panose="02020603050405020304" pitchFamily="18" charset="0"/>
              </a:rPr>
              <a:t>rcu_read_unlock</a:t>
            </a:r>
            <a:r>
              <a:rPr lang="ro-RO" sz="2400" b="1" dirty="0">
                <a:solidFill>
                  <a:srgbClr val="374151"/>
                </a:solidFill>
                <a:latin typeface="Times New Roman" panose="02020603050405020304" pitchFamily="18" charset="0"/>
                <a:cs typeface="Times New Roman" panose="02020603050405020304" pitchFamily="18" charset="0"/>
              </a:rPr>
              <a:t>(), </a:t>
            </a:r>
            <a:r>
              <a:rPr lang="ro-RO" sz="2400" b="1" dirty="0" err="1">
                <a:solidFill>
                  <a:srgbClr val="374151"/>
                </a:solidFill>
                <a:latin typeface="Times New Roman" panose="02020603050405020304" pitchFamily="18" charset="0"/>
                <a:cs typeface="Times New Roman" panose="02020603050405020304" pitchFamily="18" charset="0"/>
              </a:rPr>
              <a:t>rcu_dereference</a:t>
            </a:r>
            <a:r>
              <a:rPr lang="ro-RO" sz="2400" b="1" dirty="0">
                <a:solidFill>
                  <a:srgbClr val="374151"/>
                </a:solidFill>
                <a:latin typeface="Times New Roman" panose="02020603050405020304" pitchFamily="18" charset="0"/>
                <a:cs typeface="Times New Roman" panose="02020603050405020304" pitchFamily="18" charset="0"/>
              </a:rPr>
              <a:t>() </a:t>
            </a:r>
            <a:r>
              <a:rPr lang="ro-RO" sz="2400" dirty="0">
                <a:solidFill>
                  <a:srgbClr val="374151"/>
                </a:solidFill>
                <a:latin typeface="Times New Roman" panose="02020603050405020304" pitchFamily="18" charset="0"/>
                <a:cs typeface="Times New Roman" panose="02020603050405020304" pitchFamily="18" charset="0"/>
              </a:rPr>
              <a:t>folosite în cadrul unei secțiuni critice. În general, secțiunile RCU sunt utilizate atunci când se dorește acces concurent la date care sunt predominant citite și rar modificate. Acest lucru îmbunătățește performanța sistemului în comparație cu alte mecanisme de sincronizare, cum ar fi semafoarele sau </a:t>
            </a:r>
            <a:r>
              <a:rPr lang="ro-RO" sz="2400" dirty="0" err="1">
                <a:solidFill>
                  <a:srgbClr val="374151"/>
                </a:solidFill>
                <a:latin typeface="Times New Roman" panose="02020603050405020304" pitchFamily="18" charset="0"/>
                <a:cs typeface="Times New Roman" panose="02020603050405020304" pitchFamily="18" charset="0"/>
              </a:rPr>
              <a:t>mutex</a:t>
            </a:r>
            <a:r>
              <a:rPr lang="ro-RO" sz="2400" dirty="0">
                <a:solidFill>
                  <a:srgbClr val="374151"/>
                </a:solidFill>
                <a:latin typeface="Times New Roman" panose="02020603050405020304" pitchFamily="18" charset="0"/>
                <a:cs typeface="Times New Roman" panose="02020603050405020304" pitchFamily="18" charset="0"/>
              </a:rPr>
              <a:t>-urile.</a:t>
            </a:r>
          </a:p>
          <a:p>
            <a:pPr marL="800100" lvl="1" indent="-342900" algn="just">
              <a:spcAft>
                <a:spcPts val="1200"/>
              </a:spcAft>
              <a:buFont typeface="Arial" panose="020B0604020202020204" pitchFamily="34" charset="0"/>
              <a:buChar char="•"/>
            </a:pPr>
            <a:r>
              <a:rPr lang="ro-RO" sz="2400" dirty="0">
                <a:solidFill>
                  <a:srgbClr val="374151"/>
                </a:solidFill>
                <a:latin typeface="Times New Roman" panose="02020603050405020304" pitchFamily="18" charset="0"/>
                <a:cs typeface="Times New Roman" panose="02020603050405020304" pitchFamily="18" charset="0"/>
              </a:rPr>
              <a:t>Funcția </a:t>
            </a:r>
            <a:r>
              <a:rPr lang="ro-RO" sz="2400" b="1" dirty="0" err="1">
                <a:solidFill>
                  <a:srgbClr val="374151"/>
                </a:solidFill>
                <a:latin typeface="Times New Roman" panose="02020603050405020304" pitchFamily="18" charset="0"/>
                <a:cs typeface="Times New Roman" panose="02020603050405020304" pitchFamily="18" charset="0"/>
              </a:rPr>
              <a:t>kmalloc</a:t>
            </a:r>
            <a:r>
              <a:rPr lang="ro-RO" sz="2400" b="1" dirty="0">
                <a:solidFill>
                  <a:srgbClr val="374151"/>
                </a:solidFill>
                <a:latin typeface="Times New Roman" panose="02020603050405020304" pitchFamily="18" charset="0"/>
                <a:cs typeface="Times New Roman" panose="02020603050405020304" pitchFamily="18" charset="0"/>
              </a:rPr>
              <a:t>(</a:t>
            </a:r>
            <a:r>
              <a:rPr lang="ro-RO" sz="2400" b="1" dirty="0" err="1">
                <a:solidFill>
                  <a:srgbClr val="374151"/>
                </a:solidFill>
                <a:latin typeface="Times New Roman" panose="02020603050405020304" pitchFamily="18" charset="0"/>
                <a:cs typeface="Times New Roman" panose="02020603050405020304" pitchFamily="18" charset="0"/>
              </a:rPr>
              <a:t>size</a:t>
            </a:r>
            <a:r>
              <a:rPr lang="ro-RO" sz="2400" b="1" dirty="0">
                <a:solidFill>
                  <a:srgbClr val="374151"/>
                </a:solidFill>
                <a:latin typeface="Times New Roman" panose="02020603050405020304" pitchFamily="18" charset="0"/>
                <a:cs typeface="Times New Roman" panose="02020603050405020304" pitchFamily="18" charset="0"/>
              </a:rPr>
              <a:t>, </a:t>
            </a:r>
            <a:r>
              <a:rPr lang="ro-RO" sz="2400" b="1" dirty="0" err="1">
                <a:solidFill>
                  <a:srgbClr val="374151"/>
                </a:solidFill>
                <a:latin typeface="Times New Roman" panose="02020603050405020304" pitchFamily="18" charset="0"/>
                <a:cs typeface="Times New Roman" panose="02020603050405020304" pitchFamily="18" charset="0"/>
              </a:rPr>
              <a:t>flags</a:t>
            </a:r>
            <a:r>
              <a:rPr lang="ro-RO" sz="2400" b="1" dirty="0">
                <a:solidFill>
                  <a:srgbClr val="374151"/>
                </a:solidFill>
                <a:latin typeface="Times New Roman" panose="02020603050405020304" pitchFamily="18" charset="0"/>
                <a:cs typeface="Times New Roman" panose="02020603050405020304" pitchFamily="18" charset="0"/>
              </a:rPr>
              <a:t>) </a:t>
            </a:r>
            <a:r>
              <a:rPr lang="ro-RO" sz="2400" dirty="0">
                <a:solidFill>
                  <a:srgbClr val="374151"/>
                </a:solidFill>
                <a:latin typeface="Times New Roman" panose="02020603050405020304" pitchFamily="18" charset="0"/>
                <a:cs typeface="Times New Roman" panose="02020603050405020304" pitchFamily="18" charset="0"/>
              </a:rPr>
              <a:t>este utilizată în </a:t>
            </a:r>
            <a:r>
              <a:rPr lang="ro-RO" sz="2400" dirty="0" err="1">
                <a:solidFill>
                  <a:srgbClr val="374151"/>
                </a:solidFill>
                <a:latin typeface="Times New Roman" panose="02020603050405020304" pitchFamily="18" charset="0"/>
                <a:cs typeface="Times New Roman" panose="02020603050405020304" pitchFamily="18" charset="0"/>
              </a:rPr>
              <a:t>kernel-ul</a:t>
            </a:r>
            <a:r>
              <a:rPr lang="ro-RO" sz="2400" dirty="0">
                <a:solidFill>
                  <a:srgbClr val="374151"/>
                </a:solidFill>
                <a:latin typeface="Times New Roman" panose="02020603050405020304" pitchFamily="18" charset="0"/>
                <a:cs typeface="Times New Roman" panose="02020603050405020304" pitchFamily="18" charset="0"/>
              </a:rPr>
              <a:t> Linux pentru a aloca memorie din zona </a:t>
            </a:r>
            <a:r>
              <a:rPr lang="ro-RO" sz="2400" dirty="0" err="1">
                <a:solidFill>
                  <a:srgbClr val="374151"/>
                </a:solidFill>
                <a:latin typeface="Times New Roman" panose="02020603050405020304" pitchFamily="18" charset="0"/>
                <a:cs typeface="Times New Roman" panose="02020603050405020304" pitchFamily="18" charset="0"/>
              </a:rPr>
              <a:t>kernel</a:t>
            </a:r>
            <a:r>
              <a:rPr lang="ro-RO" sz="2400" dirty="0">
                <a:solidFill>
                  <a:srgbClr val="374151"/>
                </a:solidFill>
                <a:latin typeface="Times New Roman" panose="02020603050405020304" pitchFamily="18" charset="0"/>
                <a:cs typeface="Times New Roman" panose="02020603050405020304" pitchFamily="18" charset="0"/>
              </a:rPr>
              <a:t>-ului</a:t>
            </a:r>
          </a:p>
          <a:p>
            <a:pPr marL="800100" lvl="1" indent="-342900" algn="just">
              <a:buFont typeface="Arial" panose="020B0604020202020204" pitchFamily="34" charset="0"/>
              <a:buChar char="•"/>
            </a:pPr>
            <a:endParaRPr lang="ro-RO" sz="2400" dirty="0">
              <a:solidFill>
                <a:srgbClr val="374151"/>
              </a:solidFill>
              <a:latin typeface="Times New Roman" panose="02020603050405020304" pitchFamily="18" charset="0"/>
              <a:cs typeface="Times New Roman" panose="02020603050405020304" pitchFamily="18" charset="0"/>
            </a:endParaRPr>
          </a:p>
          <a:p>
            <a:pPr lvl="1" algn="just"/>
            <a:endParaRPr lang="ro-RO"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i="1" u="sng" dirty="0">
              <a:latin typeface="Times New Roman" panose="02020603050405020304" pitchFamily="18" charset="0"/>
              <a:cs typeface="Times New Roman" panose="02020603050405020304" pitchFamily="18" charset="0"/>
            </a:endParaRPr>
          </a:p>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498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452284" y="232734"/>
            <a:ext cx="11739716" cy="6609502"/>
          </a:xfrm>
          <a:prstGeom prst="rect">
            <a:avLst/>
          </a:prstGeom>
          <a:noFill/>
        </p:spPr>
        <p:txBody>
          <a:bodyPr wrap="square">
            <a:spAutoFit/>
          </a:bodyPr>
          <a:lstStyle/>
          <a:p>
            <a:pPr>
              <a:lnSpc>
                <a:spcPct val="150000"/>
              </a:lnSpc>
            </a:pPr>
            <a:r>
              <a:rPr lang="ro-RO" sz="25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Pașii urmați în dezvoltarea proiectului:</a:t>
            </a:r>
          </a:p>
          <a:p>
            <a:pPr marL="914400" lvl="1" indent="-457200" algn="r">
              <a:buAutoNum type="arabicPeriod"/>
            </a:pPr>
            <a:r>
              <a:rPr lang="ro-RO" sz="2400" b="1" i="1" spc="-1" dirty="0">
                <a:uFill>
                  <a:solidFill>
                    <a:srgbClr val="FFFFFF"/>
                  </a:solidFill>
                </a:uFill>
                <a:latin typeface="Times New Roman" panose="02020603050405020304" pitchFamily="18" charset="0"/>
                <a:cs typeface="Times New Roman" panose="02020603050405020304" pitchFamily="18" charset="0"/>
              </a:rPr>
              <a:t>Actualizarea sistemului de operare </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pentru a putea recompila </a:t>
            </a:r>
            <a:r>
              <a:rPr lang="ro-RO" sz="2400"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kernel-ul</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sunt necesare ultimele actualizări ale pachetelor</a:t>
            </a:r>
          </a:p>
          <a:p>
            <a:pPr lvl="1"/>
            <a:endPar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endParaRPr>
          </a:p>
          <a:p>
            <a:pPr lvl="1"/>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lvl="1" algn="r"/>
            <a:endPar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endParaRPr lang="ro-RO" sz="2400" i="1" u="sng" dirty="0">
              <a:latin typeface="Times New Roman" panose="02020603050405020304" pitchFamily="18" charset="0"/>
              <a:cs typeface="Times New Roman" panose="02020603050405020304" pitchFamily="18" charset="0"/>
            </a:endParaRPr>
          </a:p>
          <a:p>
            <a:endParaRPr lang="ro-RO" sz="2800" b="1" i="1" dirty="0">
              <a:latin typeface="Times New Roman" panose="02020603050405020304" pitchFamily="18" charset="0"/>
              <a:cs typeface="Times New Roman" panose="02020603050405020304" pitchFamily="18" charset="0"/>
            </a:endParaRPr>
          </a:p>
          <a:p>
            <a:r>
              <a:rPr lang="ro-RO" sz="2800" b="1" i="1" dirty="0">
                <a:latin typeface="Times New Roman" panose="02020603050405020304" pitchFamily="18" charset="0"/>
                <a:cs typeface="Times New Roman" panose="02020603050405020304" pitchFamily="18" charset="0"/>
              </a:rPr>
              <a:t>   	2. </a:t>
            </a:r>
            <a:r>
              <a:rPr lang="ro-RO" sz="2400" b="1" i="1" dirty="0">
                <a:latin typeface="Times New Roman" panose="02020603050405020304" pitchFamily="18" charset="0"/>
                <a:cs typeface="Times New Roman" panose="02020603050405020304" pitchFamily="18" charset="0"/>
              </a:rPr>
              <a:t>Descărcare sursă </a:t>
            </a:r>
            <a:r>
              <a:rPr lang="ro-RO" sz="2400" b="1" i="1" dirty="0" err="1">
                <a:latin typeface="Times New Roman" panose="02020603050405020304" pitchFamily="18" charset="0"/>
                <a:cs typeface="Times New Roman" panose="02020603050405020304" pitchFamily="18" charset="0"/>
              </a:rPr>
              <a:t>kernel</a:t>
            </a:r>
            <a:r>
              <a:rPr lang="ro-RO" sz="2400" b="1" i="1" dirty="0">
                <a:latin typeface="Times New Roman" panose="02020603050405020304" pitchFamily="18" charset="0"/>
                <a:cs typeface="Times New Roman" panose="02020603050405020304" pitchFamily="18" charset="0"/>
              </a:rPr>
              <a:t> cu comanda:</a:t>
            </a:r>
          </a:p>
          <a:p>
            <a:endParaRPr lang="ro-RO" sz="2800" b="1" i="1" dirty="0">
              <a:latin typeface="Times New Roman" panose="02020603050405020304" pitchFamily="18" charset="0"/>
              <a:cs typeface="Times New Roman" panose="02020603050405020304" pitchFamily="18" charset="0"/>
            </a:endParaRPr>
          </a:p>
          <a:p>
            <a:endParaRPr lang="ro-RO" sz="2800" b="1" i="1" dirty="0">
              <a:latin typeface="Times New Roman" panose="02020603050405020304" pitchFamily="18" charset="0"/>
              <a:cs typeface="Times New Roman" panose="02020603050405020304" pitchFamily="18" charset="0"/>
            </a:endParaRPr>
          </a:p>
          <a:p>
            <a:r>
              <a:rPr lang="ro-RO" sz="2800" b="1" i="1" dirty="0">
                <a:latin typeface="Times New Roman" panose="02020603050405020304" pitchFamily="18" charset="0"/>
                <a:cs typeface="Times New Roman" panose="02020603050405020304" pitchFamily="18" charset="0"/>
              </a:rPr>
              <a:t>     3. </a:t>
            </a:r>
            <a:r>
              <a:rPr lang="ro-RO" sz="2400" b="1" i="1" dirty="0" err="1">
                <a:latin typeface="Times New Roman" panose="02020603050405020304" pitchFamily="18" charset="0"/>
                <a:cs typeface="Times New Roman" panose="02020603050405020304" pitchFamily="18" charset="0"/>
              </a:rPr>
              <a:t>Dezarhivarea</a:t>
            </a:r>
            <a:r>
              <a:rPr lang="ro-RO" sz="2400" b="1" i="1" dirty="0">
                <a:latin typeface="Times New Roman" panose="02020603050405020304" pitchFamily="18" charset="0"/>
                <a:cs typeface="Times New Roman" panose="02020603050405020304" pitchFamily="18" charset="0"/>
              </a:rPr>
              <a:t> sursei </a:t>
            </a:r>
            <a:r>
              <a:rPr lang="ro-RO" sz="2400" b="1" i="1" dirty="0" err="1">
                <a:latin typeface="Times New Roman" panose="02020603050405020304" pitchFamily="18" charset="0"/>
                <a:cs typeface="Times New Roman" panose="02020603050405020304" pitchFamily="18" charset="0"/>
              </a:rPr>
              <a:t>kernel</a:t>
            </a:r>
            <a:r>
              <a:rPr lang="ro-RO" sz="2400" b="1" i="1" dirty="0">
                <a:latin typeface="Times New Roman" panose="02020603050405020304" pitchFamily="18" charset="0"/>
                <a:cs typeface="Times New Roman" panose="02020603050405020304" pitchFamily="18" charset="0"/>
              </a:rPr>
              <a:t>-ului</a:t>
            </a:r>
            <a:endParaRPr lang="ro-RO" sz="2800" b="1" i="1" dirty="0">
              <a:latin typeface="Times New Roman" panose="02020603050405020304" pitchFamily="18" charset="0"/>
              <a:cs typeface="Times New Roman" panose="02020603050405020304" pitchFamily="18" charset="0"/>
            </a:endParaRPr>
          </a:p>
          <a:p>
            <a:r>
              <a:rPr lang="ro-RO" sz="2800" b="1" i="1" dirty="0">
                <a:latin typeface="Times New Roman" panose="02020603050405020304" pitchFamily="18" charset="0"/>
                <a:cs typeface="Times New Roman" panose="02020603050405020304" pitchFamily="18" charset="0"/>
              </a:rPr>
              <a:t>   </a:t>
            </a:r>
          </a:p>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
        <p:nvSpPr>
          <p:cNvPr id="2" name="CasetăText 1">
            <a:extLst>
              <a:ext uri="{FF2B5EF4-FFF2-40B4-BE49-F238E27FC236}">
                <a16:creationId xmlns:a16="http://schemas.microsoft.com/office/drawing/2014/main" id="{075412CB-3759-5BEC-365D-B860ED8D2B46}"/>
              </a:ext>
            </a:extLst>
          </p:cNvPr>
          <p:cNvSpPr txBox="1"/>
          <p:nvPr/>
        </p:nvSpPr>
        <p:spPr>
          <a:xfrm>
            <a:off x="838080" y="1800868"/>
            <a:ext cx="11255597" cy="14773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apt update &amp;&amp;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apt upgrade -y</a:t>
            </a:r>
            <a:b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apt install build-essential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libncurses</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-dev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libssl</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-dev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libelf</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-dev bison flex -y</a:t>
            </a:r>
            <a:b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apt install vim -y</a:t>
            </a:r>
            <a:b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apt clean &amp;&amp;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sudo</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apt </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autoremove</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-y</a:t>
            </a:r>
            <a:endParaRPr lang="ro-R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sp>
        <p:nvSpPr>
          <p:cNvPr id="5" name="CasetăText 4">
            <a:extLst>
              <a:ext uri="{FF2B5EF4-FFF2-40B4-BE49-F238E27FC236}">
                <a16:creationId xmlns:a16="http://schemas.microsoft.com/office/drawing/2014/main" id="{6021C609-201D-47CA-95B4-B701DF1E4322}"/>
              </a:ext>
            </a:extLst>
          </p:cNvPr>
          <p:cNvSpPr txBox="1"/>
          <p:nvPr/>
        </p:nvSpPr>
        <p:spPr>
          <a:xfrm>
            <a:off x="1321689" y="4318468"/>
            <a:ext cx="10288378"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800" kern="0" spc="-25" dirty="0" err="1">
                <a:solidFill>
                  <a:srgbClr val="242424"/>
                </a:solidFill>
                <a:effectLst/>
                <a:latin typeface="Courier New" panose="02070309020205020404" pitchFamily="49" charset="0"/>
                <a:ea typeface="Times New Roman" panose="02020603050405020304" pitchFamily="18" charset="0"/>
              </a:rPr>
              <a:t>wget</a:t>
            </a:r>
            <a:r>
              <a:rPr lang="en-US" sz="1800" kern="0" spc="-25" dirty="0">
                <a:solidFill>
                  <a:srgbClr val="242424"/>
                </a:solidFill>
                <a:effectLst/>
                <a:latin typeface="Courier New" panose="02070309020205020404" pitchFamily="49" charset="0"/>
                <a:ea typeface="Times New Roman" panose="02020603050405020304" pitchFamily="18" charset="0"/>
              </a:rPr>
              <a:t> -P ~/ </a:t>
            </a:r>
            <a:r>
              <a:rPr lang="en-US" sz="1800" u="sng" kern="0" spc="-25"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https://cdn.kernel.org/pub/linux/kernel/v6.x/linux-6.</a:t>
            </a:r>
            <a:r>
              <a:rPr lang="ro-RO" sz="1800" u="sng" kern="0" spc="-25"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1.1</a:t>
            </a:r>
            <a:r>
              <a:rPr lang="en-US" sz="1800" u="sng" kern="0" spc="-25"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.tar.gz</a:t>
            </a:r>
            <a:endParaRPr lang="ro-RO" dirty="0"/>
          </a:p>
        </p:txBody>
      </p:sp>
      <p:sp>
        <p:nvSpPr>
          <p:cNvPr id="7" name="CasetăText 6">
            <a:extLst>
              <a:ext uri="{FF2B5EF4-FFF2-40B4-BE49-F238E27FC236}">
                <a16:creationId xmlns:a16="http://schemas.microsoft.com/office/drawing/2014/main" id="{DCCEB583-DE66-BA66-1C3A-C19ED91B5BE0}"/>
              </a:ext>
            </a:extLst>
          </p:cNvPr>
          <p:cNvSpPr txBox="1"/>
          <p:nvPr/>
        </p:nvSpPr>
        <p:spPr>
          <a:xfrm>
            <a:off x="1526458" y="5703380"/>
            <a:ext cx="5021826"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ro-RO" kern="0" spc="-25" dirty="0">
                <a:solidFill>
                  <a:srgbClr val="242424"/>
                </a:solidFill>
                <a:latin typeface="Courier New" panose="02070309020205020404" pitchFamily="49" charset="0"/>
              </a:rPr>
              <a:t>tar -</a:t>
            </a:r>
            <a:r>
              <a:rPr lang="ro-RO" kern="0" spc="-25" dirty="0" err="1">
                <a:solidFill>
                  <a:srgbClr val="242424"/>
                </a:solidFill>
                <a:latin typeface="Courier New" panose="02070309020205020404" pitchFamily="49" charset="0"/>
              </a:rPr>
              <a:t>xvf</a:t>
            </a:r>
            <a:r>
              <a:rPr lang="ro-RO" kern="0" spc="-25" dirty="0">
                <a:solidFill>
                  <a:srgbClr val="242424"/>
                </a:solidFill>
                <a:latin typeface="Courier New" panose="02070309020205020404" pitchFamily="49" charset="0"/>
              </a:rPr>
              <a:t> ~/linux-6.1.1.tar.gz -C ~/</a:t>
            </a:r>
          </a:p>
        </p:txBody>
      </p:sp>
    </p:spTree>
    <p:extLst>
      <p:ext uri="{BB962C8B-B14F-4D97-AF65-F5344CB8AC3E}">
        <p14:creationId xmlns:p14="http://schemas.microsoft.com/office/powerpoint/2010/main" val="26948487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buClr>
                <a:srgbClr val="000000"/>
              </a:buClr>
              <a:buFont typeface="Arial"/>
              <a:buChar char="•"/>
            </a:pPr>
            <a:endParaRPr lang="en-US" sz="1800" b="0" strike="noStrike" spc="-1" dirty="0">
              <a:solidFill>
                <a:srgbClr val="000000"/>
              </a:solidFill>
              <a:uFill>
                <a:solidFill>
                  <a:srgbClr val="FFFFFF"/>
                </a:solidFill>
              </a:uFill>
              <a:latin typeface="Arial"/>
            </a:endParaRPr>
          </a:p>
        </p:txBody>
      </p:sp>
      <p:sp>
        <p:nvSpPr>
          <p:cNvPr id="3" name="CasetăText 2">
            <a:extLst>
              <a:ext uri="{FF2B5EF4-FFF2-40B4-BE49-F238E27FC236}">
                <a16:creationId xmlns:a16="http://schemas.microsoft.com/office/drawing/2014/main" id="{433F1DAA-FD5C-D07A-98BD-624FF8F8D237}"/>
              </a:ext>
            </a:extLst>
          </p:cNvPr>
          <p:cNvSpPr txBox="1"/>
          <p:nvPr/>
        </p:nvSpPr>
        <p:spPr>
          <a:xfrm>
            <a:off x="452284" y="232734"/>
            <a:ext cx="11739716" cy="4862870"/>
          </a:xfrm>
          <a:prstGeom prst="rect">
            <a:avLst/>
          </a:prstGeom>
          <a:noFill/>
        </p:spPr>
        <p:txBody>
          <a:bodyPr wrap="square">
            <a:spAutoFit/>
          </a:bodyPr>
          <a:lstStyle/>
          <a:p>
            <a:pPr>
              <a:lnSpc>
                <a:spcPct val="150000"/>
              </a:lnSpc>
            </a:pPr>
            <a:r>
              <a:rPr lang="ro-RO" sz="25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ro-RO"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Pașii urmați în dezvoltarea proiectului:</a:t>
            </a:r>
          </a:p>
          <a:p>
            <a:pPr lvl="1" algn="just"/>
            <a:endParaRPr lang="ro-RO" sz="2800" b="1" i="1" dirty="0">
              <a:latin typeface="Times New Roman" panose="02020603050405020304" pitchFamily="18" charset="0"/>
              <a:cs typeface="Times New Roman" panose="02020603050405020304" pitchFamily="18" charset="0"/>
            </a:endParaRPr>
          </a:p>
          <a:p>
            <a:pPr lvl="1" algn="just"/>
            <a:r>
              <a:rPr lang="ro-RO" sz="2800" b="1" i="1" dirty="0">
                <a:latin typeface="Times New Roman" panose="02020603050405020304" pitchFamily="18" charset="0"/>
                <a:cs typeface="Times New Roman" panose="02020603050405020304" pitchFamily="18" charset="0"/>
              </a:rPr>
              <a:t>4</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ro-RO" sz="2400" b="1" i="1" dirty="0">
                <a:latin typeface="Times New Roman" panose="02020603050405020304" pitchFamily="18" charset="0"/>
                <a:cs typeface="Times New Roman" panose="02020603050405020304" pitchFamily="18" charset="0"/>
              </a:rPr>
              <a:t>Crearea funcției de sistem în C și adăugarea în tabela de funcții sistem a </a:t>
            </a:r>
            <a:r>
              <a:rPr lang="ro-RO" sz="2400" b="1" i="1" dirty="0" err="1">
                <a:latin typeface="Times New Roman" panose="02020603050405020304" pitchFamily="18" charset="0"/>
                <a:cs typeface="Times New Roman" panose="02020603050405020304" pitchFamily="18" charset="0"/>
              </a:rPr>
              <a:t>kernel</a:t>
            </a:r>
            <a:r>
              <a:rPr lang="ro-RO" sz="2400" b="1" i="1" dirty="0">
                <a:latin typeface="Times New Roman" panose="02020603050405020304" pitchFamily="18" charset="0"/>
                <a:cs typeface="Times New Roman" panose="02020603050405020304" pitchFamily="18" charset="0"/>
              </a:rPr>
              <a:t>-ului</a:t>
            </a:r>
            <a:r>
              <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endPar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endParaRPr>
          </a:p>
          <a:p>
            <a:pPr lvl="1"/>
            <a:endParaRPr lang="ro-RO"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lvl="1" algn="r"/>
            <a:endPar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400" dirty="0">
              <a:latin typeface="Times New Roman" panose="02020603050405020304" pitchFamily="18" charset="0"/>
              <a:cs typeface="Times New Roman" panose="02020603050405020304" pitchFamily="18" charset="0"/>
            </a:endParaRPr>
          </a:p>
          <a:p>
            <a:endParaRPr lang="ro-RO" sz="2800" b="1" i="1" dirty="0">
              <a:latin typeface="Times New Roman" panose="02020603050405020304" pitchFamily="18" charset="0"/>
              <a:cs typeface="Times New Roman" panose="02020603050405020304" pitchFamily="18" charset="0"/>
            </a:endParaRPr>
          </a:p>
          <a:p>
            <a:r>
              <a:rPr lang="ro-RO" sz="2800" b="1" i="1" dirty="0">
                <a:latin typeface="Times New Roman" panose="02020603050405020304" pitchFamily="18" charset="0"/>
                <a:cs typeface="Times New Roman" panose="02020603050405020304" pitchFamily="18" charset="0"/>
              </a:rPr>
              <a:t>   	</a:t>
            </a:r>
          </a:p>
          <a:p>
            <a:r>
              <a:rPr lang="ro-RO" sz="2800" b="1" i="1" dirty="0">
                <a:latin typeface="Times New Roman" panose="02020603050405020304" pitchFamily="18" charset="0"/>
                <a:cs typeface="Times New Roman" panose="02020603050405020304" pitchFamily="18" charset="0"/>
              </a:rPr>
              <a:t>	</a:t>
            </a:r>
          </a:p>
          <a:p>
            <a:endParaRPr lang="ro-RO" sz="2800" b="1"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ro-RO" sz="2800" dirty="0">
              <a:latin typeface="Times New Roman" panose="02020603050405020304" pitchFamily="18" charset="0"/>
              <a:cs typeface="Times New Roman" panose="02020603050405020304" pitchFamily="18" charset="0"/>
            </a:endParaRPr>
          </a:p>
        </p:txBody>
      </p:sp>
      <p:sp>
        <p:nvSpPr>
          <p:cNvPr id="2" name="CasetăText 1">
            <a:extLst>
              <a:ext uri="{FF2B5EF4-FFF2-40B4-BE49-F238E27FC236}">
                <a16:creationId xmlns:a16="http://schemas.microsoft.com/office/drawing/2014/main" id="{075412CB-3759-5BEC-365D-B860ED8D2B46}"/>
              </a:ext>
            </a:extLst>
          </p:cNvPr>
          <p:cNvSpPr txBox="1"/>
          <p:nvPr/>
        </p:nvSpPr>
        <p:spPr>
          <a:xfrm>
            <a:off x="1189702" y="1940961"/>
            <a:ext cx="10795820" cy="336938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cd ~/linux-6.</a:t>
            </a:r>
            <a:r>
              <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mkdir</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ro-RO"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listpids</a:t>
            </a:r>
            <a:b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br>
            <a:r>
              <a:rPr lang="ro-RO" kern="0" spc="-25" dirty="0" err="1">
                <a:solidFill>
                  <a:srgbClr val="242424"/>
                </a:solidFill>
                <a:latin typeface="Courier New" panose="02070309020205020404" pitchFamily="49" charset="0"/>
                <a:ea typeface="Times New Roman" panose="02020603050405020304" pitchFamily="18" charset="0"/>
                <a:cs typeface="Times New Roman" panose="02020603050405020304" pitchFamily="18" charset="0"/>
              </a:rPr>
              <a:t>gedit</a:t>
            </a:r>
            <a:r>
              <a:rPr lang="ro-RO" kern="0" spc="-25" dirty="0">
                <a:solidFill>
                  <a:srgbClr val="242424"/>
                </a:solidFill>
                <a:latin typeface="Courier New" panose="02070309020205020404" pitchFamily="49" charset="0"/>
                <a:ea typeface="Times New Roman" panose="02020603050405020304" pitchFamily="18" charset="0"/>
                <a:cs typeface="Times New Roman" panose="02020603050405020304" pitchFamily="18" charset="0"/>
              </a:rPr>
              <a:t> </a:t>
            </a:r>
            <a:r>
              <a:rPr lang="ro-RO"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listpids</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ro-RO"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listpids</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.c</a:t>
            </a:r>
            <a:r>
              <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ro-RO" sz="1800" kern="0" spc="-25" dirty="0">
                <a:solidFill>
                  <a:srgbClr val="242424"/>
                </a:solidFill>
                <a:effectLst/>
                <a:latin typeface="Arial" panose="020B0604020202020204" pitchFamily="34" charset="0"/>
                <a:ea typeface="Times New Roman" panose="02020603050405020304" pitchFamily="18" charset="0"/>
                <a:cs typeface="Arial" panose="020B0604020202020204" pitchFamily="34" charset="0"/>
              </a:rPr>
              <a:t>sursa funcției de siste</a:t>
            </a:r>
            <a:r>
              <a:rPr lang="ro-RO" kern="0" spc="-25" dirty="0">
                <a:solidFill>
                  <a:srgbClr val="242424"/>
                </a:solidFill>
                <a:latin typeface="Arial" panose="020B0604020202020204" pitchFamily="34" charset="0"/>
                <a:ea typeface="Times New Roman" panose="02020603050405020304" pitchFamily="18" charset="0"/>
                <a:cs typeface="Arial" panose="020B0604020202020204" pitchFamily="34" charset="0"/>
              </a:rPr>
              <a:t>m</a:t>
            </a:r>
            <a:endPar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o-RO" sz="1800" kern="0" spc="-25" dirty="0" err="1">
                <a:solidFill>
                  <a:srgbClr val="242424"/>
                </a:solidFill>
                <a:effectLst/>
                <a:latin typeface="Courier New" panose="02070309020205020404" pitchFamily="49" charset="0"/>
                <a:ea typeface="Calibri" panose="020F0502020204030204" pitchFamily="34" charset="0"/>
                <a:cs typeface="Times New Roman" panose="02020603050405020304" pitchFamily="18" charset="0"/>
              </a:rPr>
              <a:t>gedit</a:t>
            </a:r>
            <a:r>
              <a:rPr lang="ro-RO" sz="1800" kern="0" spc="-25" dirty="0">
                <a:solidFill>
                  <a:srgbClr val="242424"/>
                </a:solidFill>
                <a:effectLst/>
                <a:latin typeface="Courier New" panose="02070309020205020404" pitchFamily="49" charset="0"/>
                <a:ea typeface="Calibri" panose="020F0502020204030204" pitchFamily="34" charset="0"/>
                <a:cs typeface="Times New Roman" panose="02020603050405020304" pitchFamily="18" charset="0"/>
              </a:rPr>
              <a:t> </a:t>
            </a:r>
            <a:r>
              <a:rPr lang="ro-RO"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listpids</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ro-RO" kern="0" spc="-25" dirty="0" err="1">
                <a:solidFill>
                  <a:srgbClr val="242424"/>
                </a:solidFill>
                <a:latin typeface="Courier New" panose="02070309020205020404" pitchFamily="49" charset="0"/>
                <a:ea typeface="Times New Roman" panose="02020603050405020304" pitchFamily="18" charset="0"/>
                <a:cs typeface="Times New Roman" panose="02020603050405020304" pitchFamily="18" charset="0"/>
              </a:rPr>
              <a:t>Makefile</a:t>
            </a:r>
            <a:r>
              <a:rPr lang="ro-RO" kern="0" spc="-25" dirty="0">
                <a:solidFill>
                  <a:srgbClr val="242424"/>
                </a:solidFill>
                <a:latin typeface="Courier New" panose="02070309020205020404" pitchFamily="49" charset="0"/>
                <a:ea typeface="Times New Roman" panose="02020603050405020304" pitchFamily="18" charset="0"/>
                <a:cs typeface="Times New Roman" panose="02020603050405020304" pitchFamily="18" charset="0"/>
              </a:rPr>
              <a:t> //</a:t>
            </a:r>
            <a:r>
              <a:rPr lang="ro-RO" kern="0" spc="-25" dirty="0">
                <a:solidFill>
                  <a:srgbClr val="242424"/>
                </a:solidFill>
                <a:latin typeface="Arial" panose="020B0604020202020204" pitchFamily="34" charset="0"/>
                <a:ea typeface="Times New Roman" panose="02020603050405020304" pitchFamily="18" charset="0"/>
                <a:cs typeface="Arial" panose="020B0604020202020204" pitchFamily="34" charset="0"/>
              </a:rPr>
              <a:t>conținut: </a:t>
            </a:r>
            <a:r>
              <a:rPr lang="ro-RO" kern="0" spc="-25" dirty="0" err="1">
                <a:solidFill>
                  <a:srgbClr val="242424"/>
                </a:solidFill>
                <a:latin typeface="Arial" panose="020B0604020202020204" pitchFamily="34" charset="0"/>
                <a:ea typeface="Times New Roman" panose="02020603050405020304" pitchFamily="18" charset="0"/>
                <a:cs typeface="Arial" panose="020B0604020202020204" pitchFamily="34" charset="0"/>
              </a:rPr>
              <a:t>obj</a:t>
            </a:r>
            <a:r>
              <a:rPr lang="ro-RO" kern="0" spc="-25" dirty="0">
                <a:solidFill>
                  <a:srgbClr val="242424"/>
                </a:solidFill>
                <a:latin typeface="Arial" panose="020B0604020202020204" pitchFamily="34" charset="0"/>
                <a:ea typeface="Times New Roman" panose="02020603050405020304" pitchFamily="18" charset="0"/>
                <a:cs typeface="Arial" panose="020B0604020202020204" pitchFamily="34" charset="0"/>
              </a:rPr>
              <a:t>-y :=</a:t>
            </a:r>
            <a:r>
              <a:rPr lang="ro-RO" kern="0" spc="-25" dirty="0" err="1">
                <a:solidFill>
                  <a:srgbClr val="242424"/>
                </a:solidFill>
                <a:latin typeface="Arial" panose="020B0604020202020204" pitchFamily="34" charset="0"/>
                <a:ea typeface="Times New Roman" panose="02020603050405020304" pitchFamily="18" charset="0"/>
                <a:cs typeface="Arial" panose="020B0604020202020204" pitchFamily="34" charset="0"/>
              </a:rPr>
              <a:t>listpids.o</a:t>
            </a:r>
            <a:endParaRPr lang="ro-RO" kern="0" spc="-25" dirty="0">
              <a:solidFill>
                <a:srgbClr val="242424"/>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o-RO" kern="0" spc="-25" dirty="0" err="1">
                <a:solidFill>
                  <a:srgbClr val="242424"/>
                </a:solidFill>
                <a:latin typeface="Courier New" panose="02070309020205020404" pitchFamily="49" charset="0"/>
                <a:ea typeface="Calibri" panose="020F0502020204030204" pitchFamily="34" charset="0"/>
                <a:cs typeface="Times New Roman" panose="02020603050405020304" pitchFamily="18" charset="0"/>
              </a:rPr>
              <a:t>gedit</a:t>
            </a:r>
            <a:r>
              <a:rPr lang="ro-RO" kern="0" spc="-25" dirty="0">
                <a:solidFill>
                  <a:srgbClr val="242424"/>
                </a:solidFill>
                <a:latin typeface="Courier New" panose="02070309020205020404" pitchFamily="49" charset="0"/>
                <a:ea typeface="Calibri" panose="020F0502020204030204" pitchFamily="34" charset="0"/>
                <a:cs typeface="Times New Roman" panose="02020603050405020304" pitchFamily="18" charset="0"/>
              </a:rPr>
              <a:t> </a:t>
            </a:r>
            <a:r>
              <a:rPr lang="ro-RO" kern="0" spc="-25" dirty="0" err="1">
                <a:solidFill>
                  <a:srgbClr val="242424"/>
                </a:solidFill>
                <a:latin typeface="Courier New" panose="02070309020205020404" pitchFamily="49" charset="0"/>
                <a:ea typeface="Calibri" panose="020F0502020204030204" pitchFamily="34" charset="0"/>
                <a:cs typeface="Times New Roman" panose="02020603050405020304" pitchFamily="18" charset="0"/>
              </a:rPr>
              <a:t>Makefile</a:t>
            </a:r>
            <a:r>
              <a:rPr lang="ro-RO" kern="0" spc="-25" dirty="0">
                <a:solidFill>
                  <a:srgbClr val="242424"/>
                </a:solidFill>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o-RO" kern="0" spc="-25" dirty="0">
                <a:solidFill>
                  <a:srgbClr val="242424"/>
                </a:solidFill>
                <a:latin typeface="Courier New" panose="02070309020205020404" pitchFamily="49" charset="0"/>
                <a:ea typeface="Calibri" panose="020F0502020204030204" pitchFamily="34" charset="0"/>
                <a:cs typeface="Times New Roman" panose="02020603050405020304" pitchFamily="18" charset="0"/>
              </a:rPr>
              <a:t>//</a:t>
            </a:r>
            <a:r>
              <a:rPr lang="ro-RO" kern="0" spc="-25" dirty="0">
                <a:solidFill>
                  <a:srgbClr val="242424"/>
                </a:solidFill>
                <a:latin typeface="Arial" panose="020B0604020202020204" pitchFamily="34" charset="0"/>
                <a:ea typeface="Calibri" panose="020F0502020204030204" pitchFamily="34" charset="0"/>
                <a:cs typeface="Arial" panose="020B0604020202020204" pitchFamily="34" charset="0"/>
              </a:rPr>
              <a:t>La linia care începe cu </a:t>
            </a:r>
            <a:r>
              <a:rPr lang="ro-RO" b="1" kern="0" spc="-25" dirty="0" err="1">
                <a:solidFill>
                  <a:srgbClr val="242424"/>
                </a:solidFill>
                <a:latin typeface="Arial" panose="020B0604020202020204" pitchFamily="34" charset="0"/>
                <a:ea typeface="Calibri" panose="020F0502020204030204" pitchFamily="34" charset="0"/>
                <a:cs typeface="Arial" panose="020B0604020202020204" pitchFamily="34" charset="0"/>
              </a:rPr>
              <a:t>core</a:t>
            </a:r>
            <a:r>
              <a:rPr lang="ro-RO" b="1" kern="0" spc="-25" dirty="0">
                <a:solidFill>
                  <a:srgbClr val="242424"/>
                </a:solidFill>
                <a:latin typeface="Arial" panose="020B0604020202020204" pitchFamily="34" charset="0"/>
                <a:ea typeface="Calibri" panose="020F0502020204030204" pitchFamily="34" charset="0"/>
                <a:cs typeface="Arial" panose="020B0604020202020204" pitchFamily="34" charset="0"/>
              </a:rPr>
              <a:t>-y  +=</a:t>
            </a:r>
            <a:r>
              <a:rPr lang="ro-RO" kern="0" spc="-25" dirty="0">
                <a:solidFill>
                  <a:srgbClr val="242424"/>
                </a:solidFill>
                <a:latin typeface="Arial" panose="020B0604020202020204" pitchFamily="34" charset="0"/>
                <a:ea typeface="Calibri" panose="020F0502020204030204" pitchFamily="34" charset="0"/>
                <a:cs typeface="Arial" panose="020B0604020202020204" pitchFamily="34" charset="0"/>
              </a:rPr>
              <a:t> se pune linia: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kernel</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certs</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mm/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fs</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ipc</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security</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crypto</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block</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ro-RO"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listpids</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o-RO" kern="0" spc="-25" dirty="0">
              <a:solidFill>
                <a:srgbClr val="242424"/>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o-RO" kern="0" spc="-25" dirty="0" err="1">
                <a:solidFill>
                  <a:srgbClr val="242424"/>
                </a:solidFill>
                <a:latin typeface="Courier New" panose="02070309020205020404" pitchFamily="49" charset="0"/>
                <a:ea typeface="Calibri" panose="020F0502020204030204" pitchFamily="34" charset="0"/>
                <a:cs typeface="Times New Roman" panose="02020603050405020304" pitchFamily="18" charset="0"/>
              </a:rPr>
              <a:t>gedit</a:t>
            </a:r>
            <a:r>
              <a:rPr lang="ro-RO" kern="0" spc="-25" dirty="0">
                <a:solidFill>
                  <a:srgbClr val="242424"/>
                </a:solidFill>
                <a:latin typeface="Courier New" panose="02070309020205020404" pitchFamily="49" charset="0"/>
                <a:ea typeface="Calibri" panose="020F0502020204030204" pitchFamily="34" charset="0"/>
                <a:cs typeface="Times New Roman" panose="02020603050405020304" pitchFamily="18" charset="0"/>
              </a:rPr>
              <a:t> include/linux/</a:t>
            </a:r>
            <a:r>
              <a:rPr lang="ro-RO" kern="0" spc="-25" dirty="0" err="1">
                <a:solidFill>
                  <a:srgbClr val="242424"/>
                </a:solidFill>
                <a:latin typeface="Courier New" panose="02070309020205020404" pitchFamily="49" charset="0"/>
                <a:ea typeface="Calibri" panose="020F0502020204030204" pitchFamily="34" charset="0"/>
                <a:cs typeface="Times New Roman" panose="02020603050405020304" pitchFamily="18" charset="0"/>
              </a:rPr>
              <a:t>syscalls.h</a:t>
            </a:r>
            <a:r>
              <a:rPr lang="ro-RO" kern="0" spc="-25" dirty="0">
                <a:solidFill>
                  <a:srgbClr val="242424"/>
                </a:solidFill>
                <a:latin typeface="Courier New" panose="02070309020205020404" pitchFamily="49" charset="0"/>
                <a:ea typeface="Calibri" panose="020F0502020204030204" pitchFamily="34" charset="0"/>
                <a:cs typeface="Times New Roman" panose="02020603050405020304" pitchFamily="18" charset="0"/>
              </a:rPr>
              <a:t>  </a:t>
            </a:r>
            <a:r>
              <a:rPr lang="ro-RO" kern="0" spc="-25" dirty="0">
                <a:solidFill>
                  <a:srgbClr val="242424"/>
                </a:solidFill>
                <a:latin typeface="Arial" panose="020B0604020202020204" pitchFamily="34" charset="0"/>
                <a:ea typeface="Calibri" panose="020F0502020204030204" pitchFamily="34" charset="0"/>
                <a:cs typeface="Arial" panose="020B0604020202020204" pitchFamily="34" charset="0"/>
              </a:rPr>
              <a:t>// aici se adaugă </a:t>
            </a:r>
            <a:r>
              <a:rPr lang="en-US"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asmlinkage</a:t>
            </a:r>
            <a:r>
              <a:rPr lang="en-US" kern="0" spc="-25" dirty="0">
                <a:solidFill>
                  <a:srgbClr val="C00000"/>
                </a:solidFill>
                <a:latin typeface="Arial" panose="020B0604020202020204" pitchFamily="34" charset="0"/>
                <a:ea typeface="Calibri" panose="020F0502020204030204" pitchFamily="34" charset="0"/>
                <a:cs typeface="Arial" panose="020B0604020202020204" pitchFamily="34" charset="0"/>
              </a:rPr>
              <a:t> long </a:t>
            </a:r>
            <a:r>
              <a:rPr lang="en-US"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sys_listpids</a:t>
            </a:r>
            <a:r>
              <a:rPr lang="en-US" kern="0" spc="-25" dirty="0">
                <a:solidFill>
                  <a:srgbClr val="C00000"/>
                </a:solidFill>
                <a:latin typeface="Arial" panose="020B0604020202020204" pitchFamily="34" charset="0"/>
                <a:ea typeface="Calibri" panose="020F0502020204030204" pitchFamily="34" charset="0"/>
                <a:cs typeface="Arial" panose="020B0604020202020204" pitchFamily="34" charset="0"/>
              </a:rPr>
              <a:t>(</a:t>
            </a:r>
            <a:r>
              <a:rPr lang="en-US"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pid_t</a:t>
            </a:r>
            <a:r>
              <a:rPr lang="en-US"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pr_id</a:t>
            </a:r>
            <a:r>
              <a:rPr lang="en-US" kern="0" spc="-25" dirty="0">
                <a:solidFill>
                  <a:srgbClr val="C00000"/>
                </a:solidFill>
                <a:latin typeface="Arial" panose="020B0604020202020204" pitchFamily="34" charset="0"/>
                <a:ea typeface="Calibri" panose="020F0502020204030204" pitchFamily="34" charset="0"/>
                <a:cs typeface="Arial" panose="020B0604020202020204" pitchFamily="34" charset="0"/>
              </a:rPr>
              <a:t>);</a:t>
            </a:r>
            <a:endPar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o-RO" kern="0" spc="-25" dirty="0" err="1">
                <a:solidFill>
                  <a:srgbClr val="242424"/>
                </a:solidFill>
                <a:latin typeface="Courier New" panose="02070309020205020404" pitchFamily="49" charset="0"/>
                <a:cs typeface="Times New Roman" panose="02020603050405020304" pitchFamily="18" charset="0"/>
              </a:rPr>
              <a:t>gedit</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arch/x86/entry/</a:t>
            </a:r>
            <a:r>
              <a:rPr lang="en-US" sz="1800" kern="0" spc="-25"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syscalls</a:t>
            </a:r>
            <a:r>
              <a:rPr lang="en-US"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/syscall_64.tbl</a:t>
            </a:r>
            <a:r>
              <a:rPr lang="ro-RO" sz="1800" kern="0" spc="-25"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ro-RO" kern="0" spc="-25" dirty="0">
                <a:solidFill>
                  <a:srgbClr val="242424"/>
                </a:solidFill>
                <a:latin typeface="Arial" panose="020B0604020202020204" pitchFamily="34" charset="0"/>
                <a:ea typeface="Calibri" panose="020F0502020204030204" pitchFamily="34" charset="0"/>
                <a:cs typeface="Arial" panose="020B0604020202020204" pitchFamily="34" charset="0"/>
              </a:rPr>
              <a:t>// se adaugă </a:t>
            </a:r>
            <a:r>
              <a:rPr lang="en-US" kern="0" spc="-25" dirty="0">
                <a:solidFill>
                  <a:srgbClr val="C00000"/>
                </a:solidFill>
                <a:latin typeface="Arial" panose="020B0604020202020204" pitchFamily="34" charset="0"/>
                <a:ea typeface="Calibri" panose="020F0502020204030204" pitchFamily="34" charset="0"/>
                <a:cs typeface="Arial" panose="020B0604020202020204" pitchFamily="34" charset="0"/>
              </a:rPr>
              <a:t>335 common </a:t>
            </a:r>
            <a:r>
              <a:rPr lang="en-US"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listpids</a:t>
            </a:r>
            <a:r>
              <a:rPr lang="en-US"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kern="0" spc="-25" dirty="0" err="1">
                <a:solidFill>
                  <a:srgbClr val="C00000"/>
                </a:solidFill>
                <a:latin typeface="Arial" panose="020B0604020202020204" pitchFamily="34" charset="0"/>
                <a:ea typeface="Calibri" panose="020F0502020204030204" pitchFamily="34" charset="0"/>
                <a:cs typeface="Arial" panose="020B0604020202020204" pitchFamily="34" charset="0"/>
              </a:rPr>
              <a:t>sys_listpids</a:t>
            </a:r>
            <a:r>
              <a:rPr lang="ro-RO" kern="0" spc="-25" dirty="0">
                <a:solidFill>
                  <a:srgbClr val="C00000"/>
                </a:solidFill>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119872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unchiere">
  <a:themeElements>
    <a:clrScheme name="Trunchier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Trunchier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unchier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96C5E0EFD45A41BAE1930261B7EAAC" ma:contentTypeVersion="5" ma:contentTypeDescription="Create a new document." ma:contentTypeScope="" ma:versionID="dd991287acf2d21f96b1e0feba9482bb">
  <xsd:schema xmlns:xsd="http://www.w3.org/2001/XMLSchema" xmlns:xs="http://www.w3.org/2001/XMLSchema" xmlns:p="http://schemas.microsoft.com/office/2006/metadata/properties" xmlns:ns2="87b9a8d8-25bc-48b3-af1a-2a071e6b1cb5" xmlns:ns3="01e14256-7e3b-40de-a164-22bb769e3f96" targetNamespace="http://schemas.microsoft.com/office/2006/metadata/properties" ma:root="true" ma:fieldsID="60ef9a9d59891457bb9a432fe4b10a6f" ns2:_="" ns3:_="">
    <xsd:import namespace="87b9a8d8-25bc-48b3-af1a-2a071e6b1cb5"/>
    <xsd:import namespace="01e14256-7e3b-40de-a164-22bb769e3f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9a8d8-25bc-48b3-af1a-2a071e6b1c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1e14256-7e3b-40de-a164-22bb769e3f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7BBA83-F830-4808-A8EC-903EBAD7A7A2}">
  <ds:schemaRefs>
    <ds:schemaRef ds:uri="01e14256-7e3b-40de-a164-22bb769e3f96"/>
    <ds:schemaRef ds:uri="87b9a8d8-25bc-48b3-af1a-2a071e6b1c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0ACED8-6B70-4EFD-AF23-EBEEBF424417}">
  <ds:schemaRefs>
    <ds:schemaRef ds:uri="http://schemas.microsoft.com/sharepoint/v3/contenttype/forms"/>
  </ds:schemaRefs>
</ds:datastoreItem>
</file>

<file path=customXml/itemProps3.xml><?xml version="1.0" encoding="utf-8"?>
<ds:datastoreItem xmlns:ds="http://schemas.openxmlformats.org/officeDocument/2006/customXml" ds:itemID="{5A41A269-707F-4E80-A077-E646E690835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573</TotalTime>
  <Words>2153</Words>
  <Application>Microsoft Office PowerPoint</Application>
  <PresentationFormat>Ecran lat</PresentationFormat>
  <Paragraphs>233</Paragraphs>
  <Slides>20</Slides>
  <Notes>3</Notes>
  <HiddenSlides>0</HiddenSlides>
  <MMClips>0</MMClips>
  <ScaleCrop>false</ScaleCrop>
  <HeadingPairs>
    <vt:vector size="6" baseType="variant">
      <vt:variant>
        <vt:lpstr>Fonturi utilizate</vt:lpstr>
      </vt:variant>
      <vt:variant>
        <vt:i4>7</vt:i4>
      </vt:variant>
      <vt:variant>
        <vt:lpstr>Temă</vt:lpstr>
      </vt:variant>
      <vt:variant>
        <vt:i4>1</vt:i4>
      </vt:variant>
      <vt:variant>
        <vt:lpstr>Titluri diapozitive</vt:lpstr>
      </vt:variant>
      <vt:variant>
        <vt:i4>20</vt:i4>
      </vt:variant>
    </vt:vector>
  </HeadingPairs>
  <TitlesOfParts>
    <vt:vector size="28" baseType="lpstr">
      <vt:lpstr>Arial</vt:lpstr>
      <vt:lpstr>Arial Rounded MT Bold</vt:lpstr>
      <vt:lpstr>Calibri</vt:lpstr>
      <vt:lpstr>Courier New</vt:lpstr>
      <vt:lpstr>Franklin Gothic Book</vt:lpstr>
      <vt:lpstr>Times New Roman</vt:lpstr>
      <vt:lpstr>Wingdings</vt:lpstr>
      <vt:lpstr>Trunchiere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Paraleli</dc:title>
  <dc:subject/>
  <dc:creator>Andrei Patrascu</dc:creator>
  <dc:description/>
  <cp:lastModifiedBy>alexandra</cp:lastModifiedBy>
  <cp:revision>25</cp:revision>
  <dcterms:created xsi:type="dcterms:W3CDTF">2021-03-01T13:17:33Z</dcterms:created>
  <dcterms:modified xsi:type="dcterms:W3CDTF">2024-03-06T08:44:58Z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0x010100C596C5E0EFD45A41BAE1930261B7EAAC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8</vt:i4>
  </property>
</Properties>
</file>