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03C5-FECC-67BF-24AE-1292F98B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DEC44-357E-3C69-8386-D0D87F5C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CC9F-277E-445F-FBEE-B565B05E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E61B-690C-A3FF-7F87-42814907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C812-A071-E387-F96B-6639555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8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7351-D927-562A-4345-60E0157A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F6FA4-1016-3215-D8EA-2A88594B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C90-D8DB-731A-B15D-507CD85F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D8A1-B531-BD6C-9292-2EE660B6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9EF9-C0E5-1514-CBAC-742B8392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41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F333A-D6A5-BEFF-3219-99197A1CE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C525-74ED-7B1A-99B0-ABCF5491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8E0E-0A9E-106B-0AB0-1D141968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888F-19C9-F2A5-2A16-481AC786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2175-DEB6-2371-8FFC-C25B895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A035-4B0D-00DF-A166-42124FA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CAA0-5594-2AF3-637B-C1823FD0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A69F-BE4C-8472-B815-440BBC7A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D7F9-6058-0552-0DEA-7BD74C24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953D-B81C-7C8A-0A2F-3E1E95C9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EB01-3F59-8268-16FB-C56C77FF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1B45-ED1F-6409-0550-42A831CA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53-0761-1696-C4C1-4C4817C9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A7EA-7B93-E62C-DA17-1C909A95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B153-CBAA-0321-1C3B-6AA6FF35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54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E959-BD96-30F5-F7B7-2277F491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DBC8-4FB7-11DA-C61C-F57B1F09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088BF-198B-86D1-EE1F-5AB4FB1A6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CD00-EA59-BC0B-D5B6-07B77827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965-8018-657A-8E70-6A95A730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E4DF-DCE8-BC15-7BEE-8858389D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75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D621-CF4F-20BF-7B34-6E85079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DC9C-FEE6-96A0-FEDD-3332EC55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F4941-BA3F-C946-27FF-98380BC1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0F404-F7AE-762E-75C6-BECA9120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B3B63-69E7-0975-D10F-6A3765E7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0BE4C-6542-1DA2-DC05-72A14153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403EF-9C5D-DDAB-74DA-03E1A30D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5E792-55AF-9B69-4F0E-7E3D50A3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39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294E-CDF0-6993-AA65-D0192A51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E6BB1-4B1C-3E99-82D3-CA7B0F8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195B2-9CEF-C62D-1669-BF56FF24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2936-9521-35DC-0DD1-ED67C1AC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40AAE-EAAF-BD81-0BFD-5EE74557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5C575-9399-6901-023B-4E9A78FE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87A4-7583-EB29-8DC6-28AF50B4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4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4118-A506-A971-7BBF-55521AC5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3535-FDF0-F8A4-69F7-D7ED5CE3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4C73-AEF7-ACA4-ACEF-1E6B5639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E27EE-1E30-3D9B-0FD6-596A2B4B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6BA9-D522-DAB6-49D1-99E82DE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4244-345E-9C0A-F265-06023CBA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6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DAE2-C95D-F06A-B625-41F0834C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25C4-B4D0-04F0-9DD4-64BAA50A9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5101-6388-E540-8893-F720434E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9671-2A16-2BB3-DDB6-A2394D5E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9C06-D613-61AE-53F8-B4308438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6EA1F-8035-3628-0BB0-09739E5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0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52CAC-5D84-0D4A-E6E8-C781617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8B73-A1D7-606C-A718-1646F1C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6B04-6B73-9244-E644-B4CEC76C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F31C6-00CB-4BA4-8D74-C908D769FA4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221F-05A0-F238-FACC-C251839DB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58A0-6FCA-A193-B8BF-87E05BC33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40856-A015-4AD6-A163-484BE3336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9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877F-C49D-80ED-509D-1A4594FF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1F2328"/>
                </a:solidFill>
                <a:effectLst/>
                <a:latin typeface="-apple-system"/>
              </a:rPr>
              <a:t>Disease-gene interaction prediction with graph neural networks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FF5E-92AB-DD9E-52DD-D5B807D8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158"/>
            <a:ext cx="9144000" cy="1024826"/>
          </a:xfrm>
        </p:spPr>
        <p:txBody>
          <a:bodyPr/>
          <a:lstStyle/>
          <a:p>
            <a:pPr algn="l"/>
            <a:r>
              <a:rPr lang="hu-HU" dirty="0"/>
              <a:t>Csibi Alexandra</a:t>
            </a:r>
          </a:p>
          <a:p>
            <a:pPr algn="l"/>
            <a:r>
              <a:rPr lang="hu-HU" dirty="0"/>
              <a:t>GPVFEV</a:t>
            </a:r>
          </a:p>
        </p:txBody>
      </p:sp>
    </p:spTree>
    <p:extLst>
      <p:ext uri="{BB962C8B-B14F-4D97-AF65-F5344CB8AC3E}">
        <p14:creationId xmlns:p14="http://schemas.microsoft.com/office/powerpoint/2010/main" val="6069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4801-1DCB-C789-B8FF-7E2F1AA7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Adatlet</a:t>
            </a:r>
            <a:r>
              <a:rPr lang="hu-HU" dirty="0"/>
              <a:t>öltés</a:t>
            </a:r>
            <a:r>
              <a:rPr lang="en-US" dirty="0"/>
              <a:t> </a:t>
            </a:r>
            <a:r>
              <a:rPr lang="hu-HU" dirty="0"/>
              <a:t>és előfeldolgozás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81ED-E64A-419E-F665-557A8F01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3404743"/>
          </a:xfrm>
        </p:spPr>
        <p:txBody>
          <a:bodyPr>
            <a:normAutofit/>
          </a:bodyPr>
          <a:lstStyle/>
          <a:p>
            <a:r>
              <a:rPr lang="hu-HU" dirty="0"/>
              <a:t>Az API kérések megbízható kezelése (5 </a:t>
            </a:r>
            <a:r>
              <a:rPr lang="hu-HU" dirty="0" err="1"/>
              <a:t>újrapróbálás</a:t>
            </a:r>
            <a:r>
              <a:rPr lang="hu-HU" dirty="0"/>
              <a:t>, várakozási idő)</a:t>
            </a:r>
          </a:p>
          <a:p>
            <a:r>
              <a:rPr lang="hu-HU" dirty="0"/>
              <a:t>Betegség azonosítók lekérése (free text </a:t>
            </a:r>
            <a:r>
              <a:rPr lang="hu-HU" dirty="0" err="1"/>
              <a:t>search</a:t>
            </a:r>
            <a:r>
              <a:rPr lang="hu-HU" dirty="0"/>
              <a:t>)</a:t>
            </a:r>
          </a:p>
          <a:p>
            <a:r>
              <a:rPr lang="hu-HU" dirty="0"/>
              <a:t>Asszociációk letöltése (</a:t>
            </a:r>
            <a:r>
              <a:rPr lang="hu-HU" dirty="0" err="1"/>
              <a:t>chunk</a:t>
            </a:r>
            <a:r>
              <a:rPr lang="hu-HU" dirty="0"/>
              <a:t>)</a:t>
            </a:r>
          </a:p>
          <a:p>
            <a:r>
              <a:rPr lang="hu-HU" dirty="0"/>
              <a:t>Minél több </a:t>
            </a:r>
            <a:r>
              <a:rPr lang="hu-HU" dirty="0" err="1"/>
              <a:t>feature</a:t>
            </a:r>
            <a:r>
              <a:rPr lang="hu-HU" dirty="0"/>
              <a:t> felhasználása: ID-k, </a:t>
            </a:r>
            <a:r>
              <a:rPr lang="hu-HU" dirty="0" err="1"/>
              <a:t>geneDSI</a:t>
            </a:r>
            <a:r>
              <a:rPr lang="hu-HU" dirty="0"/>
              <a:t>, </a:t>
            </a:r>
            <a:r>
              <a:rPr lang="hu-HU" dirty="0" err="1"/>
              <a:t>geneDPI</a:t>
            </a:r>
            <a:r>
              <a:rPr lang="hu-HU" dirty="0"/>
              <a:t>, </a:t>
            </a:r>
            <a:r>
              <a:rPr lang="hu-HU" dirty="0" err="1"/>
              <a:t>geneType</a:t>
            </a:r>
            <a:r>
              <a:rPr lang="hu-HU" dirty="0"/>
              <a:t>, </a:t>
            </a:r>
            <a:r>
              <a:rPr lang="hu-HU" dirty="0" err="1"/>
              <a:t>diseaseType</a:t>
            </a:r>
            <a:r>
              <a:rPr lang="hu-HU" dirty="0"/>
              <a:t>, </a:t>
            </a:r>
            <a:r>
              <a:rPr lang="hu-HU" dirty="0" err="1"/>
              <a:t>diseaseClass</a:t>
            </a:r>
            <a:r>
              <a:rPr lang="hu-HU" dirty="0"/>
              <a:t> (</a:t>
            </a:r>
            <a:r>
              <a:rPr lang="hu-HU" dirty="0" err="1"/>
              <a:t>Mesh</a:t>
            </a:r>
            <a:r>
              <a:rPr lang="hu-HU" dirty="0"/>
              <a:t> </a:t>
            </a:r>
            <a:r>
              <a:rPr lang="en-US" dirty="0"/>
              <a:t>+ UMLS_ST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18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BB8D-FF12-2042-0052-8A5BC91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</a:t>
            </a:r>
            <a:r>
              <a:rPr lang="hu-HU" dirty="0"/>
              <a:t>á</a:t>
            </a:r>
            <a:r>
              <a:rPr lang="en-US" dirty="0"/>
              <a:t>f </a:t>
            </a:r>
            <a:r>
              <a:rPr lang="en-US" dirty="0" err="1"/>
              <a:t>adat</a:t>
            </a:r>
            <a:r>
              <a:rPr lang="hu-HU" dirty="0"/>
              <a:t> előkészítés </a:t>
            </a:r>
            <a:r>
              <a:rPr lang="hu-HU" dirty="0" err="1"/>
              <a:t>PyG</a:t>
            </a:r>
            <a:r>
              <a:rPr lang="hu-HU" dirty="0"/>
              <a:t> feldolgozásra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4C2-FCC3-7475-AE70-8C5965AB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785"/>
            <a:ext cx="10515600" cy="3441319"/>
          </a:xfrm>
        </p:spPr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en-US" dirty="0"/>
          </a:p>
          <a:p>
            <a:pPr lvl="1"/>
            <a:r>
              <a:rPr lang="hu-HU" dirty="0"/>
              <a:t>Egy </a:t>
            </a:r>
            <a:r>
              <a:rPr lang="hu-HU" dirty="0" err="1"/>
              <a:t>PyTorch</a:t>
            </a:r>
            <a:r>
              <a:rPr lang="hu-HU" dirty="0"/>
              <a:t> </a:t>
            </a:r>
            <a:r>
              <a:rPr lang="hu-HU" dirty="0" err="1"/>
              <a:t>tensor</a:t>
            </a:r>
            <a:r>
              <a:rPr lang="hu-HU" dirty="0"/>
              <a:t>, amely tartalmazza az összes csúcs jellemzőit és a csúcs típusát</a:t>
            </a:r>
          </a:p>
          <a:p>
            <a:r>
              <a:rPr lang="hu-HU" dirty="0"/>
              <a:t>Homogén gráf</a:t>
            </a:r>
          </a:p>
          <a:p>
            <a:pPr lvl="1"/>
            <a:r>
              <a:rPr lang="en-US" dirty="0"/>
              <a:t>reindex</a:t>
            </a:r>
          </a:p>
          <a:p>
            <a:pPr lvl="1"/>
            <a:r>
              <a:rPr lang="hu-HU" dirty="0"/>
              <a:t>élindex mátrix</a:t>
            </a:r>
            <a:endParaRPr lang="en-US" dirty="0"/>
          </a:p>
          <a:p>
            <a:pPr lvl="1"/>
            <a:r>
              <a:rPr lang="en-US" dirty="0" err="1"/>
              <a:t>PyTorch</a:t>
            </a:r>
            <a:r>
              <a:rPr lang="en-US" dirty="0"/>
              <a:t> Geometric Data </a:t>
            </a:r>
            <a:r>
              <a:rPr lang="en-US" dirty="0" err="1"/>
              <a:t>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29B-D88D-B736-BE54-3A320A64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m</a:t>
            </a:r>
            <a:r>
              <a:rPr lang="hu-HU" dirty="0" err="1"/>
              <a:t>odellek</a:t>
            </a:r>
            <a:endParaRPr lang="hu-H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D23465-7D97-24F0-6635-3CA102231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669827"/>
              </p:ext>
            </p:extLst>
          </p:nvPr>
        </p:nvGraphicFramePr>
        <p:xfrm>
          <a:off x="838200" y="2246249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92">
                  <a:extLst>
                    <a:ext uri="{9D8B030D-6E8A-4147-A177-3AD203B41FA5}">
                      <a16:colId xmlns:a16="http://schemas.microsoft.com/office/drawing/2014/main" val="1991689380"/>
                    </a:ext>
                  </a:extLst>
                </a:gridCol>
                <a:gridCol w="2459736">
                  <a:extLst>
                    <a:ext uri="{9D8B030D-6E8A-4147-A177-3AD203B41FA5}">
                      <a16:colId xmlns:a16="http://schemas.microsoft.com/office/drawing/2014/main" val="2009265355"/>
                    </a:ext>
                  </a:extLst>
                </a:gridCol>
                <a:gridCol w="2112264">
                  <a:extLst>
                    <a:ext uri="{9D8B030D-6E8A-4147-A177-3AD203B41FA5}">
                      <a16:colId xmlns:a16="http://schemas.microsoft.com/office/drawing/2014/main" val="3141613858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768411156"/>
                    </a:ext>
                  </a:extLst>
                </a:gridCol>
                <a:gridCol w="2575560">
                  <a:extLst>
                    <a:ext uri="{9D8B030D-6E8A-4147-A177-3AD203B41FA5}">
                      <a16:colId xmlns:a16="http://schemas.microsoft.com/office/drawing/2014/main" val="34805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Aggregáció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Reprezentáció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frissítés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Dek</a:t>
                      </a:r>
                      <a:r>
                        <a:rPr lang="hu-HU" dirty="0" err="1"/>
                        <a:t>ódolás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Erősség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tlagolt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szomszéd</a:t>
                      </a:r>
                      <a:endParaRPr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aggregáció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Lineáris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transzformáció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Skalár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szorzat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MLP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Gyors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hatékony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egyszerű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gráfokra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GraphSAGE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zomszédság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statisztikai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aggregálás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Tetszőleges aggregátor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Nagy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gráfokon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teljesítmény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8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sszegzés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MLP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Tanulható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Legkifejezőképesebb</a:t>
                      </a:r>
                      <a:r>
                        <a:rPr lang="hu-H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legszámításigényesebb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00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153C-CB93-719A-A198-295FBE7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Trainer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233A-926F-2EEE-284B-2E2A78D5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Splitting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RandomLinkSplit</a:t>
            </a:r>
            <a:r>
              <a:rPr lang="hu-HU" dirty="0"/>
              <a:t> (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1:1 ratio)</a:t>
            </a:r>
          </a:p>
          <a:p>
            <a:r>
              <a:rPr lang="hu-HU" dirty="0" err="1"/>
              <a:t>Cosine</a:t>
            </a:r>
            <a:r>
              <a:rPr lang="hu-HU" dirty="0"/>
              <a:t> </a:t>
            </a:r>
            <a:r>
              <a:rPr lang="hu-HU" dirty="0" err="1"/>
              <a:t>Annealing</a:t>
            </a:r>
            <a:r>
              <a:rPr lang="hu-HU" dirty="0"/>
              <a:t> tanulási rátacsökkentő</a:t>
            </a:r>
          </a:p>
          <a:p>
            <a:r>
              <a:rPr lang="hu-HU" dirty="0" err="1"/>
              <a:t>BCEWithLogitsLoss</a:t>
            </a:r>
            <a:endParaRPr lang="hu-HU" dirty="0"/>
          </a:p>
          <a:p>
            <a:r>
              <a:rPr lang="hu-HU" dirty="0"/>
              <a:t>Pozitív és negatív élek veszteség</a:t>
            </a:r>
          </a:p>
          <a:p>
            <a:r>
              <a:rPr lang="hu-HU" dirty="0"/>
              <a:t>ROC AUC és F1 pontszám</a:t>
            </a:r>
          </a:p>
          <a:p>
            <a:r>
              <a:rPr lang="hu-HU" dirty="0"/>
              <a:t>legjobb küszöbérték dinamikus keresése</a:t>
            </a:r>
          </a:p>
          <a:p>
            <a:r>
              <a:rPr lang="hu-HU" dirty="0"/>
              <a:t>Legjobb modell és küszöbérték elmentése</a:t>
            </a:r>
          </a:p>
        </p:txBody>
      </p:sp>
    </p:spTree>
    <p:extLst>
      <p:ext uri="{BB962C8B-B14F-4D97-AF65-F5344CB8AC3E}">
        <p14:creationId xmlns:p14="http://schemas.microsoft.com/office/powerpoint/2010/main" val="5461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BB57-3794-825E-F25E-AD6EDC17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14CC41-465B-9C91-BD2F-5EEACD152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230858"/>
              </p:ext>
            </p:extLst>
          </p:nvPr>
        </p:nvGraphicFramePr>
        <p:xfrm>
          <a:off x="838200" y="1825625"/>
          <a:ext cx="954024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48">
                  <a:extLst>
                    <a:ext uri="{9D8B030D-6E8A-4147-A177-3AD203B41FA5}">
                      <a16:colId xmlns:a16="http://schemas.microsoft.com/office/drawing/2014/main" val="2789083400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4046092930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3681088528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115772577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198390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Metric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GCN</a:t>
                      </a:r>
                      <a:r>
                        <a:rPr lang="en-US" dirty="0"/>
                        <a:t>_DP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GCN_MLP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GraphSAGE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9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0.8835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0.9020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0.9217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0.9252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9100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ROC AUC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0.9414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0.9640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0.9272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0.9716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578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62B82A-D341-02A5-DE6E-29721B3F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2643"/>
              </p:ext>
            </p:extLst>
          </p:nvPr>
        </p:nvGraphicFramePr>
        <p:xfrm>
          <a:off x="838200" y="3429000"/>
          <a:ext cx="428244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18881594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227384975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437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GCN_DP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+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+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2890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87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-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357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2955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033150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0047E6-907A-8DB4-0879-8E7CA22E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86164"/>
              </p:ext>
            </p:extLst>
          </p:nvPr>
        </p:nvGraphicFramePr>
        <p:xfrm>
          <a:off x="6096000" y="3429000"/>
          <a:ext cx="428244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18881594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227384975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437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GCN_MLP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+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+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3044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87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-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371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2941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033150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43BD81-6E75-FFDC-7B65-483A640D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9667"/>
              </p:ext>
            </p:extLst>
          </p:nvPr>
        </p:nvGraphicFramePr>
        <p:xfrm>
          <a:off x="838200" y="4824984"/>
          <a:ext cx="428244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18881594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227384975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437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GraphSAGE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+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+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2781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87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-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3285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033150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7B2CD3-6915-B7A4-771D-10B929741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98754"/>
              </p:ext>
            </p:extLst>
          </p:nvPr>
        </p:nvGraphicFramePr>
        <p:xfrm>
          <a:off x="6096000" y="4824984"/>
          <a:ext cx="4282440" cy="114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18881594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227384975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94373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+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-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+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3089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223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87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-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3043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0331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1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B83E-75EA-6502-E59F-5CDF1391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Gradio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7BD2-0769-09D6-664C-AD46564D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Inputok: gén ID, betegség ID és kiválasztott modell</a:t>
            </a:r>
          </a:p>
          <a:p>
            <a:r>
              <a:rPr lang="hu-HU" dirty="0"/>
              <a:t>Gének és betegségek attribútumainak lekérés</a:t>
            </a:r>
          </a:p>
          <a:p>
            <a:r>
              <a:rPr lang="hu-HU" dirty="0"/>
              <a:t>Feldolgozás</a:t>
            </a:r>
          </a:p>
          <a:p>
            <a:r>
              <a:rPr lang="hu-HU" dirty="0"/>
              <a:t>Létezés ellenőrzése, új csomópont hozzáadása gráfhoz</a:t>
            </a:r>
          </a:p>
          <a:p>
            <a:r>
              <a:rPr lang="hu-HU" dirty="0"/>
              <a:t>Gén és betegség asszociációjának előrejelzése</a:t>
            </a:r>
          </a:p>
          <a:p>
            <a:pPr lvl="1"/>
            <a:r>
              <a:rPr lang="hu-HU" dirty="0"/>
              <a:t>Valószínűség</a:t>
            </a:r>
          </a:p>
          <a:p>
            <a:pPr lvl="1"/>
            <a:r>
              <a:rPr lang="hu-HU" dirty="0"/>
              <a:t>Legjobb küszöbértékkel </a:t>
            </a:r>
            <a:r>
              <a:rPr lang="hu-HU" dirty="0" err="1"/>
              <a:t>predikció</a:t>
            </a:r>
            <a:r>
              <a:rPr lang="hu-HU" dirty="0"/>
              <a:t> (létezik/nem létezik él)</a:t>
            </a:r>
          </a:p>
        </p:txBody>
      </p:sp>
    </p:spTree>
    <p:extLst>
      <p:ext uri="{BB962C8B-B14F-4D97-AF65-F5344CB8AC3E}">
        <p14:creationId xmlns:p14="http://schemas.microsoft.com/office/powerpoint/2010/main" val="272785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295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Disease-gene interaction prediction with graph neural networks</vt:lpstr>
      <vt:lpstr>Adatletöltés és előfeldolgozás</vt:lpstr>
      <vt:lpstr>Gráf adat előkészítés PyG feldolgozásra</vt:lpstr>
      <vt:lpstr>GNN modellek</vt:lpstr>
      <vt:lpstr>Trainer</vt:lpstr>
      <vt:lpstr>Eredmények</vt:lpstr>
      <vt:lpstr>Gradio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Csibi Alexandra</dc:creator>
  <cp:lastModifiedBy>Csibi Alexandra</cp:lastModifiedBy>
  <cp:revision>1</cp:revision>
  <dcterms:created xsi:type="dcterms:W3CDTF">2024-12-15T20:59:52Z</dcterms:created>
  <dcterms:modified xsi:type="dcterms:W3CDTF">2024-12-17T03:26:13Z</dcterms:modified>
</cp:coreProperties>
</file>