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HK Grotesk" charset="1" panose="00000500000000000000"/>
      <p:regular r:id="rId14"/>
    </p:embeddedFont>
    <p:embeddedFont>
      <p:font typeface="HK Grotesk Bold" charset="1" panose="00000800000000000000"/>
      <p:regular r:id="rId15"/>
    </p:embeddedFont>
    <p:embeddedFont>
      <p:font typeface="HK Grotesk Light" charset="1" panose="00000400000000000000"/>
      <p:regular r:id="rId16"/>
    </p:embeddedFont>
    <p:embeddedFont>
      <p:font typeface="Open Sauce" charset="1" panose="00000500000000000000"/>
      <p:regular r:id="rId17"/>
    </p:embeddedFont>
    <p:embeddedFont>
      <p:font typeface="League Spartan" charset="1" panose="00000800000000000000"/>
      <p:regular r:id="rId18"/>
    </p:embeddedFont>
    <p:embeddedFont>
      <p:font typeface="Open Sauce Light" charset="1" panose="00000400000000000000"/>
      <p:regular r:id="rId19"/>
    </p:embeddedFont>
    <p:embeddedFont>
      <p:font typeface="Open Sauce Bold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jpe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1.jpeg" Type="http://schemas.openxmlformats.org/officeDocument/2006/relationships/image"/><Relationship Id="rId5" Target="../media/image3.png" Type="http://schemas.openxmlformats.org/officeDocument/2006/relationships/image"/><Relationship Id="rId6" Target="../media/image8.svg" Type="http://schemas.openxmlformats.org/officeDocument/2006/relationships/image"/><Relationship Id="rId7" Target="../media/image12.jpe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0566" r="-46549" b="-2565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79318" y="-2165549"/>
            <a:ext cx="15427992" cy="14540882"/>
          </a:xfrm>
          <a:custGeom>
            <a:avLst/>
            <a:gdLst/>
            <a:ahLst/>
            <a:cxnLst/>
            <a:rect r="r" b="b" t="t" l="l"/>
            <a:pathLst>
              <a:path h="14540882" w="15427992">
                <a:moveTo>
                  <a:pt x="0" y="0"/>
                </a:moveTo>
                <a:lnTo>
                  <a:pt x="15427991" y="0"/>
                </a:lnTo>
                <a:lnTo>
                  <a:pt x="15427991" y="14540882"/>
                </a:lnTo>
                <a:lnTo>
                  <a:pt x="0" y="145408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837239" y="4291601"/>
            <a:ext cx="5731878" cy="7100299"/>
          </a:xfrm>
          <a:custGeom>
            <a:avLst/>
            <a:gdLst/>
            <a:ahLst/>
            <a:cxnLst/>
            <a:rect r="r" b="b" t="t" l="l"/>
            <a:pathLst>
              <a:path h="7100299" w="5731878">
                <a:moveTo>
                  <a:pt x="0" y="0"/>
                </a:moveTo>
                <a:lnTo>
                  <a:pt x="5731878" y="0"/>
                </a:lnTo>
                <a:lnTo>
                  <a:pt x="5731878" y="7100299"/>
                </a:lnTo>
                <a:lnTo>
                  <a:pt x="0" y="7100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880173">
            <a:off x="15422061" y="-1777548"/>
            <a:ext cx="5731878" cy="7100299"/>
          </a:xfrm>
          <a:custGeom>
            <a:avLst/>
            <a:gdLst/>
            <a:ahLst/>
            <a:cxnLst/>
            <a:rect r="r" b="b" t="t" l="l"/>
            <a:pathLst>
              <a:path h="7100299" w="5731878">
                <a:moveTo>
                  <a:pt x="0" y="0"/>
                </a:moveTo>
                <a:lnTo>
                  <a:pt x="5731878" y="0"/>
                </a:lnTo>
                <a:lnTo>
                  <a:pt x="5731878" y="7100299"/>
                </a:lnTo>
                <a:lnTo>
                  <a:pt x="0" y="7100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1961867" y="8279488"/>
            <a:ext cx="5297433" cy="978812"/>
            <a:chOff x="0" y="0"/>
            <a:chExt cx="7063244" cy="1305083"/>
          </a:xfrm>
        </p:grpSpPr>
        <p:sp>
          <p:nvSpPr>
            <p:cNvPr name="AutoShape 7" id="7"/>
            <p:cNvSpPr/>
            <p:nvPr/>
          </p:nvSpPr>
          <p:spPr>
            <a:xfrm rot="0">
              <a:off x="6058251" y="0"/>
              <a:ext cx="1004993" cy="147027"/>
            </a:xfrm>
            <a:prstGeom prst="rect">
              <a:avLst/>
            </a:prstGeom>
            <a:solidFill>
              <a:srgbClr val="272727"/>
            </a:solid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693420"/>
              <a:ext cx="7063244" cy="6116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852"/>
                </a:lnSpc>
                <a:spcBef>
                  <a:spcPct val="0"/>
                </a:spcBef>
              </a:pPr>
              <a:r>
                <a:rPr lang="en-US" sz="2751">
                  <a:solidFill>
                    <a:srgbClr val="FFFFFF"/>
                  </a:solidFill>
                  <a:latin typeface="HK Grotesk"/>
                </a:rPr>
                <a:t>Francisca Vieira Pimenta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187872" y="1772601"/>
            <a:ext cx="2459432" cy="2287272"/>
          </a:xfrm>
          <a:custGeom>
            <a:avLst/>
            <a:gdLst/>
            <a:ahLst/>
            <a:cxnLst/>
            <a:rect r="r" b="b" t="t" l="l"/>
            <a:pathLst>
              <a:path h="2287272" w="2459432">
                <a:moveTo>
                  <a:pt x="0" y="0"/>
                </a:moveTo>
                <a:lnTo>
                  <a:pt x="2459432" y="0"/>
                </a:lnTo>
                <a:lnTo>
                  <a:pt x="2459432" y="2287272"/>
                </a:lnTo>
                <a:lnTo>
                  <a:pt x="0" y="22872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620060" y="9483403"/>
            <a:ext cx="2459432" cy="2287272"/>
          </a:xfrm>
          <a:custGeom>
            <a:avLst/>
            <a:gdLst/>
            <a:ahLst/>
            <a:cxnLst/>
            <a:rect r="r" b="b" t="t" l="l"/>
            <a:pathLst>
              <a:path h="2287272" w="2459432">
                <a:moveTo>
                  <a:pt x="0" y="0"/>
                </a:moveTo>
                <a:lnTo>
                  <a:pt x="2459432" y="0"/>
                </a:lnTo>
                <a:lnTo>
                  <a:pt x="2459432" y="2287271"/>
                </a:lnTo>
                <a:lnTo>
                  <a:pt x="0" y="22872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52587" y="2849246"/>
            <a:ext cx="9315848" cy="3881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03"/>
              </a:lnSpc>
            </a:pPr>
            <a:r>
              <a:rPr lang="en-US" sz="9303" spc="186">
                <a:solidFill>
                  <a:srgbClr val="272727"/>
                </a:solidFill>
                <a:latin typeface="HK Grotesk Bold"/>
              </a:rPr>
              <a:t>50 ANOS DA UM</a:t>
            </a:r>
          </a:p>
          <a:p>
            <a:pPr algn="l">
              <a:lnSpc>
                <a:spcPts val="9303"/>
              </a:lnSpc>
            </a:pPr>
          </a:p>
          <a:p>
            <a:pPr algn="l">
              <a:lnSpc>
                <a:spcPts val="11186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507115"/>
            <a:ext cx="6506209" cy="75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7"/>
              </a:lnSpc>
            </a:pPr>
            <a:r>
              <a:rPr lang="en-US" sz="2351">
                <a:solidFill>
                  <a:srgbClr val="000000"/>
                </a:solidFill>
                <a:latin typeface="HK Grotesk Light"/>
              </a:rPr>
              <a:t>Mestrado de Humanidades Digitais</a:t>
            </a:r>
            <a:r>
              <a:rPr lang="en-US" sz="2351">
                <a:solidFill>
                  <a:srgbClr val="000000"/>
                </a:solidFill>
                <a:latin typeface="HK Grotesk Light"/>
              </a:rPr>
              <a:t> | UC Análise e Visualização de Dados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3964623"/>
            <a:ext cx="8950618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uce"/>
              </a:rPr>
              <a:t>Memórias e experiências na Universidade do Minho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52587" y="6150227"/>
            <a:ext cx="618232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League Spartan"/>
              </a:rPr>
              <a:t>Projeto sombra: Entrevista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04174">
            <a:off x="16018608" y="-5059507"/>
            <a:ext cx="15427992" cy="14540882"/>
          </a:xfrm>
          <a:custGeom>
            <a:avLst/>
            <a:gdLst/>
            <a:ahLst/>
            <a:cxnLst/>
            <a:rect r="r" b="b" t="t" l="l"/>
            <a:pathLst>
              <a:path h="14540882" w="15427992">
                <a:moveTo>
                  <a:pt x="0" y="0"/>
                </a:moveTo>
                <a:lnTo>
                  <a:pt x="15427992" y="0"/>
                </a:lnTo>
                <a:lnTo>
                  <a:pt x="15427992" y="14540883"/>
                </a:lnTo>
                <a:lnTo>
                  <a:pt x="0" y="145408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365321">
            <a:off x="-11684122" y="-1387920"/>
            <a:ext cx="15427992" cy="14540882"/>
          </a:xfrm>
          <a:custGeom>
            <a:avLst/>
            <a:gdLst/>
            <a:ahLst/>
            <a:cxnLst/>
            <a:rect r="r" b="b" t="t" l="l"/>
            <a:pathLst>
              <a:path h="14540882" w="15427992">
                <a:moveTo>
                  <a:pt x="0" y="0"/>
                </a:moveTo>
                <a:lnTo>
                  <a:pt x="15427991" y="0"/>
                </a:lnTo>
                <a:lnTo>
                  <a:pt x="15427991" y="14540882"/>
                </a:lnTo>
                <a:lnTo>
                  <a:pt x="0" y="145408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374566" y="3374073"/>
            <a:ext cx="3538868" cy="3538854"/>
            <a:chOff x="0" y="0"/>
            <a:chExt cx="6350000" cy="63499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2864114" y="1443634"/>
            <a:ext cx="12649776" cy="1125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8"/>
              </a:lnSpc>
            </a:pPr>
            <a:r>
              <a:rPr lang="en-US" sz="7700">
                <a:solidFill>
                  <a:srgbClr val="272727"/>
                </a:solidFill>
                <a:latin typeface="HK Grotesk Bold"/>
              </a:rPr>
              <a:t>Quem decidi entrevistar?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384172" y="7373711"/>
            <a:ext cx="5609659" cy="1695754"/>
            <a:chOff x="0" y="0"/>
            <a:chExt cx="7479545" cy="226100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7479545" cy="6574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72"/>
                </a:lnSpc>
              </a:pPr>
              <a:r>
                <a:rPr lang="en-US" sz="3051">
                  <a:solidFill>
                    <a:srgbClr val="272727"/>
                  </a:solidFill>
                  <a:latin typeface="HK Grotesk Bold"/>
                </a:rPr>
                <a:t>CATARINA FERREIRA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976042"/>
              <a:ext cx="7479545" cy="1259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52"/>
                </a:lnSpc>
              </a:pPr>
              <a:r>
                <a:rPr lang="en-US" sz="2751">
                  <a:solidFill>
                    <a:srgbClr val="272727"/>
                  </a:solidFill>
                  <a:latin typeface="Open Sauce"/>
                </a:rPr>
                <a:t>Aluna do 3º ano da Licenciatura de Marketing da UM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56378" y="875366"/>
            <a:ext cx="10127042" cy="3088508"/>
            <a:chOff x="0" y="0"/>
            <a:chExt cx="13502723" cy="411801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7625"/>
              <a:ext cx="13502723" cy="33935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918"/>
                </a:lnSpc>
              </a:pPr>
              <a:r>
                <a:rPr lang="en-US" sz="8700">
                  <a:solidFill>
                    <a:srgbClr val="272727"/>
                  </a:solidFill>
                  <a:latin typeface="HK Grotesk Bold"/>
                </a:rPr>
                <a:t>Propósito da entrevista</a:t>
              </a:r>
            </a:p>
          </p:txBody>
        </p:sp>
        <p:sp>
          <p:nvSpPr>
            <p:cNvPr name="AutoShape 4" id="4"/>
            <p:cNvSpPr/>
            <p:nvPr/>
          </p:nvSpPr>
          <p:spPr>
            <a:xfrm rot="0">
              <a:off x="0" y="3970983"/>
              <a:ext cx="1004993" cy="147027"/>
            </a:xfrm>
            <a:prstGeom prst="rect">
              <a:avLst/>
            </a:prstGeom>
            <a:solidFill>
              <a:srgbClr val="272727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877967" y="-1334988"/>
            <a:ext cx="15427992" cy="14540882"/>
          </a:xfrm>
          <a:custGeom>
            <a:avLst/>
            <a:gdLst/>
            <a:ahLst/>
            <a:cxnLst/>
            <a:rect r="r" b="b" t="t" l="l"/>
            <a:pathLst>
              <a:path h="14540882" w="15427992">
                <a:moveTo>
                  <a:pt x="0" y="0"/>
                </a:moveTo>
                <a:lnTo>
                  <a:pt x="15427992" y="0"/>
                </a:lnTo>
                <a:lnTo>
                  <a:pt x="15427992" y="14540883"/>
                </a:lnTo>
                <a:lnTo>
                  <a:pt x="0" y="145408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225183">
            <a:off x="15708427" y="-2174961"/>
            <a:ext cx="5731878" cy="7100299"/>
          </a:xfrm>
          <a:custGeom>
            <a:avLst/>
            <a:gdLst/>
            <a:ahLst/>
            <a:cxnLst/>
            <a:rect r="r" b="b" t="t" l="l"/>
            <a:pathLst>
              <a:path h="7100299" w="5731878">
                <a:moveTo>
                  <a:pt x="0" y="0"/>
                </a:moveTo>
                <a:lnTo>
                  <a:pt x="5731877" y="0"/>
                </a:lnTo>
                <a:lnTo>
                  <a:pt x="5731877" y="7100299"/>
                </a:lnTo>
                <a:lnTo>
                  <a:pt x="0" y="71002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433322" y="2436675"/>
            <a:ext cx="2459432" cy="2287272"/>
          </a:xfrm>
          <a:custGeom>
            <a:avLst/>
            <a:gdLst/>
            <a:ahLst/>
            <a:cxnLst/>
            <a:rect r="r" b="b" t="t" l="l"/>
            <a:pathLst>
              <a:path h="2287272" w="2459432">
                <a:moveTo>
                  <a:pt x="0" y="0"/>
                </a:moveTo>
                <a:lnTo>
                  <a:pt x="2459432" y="0"/>
                </a:lnTo>
                <a:lnTo>
                  <a:pt x="2459432" y="2287271"/>
                </a:lnTo>
                <a:lnTo>
                  <a:pt x="0" y="22872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4666796"/>
            <a:ext cx="13639999" cy="3837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6"/>
              </a:lnSpc>
            </a:pPr>
            <a:r>
              <a:rPr lang="en-US" sz="2754">
                <a:solidFill>
                  <a:srgbClr val="272727"/>
                </a:solidFill>
                <a:latin typeface="HK Grotesk Light"/>
              </a:rPr>
              <a:t>Como esta entrevista surge no âmbito do projeto da disciplina de AVD, ao qual os professores propuseram em entrevistar alguém relacionado com a universidade, no âmbito dos 50 anos da Universidade do Minho. Achei que seria interessante saber mais sobre a experiência e jornada académica de um aluno da universidade, daí ter entrevistado a minha amiga e aluna Catarina Ferreira, da licenciatura em Marketing, visto que possui um percurso académico de 4 anos bastante interessante e completo, de muitas experiências e vivências diferentes.</a:t>
            </a:r>
          </a:p>
          <a:p>
            <a:pPr algn="l">
              <a:lnSpc>
                <a:spcPts val="3576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44972" y="-2126941"/>
            <a:ext cx="15427992" cy="14540882"/>
          </a:xfrm>
          <a:custGeom>
            <a:avLst/>
            <a:gdLst/>
            <a:ahLst/>
            <a:cxnLst/>
            <a:rect r="r" b="b" t="t" l="l"/>
            <a:pathLst>
              <a:path h="14540882" w="15427992">
                <a:moveTo>
                  <a:pt x="0" y="0"/>
                </a:moveTo>
                <a:lnTo>
                  <a:pt x="15427992" y="0"/>
                </a:lnTo>
                <a:lnTo>
                  <a:pt x="15427992" y="14540882"/>
                </a:lnTo>
                <a:lnTo>
                  <a:pt x="0" y="145408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227535"/>
            <a:ext cx="15377730" cy="1265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4"/>
              </a:lnSpc>
            </a:pPr>
            <a:r>
              <a:rPr lang="en-US" sz="8600">
                <a:solidFill>
                  <a:srgbClr val="272727"/>
                </a:solidFill>
                <a:latin typeface="HK Grotesk Bold"/>
              </a:rPr>
              <a:t>Características da entrevista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28700" y="2493218"/>
            <a:ext cx="1144548" cy="110270"/>
          </a:xfrm>
          <a:prstGeom prst="rect">
            <a:avLst/>
          </a:prstGeom>
          <a:solidFill>
            <a:srgbClr val="272727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1028700" y="3660763"/>
            <a:ext cx="14676743" cy="4930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8849" indent="-379424" lvl="1">
              <a:lnSpc>
                <a:spcPts val="4920"/>
              </a:lnSpc>
              <a:buFont typeface="Arial"/>
              <a:buChar char="•"/>
            </a:pPr>
            <a:r>
              <a:rPr lang="en-US" sz="3514">
                <a:solidFill>
                  <a:srgbClr val="272727"/>
                </a:solidFill>
                <a:latin typeface="Open Sauce"/>
              </a:rPr>
              <a:t>Data da entrevista: 3 de abril</a:t>
            </a:r>
          </a:p>
          <a:p>
            <a:pPr algn="l" marL="758849" indent="-379424" lvl="1">
              <a:lnSpc>
                <a:spcPts val="4920"/>
              </a:lnSpc>
              <a:buFont typeface="Arial"/>
              <a:buChar char="•"/>
            </a:pPr>
            <a:r>
              <a:rPr lang="en-US" sz="3514">
                <a:solidFill>
                  <a:srgbClr val="272727"/>
                </a:solidFill>
                <a:latin typeface="Open Sauce"/>
              </a:rPr>
              <a:t>Local da entrevista: online pelo Zoom</a:t>
            </a:r>
          </a:p>
          <a:p>
            <a:pPr algn="l" marL="758849" indent="-379424" lvl="1">
              <a:lnSpc>
                <a:spcPts val="4920"/>
              </a:lnSpc>
              <a:buFont typeface="Arial"/>
              <a:buChar char="•"/>
            </a:pPr>
            <a:r>
              <a:rPr lang="en-US" sz="3514">
                <a:solidFill>
                  <a:srgbClr val="272727"/>
                </a:solidFill>
                <a:latin typeface="Open Sauce"/>
              </a:rPr>
              <a:t>Duração da entrevista: 18 minutos</a:t>
            </a:r>
          </a:p>
          <a:p>
            <a:pPr algn="l" marL="758849" indent="-379424" lvl="1">
              <a:lnSpc>
                <a:spcPts val="4920"/>
              </a:lnSpc>
              <a:buFont typeface="Arial"/>
              <a:buChar char="•"/>
            </a:pPr>
            <a:r>
              <a:rPr lang="en-US" sz="3514">
                <a:solidFill>
                  <a:srgbClr val="272727"/>
                </a:solidFill>
                <a:latin typeface="Open Sauce"/>
              </a:rPr>
              <a:t>Nome da entrevistada: Catarina Ferreira</a:t>
            </a:r>
          </a:p>
          <a:p>
            <a:pPr algn="l" marL="758849" indent="-379424" lvl="1">
              <a:lnSpc>
                <a:spcPts val="4920"/>
              </a:lnSpc>
              <a:buFont typeface="Arial"/>
              <a:buChar char="•"/>
            </a:pPr>
            <a:r>
              <a:rPr lang="en-US" sz="3514">
                <a:solidFill>
                  <a:srgbClr val="272727"/>
                </a:solidFill>
                <a:latin typeface="Open Sauce"/>
              </a:rPr>
              <a:t>Idade: 22 anos</a:t>
            </a:r>
          </a:p>
          <a:p>
            <a:pPr algn="l" marL="758849" indent="-379424" lvl="1">
              <a:lnSpc>
                <a:spcPts val="4920"/>
              </a:lnSpc>
              <a:buFont typeface="Arial"/>
              <a:buChar char="•"/>
            </a:pPr>
            <a:r>
              <a:rPr lang="en-US" sz="3514">
                <a:solidFill>
                  <a:srgbClr val="272727"/>
                </a:solidFill>
                <a:latin typeface="Open Sauce"/>
              </a:rPr>
              <a:t>Ocupação: Estudante</a:t>
            </a:r>
          </a:p>
          <a:p>
            <a:pPr algn="l" marL="758849" indent="-379424" lvl="1">
              <a:lnSpc>
                <a:spcPts val="4920"/>
              </a:lnSpc>
              <a:buFont typeface="Arial"/>
              <a:buChar char="•"/>
            </a:pPr>
            <a:r>
              <a:rPr lang="en-US" sz="3514">
                <a:solidFill>
                  <a:srgbClr val="272727"/>
                </a:solidFill>
                <a:latin typeface="Open Sauce"/>
              </a:rPr>
              <a:t>Curso: 3ºano da Licenciatura em Marketing </a:t>
            </a:r>
          </a:p>
          <a:p>
            <a:pPr algn="l">
              <a:lnSpc>
                <a:spcPts val="4920"/>
              </a:lnSpc>
            </a:pPr>
            <a:r>
              <a:rPr lang="en-US" sz="3514">
                <a:solidFill>
                  <a:srgbClr val="272727"/>
                </a:solidFill>
                <a:latin typeface="Open Sauce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128608" y="1028700"/>
            <a:ext cx="61567" cy="8229600"/>
          </a:xfrm>
          <a:prstGeom prst="rect">
            <a:avLst/>
          </a:prstGeom>
          <a:solidFill>
            <a:srgbClr val="272727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-11186440" y="-4638262"/>
            <a:ext cx="15427992" cy="14540882"/>
          </a:xfrm>
          <a:custGeom>
            <a:avLst/>
            <a:gdLst/>
            <a:ahLst/>
            <a:cxnLst/>
            <a:rect r="r" b="b" t="t" l="l"/>
            <a:pathLst>
              <a:path h="14540882" w="15427992">
                <a:moveTo>
                  <a:pt x="0" y="0"/>
                </a:moveTo>
                <a:lnTo>
                  <a:pt x="15427992" y="0"/>
                </a:lnTo>
                <a:lnTo>
                  <a:pt x="15427992" y="14540882"/>
                </a:lnTo>
                <a:lnTo>
                  <a:pt x="0" y="145408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57275"/>
            <a:ext cx="6743647" cy="2102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26"/>
              </a:lnSpc>
            </a:pPr>
            <a:r>
              <a:rPr lang="en-US" sz="7215">
                <a:solidFill>
                  <a:srgbClr val="272727"/>
                </a:solidFill>
                <a:latin typeface="HK Grotesk Bold"/>
              </a:rPr>
              <a:t>Tópicos centrais da entrevista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928407" y="3045221"/>
            <a:ext cx="7118931" cy="2257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8"/>
              </a:lnSpc>
            </a:pPr>
            <a:r>
              <a:rPr lang="en-US" sz="2606">
                <a:solidFill>
                  <a:srgbClr val="272727"/>
                </a:solidFill>
                <a:latin typeface="Open Sauce Light"/>
              </a:rPr>
              <a:t>As dificuldades e diferenças sentidas no processo de transição de curso. Frequentou o 1ºano da licenciatura de Biologia Aplicada, tendo mudado para a atual licenciatura em Marketing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28407" y="1632219"/>
            <a:ext cx="7118931" cy="886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8"/>
              </a:lnSpc>
            </a:pPr>
            <a:r>
              <a:rPr lang="en-US" sz="2606">
                <a:solidFill>
                  <a:srgbClr val="272727"/>
                </a:solidFill>
                <a:latin typeface="Open Sauce Light"/>
              </a:rPr>
              <a:t>A experiência de 1 ano numa licenciatura que não correspondeu às expectativas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8407" y="5829824"/>
            <a:ext cx="7542855" cy="1800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8"/>
              </a:lnSpc>
            </a:pPr>
            <a:r>
              <a:rPr lang="en-US" sz="2606">
                <a:solidFill>
                  <a:srgbClr val="272727"/>
                </a:solidFill>
                <a:latin typeface="Open Sauce Light"/>
              </a:rPr>
              <a:t>Envolvimento em atividades extracurriculares na universidade (experiência e feedback): Praxe, ACE (Junior Agency), Núcleo de Estudantes de Marketing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8407" y="8078526"/>
            <a:ext cx="7118931" cy="886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8"/>
              </a:lnSpc>
            </a:pPr>
            <a:r>
              <a:rPr lang="en-US" sz="2606">
                <a:solidFill>
                  <a:srgbClr val="272727"/>
                </a:solidFill>
                <a:latin typeface="Open Sauce Light"/>
              </a:rPr>
              <a:t>Retrospectiva do percurso académico e planos para o futuro</a:t>
            </a:r>
          </a:p>
        </p:txBody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8969113" y="1805018"/>
            <a:ext cx="380558" cy="380558"/>
            <a:chOff x="6705600" y="1371600"/>
            <a:chExt cx="10972800" cy="1097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3408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8969113" y="3908887"/>
            <a:ext cx="380558" cy="380558"/>
            <a:chOff x="6705600" y="1371600"/>
            <a:chExt cx="10972800" cy="1097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3408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8969113" y="6012757"/>
            <a:ext cx="380558" cy="380558"/>
            <a:chOff x="6705600" y="1371600"/>
            <a:chExt cx="10972800" cy="1097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3408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8969113" y="8116626"/>
            <a:ext cx="380558" cy="380558"/>
            <a:chOff x="6705600" y="1371600"/>
            <a:chExt cx="10972800" cy="1097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3408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-868460" y="5143500"/>
            <a:ext cx="2459432" cy="2287272"/>
          </a:xfrm>
          <a:custGeom>
            <a:avLst/>
            <a:gdLst/>
            <a:ahLst/>
            <a:cxnLst/>
            <a:rect r="r" b="b" t="t" l="l"/>
            <a:pathLst>
              <a:path h="2287272" w="2459432">
                <a:moveTo>
                  <a:pt x="0" y="0"/>
                </a:moveTo>
                <a:lnTo>
                  <a:pt x="2459432" y="0"/>
                </a:lnTo>
                <a:lnTo>
                  <a:pt x="2459432" y="2287272"/>
                </a:lnTo>
                <a:lnTo>
                  <a:pt x="0" y="22872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0566" r="-46549" b="-2565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-2424449"/>
            <a:ext cx="15427992" cy="14540882"/>
          </a:xfrm>
          <a:custGeom>
            <a:avLst/>
            <a:gdLst/>
            <a:ahLst/>
            <a:cxnLst/>
            <a:rect r="r" b="b" t="t" l="l"/>
            <a:pathLst>
              <a:path h="14540882" w="15427992">
                <a:moveTo>
                  <a:pt x="0" y="0"/>
                </a:moveTo>
                <a:lnTo>
                  <a:pt x="15427992" y="0"/>
                </a:lnTo>
                <a:lnTo>
                  <a:pt x="15427992" y="14540882"/>
                </a:lnTo>
                <a:lnTo>
                  <a:pt x="0" y="145408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134924" y="4242257"/>
            <a:ext cx="6400830" cy="6400804"/>
            <a:chOff x="0" y="0"/>
            <a:chExt cx="6350000" cy="63499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t="-40240" r="0" b="-70871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9002219">
            <a:off x="12684758" y="7677713"/>
            <a:ext cx="4787691" cy="5930698"/>
          </a:xfrm>
          <a:custGeom>
            <a:avLst/>
            <a:gdLst/>
            <a:ahLst/>
            <a:cxnLst/>
            <a:rect r="r" b="b" t="t" l="l"/>
            <a:pathLst>
              <a:path h="5930698" w="4787691">
                <a:moveTo>
                  <a:pt x="0" y="0"/>
                </a:moveTo>
                <a:lnTo>
                  <a:pt x="4787691" y="0"/>
                </a:lnTo>
                <a:lnTo>
                  <a:pt x="4787691" y="5930698"/>
                </a:lnTo>
                <a:lnTo>
                  <a:pt x="0" y="59306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428771" y="-445089"/>
            <a:ext cx="6400830" cy="6400804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0" t="-32396" r="0" b="-937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-8786546">
            <a:off x="10683249" y="-1993103"/>
            <a:ext cx="3491045" cy="4324493"/>
          </a:xfrm>
          <a:custGeom>
            <a:avLst/>
            <a:gdLst/>
            <a:ahLst/>
            <a:cxnLst/>
            <a:rect r="r" b="b" t="t" l="l"/>
            <a:pathLst>
              <a:path h="4324493" w="3491045">
                <a:moveTo>
                  <a:pt x="0" y="0"/>
                </a:moveTo>
                <a:lnTo>
                  <a:pt x="3491045" y="0"/>
                </a:lnTo>
                <a:lnTo>
                  <a:pt x="3491045" y="4324493"/>
                </a:lnTo>
                <a:lnTo>
                  <a:pt x="0" y="43244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809771" y="6590471"/>
            <a:ext cx="2459432" cy="2287272"/>
          </a:xfrm>
          <a:custGeom>
            <a:avLst/>
            <a:gdLst/>
            <a:ahLst/>
            <a:cxnLst/>
            <a:rect r="r" b="b" t="t" l="l"/>
            <a:pathLst>
              <a:path h="2287272" w="2459432">
                <a:moveTo>
                  <a:pt x="0" y="0"/>
                </a:moveTo>
                <a:lnTo>
                  <a:pt x="2459432" y="0"/>
                </a:lnTo>
                <a:lnTo>
                  <a:pt x="2459432" y="2287271"/>
                </a:lnTo>
                <a:lnTo>
                  <a:pt x="0" y="22872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048947"/>
            <a:ext cx="7093591" cy="1890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32"/>
              </a:lnSpc>
            </a:pPr>
            <a:r>
              <a:rPr lang="en-US" sz="5451">
                <a:solidFill>
                  <a:srgbClr val="FFFFFF"/>
                </a:solidFill>
                <a:latin typeface="HK Grotesk Bold"/>
              </a:rPr>
              <a:t>Participação no ambiente académico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370933" y="4387981"/>
            <a:ext cx="6109382" cy="6109357"/>
            <a:chOff x="0" y="0"/>
            <a:chExt cx="6350000" cy="63499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 l="0" t="-28650" r="0" b="-82461"/>
              </a:stretch>
            </a:blipFill>
          </p:spPr>
        </p:sp>
      </p:grpSp>
      <p:sp>
        <p:nvSpPr>
          <p:cNvPr name="AutoShape 14" id="14"/>
          <p:cNvSpPr/>
          <p:nvPr/>
        </p:nvSpPr>
        <p:spPr>
          <a:xfrm rot="0">
            <a:off x="1228110" y="2009158"/>
            <a:ext cx="1144548" cy="110270"/>
          </a:xfrm>
          <a:prstGeom prst="rect">
            <a:avLst/>
          </a:prstGeom>
          <a:solidFill>
            <a:srgbClr val="272727"/>
          </a:solid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37728" y="7373631"/>
            <a:ext cx="15427992" cy="14540882"/>
          </a:xfrm>
          <a:custGeom>
            <a:avLst/>
            <a:gdLst/>
            <a:ahLst/>
            <a:cxnLst/>
            <a:rect r="r" b="b" t="t" l="l"/>
            <a:pathLst>
              <a:path h="14540882" w="15427992">
                <a:moveTo>
                  <a:pt x="0" y="0"/>
                </a:moveTo>
                <a:lnTo>
                  <a:pt x="15427992" y="0"/>
                </a:lnTo>
                <a:lnTo>
                  <a:pt x="15427992" y="14540882"/>
                </a:lnTo>
                <a:lnTo>
                  <a:pt x="0" y="145408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04800" y="8305164"/>
            <a:ext cx="2459432" cy="2287272"/>
          </a:xfrm>
          <a:custGeom>
            <a:avLst/>
            <a:gdLst/>
            <a:ahLst/>
            <a:cxnLst/>
            <a:rect r="r" b="b" t="t" l="l"/>
            <a:pathLst>
              <a:path h="2287272" w="2459432">
                <a:moveTo>
                  <a:pt x="0" y="0"/>
                </a:moveTo>
                <a:lnTo>
                  <a:pt x="2459432" y="0"/>
                </a:lnTo>
                <a:lnTo>
                  <a:pt x="2459432" y="2287272"/>
                </a:lnTo>
                <a:lnTo>
                  <a:pt x="0" y="22872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24916" y="869171"/>
            <a:ext cx="9259767" cy="2503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4"/>
              </a:lnSpc>
            </a:pPr>
            <a:r>
              <a:rPr lang="en-US" sz="8600">
                <a:solidFill>
                  <a:srgbClr val="272727"/>
                </a:solidFill>
                <a:latin typeface="HK Grotesk Bold"/>
              </a:rPr>
              <a:t>Análise dos tópicos centrais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028700" y="3532074"/>
            <a:ext cx="841298" cy="110270"/>
          </a:xfrm>
          <a:prstGeom prst="rect">
            <a:avLst/>
          </a:prstGeom>
          <a:solidFill>
            <a:srgbClr val="272727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24916" y="4250688"/>
            <a:ext cx="12039538" cy="2378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8"/>
              </a:lnSpc>
              <a:spcBef>
                <a:spcPct val="0"/>
              </a:spcBef>
            </a:pPr>
            <a:r>
              <a:rPr lang="en-US" sz="2200">
                <a:solidFill>
                  <a:srgbClr val="272727"/>
                </a:solidFill>
                <a:latin typeface="Open Sauce Bold"/>
              </a:rPr>
              <a:t>Mudança de Curso:</a:t>
            </a:r>
          </a:p>
          <a:p>
            <a:pPr algn="l">
              <a:lnSpc>
                <a:spcPts val="2394"/>
              </a:lnSpc>
              <a:spcBef>
                <a:spcPct val="0"/>
              </a:spcBef>
            </a:pPr>
          </a:p>
          <a:p>
            <a:pPr algn="l">
              <a:lnSpc>
                <a:spcPts val="2394"/>
              </a:lnSpc>
              <a:spcBef>
                <a:spcPct val="0"/>
              </a:spcBef>
            </a:pPr>
            <a:r>
              <a:rPr lang="en-US" sz="2100">
                <a:solidFill>
                  <a:srgbClr val="272727"/>
                </a:solidFill>
                <a:latin typeface="Open Sauce"/>
              </a:rPr>
              <a:t>A mudança de curso é um ponto significativo na entrevista, indica uma mudança drástica e uma busca pelo alinhamento entre os interesses pessoais e a área de estudo. Essa mudança pode refletir um processo de autoconhecimento e amadurecimento, onde a entrevistada identificou as suas verdadeiras paixões e aspirações profissionais. Demonstra também flexibilidade e capacidade de adaptação, características valiosas tanto no ambiente académico quanto no mercado de trabalho.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4916" y="7363077"/>
            <a:ext cx="12392681" cy="2073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4"/>
              </a:lnSpc>
              <a:spcBef>
                <a:spcPct val="0"/>
              </a:spcBef>
            </a:pPr>
            <a:r>
              <a:rPr lang="en-US" sz="2100">
                <a:solidFill>
                  <a:srgbClr val="272727"/>
                </a:solidFill>
                <a:latin typeface="Open Sauce Bold"/>
              </a:rPr>
              <a:t>Envolvimento no ambiente académico:</a:t>
            </a:r>
          </a:p>
          <a:p>
            <a:pPr algn="l">
              <a:lnSpc>
                <a:spcPts val="2394"/>
              </a:lnSpc>
              <a:spcBef>
                <a:spcPct val="0"/>
              </a:spcBef>
            </a:pPr>
          </a:p>
          <a:p>
            <a:pPr algn="l">
              <a:lnSpc>
                <a:spcPts val="2394"/>
              </a:lnSpc>
              <a:spcBef>
                <a:spcPct val="0"/>
              </a:spcBef>
            </a:pPr>
            <a:r>
              <a:rPr lang="en-US" sz="2100">
                <a:solidFill>
                  <a:srgbClr val="272727"/>
                </a:solidFill>
                <a:latin typeface="Open Sauce"/>
              </a:rPr>
              <a:t>O envolvimento em atividades extracurriculares, como a praxe, o associativismo estudantil na ACE e o Núcleo de estudantes, para a Catarina tem muito importância da integração social e da participação ativa na comunidade universitária.</a:t>
            </a:r>
          </a:p>
          <a:p>
            <a:pPr algn="l">
              <a:lnSpc>
                <a:spcPts val="2394"/>
              </a:lnSpc>
              <a:spcBef>
                <a:spcPct val="0"/>
              </a:spcBef>
            </a:pPr>
            <a:r>
              <a:rPr lang="en-US" sz="2100">
                <a:solidFill>
                  <a:srgbClr val="272727"/>
                </a:solidFill>
                <a:latin typeface="Open Sauce"/>
              </a:rPr>
              <a:t>Essas experiências vão além do currículo académico tradicional, proporcionando oportunidades para desenvolver habilidades interpessoais, liderança e trabalho em equipa.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4405" y="3254517"/>
            <a:ext cx="7334895" cy="1268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9"/>
              </a:lnSpc>
              <a:spcBef>
                <a:spcPct val="0"/>
              </a:spcBef>
            </a:pPr>
            <a:r>
              <a:rPr lang="en-US" sz="1499">
                <a:solidFill>
                  <a:srgbClr val="FF1F73"/>
                </a:solidFill>
                <a:latin typeface="HK Grotesk Bold"/>
              </a:rPr>
              <a:t>Catarina: “</a:t>
            </a:r>
            <a:r>
              <a:rPr lang="en-US" sz="1499">
                <a:solidFill>
                  <a:srgbClr val="FF1F73"/>
                </a:solidFill>
                <a:latin typeface="HK Grotesk Bold"/>
              </a:rPr>
              <a:t>A transição para o curso de Marketing, no início, foi um pouco difícil, especialmente porque eu não tinha experiência anterior em economia, que é uma parte importante do curso. No entanto, recebi apoio do meu irmão, já que estudou Gestão, o que tornou a adaptação mais fácil. Além disso, gostei da dinâmica das aulas e da oportunidade de trabalhar em grupo. Isso ajudou-me a conhecer novas pessoas e a sentir-me mais integrada na universidade.”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0566" r="-46549" b="-2565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-2424449"/>
            <a:ext cx="15427992" cy="14540882"/>
          </a:xfrm>
          <a:custGeom>
            <a:avLst/>
            <a:gdLst/>
            <a:ahLst/>
            <a:cxnLst/>
            <a:rect r="r" b="b" t="t" l="l"/>
            <a:pathLst>
              <a:path h="14540882" w="15427992">
                <a:moveTo>
                  <a:pt x="0" y="0"/>
                </a:moveTo>
                <a:lnTo>
                  <a:pt x="15427992" y="0"/>
                </a:lnTo>
                <a:lnTo>
                  <a:pt x="15427992" y="14540882"/>
                </a:lnTo>
                <a:lnTo>
                  <a:pt x="0" y="145408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002219">
            <a:off x="13796754" y="-2248756"/>
            <a:ext cx="4787691" cy="5930698"/>
          </a:xfrm>
          <a:custGeom>
            <a:avLst/>
            <a:gdLst/>
            <a:ahLst/>
            <a:cxnLst/>
            <a:rect r="r" b="b" t="t" l="l"/>
            <a:pathLst>
              <a:path h="5930698" w="4787691">
                <a:moveTo>
                  <a:pt x="0" y="0"/>
                </a:moveTo>
                <a:lnTo>
                  <a:pt x="4787690" y="0"/>
                </a:lnTo>
                <a:lnTo>
                  <a:pt x="4787690" y="5930698"/>
                </a:lnTo>
                <a:lnTo>
                  <a:pt x="0" y="59306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9002219">
            <a:off x="-1365145" y="6354567"/>
            <a:ext cx="4787691" cy="5930698"/>
          </a:xfrm>
          <a:custGeom>
            <a:avLst/>
            <a:gdLst/>
            <a:ahLst/>
            <a:cxnLst/>
            <a:rect r="r" b="b" t="t" l="l"/>
            <a:pathLst>
              <a:path h="5930698" w="4787691">
                <a:moveTo>
                  <a:pt x="0" y="0"/>
                </a:moveTo>
                <a:lnTo>
                  <a:pt x="4787690" y="0"/>
                </a:lnTo>
                <a:lnTo>
                  <a:pt x="4787690" y="5930698"/>
                </a:lnTo>
                <a:lnTo>
                  <a:pt x="0" y="59306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90599" y="2072332"/>
            <a:ext cx="2459432" cy="2287272"/>
          </a:xfrm>
          <a:custGeom>
            <a:avLst/>
            <a:gdLst/>
            <a:ahLst/>
            <a:cxnLst/>
            <a:rect r="r" b="b" t="t" l="l"/>
            <a:pathLst>
              <a:path h="2287272" w="2459432">
                <a:moveTo>
                  <a:pt x="0" y="0"/>
                </a:moveTo>
                <a:lnTo>
                  <a:pt x="2459432" y="0"/>
                </a:lnTo>
                <a:lnTo>
                  <a:pt x="2459432" y="2287272"/>
                </a:lnTo>
                <a:lnTo>
                  <a:pt x="0" y="22872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735475" y="2072332"/>
            <a:ext cx="12817051" cy="6273657"/>
            <a:chOff x="0" y="0"/>
            <a:chExt cx="17089401" cy="836487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262335"/>
              <a:ext cx="17089401" cy="6906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3251"/>
                </a:lnSpc>
                <a:spcBef>
                  <a:spcPct val="0"/>
                </a:spcBef>
              </a:pPr>
              <a:r>
                <a:rPr lang="en-US" sz="13251" spc="265" u="none">
                  <a:solidFill>
                    <a:srgbClr val="FFFFFF"/>
                  </a:solidFill>
                  <a:latin typeface="HK Grotesk Bold"/>
                </a:rPr>
                <a:t>OBRIGADA PELA ATENÇÃO!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249669" y="7679318"/>
              <a:ext cx="14590063" cy="6574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72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426380" y="8845220"/>
            <a:ext cx="2459432" cy="2287272"/>
          </a:xfrm>
          <a:custGeom>
            <a:avLst/>
            <a:gdLst/>
            <a:ahLst/>
            <a:cxnLst/>
            <a:rect r="r" b="b" t="t" l="l"/>
            <a:pathLst>
              <a:path h="2287272" w="2459432">
                <a:moveTo>
                  <a:pt x="0" y="0"/>
                </a:moveTo>
                <a:lnTo>
                  <a:pt x="2459432" y="0"/>
                </a:lnTo>
                <a:lnTo>
                  <a:pt x="2459432" y="2287272"/>
                </a:lnTo>
                <a:lnTo>
                  <a:pt x="0" y="22872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DAGECPTz57Y</dc:identifier>
  <dcterms:modified xsi:type="dcterms:W3CDTF">2011-08-01T06:04:30Z</dcterms:modified>
  <cp:revision>1</cp:revision>
  <dc:title>Entrevista Catarina</dc:title>
</cp:coreProperties>
</file>