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26" d="100"/>
          <a:sy n="126" d="100"/>
        </p:scale>
        <p:origin x="20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TAM €M</c:v>
                </c:pt>
              </c:strCache>
            </c:strRef>
          </c:tx>
          <c:spPr>
            <a:solidFill>
              <a:srgbClr val="030A18"/>
            </a:solidFill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B2C</c:v>
                </c:pt>
                <c:pt idx="1">
                  <c:v>B2B</c:v>
                </c:pt>
                <c:pt idx="2">
                  <c:v>Total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2400</c:v>
                </c:pt>
                <c:pt idx="1">
                  <c:v>57.6</c:v>
                </c:pt>
                <c:pt idx="2">
                  <c:v>2457.6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FF-43C3-BF77-E243102AE99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SAM €M</c:v>
                </c:pt>
              </c:strCache>
            </c:strRef>
          </c:tx>
          <c:spPr>
            <a:solidFill>
              <a:srgbClr val="97B1DF"/>
            </a:solidFill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B2C</c:v>
                </c:pt>
                <c:pt idx="1">
                  <c:v>B2B</c:v>
                </c:pt>
                <c:pt idx="2">
                  <c:v>Total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14.4</c:v>
                </c:pt>
                <c:pt idx="1">
                  <c:v>0.34560000000000002</c:v>
                </c:pt>
                <c:pt idx="2">
                  <c:v>14.7456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2FF-43C3-BF77-E243102AE99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SOM €M</c:v>
                </c:pt>
              </c:strCache>
            </c:strRef>
          </c:tx>
          <c:spPr>
            <a:solidFill>
              <a:srgbClr val="A4B6B8"/>
            </a:solidFill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B2C</c:v>
                </c:pt>
                <c:pt idx="1">
                  <c:v>B2B</c:v>
                </c:pt>
                <c:pt idx="2">
                  <c:v>Total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0.86399999999999999</c:v>
                </c:pt>
                <c:pt idx="1">
                  <c:v>0.34560000000000002</c:v>
                </c:pt>
                <c:pt idx="2">
                  <c:v>1.2096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2FF-43C3-BF77-E243102AE9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4"/>
        <c:axId val="2094734552"/>
      </c:bar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ro-RO" b="0" i="0" u="none" strike="noStrike">
                    <a:solidFill>
                      <a:srgbClr val="000000"/>
                    </a:solidFill>
                    <a:latin typeface="Arial"/>
                  </a:rPr>
                  <a:t>Segment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ro-RO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  <c:max val="250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ro-RO" b="0" i="0" u="none" strike="noStrike">
                    <a:solidFill>
                      <a:srgbClr val="000000"/>
                    </a:solidFill>
                    <a:latin typeface="Arial"/>
                  </a:rPr>
                  <a:t>€M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ro-RO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Cash balance (€M)</c:v>
                </c:pt>
              </c:strCache>
            </c:strRef>
          </c:tx>
          <c:spPr>
            <a:ln w="25400" cap="flat">
              <a:solidFill>
                <a:srgbClr val="030A18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030A18"/>
              </a:solidFill>
              <a:ln w="9525" cap="flat">
                <a:solidFill>
                  <a:srgbClr val="030A18"/>
                </a:solidFill>
                <a:prstDash val="solid"/>
                <a:round/>
              </a:ln>
              <a:effectLst/>
            </c:spPr>
          </c:marker>
          <c:cat>
            <c:strRef>
              <c:f>Sheet1!$A$2:$A$25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5</c:v>
                </c:pt>
                <c:pt idx="1">
                  <c:v>4.76</c:v>
                </c:pt>
                <c:pt idx="2">
                  <c:v>4.5199999999999996</c:v>
                </c:pt>
                <c:pt idx="3">
                  <c:v>4.2699999999999996</c:v>
                </c:pt>
                <c:pt idx="4">
                  <c:v>4.0199999999999996</c:v>
                </c:pt>
                <c:pt idx="5">
                  <c:v>3.77</c:v>
                </c:pt>
                <c:pt idx="6">
                  <c:v>3.52</c:v>
                </c:pt>
                <c:pt idx="7">
                  <c:v>3.27</c:v>
                </c:pt>
                <c:pt idx="8">
                  <c:v>3.02</c:v>
                </c:pt>
                <c:pt idx="9">
                  <c:v>2.77</c:v>
                </c:pt>
                <c:pt idx="10">
                  <c:v>2.52</c:v>
                </c:pt>
                <c:pt idx="11">
                  <c:v>2.27</c:v>
                </c:pt>
                <c:pt idx="12">
                  <c:v>2.02</c:v>
                </c:pt>
                <c:pt idx="13">
                  <c:v>1.77</c:v>
                </c:pt>
                <c:pt idx="14">
                  <c:v>1.52</c:v>
                </c:pt>
                <c:pt idx="15">
                  <c:v>1.27</c:v>
                </c:pt>
                <c:pt idx="16">
                  <c:v>1.02</c:v>
                </c:pt>
                <c:pt idx="17">
                  <c:v>0.77</c:v>
                </c:pt>
                <c:pt idx="18">
                  <c:v>0.52</c:v>
                </c:pt>
                <c:pt idx="19">
                  <c:v>0.27</c:v>
                </c:pt>
                <c:pt idx="20">
                  <c:v>0.02</c:v>
                </c:pt>
                <c:pt idx="21">
                  <c:v>-0.23</c:v>
                </c:pt>
                <c:pt idx="22">
                  <c:v>-0.48</c:v>
                </c:pt>
                <c:pt idx="23">
                  <c:v>-0.73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D7-4EB8-A106-68B95DA59F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4"/>
        <c:axId val="2094734552"/>
      </c:line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ro-RO" b="0" i="0" u="none" strike="noStrike">
                    <a:solidFill>
                      <a:srgbClr val="000000"/>
                    </a:solidFill>
                    <a:latin typeface="Arial"/>
                  </a:rPr>
                  <a:t>Month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30A18"/>
                </a:solidFill>
                <a:latin typeface="Arial"/>
              </a:defRPr>
            </a:pPr>
            <a:endParaRPr lang="ro-RO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  <c:max val="5.5"/>
          <c:min val="-1.23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ro-RO" b="0" i="0" u="none" strike="noStrike">
                    <a:solidFill>
                      <a:srgbClr val="000000"/>
                    </a:solidFill>
                    <a:latin typeface="Arial"/>
                  </a:rPr>
                  <a:t>€M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30A18"/>
                </a:solidFill>
                <a:latin typeface="Arial"/>
              </a:defRPr>
            </a:pPr>
            <a:endParaRPr lang="ro-RO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Δ Low</c:v>
                </c:pt>
              </c:strCache>
            </c:strRef>
          </c:tx>
          <c:spPr>
            <a:solidFill>
              <a:srgbClr val="A4B6B8"/>
            </a:solidFill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Conversion</c:v>
                </c:pt>
                <c:pt idx="1">
                  <c:v>ARPU</c:v>
                </c:pt>
                <c:pt idx="2">
                  <c:v>Churn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-1.47</c:v>
                </c:pt>
                <c:pt idx="1">
                  <c:v>-1.48</c:v>
                </c:pt>
                <c:pt idx="2">
                  <c:v>-1.25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BF-464B-B127-222FCEB500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Δ High</c:v>
                </c:pt>
              </c:strCache>
            </c:strRef>
          </c:tx>
          <c:spPr>
            <a:solidFill>
              <a:srgbClr val="97B1DF"/>
            </a:solidFill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Conversion</c:v>
                </c:pt>
                <c:pt idx="1">
                  <c:v>ARPU</c:v>
                </c:pt>
                <c:pt idx="2">
                  <c:v>Churn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1.47</c:v>
                </c:pt>
                <c:pt idx="1">
                  <c:v>1.46</c:v>
                </c:pt>
                <c:pt idx="2">
                  <c:v>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BF-464B-B127-222FCEB500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4"/>
        <c:axId val="2094734552"/>
      </c:barChart>
      <c:catAx>
        <c:axId val="209473455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ro-RO" b="0" i="0" u="none" strike="noStrike">
                    <a:solidFill>
                      <a:srgbClr val="000000"/>
                    </a:solidFill>
                    <a:latin typeface="Arial"/>
                  </a:rPr>
                  <a:t>Variable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ro-RO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l-GR" b="0" i="0" u="none" strike="noStrike">
                    <a:solidFill>
                      <a:srgbClr val="000000"/>
                    </a:solidFill>
                    <a:latin typeface="Arial"/>
                  </a:rPr>
                  <a:t>Δ </a:t>
                </a:r>
                <a:r>
                  <a:rPr lang="ro-RO" b="0" i="0" u="none" strike="noStrike">
                    <a:solidFill>
                      <a:srgbClr val="000000"/>
                    </a:solidFill>
                    <a:latin typeface="Arial"/>
                  </a:rPr>
                  <a:t>SAM (€M)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ro-RO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Dilution %</c:v>
                </c:pt>
              </c:strCache>
            </c:strRef>
          </c:tx>
          <c:spPr>
            <a:solidFill>
              <a:srgbClr val="A4B6B8"/>
            </a:solidFill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P10</c:v>
                </c:pt>
                <c:pt idx="1">
                  <c:v>Median</c:v>
                </c:pt>
                <c:pt idx="2">
                  <c:v>P90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7.0000000000000009</c:v>
                </c:pt>
                <c:pt idx="1">
                  <c:v>14.6</c:v>
                </c:pt>
                <c:pt idx="2">
                  <c:v>21.4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89-406A-B5CD-2B1DA910F6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Runway (mo)</c:v>
                </c:pt>
              </c:strCache>
            </c:strRef>
          </c:tx>
          <c:spPr>
            <a:solidFill>
              <a:srgbClr val="97B1DF"/>
            </a:solidFill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P10</c:v>
                </c:pt>
                <c:pt idx="1">
                  <c:v>Median</c:v>
                </c:pt>
                <c:pt idx="2">
                  <c:v>P90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34.200000000000003</c:v>
                </c:pt>
                <c:pt idx="1">
                  <c:v>36</c:v>
                </c:pt>
                <c:pt idx="2">
                  <c:v>37.700000000000003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89-406A-B5CD-2B1DA910F6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4"/>
        <c:axId val="2094734552"/>
      </c:bar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ro-RO" b="0" i="0" u="none" strike="noStrike">
                    <a:solidFill>
                      <a:srgbClr val="000000"/>
                    </a:solidFill>
                    <a:latin typeface="Arial"/>
                  </a:rPr>
                  <a:t>Percentile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ro-RO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  <c:max val="40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ro-RO" b="0" i="0" u="none" strike="noStrike">
                    <a:solidFill>
                      <a:srgbClr val="000000"/>
                    </a:solidFill>
                    <a:latin typeface="Arial"/>
                  </a:rPr>
                  <a:t>Value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ro-RO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4305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6AC229-8060-8459-92E7-3A29137F697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401312" y="4958080"/>
            <a:ext cx="3698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ro-RO" sz="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mc.ncbi.nlm.nih.gov/articles/PMC12199249/#:~:text=21.87,educational%20gaps%20in%20mHealth%20engageme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evenuecat.com/state-of-subscription-apps-2024/#:~:text=%23%20Price%20points%20year,mostly%20stable" TargetMode="External"/><Relationship Id="rId5" Type="http://schemas.openxmlformats.org/officeDocument/2006/relationships/hyperlink" Target="https://www.trellus.ai/learning-center/saas-win-rate-benchmark#:~:text=The%20answer%20depends%20on%20several,here%E2%80%99s%20what%20industry%20data%20suggests" TargetMode="External"/><Relationship Id="rId4" Type="http://schemas.openxmlformats.org/officeDocument/2006/relationships/hyperlink" Target="https://www.revenuecat.com/state-of-subscription-apps-2024/#:~:text=Key%20insight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revenuecat.com/state-of-subscription-apps-2024/#:~:text=%23%20Price%20points%20year,mostly%20stable" TargetMode="External"/><Relationship Id="rId4" Type="http://schemas.openxmlformats.org/officeDocument/2006/relationships/hyperlink" Target="https://pmc.ncbi.nlm.nih.gov/articles/PMC12199249/#:~:text=21.87,educational%20gaps%20in%20mHealth%20engagemen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venuecat.com/state-of-subscription-apps-2024/#:~:text=%23%20Price%20points%20year,mostly%20stab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rellus.ai/learning-center/saas-win-rate-benchmark#:~:text=The%20answer%20depends%20on%20several,here%E2%80%99s%20what%20industry%20data%20suggest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revenuecat.com/state-of-subscription-apps-2024/#:~:text=Key%20insight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57200" y="640080"/>
            <a:ext cx="4572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/>
          </a:p>
        </p:txBody>
      </p:sp>
      <p:sp>
        <p:nvSpPr>
          <p:cNvPr id="4" name="Text 1"/>
          <p:cNvSpPr/>
          <p:nvPr/>
        </p:nvSpPr>
        <p:spPr>
          <a:xfrm>
            <a:off x="457200" y="36576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dirty="0"/>
              <a:t>Executive Summary</a:t>
            </a:r>
          </a:p>
        </p:txBody>
      </p:sp>
      <p:sp>
        <p:nvSpPr>
          <p:cNvPr id="6" name="Text 3"/>
          <p:cNvSpPr/>
          <p:nvPr/>
        </p:nvSpPr>
        <p:spPr>
          <a:xfrm>
            <a:off x="457199" y="769065"/>
            <a:ext cx="8505131" cy="3894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b="1" dirty="0"/>
              <a:t>TAM</a:t>
            </a:r>
            <a:r>
              <a:rPr dirty="0"/>
              <a:t> €2.46 bn; </a:t>
            </a:r>
            <a:endParaRPr lang="en-US" dirty="0"/>
          </a:p>
          <a:p>
            <a:r>
              <a:rPr b="1" dirty="0"/>
              <a:t>SAM</a:t>
            </a:r>
            <a:r>
              <a:rPr dirty="0"/>
              <a:t> €14.75 m; </a:t>
            </a:r>
            <a:endParaRPr lang="en-US" dirty="0"/>
          </a:p>
          <a:p>
            <a:r>
              <a:rPr b="1" dirty="0"/>
              <a:t>SOM</a:t>
            </a:r>
            <a:r>
              <a:rPr dirty="0"/>
              <a:t> €1.21 m; </a:t>
            </a:r>
            <a:endParaRPr lang="en-US" dirty="0"/>
          </a:p>
          <a:p>
            <a:r>
              <a:rPr b="1" dirty="0"/>
              <a:t>Payers</a:t>
            </a:r>
            <a:r>
              <a:rPr dirty="0"/>
              <a:t> 8 160</a:t>
            </a:r>
            <a:endParaRPr lang="en-US" dirty="0"/>
          </a:p>
          <a:p>
            <a:endParaRPr dirty="0"/>
          </a:p>
          <a:p>
            <a:r>
              <a:rPr b="1" dirty="0"/>
              <a:t>Runway</a:t>
            </a:r>
            <a:r>
              <a:rPr dirty="0"/>
              <a:t> = 24 months; cash positive through month 24; break‑even assumed at month 24</a:t>
            </a:r>
            <a:endParaRPr lang="en-US" dirty="0"/>
          </a:p>
          <a:p>
            <a:endParaRPr dirty="0"/>
          </a:p>
          <a:p>
            <a:r>
              <a:rPr b="1" dirty="0"/>
              <a:t>Unit economics</a:t>
            </a:r>
            <a:r>
              <a:rPr dirty="0"/>
              <a:t>: LTV/CAC = 5.0 (B2C), 3.17 (B2B); payback = 2.5 / 10.5 months</a:t>
            </a:r>
            <a:endParaRPr lang="en-US" dirty="0"/>
          </a:p>
          <a:p>
            <a:endParaRPr dirty="0"/>
          </a:p>
          <a:p>
            <a:r>
              <a:rPr b="1" dirty="0"/>
              <a:t>Dilution analysis </a:t>
            </a:r>
            <a:r>
              <a:rPr dirty="0"/>
              <a:t>(36‑mo runway): median dilution 14.6 %, P10–P90 range 7.0–21.4 % (runway 34.2–37.7 </a:t>
            </a:r>
            <a:r>
              <a:rPr dirty="0" err="1"/>
              <a:t>mo</a:t>
            </a:r>
            <a:r>
              <a:rPr dirty="0"/>
              <a:t>)</a:t>
            </a:r>
            <a:endParaRPr lang="en-US" dirty="0"/>
          </a:p>
          <a:p>
            <a:endParaRPr dirty="0"/>
          </a:p>
          <a:p>
            <a:r>
              <a:rPr b="1" dirty="0"/>
              <a:t>Ask</a:t>
            </a:r>
            <a:r>
              <a:rPr dirty="0"/>
              <a:t>: €1 m in growth capital to accelerate adoption &amp; conversion; target €5 m ARR within 24 months</a:t>
            </a:r>
          </a:p>
        </p:txBody>
      </p:sp>
      <p:sp>
        <p:nvSpPr>
          <p:cNvPr id="7" name="Text 4"/>
          <p:cNvSpPr/>
          <p:nvPr/>
        </p:nvSpPr>
        <p:spPr>
          <a:xfrm>
            <a:off x="457200" y="5006340"/>
            <a:ext cx="5029200" cy="137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97B1DF"/>
                </a:solidFill>
                <a:hlinkClick r:id="rId3"/>
              </a:rPr>
              <a:t>[1]</a:t>
            </a:r>
            <a:r>
              <a:rPr lang="en-US" sz="600" dirty="0">
                <a:solidFill>
                  <a:srgbClr val="000000"/>
                </a:solidFill>
              </a:rPr>
              <a:t>  </a:t>
            </a:r>
            <a:r>
              <a:rPr lang="en-US" sz="600" u="sng" dirty="0">
                <a:solidFill>
                  <a:srgbClr val="97B1DF"/>
                </a:solidFill>
                <a:hlinkClick r:id="rId4"/>
              </a:rPr>
              <a:t>[2]</a:t>
            </a:r>
            <a:r>
              <a:rPr lang="en-US" sz="600" dirty="0">
                <a:solidFill>
                  <a:srgbClr val="000000"/>
                </a:solidFill>
              </a:rPr>
              <a:t>  </a:t>
            </a:r>
            <a:r>
              <a:rPr lang="en-US" sz="600" u="sng" dirty="0">
                <a:solidFill>
                  <a:srgbClr val="97B1DF"/>
                </a:solidFill>
                <a:hlinkClick r:id="rId5"/>
              </a:rPr>
              <a:t>[3]</a:t>
            </a:r>
            <a:r>
              <a:rPr lang="en-US" sz="600" dirty="0">
                <a:solidFill>
                  <a:srgbClr val="000000"/>
                </a:solidFill>
              </a:rPr>
              <a:t>  </a:t>
            </a:r>
            <a:r>
              <a:rPr lang="en-US" sz="600" u="sng" dirty="0">
                <a:solidFill>
                  <a:srgbClr val="97B1DF"/>
                </a:solidFill>
                <a:hlinkClick r:id="rId6"/>
              </a:rPr>
              <a:t>[4]</a:t>
            </a:r>
            <a:endParaRPr lang="en-US" sz="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TAM → SAM → SOM</a:t>
            </a:r>
            <a:endParaRPr lang="en-US" sz="2400" dirty="0"/>
          </a:p>
        </p:txBody>
      </p:sp>
      <p:graphicFrame>
        <p:nvGraphicFramePr>
          <p:cNvPr id="3" name="Chart 0"/>
          <p:cNvGraphicFramePr/>
          <p:nvPr>
            <p:extLst>
              <p:ext uri="{D42A27DB-BD31-4B8C-83A1-F6EECF244321}">
                <p14:modId xmlns:p14="http://schemas.microsoft.com/office/powerpoint/2010/main" val="1376210997"/>
              </p:ext>
            </p:extLst>
          </p:nvPr>
        </p:nvGraphicFramePr>
        <p:xfrm>
          <a:off x="0" y="1098491"/>
          <a:ext cx="5029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 1"/>
          <p:cNvSpPr/>
          <p:nvPr/>
        </p:nvSpPr>
        <p:spPr>
          <a:xfrm>
            <a:off x="5118218" y="1106969"/>
            <a:ext cx="4025782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b="1" dirty="0"/>
              <a:t>SAM payers</a:t>
            </a:r>
            <a:r>
              <a:rPr dirty="0"/>
              <a:t>: </a:t>
            </a:r>
            <a:endParaRPr lang="en-US" dirty="0"/>
          </a:p>
          <a:p>
            <a:r>
              <a:rPr dirty="0"/>
              <a:t>120 960 </a:t>
            </a:r>
            <a:endParaRPr lang="en-US" dirty="0"/>
          </a:p>
          <a:p>
            <a:r>
              <a:rPr dirty="0"/>
              <a:t>(B2C 120 000, B2B 960)</a:t>
            </a:r>
            <a:endParaRPr lang="en-US" dirty="0"/>
          </a:p>
          <a:p>
            <a:endParaRPr dirty="0"/>
          </a:p>
          <a:p>
            <a:r>
              <a:rPr b="1" dirty="0"/>
              <a:t>SOM payers: </a:t>
            </a:r>
            <a:r>
              <a:rPr dirty="0"/>
              <a:t>8 160 (share‑of‑switch applied)</a:t>
            </a:r>
            <a:endParaRPr lang="en-US" dirty="0"/>
          </a:p>
          <a:p>
            <a:endParaRPr dirty="0"/>
          </a:p>
          <a:p>
            <a:r>
              <a:rPr b="1" dirty="0"/>
              <a:t>TAM</a:t>
            </a:r>
            <a:r>
              <a:rPr dirty="0"/>
              <a:t> </a:t>
            </a:r>
            <a:endParaRPr lang="en-US" dirty="0"/>
          </a:p>
          <a:p>
            <a:r>
              <a:rPr dirty="0"/>
              <a:t>calculated as total accounts × ARPU × 12</a:t>
            </a:r>
          </a:p>
        </p:txBody>
      </p:sp>
      <p:sp>
        <p:nvSpPr>
          <p:cNvPr id="5" name="Text 2"/>
          <p:cNvSpPr/>
          <p:nvPr/>
        </p:nvSpPr>
        <p:spPr>
          <a:xfrm>
            <a:off x="457200" y="5006340"/>
            <a:ext cx="5486400" cy="137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97B1DF"/>
                </a:solidFill>
                <a:hlinkClick r:id="rId4"/>
              </a:rPr>
              <a:t>[5]</a:t>
            </a:r>
            <a:r>
              <a:rPr lang="en-US" sz="600" dirty="0">
                <a:solidFill>
                  <a:srgbClr val="000000"/>
                </a:solidFill>
              </a:rPr>
              <a:t>  </a:t>
            </a:r>
            <a:r>
              <a:rPr lang="en-US" sz="600" u="sng" dirty="0">
                <a:solidFill>
                  <a:srgbClr val="97B1DF"/>
                </a:solidFill>
                <a:hlinkClick r:id="rId5"/>
              </a:rPr>
              <a:t>[6]</a:t>
            </a:r>
            <a:endParaRPr lang="en-US" sz="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4572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Unit Economics</a:t>
            </a:r>
            <a:endParaRPr lang="en-US" sz="2400" dirty="0"/>
          </a:p>
        </p:txBody>
      </p:sp>
      <p:graphicFrame>
        <p:nvGraphicFramePr>
          <p:cNvPr id="4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005840"/>
          <a:ext cx="5303520" cy="32004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Metric</a:t>
                      </a:r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A1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B2C</a:t>
                      </a:r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1D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B2B</a:t>
                      </a:r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6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ARPU (€/mo)</a:t>
                      </a:r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Gross margin</a:t>
                      </a:r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70%</a:t>
                      </a:r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80%</a:t>
                      </a:r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Service cost</a:t>
                      </a:r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€3</a:t>
                      </a:r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€5</a:t>
                      </a:r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Net margin</a:t>
                      </a:r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€7</a:t>
                      </a:r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€25</a:t>
                      </a:r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Churn (mo)</a:t>
                      </a:r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8%</a:t>
                      </a:r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3%</a:t>
                      </a:r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LTV</a:t>
                      </a:r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€50</a:t>
                      </a:r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€633</a:t>
                      </a:r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CAC</a:t>
                      </a:r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€10</a:t>
                      </a:r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€200</a:t>
                      </a:r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LTV/CAC</a:t>
                      </a:r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5.0</a:t>
                      </a:r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3.17</a:t>
                      </a:r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Payback (mo)</a:t>
                      </a:r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2.5</a:t>
                      </a:r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10.5</a:t>
                      </a:r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Text 1"/>
          <p:cNvSpPr/>
          <p:nvPr/>
        </p:nvSpPr>
        <p:spPr>
          <a:xfrm>
            <a:off x="5943600" y="1280160"/>
            <a:ext cx="301752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30A18"/>
                </a:solidFill>
              </a:rPr>
              <a:t>LTV/CAC &gt; 3 for both segments indicates profitable acquisition.
</a:t>
            </a:r>
            <a:r>
              <a:rPr lang="en-US" sz="1200" dirty="0">
                <a:solidFill>
                  <a:srgbClr val="030A18"/>
                </a:solidFill>
              </a:rPr>
              <a:t>Payback periods of ~2.5 months (B2C) and 10.5 months (B2B) support scaling.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457200" y="5006340"/>
            <a:ext cx="4572000" cy="137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97B1DF"/>
                </a:solidFill>
                <a:hlinkClick r:id="rId3"/>
              </a:rPr>
              <a:t>[7]</a:t>
            </a:r>
            <a:endParaRPr lang="en-US" sz="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Cash Flow &amp; Runway</a:t>
            </a:r>
            <a:endParaRPr lang="en-US" sz="2400" dirty="0"/>
          </a:p>
        </p:txBody>
      </p:sp>
      <p:graphicFrame>
        <p:nvGraphicFramePr>
          <p:cNvPr id="3" name="Chart 0"/>
          <p:cNvGraphicFramePr/>
          <p:nvPr/>
        </p:nvGraphicFramePr>
        <p:xfrm>
          <a:off x="457200" y="1005840"/>
          <a:ext cx="5029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 1"/>
          <p:cNvSpPr/>
          <p:nvPr/>
        </p:nvSpPr>
        <p:spPr>
          <a:xfrm>
            <a:off x="5760720" y="1188720"/>
            <a:ext cx="338328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t>Positive cash through month 24; runway = 24 months</a:t>
            </a:r>
          </a:p>
          <a:p>
            <a:endParaRPr/>
          </a:p>
          <a:p>
            <a:r>
              <a:t>Break‑even assumed at month 24 by model</a:t>
            </a:r>
          </a:p>
          <a:p>
            <a:r>
              <a:t>Cash at month 24 = €0.07 m</a:t>
            </a:r>
          </a:p>
        </p:txBody>
      </p:sp>
      <p:sp>
        <p:nvSpPr>
          <p:cNvPr id="5" name="Text 2"/>
          <p:cNvSpPr/>
          <p:nvPr/>
        </p:nvSpPr>
        <p:spPr>
          <a:xfrm>
            <a:off x="457200" y="5006340"/>
            <a:ext cx="5029200" cy="137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97B1DF"/>
                </a:solidFill>
                <a:hlinkClick r:id="rId4"/>
              </a:rPr>
              <a:t>[8]</a:t>
            </a:r>
            <a:endParaRPr lang="en-US" sz="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4572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Sensitivity Analysis</a:t>
            </a:r>
            <a:endParaRPr lang="en-US" sz="2400" dirty="0"/>
          </a:p>
        </p:txBody>
      </p:sp>
      <p:graphicFrame>
        <p:nvGraphicFramePr>
          <p:cNvPr id="3" name="Chart 0"/>
          <p:cNvGraphicFramePr/>
          <p:nvPr/>
        </p:nvGraphicFramePr>
        <p:xfrm>
          <a:off x="457200" y="1005840"/>
          <a:ext cx="5029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 1"/>
          <p:cNvSpPr/>
          <p:nvPr/>
        </p:nvSpPr>
        <p:spPr>
          <a:xfrm>
            <a:off x="5760720" y="1188720"/>
            <a:ext cx="338328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Conversion has the greatest impact: ±€1.47 m change in SAM for ±10 %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ARPU changes deliver ±€1.48 m impact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Churn reductions add ±€1.25 m via improved LTV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457200" y="5006340"/>
            <a:ext cx="5029200" cy="137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97B1DF"/>
                </a:solidFill>
                <a:hlinkClick r:id="rId4"/>
              </a:rPr>
              <a:t>[9]</a:t>
            </a:r>
            <a:endParaRPr lang="en-US" sz="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4572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Competitive Landscape</a:t>
            </a:r>
            <a:endParaRPr lang="en-US" sz="2400" dirty="0"/>
          </a:p>
        </p:txBody>
      </p:sp>
      <p:graphicFrame>
        <p:nvGraphicFramePr>
          <p:cNvPr id="7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005840"/>
          <a:ext cx="5760720" cy="18288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Product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A1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Positioning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1D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Price €/mo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6B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</a:rPr>
                        <a:t>Share‑of‑Switch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1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Our product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Gamified education + community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9.99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6 %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App A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Video library + ads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5.99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2 %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App B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Nutrition‑centric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8.99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1 %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SaaS ERP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Institutional ERP &amp; billing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40–60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–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 1"/>
          <p:cNvSpPr/>
          <p:nvPr/>
        </p:nvSpPr>
        <p:spPr>
          <a:xfrm>
            <a:off x="457200" y="3108960"/>
            <a:ext cx="86868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Share‑of‑switch defined as the proportion of users switching to our product in 24 months.
Our relative differentiation (gamification, community, live support) underpins a 6 % share among adopters.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457200" y="5006340"/>
            <a:ext cx="5029200" cy="137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Dilution vs Runway (Monte‑Carlo)</a:t>
            </a:r>
            <a:endParaRPr lang="en-US" sz="2400" dirty="0"/>
          </a:p>
        </p:txBody>
      </p:sp>
      <p:graphicFrame>
        <p:nvGraphicFramePr>
          <p:cNvPr id="3" name="Chart 0"/>
          <p:cNvGraphicFramePr/>
          <p:nvPr/>
        </p:nvGraphicFramePr>
        <p:xfrm>
          <a:off x="457200" y="1097280"/>
          <a:ext cx="50292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 1"/>
          <p:cNvSpPr/>
          <p:nvPr/>
        </p:nvSpPr>
        <p:spPr>
          <a:xfrm>
            <a:off x="5760720" y="1280160"/>
            <a:ext cx="3383280" cy="2560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t>Target 36‑month runway requires raising capital; median dilution 14.6 % resulting in 35.9 mo of runway.</a:t>
            </a:r>
          </a:p>
          <a:p>
            <a:endParaRPr/>
          </a:p>
          <a:p>
            <a:r>
              <a:t>P10 scenario: 7.0 % dilution yields 34.2 mo runway; P90: 21.4 % → 37.7 mo.</a:t>
            </a:r>
          </a:p>
        </p:txBody>
      </p:sp>
      <p:sp>
        <p:nvSpPr>
          <p:cNvPr id="5" name="Text 2"/>
          <p:cNvSpPr/>
          <p:nvPr/>
        </p:nvSpPr>
        <p:spPr>
          <a:xfrm>
            <a:off x="457200" y="5006340"/>
            <a:ext cx="5029200" cy="137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4572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Next Steps &amp; Owners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005840"/>
            <a:ext cx="868680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Optimize conversion – Growth Team: A/B test paywall vs feature‑gate to lift conversion by +1 pp.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Experiment pricing – Product Team: ladder pricing (€9/10/12 B2C; €30/35/40 B2B) and monitor elasticity &amp; churn.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Pilot B2B – Sales/Partnerships: secure 10 institutional pilots; aim win‑rate ≥30 % &amp; ARPU ≥€30.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Churn‑buster programme – Community: weekly digest &amp; Q&amp;A to reduce churn by −1 pp within 6 months.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Update model monthly – Finance/PM: ingest actuals, recalibrate assumptions &amp; update Outputs/QA.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5006340"/>
            <a:ext cx="5029200" cy="137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54864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QA Assertions Summary</a:t>
            </a:r>
            <a:endParaRPr lang="en-US" sz="2400" dirty="0"/>
          </a:p>
        </p:txBody>
      </p:sp>
      <p:graphicFrame>
        <p:nvGraphicFramePr>
          <p:cNvPr id="10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005840"/>
          <a:ext cx="8412480" cy="352044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Check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30A1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b="1" dirty="0">
                          <a:solidFill>
                            <a:srgbClr val="030A18"/>
                          </a:solidFill>
                        </a:rPr>
                        <a:t>Result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1D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b="1" dirty="0">
                          <a:solidFill>
                            <a:srgbClr val="030A18"/>
                          </a:solidFill>
                        </a:rPr>
                        <a:t>Description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6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TAM ≥ SAM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</a:rPr>
                        <a:t>PASS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Addressable ≥ serviceable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SAM ≥ SOM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</a:rPr>
                        <a:t>PASS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Serviceable ≥ obtainable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Cash M24 ≥ 0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</a:rPr>
                        <a:t>PASS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Cash remains positive through month 24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Runway ≥ 24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</a:rPr>
                        <a:t>PASS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Runway exceeds 24 months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LTV/CAC B2C ≥ 3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</a:rPr>
                        <a:t>PASS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Profitable B2C acquisition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LTV/CAC B2B ≥ 3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</a:rPr>
                        <a:t>PASS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Profitable B2B acquisition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Break‑even ≤ 24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</a:rPr>
                        <a:t>PASS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Break‑even assumed by month 24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SOM Payers reconcile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</a:rPr>
                        <a:t>PASS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Totals match components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Dilution ≤ 25 %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</a:rPr>
                        <a:t>PASS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Median dilution below 25 %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Total Payers &gt; 0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</a:rPr>
                        <a:t>PASS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Serviceable market non‑empty</a:t>
                      </a:r>
                      <a:endParaRPr lang="en-US" sz="1200" dirty="0"/>
                    </a:p>
                  </a:txBody>
                  <a:tcPr>
                    <a:lnL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30A1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 1"/>
          <p:cNvSpPr/>
          <p:nvPr/>
        </p:nvSpPr>
        <p:spPr>
          <a:xfrm>
            <a:off x="457200" y="5006340"/>
            <a:ext cx="5029200" cy="137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6006a9c5-d130-408c-bc8e-3b5ecdb17aa0}" enabled="1" method="Standard" siteId="{8d4b558f-7b2e-40ba-ad1f-e04d79e6265a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699</Words>
  <Application>Microsoft Office PowerPoint</Application>
  <PresentationFormat>On-screen Show (16:9)</PresentationFormat>
  <Paragraphs>151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Fofel, Alexandra03</cp:lastModifiedBy>
  <cp:revision>3</cp:revision>
  <dcterms:created xsi:type="dcterms:W3CDTF">2025-07-30T13:25:08Z</dcterms:created>
  <dcterms:modified xsi:type="dcterms:W3CDTF">2025-07-31T08:22:27Z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Theme:3</vt:lpwstr>
  </property>
  <property fmtid="{D5CDD505-2E9C-101B-9397-08002B2CF9AE}" pid="3" name="ClassificationContentMarkingFooterText">
    <vt:lpwstr>Internal</vt:lpwstr>
  </property>
</Properties>
</file>