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i7+rLCbZtSpTsk/35nOoCfGfB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E426A3-4FFB-4D53-8DA2-028BB97603F5}">
  <a:tblStyle styleId="{B0E426A3-4FFB-4D53-8DA2-028BB9760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d41421a2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1d41421a2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a9b5226b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1a9b5226b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d41421a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1d41421a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9b5226b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1a9b5226b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a9b5226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1a9b5226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41421a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1d41421a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a9b5226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1a9b5226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d41421a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1d41421a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d41421a2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1d41421a2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b9080b0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1b9080b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854cc83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1b854cc83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d41421a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1d41421a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d41421a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1d41421a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datasets/olistbr/brazilian-ecommer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Group 33: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Hamza Alshamy, Sunny Son, Alexandra Halfon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>
            <p:ph type="ctrTitle"/>
          </p:nvPr>
        </p:nvSpPr>
        <p:spPr>
          <a:xfrm>
            <a:off x="311700" y="48850"/>
            <a:ext cx="8520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Optimizing Delivery Timing: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0" y="1207150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Machine Learning Approach to Predicting Late Shipments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31d41421a21_0_72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1d41421a21_0_72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1d41421a21_0_72"/>
          <p:cNvSpPr txBox="1"/>
          <p:nvPr>
            <p:ph type="ctrTitle"/>
          </p:nvPr>
        </p:nvSpPr>
        <p:spPr>
          <a:xfrm>
            <a:off x="0" y="0"/>
            <a:ext cx="9144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n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EDA: Distance Impact on Order Status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1d41421a21_0_72"/>
          <p:cNvSpPr txBox="1"/>
          <p:nvPr/>
        </p:nvSpPr>
        <p:spPr>
          <a:xfrm>
            <a:off x="0" y="713700"/>
            <a:ext cx="50142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31d41421a21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843900"/>
            <a:ext cx="4938035" cy="36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1d41421a21_0_72"/>
          <p:cNvSpPr txBox="1"/>
          <p:nvPr/>
        </p:nvSpPr>
        <p:spPr>
          <a:xfrm>
            <a:off x="5278725" y="935350"/>
            <a:ext cx="3865200" cy="3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Median Distance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orders (1) have a slightly higher median distance compared to on-time orders (0)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 of Distances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groups show a wide range of distances, but late orders exhibit slightly greater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variability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interquartile range (IQR)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Presence of Outliers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present in both late and on-time orders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31a9b5226b6_0_41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1a9b5226b6_0_41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1a9b5226b6_0_41"/>
          <p:cNvSpPr txBox="1"/>
          <p:nvPr>
            <p:ph type="ctrTitle"/>
          </p:nvPr>
        </p:nvSpPr>
        <p:spPr>
          <a:xfrm>
            <a:off x="0" y="0"/>
            <a:ext cx="9144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n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EDA: Top Cities Contributing to Late Orders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1a9b5226b6_0_41"/>
          <p:cNvSpPr txBox="1"/>
          <p:nvPr/>
        </p:nvSpPr>
        <p:spPr>
          <a:xfrm>
            <a:off x="0" y="713700"/>
            <a:ext cx="91440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31a9b5226b6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9043"/>
            <a:ext cx="9144000" cy="341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1d41421a21_0_19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d41421a21_0_19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1d41421a21_0_19"/>
          <p:cNvSpPr txBox="1"/>
          <p:nvPr>
            <p:ph type="ctrTitle"/>
          </p:nvPr>
        </p:nvSpPr>
        <p:spPr>
          <a:xfrm>
            <a:off x="0" y="0"/>
            <a:ext cx="9144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n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EDA: Number of Late Orders by Season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1d41421a21_0_19"/>
          <p:cNvSpPr txBox="1"/>
          <p:nvPr/>
        </p:nvSpPr>
        <p:spPr>
          <a:xfrm>
            <a:off x="0" y="713700"/>
            <a:ext cx="91440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31d41421a21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875" y="843900"/>
            <a:ext cx="5931425" cy="384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31a9b5226b6_0_34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1a9b5226b6_0_34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1a9b5226b6_0_34"/>
          <p:cNvSpPr txBox="1"/>
          <p:nvPr>
            <p:ph type="ctrTitle"/>
          </p:nvPr>
        </p:nvSpPr>
        <p:spPr>
          <a:xfrm>
            <a:off x="0" y="0"/>
            <a:ext cx="6285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31a9b5226b6_0_34"/>
          <p:cNvSpPr txBox="1"/>
          <p:nvPr/>
        </p:nvSpPr>
        <p:spPr>
          <a:xfrm>
            <a:off x="0" y="713700"/>
            <a:ext cx="91440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b="1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lphaLcPeriod"/>
            </a:pPr>
            <a:r>
              <a:rPr b="1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b="0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Build an ensemble of decision trees that classify whether an order will be late or on time, capturing complex interactions and non-linear relationships among features like delivery carrier date, order status, and locations.</a:t>
            </a:r>
            <a:endParaRPr b="0" i="0" sz="12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lphaLcPeriod"/>
            </a:pPr>
            <a:r>
              <a:rPr b="1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Loss Function: </a:t>
            </a:r>
            <a:r>
              <a:rPr b="0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Gini Impurity – Used within each decision tree to determine the optimal splits, minimizing impurity at each node and helping achieve more accurate predictions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b="1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 b="1" i="0" sz="12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○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Accuracy: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Ratio of correctly predicted instances (both positive and negative) to the total number of instances in the dataset (</a:t>
            </a:r>
            <a:r>
              <a:rPr lang="en" sz="1100">
                <a:solidFill>
                  <a:schemeClr val="dk1"/>
                </a:solidFill>
              </a:rPr>
              <a:t>the proportion of correctly predicted orders (both </a:t>
            </a:r>
            <a:r>
              <a:rPr b="1" lang="en" sz="1100">
                <a:solidFill>
                  <a:schemeClr val="dk1"/>
                </a:solidFill>
              </a:rPr>
              <a:t>late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on-time</a:t>
            </a:r>
            <a:r>
              <a:rPr lang="en" sz="1100">
                <a:solidFill>
                  <a:schemeClr val="dk1"/>
                </a:solidFill>
              </a:rPr>
              <a:t>) out of the total number of orders)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○"/>
            </a:pPr>
            <a:r>
              <a:rPr b="1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Precision:</a:t>
            </a:r>
            <a:r>
              <a:rPr b="0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How many of the predicted positives are actually positive </a:t>
            </a: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how many of the orders predicted as late were actually late)</a:t>
            </a:r>
            <a:endParaRPr b="1" i="0" sz="12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○"/>
            </a:pPr>
            <a:r>
              <a:rPr b="1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b="0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How many of the actual positives were correctly predicted </a:t>
            </a:r>
            <a:r>
              <a:rPr b="1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(the proportion of true late orders that were correctly predicted)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○"/>
            </a:pPr>
            <a:r>
              <a:rPr b="1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Area Under the ROC Curve (AUC):</a:t>
            </a:r>
            <a:r>
              <a:rPr b="0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Assesses the model's ability to differentiate between late and on-time deliveries across different thresholds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b="1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Consideration: </a:t>
            </a:r>
            <a:r>
              <a:rPr b="0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The dataset contains more on-time deliveries than late ones; therefore, we must address </a:t>
            </a:r>
            <a:r>
              <a:rPr b="1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class imbalance</a:t>
            </a:r>
            <a:r>
              <a:rPr b="0" i="0" lang="en" sz="12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when evaluating the models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1a9b5226b6_0_20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1a9b5226b6_0_20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1a9b5226b6_0_20"/>
          <p:cNvSpPr txBox="1"/>
          <p:nvPr>
            <p:ph type="ctrTitle"/>
          </p:nvPr>
        </p:nvSpPr>
        <p:spPr>
          <a:xfrm>
            <a:off x="0" y="0"/>
            <a:ext cx="8936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1a9b5226b6_0_20"/>
          <p:cNvSpPr txBox="1"/>
          <p:nvPr/>
        </p:nvSpPr>
        <p:spPr>
          <a:xfrm>
            <a:off x="3941750" y="713700"/>
            <a:ext cx="52023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100">
                <a:solidFill>
                  <a:schemeClr val="dk1"/>
                </a:solidFill>
              </a:rPr>
              <a:t>Increase true positives for late orders </a:t>
            </a:r>
            <a:r>
              <a:rPr lang="en" sz="1100">
                <a:solidFill>
                  <a:schemeClr val="dk1"/>
                </a:solidFill>
              </a:rPr>
              <a:t>(late orders correctly predicted as late)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Approach: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Optimizing the hyperparameters of the classifier to increase recall for the minority class (late order) while maintaining a balance of a moderate AUC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class_weights, max_depth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By optimizing recall, </a:t>
            </a:r>
            <a:r>
              <a:rPr b="1" lang="en" sz="1100">
                <a:solidFill>
                  <a:schemeClr val="dk1"/>
                </a:solidFill>
              </a:rPr>
              <a:t>we allow for some misclassification</a:t>
            </a:r>
            <a:r>
              <a:rPr lang="en" sz="1100">
                <a:solidFill>
                  <a:schemeClr val="dk1"/>
                </a:solidFill>
              </a:rPr>
              <a:t> (</a:t>
            </a:r>
            <a:r>
              <a:rPr lang="en" sz="1100">
                <a:solidFill>
                  <a:schemeClr val="dk1"/>
                </a:solidFill>
              </a:rPr>
              <a:t>more false positives)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to increase correct classification</a:t>
            </a:r>
            <a:r>
              <a:rPr lang="en" sz="1100">
                <a:solidFill>
                  <a:schemeClr val="dk1"/>
                </a:solidFill>
              </a:rPr>
              <a:t> of late orders (more true positives)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i.e., we are sacrificing more "not late" orders being incorrectly predicted as "late" so that more “late” orders are correctly predicted as “late”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Reasoning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chemeClr val="dk1"/>
                </a:solidFill>
              </a:rPr>
              <a:t>It's better to overpredict late orders and deliver an order earlier than estimated than to miss capturing a late order and disappoint the customer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31a9b5226b6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13712"/>
            <a:ext cx="3865551" cy="31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1a9b5226b6_0_20"/>
          <p:cNvSpPr txBox="1"/>
          <p:nvPr/>
        </p:nvSpPr>
        <p:spPr>
          <a:xfrm>
            <a:off x="0" y="3860075"/>
            <a:ext cx="4572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b="1" lang="en" sz="1100">
                <a:solidFill>
                  <a:schemeClr val="dk1"/>
                </a:solidFill>
              </a:rPr>
              <a:t>Recall (1): </a:t>
            </a:r>
            <a:r>
              <a:rPr lang="en" sz="1100">
                <a:solidFill>
                  <a:schemeClr val="dk1"/>
                </a:solidFill>
              </a:rPr>
              <a:t> the proportion of actual late orders correctly predicted by the model (True = 1, Predicted = 1)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The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model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correctly identifies 57% of late orders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31d41421a21_0_38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1d41421a21_0_38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1d41421a21_0_38"/>
          <p:cNvSpPr txBox="1"/>
          <p:nvPr>
            <p:ph type="ctrTitle"/>
          </p:nvPr>
        </p:nvSpPr>
        <p:spPr>
          <a:xfrm>
            <a:off x="0" y="0"/>
            <a:ext cx="8936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Evaluation: Metrics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1d41421a21_0_38"/>
          <p:cNvSpPr txBox="1"/>
          <p:nvPr/>
        </p:nvSpPr>
        <p:spPr>
          <a:xfrm>
            <a:off x="5178525" y="843900"/>
            <a:ext cx="37575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Non-late Orders: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 precision indicates that the model is effective at identifying non-late orders with minimal false positives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Orders: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0.57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low precision and moderate recall suggest that the model increased its recall at the cost of high false positives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The model is better at capturing non-late orders.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31d41421a21_0_38"/>
          <p:cNvSpPr txBox="1"/>
          <p:nvPr/>
        </p:nvSpPr>
        <p:spPr>
          <a:xfrm>
            <a:off x="140150" y="843900"/>
            <a:ext cx="48738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8" name="Google Shape;198;g31d41421a21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843900"/>
            <a:ext cx="4937750" cy="37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31a9b5226b6_0_27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31a9b5226b6_0_27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1a9b5226b6_0_27"/>
          <p:cNvSpPr txBox="1"/>
          <p:nvPr>
            <p:ph type="ctrTitle"/>
          </p:nvPr>
        </p:nvSpPr>
        <p:spPr>
          <a:xfrm>
            <a:off x="0" y="0"/>
            <a:ext cx="8936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Importance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1a9b5226b6_0_27"/>
          <p:cNvSpPr txBox="1"/>
          <p:nvPr/>
        </p:nvSpPr>
        <p:spPr>
          <a:xfrm>
            <a:off x="4832400" y="713700"/>
            <a:ext cx="43116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</a:rPr>
              <a:t>From the random forest model, we found that the most important feature in predicting late deliveries is </a:t>
            </a:r>
            <a:r>
              <a:rPr b="1" lang="en" sz="1100">
                <a:solidFill>
                  <a:schemeClr val="dk1"/>
                </a:solidFill>
              </a:rPr>
              <a:t>time_to_ship_hours</a:t>
            </a:r>
            <a:r>
              <a:rPr lang="en" sz="1100">
                <a:solidFill>
                  <a:schemeClr val="dk1"/>
                </a:solidFill>
              </a:rPr>
              <a:t>, which has an importance value of </a:t>
            </a:r>
            <a:r>
              <a:rPr b="1" lang="en" sz="1100">
                <a:solidFill>
                  <a:schemeClr val="dk1"/>
                </a:solidFill>
              </a:rPr>
              <a:t>0.396</a:t>
            </a:r>
            <a:r>
              <a:rPr lang="en" sz="1100">
                <a:solidFill>
                  <a:schemeClr val="dk1"/>
                </a:solidFill>
              </a:rPr>
              <a:t> (</a:t>
            </a:r>
            <a:r>
              <a:rPr b="1" lang="en" sz="1100">
                <a:solidFill>
                  <a:schemeClr val="dk1"/>
                </a:solidFill>
              </a:rPr>
              <a:t>39.6%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○"/>
            </a:pPr>
            <a:r>
              <a:rPr lang="en" sz="1100">
                <a:solidFill>
                  <a:schemeClr val="dk1"/>
                </a:solidFill>
              </a:rPr>
              <a:t>This suggests that the longer the time required to ship the product, the more likely the order is to be late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Other Key Features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distance_km</a:t>
            </a:r>
            <a:r>
              <a:rPr lang="en" sz="1100">
                <a:solidFill>
                  <a:schemeClr val="dk1"/>
                </a:solidFill>
              </a:rPr>
              <a:t>: 14.5% importance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freight_value</a:t>
            </a:r>
            <a:r>
              <a:rPr lang="en" sz="1100">
                <a:solidFill>
                  <a:schemeClr val="dk1"/>
                </a:solidFill>
              </a:rPr>
              <a:t>: 14.3% importance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Summer</a:t>
            </a:r>
            <a:r>
              <a:rPr lang="en" sz="1100">
                <a:solidFill>
                  <a:schemeClr val="dk1"/>
                </a:solidFill>
              </a:rPr>
              <a:t>: 9.4% importance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product_weight_g</a:t>
            </a:r>
            <a:r>
              <a:rPr lang="en" sz="1100">
                <a:solidFill>
                  <a:schemeClr val="dk1"/>
                </a:solidFill>
              </a:rPr>
              <a:t>: 5.7% importance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product_height_cm</a:t>
            </a:r>
            <a:r>
              <a:rPr lang="en" sz="1100">
                <a:solidFill>
                  <a:schemeClr val="dk1"/>
                </a:solidFill>
              </a:rPr>
              <a:t>: 4.6% importance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product_length_cm</a:t>
            </a:r>
            <a:r>
              <a:rPr lang="en" sz="1100">
                <a:solidFill>
                  <a:schemeClr val="dk1"/>
                </a:solidFill>
              </a:rPr>
              <a:t>: 4.3% importance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product_width_cm</a:t>
            </a:r>
            <a:r>
              <a:rPr lang="en" sz="1100">
                <a:solidFill>
                  <a:schemeClr val="dk1"/>
                </a:solidFill>
              </a:rPr>
              <a:t>: 4.0% importance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Spring</a:t>
            </a:r>
            <a:r>
              <a:rPr lang="en" sz="1100">
                <a:solidFill>
                  <a:schemeClr val="dk1"/>
                </a:solidFill>
              </a:rPr>
              <a:t>: 1.8% importance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Winter</a:t>
            </a:r>
            <a:r>
              <a:rPr lang="en" sz="1100">
                <a:solidFill>
                  <a:schemeClr val="dk1"/>
                </a:solidFill>
              </a:rPr>
              <a:t>: 1.2% importance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07" name="Google Shape;207;g31a9b5226b6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" y="1901700"/>
            <a:ext cx="4885726" cy="278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1a9b5226b6_0_27"/>
          <p:cNvSpPr txBox="1"/>
          <p:nvPr/>
        </p:nvSpPr>
        <p:spPr>
          <a:xfrm>
            <a:off x="-50" y="765550"/>
            <a:ext cx="4885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bar plot below shows the top 10 features by importance, where the </a:t>
            </a:r>
            <a:r>
              <a:rPr b="1" lang="en" sz="1100">
                <a:solidFill>
                  <a:schemeClr val="dk1"/>
                </a:solidFill>
              </a:rPr>
              <a:t>importance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value</a:t>
            </a:r>
            <a:r>
              <a:rPr lang="en" sz="1100">
                <a:solidFill>
                  <a:schemeClr val="dk1"/>
                </a:solidFill>
              </a:rPr>
              <a:t> indicates the relative contribution of each feature to the model's decision-making process.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Features with higher importance values are more influential in predicting the outcome.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31d41421a21_0_57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1d41421a21_0_57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1d41421a21_0_57"/>
          <p:cNvSpPr txBox="1"/>
          <p:nvPr>
            <p:ph type="ctrTitle"/>
          </p:nvPr>
        </p:nvSpPr>
        <p:spPr>
          <a:xfrm>
            <a:off x="311700" y="48850"/>
            <a:ext cx="8520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1d41421a21_0_57"/>
          <p:cNvSpPr txBox="1"/>
          <p:nvPr/>
        </p:nvSpPr>
        <p:spPr>
          <a:xfrm>
            <a:off x="-39425" y="1604550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31d41421a21_0_82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31d41421a21_0_82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31d41421a21_0_82"/>
          <p:cNvSpPr txBox="1"/>
          <p:nvPr>
            <p:ph type="ctrTitle"/>
          </p:nvPr>
        </p:nvSpPr>
        <p:spPr>
          <a:xfrm>
            <a:off x="0" y="0"/>
            <a:ext cx="8376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31d41421a21_0_82"/>
          <p:cNvSpPr txBox="1"/>
          <p:nvPr/>
        </p:nvSpPr>
        <p:spPr>
          <a:xfrm>
            <a:off x="147625" y="843900"/>
            <a:ext cx="8996400" cy="3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Calibri"/>
              <a:buAutoNum type="arabicPeriod"/>
            </a:pPr>
            <a:r>
              <a:rPr b="1" lang="en" sz="36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 b="1" sz="36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Dataset | Research Question | Merging</a:t>
            </a:r>
            <a:endParaRPr sz="24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Calibri"/>
              <a:buAutoNum type="arabicPeriod"/>
            </a:pPr>
            <a:r>
              <a:rPr b="1" lang="en" sz="36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Pre-processing and EDA</a:t>
            </a:r>
            <a:endParaRPr b="1" sz="36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Feature/Outcome Engineering | Data Plots</a:t>
            </a:r>
            <a:endParaRPr sz="24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Calibri"/>
              <a:buAutoNum type="arabicPeriod"/>
            </a:pPr>
            <a:r>
              <a:rPr b="1" lang="en" sz="36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b="1" sz="36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" sz="240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Random Forest | Evaluation Methods | Feature Importance</a:t>
            </a:r>
            <a:endParaRPr sz="240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>
            <p:ph type="ctrTitle"/>
          </p:nvPr>
        </p:nvSpPr>
        <p:spPr>
          <a:xfrm>
            <a:off x="0" y="0"/>
            <a:ext cx="8376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 and Research Question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0" y="912150"/>
            <a:ext cx="46425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From Kaggle, we use the </a:t>
            </a:r>
            <a:r>
              <a:rPr b="0" i="0" lang="en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Brazilian E-Commerce Dataset by Olist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, containing multiple tables regarding purchase transactions.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: Predict whether an order will be delivered late given a host of features.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Target Variable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: A binary variable indicated whether </a:t>
            </a:r>
            <a:r>
              <a:rPr b="0" i="1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delivery date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b="0" i="1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estimated delivery data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: Delivery carrier date, order status, order items (size/weight), customer location, and seller location.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: Data Importation ⇒ Joining Tables ⇒ Grouping Data ⇒ EDA/Visualizations ⇒ Modeling ⇒ Conclusions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72000" y="843900"/>
            <a:ext cx="45330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Analytical Tools &amp; Methods</a:t>
            </a:r>
            <a:endParaRPr b="1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Summary Statistics: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Analyze average time from order placement to approval, assess weekend orders’ effect on delivery, explore the effect of distance between buyer and seller.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Heat Maps and Box Plots: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Visualize the distribution, spread, and skewness of delivery times across different regions or seller locations, showing where delays are more prevalent.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Correlation Analysis: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Investigate relationships between different features (e.g., delivery carrier date, order size, weight, customer and seller locations) and late deliveries.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>
            <p:ph type="ctrTitle"/>
          </p:nvPr>
        </p:nvSpPr>
        <p:spPr>
          <a:xfrm>
            <a:off x="0" y="0"/>
            <a:ext cx="6285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000" y="1383350"/>
            <a:ext cx="4271299" cy="25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/>
        </p:nvSpPr>
        <p:spPr>
          <a:xfrm>
            <a:off x="76200" y="805225"/>
            <a:ext cx="4501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Exploring features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rders</a:t>
            </a: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dataset: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order_id, customer_id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order_items_dataset: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seller_id, shipping_limit_date, price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products_dataset: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product_weight_g, product_length_cm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customers_dataset: 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customer_id, customer_city, customer_zip_code_prefix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sellers_dataset: 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seller_id, seller_zip_</a:t>
            </a: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ode_prefix, seller_city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b="1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geolocation_dataset: </a:t>
            </a:r>
            <a:r>
              <a:rPr b="0" i="0" lang="en" sz="1600" u="none" cap="none" strike="noStrike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geolocation_zip_code_prefix, geolocation_lat, geolocation_lng</a:t>
            </a:r>
            <a:endParaRPr b="0" i="0" sz="16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>
            <p:ph type="ctrTitle"/>
          </p:nvPr>
        </p:nvSpPr>
        <p:spPr>
          <a:xfrm>
            <a:off x="0" y="0"/>
            <a:ext cx="6285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Merging Datasets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172350" y="713700"/>
            <a:ext cx="46515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Loaded in dataset</a:t>
            </a:r>
            <a:endParaRPr sz="16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geolocation_dataset</a:t>
            </a: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we generalize each zip code by the latitude and longitude of the first row line-item for each zip code</a:t>
            </a:r>
            <a:endParaRPr sz="16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Inner join: </a:t>
            </a:r>
            <a:r>
              <a:rPr b="1"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order_items_dataset </a:t>
            </a: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⇔ </a:t>
            </a:r>
            <a:r>
              <a:rPr b="1"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sellers_dataset </a:t>
            </a: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⇔ </a:t>
            </a:r>
            <a:r>
              <a:rPr b="1"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geolocation_dataset</a:t>
            </a: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⇔ </a:t>
            </a:r>
            <a:r>
              <a:rPr b="1"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order_customer_dataset</a:t>
            </a:r>
            <a:endParaRPr b="1" sz="16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Various design choices for merging: how to process products with different freights within each, </a:t>
            </a:r>
            <a:r>
              <a:rPr b="1"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inner</a:t>
            </a: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vs. other types of join</a:t>
            </a:r>
            <a:endParaRPr sz="16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4"/>
          <p:cNvGrpSpPr/>
          <p:nvPr/>
        </p:nvGrpSpPr>
        <p:grpSpPr>
          <a:xfrm>
            <a:off x="4727675" y="843900"/>
            <a:ext cx="4271299" cy="2608050"/>
            <a:chOff x="4578000" y="1383350"/>
            <a:chExt cx="4271299" cy="2608050"/>
          </a:xfrm>
        </p:grpSpPr>
        <p:pic>
          <p:nvPicPr>
            <p:cNvPr id="94" name="Google Shape;9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8000" y="1383350"/>
              <a:ext cx="4271299" cy="256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4"/>
            <p:cNvSpPr/>
            <p:nvPr/>
          </p:nvSpPr>
          <p:spPr>
            <a:xfrm>
              <a:off x="8041800" y="3233900"/>
              <a:ext cx="762900" cy="7575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867450" y="3231600"/>
              <a:ext cx="762900" cy="7575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041800" y="2248504"/>
              <a:ext cx="762900" cy="7575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925664" y="2248504"/>
              <a:ext cx="762900" cy="7575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 txBox="1"/>
          <p:nvPr/>
        </p:nvSpPr>
        <p:spPr>
          <a:xfrm>
            <a:off x="163484" y="3577127"/>
            <a:ext cx="8815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Originally considered non-aggregation of geolocation and zip-code, which would have resulted in cross-multiple effects given multiple geo-locations per zip code</a:t>
            </a:r>
            <a:endParaRPr sz="16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Decided to go with inner-merge for consistency of merges across all tables</a:t>
            </a:r>
            <a:endParaRPr sz="16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31b9080b0fb_0_0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1b9080b0fb_0_0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1b9080b0fb_0_0"/>
          <p:cNvSpPr txBox="1"/>
          <p:nvPr>
            <p:ph type="ctrTitle"/>
          </p:nvPr>
        </p:nvSpPr>
        <p:spPr>
          <a:xfrm>
            <a:off x="0" y="0"/>
            <a:ext cx="8679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1b9080b0fb_0_0"/>
          <p:cNvSpPr txBox="1"/>
          <p:nvPr/>
        </p:nvSpPr>
        <p:spPr>
          <a:xfrm>
            <a:off x="0" y="713700"/>
            <a:ext cx="91440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Feature Engineering: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Selecting, manipulating and transforming raw data into features that can be used in supervised learning. Used pandas date/time series functionality for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variables for datetime objects.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istance (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Distance between buyer and seller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lphaLcPeriod"/>
            </a:pP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i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Haversine formula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to calculate the distance between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coordinates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 (x</a:t>
            </a:r>
            <a:r>
              <a:rPr baseline="-25000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) and (x</a:t>
            </a:r>
            <a:r>
              <a:rPr baseline="-25000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) on a </a:t>
            </a:r>
            <a:r>
              <a:rPr lang="en" sz="1200" u="sng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sphere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lphaLcPeriod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Haversine formula: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time_to_ship_hours (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lphaLcPeriod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A transformation of two variables: i)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order_approved_at and </a:t>
            </a: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ii)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order_delivered_carrier_date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lphaLcPeriod"/>
            </a:pPr>
            <a:r>
              <a:t/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weekend_order (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lphaLcPeriod"/>
            </a:pP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Converted the order_purchase_timestamp column to datetime format and extracted the day of the week to create a binary weekend_order feature (1 for weekends, 0 for weekdays).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season (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Categorical – One-hot Encode</a:t>
            </a: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lphaLcPeriod"/>
            </a:pP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Created a season column by mapping months from order_purchase_timestamp to their respective seasons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AutoNum type="alphaLcPeriod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One-hot Encode: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Spring (binary), Summer, and Winter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1b9080b0f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350" y="2743900"/>
            <a:ext cx="4948300" cy="3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1b9080b0f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0600" y="1872550"/>
            <a:ext cx="4282750" cy="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31b854cc83c_1_7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1b854cc83c_1_7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1b854cc83c_1_7"/>
          <p:cNvSpPr txBox="1"/>
          <p:nvPr>
            <p:ph type="ctrTitle"/>
          </p:nvPr>
        </p:nvSpPr>
        <p:spPr>
          <a:xfrm>
            <a:off x="0" y="0"/>
            <a:ext cx="9144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Outcome Engineering, Overview, and Pre-processing Checks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1b854cc83c_1_7"/>
          <p:cNvSpPr txBox="1"/>
          <p:nvPr/>
        </p:nvSpPr>
        <p:spPr>
          <a:xfrm>
            <a:off x="0" y="793500"/>
            <a:ext cx="8962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Outcome (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):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31b854cc83c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875" y="925575"/>
            <a:ext cx="580072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1b854cc83c_1_7"/>
          <p:cNvSpPr txBox="1"/>
          <p:nvPr/>
        </p:nvSpPr>
        <p:spPr>
          <a:xfrm>
            <a:off x="0" y="1178700"/>
            <a:ext cx="89058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g31b854cc83c_1_7"/>
          <p:cNvGraphicFramePr/>
          <p:nvPr/>
        </p:nvGraphicFramePr>
        <p:xfrm>
          <a:off x="287800" y="163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{B0E426A3-4FFB-4D53-8DA2-028BB97603F5}</a:tableStyleId>
              </a:tblPr>
              <a:tblGrid>
                <a:gridCol w="1041275"/>
                <a:gridCol w="1041275"/>
                <a:gridCol w="1041275"/>
                <a:gridCol w="1041275"/>
                <a:gridCol w="1041275"/>
                <a:gridCol w="1041275"/>
                <a:gridCol w="1041275"/>
                <a:gridCol w="1041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Continuous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Freight Value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Weight (g)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Length (cm)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Height (cm)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Width (cm)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(Km)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to Ship (hours)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g31b854cc83c_1_7"/>
          <p:cNvGraphicFramePr/>
          <p:nvPr/>
        </p:nvGraphicFramePr>
        <p:xfrm>
          <a:off x="2878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{B0E426A3-4FFB-4D53-8DA2-028BB97603F5}</a:tableStyleId>
              </a:tblPr>
              <a:tblGrid>
                <a:gridCol w="1041275"/>
                <a:gridCol w="1854325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Weekend order (1 or 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Spring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 or 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Summer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 or 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Winter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 or 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706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g31b854cc83c_1_7"/>
          <p:cNvSpPr txBox="1"/>
          <p:nvPr/>
        </p:nvSpPr>
        <p:spPr>
          <a:xfrm>
            <a:off x="176800" y="2977700"/>
            <a:ext cx="38106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Class Imbalance: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○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Is_late == 1: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8626 rows (~8%)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○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Is_late == 0: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99,466 rows (~92%)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There is a significant class imbalance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g31b854cc83c_1_7"/>
          <p:cNvSpPr txBox="1"/>
          <p:nvPr/>
        </p:nvSpPr>
        <p:spPr>
          <a:xfrm>
            <a:off x="4510750" y="2977725"/>
            <a:ext cx="41805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Non-negative Values: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○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Time_to_ship_hours</a:t>
            </a:r>
            <a:endParaRPr b="1"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■"/>
            </a:pPr>
            <a:r>
              <a:rPr b="1"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Min: </a:t>
            </a: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-4000 hours ≈ 5 months</a:t>
            </a:r>
            <a:endParaRPr sz="1200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0E0E0E"/>
                </a:solidFill>
                <a:latin typeface="Calibri"/>
                <a:ea typeface="Calibri"/>
                <a:cs typeface="Calibri"/>
                <a:sym typeface="Calibri"/>
              </a:rPr>
              <a:t>All other variables had non-negative values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1d41421a21_0_2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1d41421a21_0_2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1d41421a21_0_2"/>
          <p:cNvSpPr txBox="1"/>
          <p:nvPr>
            <p:ph type="ctrTitle"/>
          </p:nvPr>
        </p:nvSpPr>
        <p:spPr>
          <a:xfrm>
            <a:off x="0" y="0"/>
            <a:ext cx="9144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n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EDA: Understanding Data Distributions 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1d41421a21_0_2"/>
          <p:cNvSpPr txBox="1"/>
          <p:nvPr/>
        </p:nvSpPr>
        <p:spPr>
          <a:xfrm>
            <a:off x="0" y="713700"/>
            <a:ext cx="91440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31d41421a21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825" y="753250"/>
            <a:ext cx="6472352" cy="424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1d41421a21_0_28"/>
          <p:cNvPicPr preferRelativeResize="0"/>
          <p:nvPr/>
        </p:nvPicPr>
        <p:blipFill rotWithShape="1">
          <a:blip r:embed="rId3">
            <a:alphaModFix/>
          </a:blip>
          <a:srcRect b="34223" l="21083" r="21152" t="34077"/>
          <a:stretch/>
        </p:blipFill>
        <p:spPr>
          <a:xfrm>
            <a:off x="76200" y="4691400"/>
            <a:ext cx="1098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1d41421a21_0_28"/>
          <p:cNvSpPr/>
          <p:nvPr/>
        </p:nvSpPr>
        <p:spPr>
          <a:xfrm>
            <a:off x="0" y="0"/>
            <a:ext cx="9144000" cy="7137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31d41421a21_0_28"/>
          <p:cNvSpPr txBox="1"/>
          <p:nvPr>
            <p:ph type="ctrTitle"/>
          </p:nvPr>
        </p:nvSpPr>
        <p:spPr>
          <a:xfrm>
            <a:off x="0" y="0"/>
            <a:ext cx="9144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n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EDA: Order Dimensions Boxplot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1d41421a21_0_28"/>
          <p:cNvSpPr txBox="1"/>
          <p:nvPr/>
        </p:nvSpPr>
        <p:spPr>
          <a:xfrm>
            <a:off x="0" y="713700"/>
            <a:ext cx="54744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E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31d41421a21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8" y="843900"/>
            <a:ext cx="5398161" cy="38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1d41421a21_0_28"/>
          <p:cNvSpPr txBox="1"/>
          <p:nvPr/>
        </p:nvSpPr>
        <p:spPr>
          <a:xfrm>
            <a:off x="5631775" y="843900"/>
            <a:ext cx="34356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Values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differ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late and non-late orders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Weight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 wider range and more extreme outliers compared to the other dimensions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strong visual evidence that product dimensions directly impact the order status (being late)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