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6370" autoAdjust="0"/>
  </p:normalViewPr>
  <p:slideViewPr>
    <p:cSldViewPr snapToGrid="0">
      <p:cViewPr varScale="1">
        <p:scale>
          <a:sx n="70" d="100"/>
          <a:sy n="70" d="100"/>
        </p:scale>
        <p:origin x="107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5C71F43-3818-4F52-8C5B-94A39EA4555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E96C117-36A8-40E4-AA0C-F532DD42B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1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1F43-3818-4F52-8C5B-94A39EA4555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6C117-36A8-40E4-AA0C-F532DD42B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15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C71F43-3818-4F52-8C5B-94A39EA4555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96C117-36A8-40E4-AA0C-F532DD42B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389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C71F43-3818-4F52-8C5B-94A39EA4555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96C117-36A8-40E4-AA0C-F532DD42B1A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7311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C71F43-3818-4F52-8C5B-94A39EA4555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96C117-36A8-40E4-AA0C-F532DD42B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587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1F43-3818-4F52-8C5B-94A39EA4555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6C117-36A8-40E4-AA0C-F532DD42B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11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1F43-3818-4F52-8C5B-94A39EA4555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6C117-36A8-40E4-AA0C-F532DD42B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042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1F43-3818-4F52-8C5B-94A39EA4555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6C117-36A8-40E4-AA0C-F532DD42B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520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C71F43-3818-4F52-8C5B-94A39EA4555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96C117-36A8-40E4-AA0C-F532DD42B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78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1F43-3818-4F52-8C5B-94A39EA4555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6C117-36A8-40E4-AA0C-F532DD42B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12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C71F43-3818-4F52-8C5B-94A39EA4555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96C117-36A8-40E4-AA0C-F532DD42B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93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1F43-3818-4F52-8C5B-94A39EA4555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6C117-36A8-40E4-AA0C-F532DD42B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81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1F43-3818-4F52-8C5B-94A39EA4555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6C117-36A8-40E4-AA0C-F532DD42B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27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1F43-3818-4F52-8C5B-94A39EA4555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6C117-36A8-40E4-AA0C-F532DD42B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36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1F43-3818-4F52-8C5B-94A39EA4555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6C117-36A8-40E4-AA0C-F532DD42B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3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1F43-3818-4F52-8C5B-94A39EA4555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6C117-36A8-40E4-AA0C-F532DD42B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85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1F43-3818-4F52-8C5B-94A39EA4555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6C117-36A8-40E4-AA0C-F532DD42B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59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71F43-3818-4F52-8C5B-94A39EA4555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6C117-36A8-40E4-AA0C-F532DD42B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01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489DC-19E5-FF5F-8192-595A13A7B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Органайзер</a:t>
            </a:r>
            <a:r>
              <a:rPr lang="ru-RU" baseline="0" dirty="0"/>
              <a:t> мероприятий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D086B0-4FCD-F2F9-F2C8-B20362BD0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Для учебных заведений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1E55FAA-D259-77AF-9E13-F0BAC4CC99BA}"/>
              </a:ext>
            </a:extLst>
          </p:cNvPr>
          <p:cNvSpPr txBox="1">
            <a:spLocks/>
          </p:cNvSpPr>
          <p:nvPr/>
        </p:nvSpPr>
        <p:spPr>
          <a:xfrm>
            <a:off x="9796670" y="238538"/>
            <a:ext cx="2047460" cy="172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Выполнили</a:t>
            </a:r>
          </a:p>
          <a:p>
            <a:r>
              <a:rPr lang="ru-RU" dirty="0" err="1"/>
              <a:t>Ишмаева</a:t>
            </a:r>
            <a:r>
              <a:rPr lang="ru-RU" dirty="0"/>
              <a:t> А.Р.</a:t>
            </a:r>
          </a:p>
          <a:p>
            <a:r>
              <a:rPr lang="ru-RU" dirty="0"/>
              <a:t>Павлова Е.А.</a:t>
            </a:r>
          </a:p>
        </p:txBody>
      </p:sp>
    </p:spTree>
    <p:extLst>
      <p:ext uri="{BB962C8B-B14F-4D97-AF65-F5344CB8AC3E}">
        <p14:creationId xmlns:p14="http://schemas.microsoft.com/office/powerpoint/2010/main" val="221729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3CDC2-C4B6-007E-BBFB-4CBF7665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Формулировка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DDBD6B-FAB6-9445-9F7E-0383BDBE4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89906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Образовательное учреждение обратилось к нам с просьбой решить проблему конфликта мероприятий при их планировании и проведении. Решение должно включать в себя возможность избегания пересечений мероприятий, проводимых в одном и том же месте и/или с одними и теми же участниками в одно время.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решения этой проблемы мы предлагаем органайзер мероприятий с функционалом выявления попытки поставить два разных мероприятия в одно и то же время в одном и том же месте, а так же исключения участия одного человека в двух одновременных мероприятиях</a:t>
            </a:r>
          </a:p>
        </p:txBody>
      </p:sp>
    </p:spTree>
    <p:extLst>
      <p:ext uri="{BB962C8B-B14F-4D97-AF65-F5344CB8AC3E}">
        <p14:creationId xmlns:p14="http://schemas.microsoft.com/office/powerpoint/2010/main" val="2832884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73FD8-8A50-9371-6653-09AAFC49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Гипотезы альтернативных</a:t>
            </a:r>
            <a:r>
              <a:rPr lang="ru-RU" baseline="0" dirty="0"/>
              <a:t> </a:t>
            </a:r>
            <a:r>
              <a:rPr lang="ru-RU" dirty="0"/>
              <a:t>проектов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08B749-A2CC-6D18-5F9B-A1F233AA2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Интерактивные календари и информационные панели</a:t>
            </a:r>
          </a:p>
          <a:p>
            <a:pPr marL="0" indent="0">
              <a:buNone/>
            </a:pPr>
            <a:r>
              <a:rPr lang="ru-RU" dirty="0"/>
              <a:t>Гипотеза: Создание и размещение  интерактивных панелей, отображающих запланированные мероприятия в режиме реального времени с возможностью фильтрации по типам мероприятий, местам и участникам в коридорах и помещениях для мероприятий.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Платформа для форсайтов и обсуждений</a:t>
            </a:r>
          </a:p>
          <a:p>
            <a:pPr marL="0" indent="0">
              <a:buNone/>
            </a:pPr>
            <a:r>
              <a:rPr lang="ru-RU" dirty="0"/>
              <a:t>Гипотеза: Создание площадки для обсуждения предстоящих мероприятий, где сотрудники могут предлагать идеи и совместно разрабатывать расписание и решать возникающие конфликты, например, с помощью голосований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9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2420E-CC74-1759-A891-82069132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8" y="247538"/>
            <a:ext cx="8610600" cy="1293028"/>
          </a:xfrm>
        </p:spPr>
        <p:txBody>
          <a:bodyPr/>
          <a:lstStyle/>
          <a:p>
            <a:r>
              <a:rPr lang="ru-RU" dirty="0"/>
              <a:t>Экспертная оценка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740C0B0-6CB2-A992-D251-53037D9F7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29452"/>
              </p:ext>
            </p:extLst>
          </p:nvPr>
        </p:nvGraphicFramePr>
        <p:xfrm>
          <a:off x="379675" y="1252332"/>
          <a:ext cx="11626795" cy="555413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550134">
                  <a:extLst>
                    <a:ext uri="{9D8B030D-6E8A-4147-A177-3AD203B41FA5}">
                      <a16:colId xmlns:a16="http://schemas.microsoft.com/office/drawing/2014/main" val="2903972826"/>
                    </a:ext>
                  </a:extLst>
                </a:gridCol>
                <a:gridCol w="2007704">
                  <a:extLst>
                    <a:ext uri="{9D8B030D-6E8A-4147-A177-3AD203B41FA5}">
                      <a16:colId xmlns:a16="http://schemas.microsoft.com/office/drawing/2014/main" val="2638185411"/>
                    </a:ext>
                  </a:extLst>
                </a:gridCol>
                <a:gridCol w="548981">
                  <a:extLst>
                    <a:ext uri="{9D8B030D-6E8A-4147-A177-3AD203B41FA5}">
                      <a16:colId xmlns:a16="http://schemas.microsoft.com/office/drawing/2014/main" val="1417611961"/>
                    </a:ext>
                  </a:extLst>
                </a:gridCol>
                <a:gridCol w="863091">
                  <a:extLst>
                    <a:ext uri="{9D8B030D-6E8A-4147-A177-3AD203B41FA5}">
                      <a16:colId xmlns:a16="http://schemas.microsoft.com/office/drawing/2014/main" val="3952455521"/>
                    </a:ext>
                  </a:extLst>
                </a:gridCol>
                <a:gridCol w="1029868">
                  <a:extLst>
                    <a:ext uri="{9D8B030D-6E8A-4147-A177-3AD203B41FA5}">
                      <a16:colId xmlns:a16="http://schemas.microsoft.com/office/drawing/2014/main" val="620418933"/>
                    </a:ext>
                  </a:extLst>
                </a:gridCol>
                <a:gridCol w="1029868">
                  <a:extLst>
                    <a:ext uri="{9D8B030D-6E8A-4147-A177-3AD203B41FA5}">
                      <a16:colId xmlns:a16="http://schemas.microsoft.com/office/drawing/2014/main" val="3880732906"/>
                    </a:ext>
                  </a:extLst>
                </a:gridCol>
                <a:gridCol w="1029868">
                  <a:extLst>
                    <a:ext uri="{9D8B030D-6E8A-4147-A177-3AD203B41FA5}">
                      <a16:colId xmlns:a16="http://schemas.microsoft.com/office/drawing/2014/main" val="2062537361"/>
                    </a:ext>
                  </a:extLst>
                </a:gridCol>
                <a:gridCol w="567281">
                  <a:extLst>
                    <a:ext uri="{9D8B030D-6E8A-4147-A177-3AD203B41FA5}">
                      <a16:colId xmlns:a16="http://schemas.microsoft.com/office/drawing/2014/main" val="2661997495"/>
                    </a:ext>
                  </a:extLst>
                </a:gridCol>
              </a:tblGrid>
              <a:tr h="532191">
                <a:tc rowSpan="2">
                  <a:txBody>
                    <a:bodyPr/>
                    <a:lstStyle/>
                    <a:p>
                      <a:pPr algn="ctr"/>
                      <a:r>
                        <a:rPr lang="ru-RU" sz="2400" kern="0" dirty="0">
                          <a:effectLst/>
                        </a:rPr>
                        <a:t>Характеристика(фактор)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Показатель Весомости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Номер проекта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Интегральная оценка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816281"/>
                  </a:ext>
                </a:extLst>
              </a:tr>
              <a:tr h="53219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I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II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III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I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II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III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extLst>
                  <a:ext uri="{0D108BD9-81ED-4DB2-BD59-A6C34878D82A}">
                    <a16:rowId xmlns:a16="http://schemas.microsoft.com/office/drawing/2014/main" val="2240727675"/>
                  </a:ext>
                </a:extLst>
              </a:tr>
              <a:tr h="593962">
                <a:tc>
                  <a:txBody>
                    <a:bodyPr/>
                    <a:lstStyle/>
                    <a:p>
                      <a:pPr algn="ctr"/>
                      <a:r>
                        <a:rPr lang="ru-RU" sz="2400" kern="0" dirty="0">
                          <a:effectLst/>
                        </a:rPr>
                        <a:t>Поддержка со стороны руководства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0,1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95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70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85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9,5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7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8,5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extLst>
                  <a:ext uri="{0D108BD9-81ED-4DB2-BD59-A6C34878D82A}">
                    <a16:rowId xmlns:a16="http://schemas.microsoft.com/office/drawing/2014/main" val="2090300163"/>
                  </a:ext>
                </a:extLst>
              </a:tr>
              <a:tr h="798286">
                <a:tc>
                  <a:txBody>
                    <a:bodyPr/>
                    <a:lstStyle/>
                    <a:p>
                      <a:pPr algn="ctr"/>
                      <a:r>
                        <a:rPr lang="ru-RU" sz="2400" kern="0" dirty="0">
                          <a:effectLst/>
                        </a:rPr>
                        <a:t>Зависимость от других компаний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0,3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100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40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75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30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12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22,5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extLst>
                  <a:ext uri="{0D108BD9-81ED-4DB2-BD59-A6C34878D82A}">
                    <a16:rowId xmlns:a16="http://schemas.microsoft.com/office/drawing/2014/main" val="1361421194"/>
                  </a:ext>
                </a:extLst>
              </a:tr>
              <a:tr h="798286">
                <a:tc>
                  <a:txBody>
                    <a:bodyPr/>
                    <a:lstStyle/>
                    <a:p>
                      <a:pPr algn="ctr"/>
                      <a:r>
                        <a:rPr lang="ru-RU" sz="2400" kern="0" dirty="0">
                          <a:effectLst/>
                        </a:rPr>
                        <a:t>Экономичность разработки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 dirty="0">
                          <a:effectLst/>
                        </a:rPr>
                        <a:t>0,3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80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60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75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24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18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22,5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extLst>
                  <a:ext uri="{0D108BD9-81ED-4DB2-BD59-A6C34878D82A}">
                    <a16:rowId xmlns:a16="http://schemas.microsoft.com/office/drawing/2014/main" val="2668519375"/>
                  </a:ext>
                </a:extLst>
              </a:tr>
              <a:tr h="532191"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Доступность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 dirty="0">
                          <a:effectLst/>
                        </a:rPr>
                        <a:t>0,15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 dirty="0">
                          <a:effectLst/>
                        </a:rPr>
                        <a:t>90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 dirty="0">
                          <a:effectLst/>
                        </a:rPr>
                        <a:t>50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80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13,5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7,5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12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extLst>
                  <a:ext uri="{0D108BD9-81ED-4DB2-BD59-A6C34878D82A}">
                    <a16:rowId xmlns:a16="http://schemas.microsoft.com/office/drawing/2014/main" val="1786093588"/>
                  </a:ext>
                </a:extLst>
              </a:tr>
              <a:tr h="296981"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Временные затраты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0,05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85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 dirty="0">
                          <a:effectLst/>
                        </a:rPr>
                        <a:t>55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 dirty="0">
                          <a:effectLst/>
                        </a:rPr>
                        <a:t>80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4,25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2,75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4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extLst>
                  <a:ext uri="{0D108BD9-81ED-4DB2-BD59-A6C34878D82A}">
                    <a16:rowId xmlns:a16="http://schemas.microsoft.com/office/drawing/2014/main" val="3298272555"/>
                  </a:ext>
                </a:extLst>
              </a:tr>
              <a:tr h="532191"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Сложность разработки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0,1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70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40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 dirty="0">
                          <a:effectLst/>
                        </a:rPr>
                        <a:t>65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 dirty="0">
                          <a:effectLst/>
                        </a:rPr>
                        <a:t>7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 dirty="0">
                          <a:effectLst/>
                        </a:rPr>
                        <a:t>4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6,5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extLst>
                  <a:ext uri="{0D108BD9-81ED-4DB2-BD59-A6C34878D82A}">
                    <a16:rowId xmlns:a16="http://schemas.microsoft.com/office/drawing/2014/main" val="4292580308"/>
                  </a:ext>
                </a:extLst>
              </a:tr>
              <a:tr h="532191"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Всего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 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 dirty="0">
                          <a:effectLst/>
                        </a:rPr>
                        <a:t> 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 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>
                          <a:effectLst/>
                        </a:rPr>
                        <a:t> 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 dirty="0">
                          <a:effectLst/>
                        </a:rPr>
                        <a:t>88,25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 dirty="0">
                          <a:effectLst/>
                        </a:rPr>
                        <a:t>51,25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0" dirty="0">
                          <a:effectLst/>
                        </a:rPr>
                        <a:t>76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font1150"/>
                      </a:endParaRPr>
                    </a:p>
                  </a:txBody>
                  <a:tcPr marL="66855" marR="66855" marT="0" marB="0" anchor="ctr"/>
                </a:tc>
                <a:extLst>
                  <a:ext uri="{0D108BD9-81ED-4DB2-BD59-A6C34878D82A}">
                    <a16:rowId xmlns:a16="http://schemas.microsoft.com/office/drawing/2014/main" val="1231584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05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73985-E816-64ED-2D03-02942BB0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Миссия </a:t>
            </a:r>
            <a:r>
              <a:rPr lang="ru-RU" baseline="0" dirty="0"/>
              <a:t>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600C7D-60AD-DFF2-6F61-2C41D03C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/>
              <a:t>Проект направлен на эффективную организацию мероприятий образовательных учреждений и устранение проблем с конфликтами размещения мероприятий и их временными рамками</a:t>
            </a:r>
          </a:p>
        </p:txBody>
      </p:sp>
    </p:spTree>
    <p:extLst>
      <p:ext uri="{BB962C8B-B14F-4D97-AF65-F5344CB8AC3E}">
        <p14:creationId xmlns:p14="http://schemas.microsoft.com/office/powerpoint/2010/main" val="135833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30E33-B689-06E1-79AA-41C90DC0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A0FE42-3679-7A30-71D2-020A6B200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20241"/>
            <a:ext cx="10820400" cy="4496566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ru-RU" sz="3600" dirty="0"/>
              <a:t>Автоматизация процессов планирования и управления мероприятиями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3600" dirty="0"/>
              <a:t>Идентификация и устранение конфликтов на ранних этапах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3600" dirty="0"/>
              <a:t>Оптимизация использования ресурсов и площадок</a:t>
            </a:r>
          </a:p>
        </p:txBody>
      </p:sp>
    </p:spTree>
    <p:extLst>
      <p:ext uri="{BB962C8B-B14F-4D97-AF65-F5344CB8AC3E}">
        <p14:creationId xmlns:p14="http://schemas.microsoft.com/office/powerpoint/2010/main" val="289561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CC9EC4-5C5E-1EF7-0470-F2E411E0C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92" y="391630"/>
            <a:ext cx="9793465" cy="607473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D9EA4-B3A3-73AB-2CA9-4242C88B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686" y="568686"/>
            <a:ext cx="8610600" cy="1293028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Дерево целей</a:t>
            </a:r>
          </a:p>
        </p:txBody>
      </p:sp>
    </p:spTree>
    <p:extLst>
      <p:ext uri="{BB962C8B-B14F-4D97-AF65-F5344CB8AC3E}">
        <p14:creationId xmlns:p14="http://schemas.microsoft.com/office/powerpoint/2010/main" val="210549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5EA55-E662-2120-589B-5888712E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81242882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22</TotalTime>
  <Words>307</Words>
  <Application>Microsoft Office PowerPoint</Application>
  <PresentationFormat>Широкоэкранный</PresentationFormat>
  <Paragraphs>90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След самолета</vt:lpstr>
      <vt:lpstr>Органайзер мероприятий</vt:lpstr>
      <vt:lpstr>Формулировка проекта</vt:lpstr>
      <vt:lpstr>Гипотезы альтернативных проектов</vt:lpstr>
      <vt:lpstr>Экспертная оценка</vt:lpstr>
      <vt:lpstr>Миссия проекта</vt:lpstr>
      <vt:lpstr>Цели проекта</vt:lpstr>
      <vt:lpstr>Дерево целей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Органайзер мероприятий</dc:title>
  <dc:creator>Павлова Елизавета Александровна</dc:creator>
  <cp:lastModifiedBy>Ишмаева Александра Рустемовна</cp:lastModifiedBy>
  <cp:revision>3</cp:revision>
  <dcterms:created xsi:type="dcterms:W3CDTF">2024-11-18T08:18:19Z</dcterms:created>
  <dcterms:modified xsi:type="dcterms:W3CDTF">2024-12-03T10:48:26Z</dcterms:modified>
</cp:coreProperties>
</file>