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60" r:id="rId6"/>
    <p:sldId id="261" r:id="rId7"/>
    <p:sldId id="264" r:id="rId8"/>
    <p:sldId id="265" r:id="rId9"/>
    <p:sldId id="267" r:id="rId10"/>
    <p:sldId id="268" r:id="rId11"/>
    <p:sldId id="266" r:id="rId12"/>
    <p:sldId id="26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957"/>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14"/>
    <p:restoredTop sz="91385"/>
  </p:normalViewPr>
  <p:slideViewPr>
    <p:cSldViewPr snapToGrid="0">
      <p:cViewPr varScale="1">
        <p:scale>
          <a:sx n="39" d="100"/>
          <a:sy n="39" d="100"/>
        </p:scale>
        <p:origin x="200" y="6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402054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RU" dirty="0"/>
              <a:t>Definition, History, Relevance + How to train a model and connection with mt (as a seq to seq task)</a:t>
            </a:r>
          </a:p>
        </p:txBody>
      </p:sp>
    </p:spTree>
    <p:extLst>
      <p:ext uri="{BB962C8B-B14F-4D97-AF65-F5344CB8AC3E}">
        <p14:creationId xmlns:p14="http://schemas.microsoft.com/office/powerpoint/2010/main" val="411422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RU" dirty="0"/>
              <a:t>History, mention manual and statistical  (persons!!!) + some particular research  </a:t>
            </a:r>
          </a:p>
        </p:txBody>
      </p:sp>
    </p:spTree>
    <p:extLst>
      <p:ext uri="{BB962C8B-B14F-4D97-AF65-F5344CB8AC3E}">
        <p14:creationId xmlns:p14="http://schemas.microsoft.com/office/powerpoint/2010/main" val="63291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RU" dirty="0"/>
              <a:t>Name objectives</a:t>
            </a:r>
          </a:p>
        </p:txBody>
      </p:sp>
    </p:spTree>
    <p:extLst>
      <p:ext uri="{BB962C8B-B14F-4D97-AF65-F5344CB8AC3E}">
        <p14:creationId xmlns:p14="http://schemas.microsoft.com/office/powerpoint/2010/main" val="51982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RU" dirty="0"/>
              <a:t>Mention the 2 stages, translation and tuning the model  to evaluate the corpora and  the quality of simpliication</a:t>
            </a:r>
          </a:p>
        </p:txBody>
      </p:sp>
    </p:spTree>
    <p:extLst>
      <p:ext uri="{BB962C8B-B14F-4D97-AF65-F5344CB8AC3E}">
        <p14:creationId xmlns:p14="http://schemas.microsoft.com/office/powerpoint/2010/main" val="357930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U"/>
          </a:p>
        </p:txBody>
      </p:sp>
    </p:spTree>
    <p:extLst>
      <p:ext uri="{BB962C8B-B14F-4D97-AF65-F5344CB8AC3E}">
        <p14:creationId xmlns:p14="http://schemas.microsoft.com/office/powerpoint/2010/main" val="318975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oncrawl.org/" TargetMode="External"/><Relationship Id="rId7" Type="http://schemas.openxmlformats.org/officeDocument/2006/relationships/hyperlink" Target="http://arxiv.org/abs/1703.10931"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hyperlink" Target="http://arxiv.org/abs/1609.08144" TargetMode="External"/><Relationship Id="rId5" Type="http://schemas.openxmlformats.org/officeDocument/2006/relationships/hyperlink" Target="https://arxiv.org/abs/1706.03762v5" TargetMode="External"/><Relationship Id="rId4" Type="http://schemas.openxmlformats.org/officeDocument/2006/relationships/hyperlink" Target="http://arxiv.org/abs/1910.106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409.0473v7"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hyperlink" Target="https://doi.org/10.18653/v1/2020.findings-emnlp.251" TargetMode="External"/><Relationship Id="rId5" Type="http://schemas.openxmlformats.org/officeDocument/2006/relationships/hyperlink" Target="http://arxiv.org/abs/1804.00344" TargetMode="External"/><Relationship Id="rId4" Type="http://schemas.openxmlformats.org/officeDocument/2006/relationships/hyperlink" Target="https://doi.org/10.1037/h00575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1878208"/>
            <a:ext cx="13548452"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Machine translation Methods for creating a corpus of simplified texts</a:t>
            </a:r>
          </a:p>
        </p:txBody>
      </p:sp>
      <p:sp>
        <p:nvSpPr>
          <p:cNvPr id="53" name="Очень крутой подзаголовок презентации"/>
          <p:cNvSpPr txBox="1"/>
          <p:nvPr/>
        </p:nvSpPr>
        <p:spPr>
          <a:xfrm>
            <a:off x="7116914" y="6290561"/>
            <a:ext cx="9443424" cy="957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4400" dirty="0"/>
              <a:t>Project </a:t>
            </a:r>
            <a:r>
              <a:rPr lang="en-US" sz="4400" dirty="0">
                <a:solidFill>
                  <a:schemeClr val="accent1">
                    <a:lumMod val="50000"/>
                  </a:schemeClr>
                </a:solidFill>
              </a:rPr>
              <a:t>Proposal</a:t>
            </a:r>
          </a:p>
        </p:txBody>
      </p:sp>
      <p:sp>
        <p:nvSpPr>
          <p:cNvPr id="54" name="Название подразделения,  лаборатории, факультета и т.д."/>
          <p:cNvSpPr txBox="1"/>
          <p:nvPr/>
        </p:nvSpPr>
        <p:spPr>
          <a:xfrm>
            <a:off x="7116914" y="1143437"/>
            <a:ext cx="12085485" cy="7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dirty="0"/>
              <a:t>School of Foreign Languages</a:t>
            </a:r>
          </a:p>
        </p:txBody>
      </p:sp>
      <p:sp>
        <p:nvSpPr>
          <p:cNvPr id="55" name="Москва, 2017"/>
          <p:cNvSpPr txBox="1"/>
          <p:nvPr/>
        </p:nvSpPr>
        <p:spPr>
          <a:xfrm>
            <a:off x="7116915" y="11430852"/>
            <a:ext cx="9443424" cy="1498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4400" dirty="0"/>
              <a:t>Author: Aleksandra </a:t>
            </a:r>
            <a:r>
              <a:rPr lang="en-US" sz="4400" dirty="0" err="1"/>
              <a:t>Izhevskaia</a:t>
            </a:r>
            <a:endParaRPr lang="en-US" sz="4400" dirty="0"/>
          </a:p>
          <a:p>
            <a:r>
              <a:rPr lang="en-US" sz="4400" dirty="0"/>
              <a:t>BFL1711</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
        <p:nvSpPr>
          <p:cNvPr id="3" name="TextBox 2">
            <a:extLst>
              <a:ext uri="{FF2B5EF4-FFF2-40B4-BE49-F238E27FC236}">
                <a16:creationId xmlns:a16="http://schemas.microsoft.com/office/drawing/2014/main" id="{8DD49205-ACD1-3140-A6C4-7DC0786C88CD}"/>
              </a:ext>
            </a:extLst>
          </p:cNvPr>
          <p:cNvSpPr txBox="1"/>
          <p:nvPr/>
        </p:nvSpPr>
        <p:spPr>
          <a:xfrm>
            <a:off x="10902374" y="8579393"/>
            <a:ext cx="1260823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RU" sz="4400" b="0" i="0" u="none" strike="noStrike" cap="none" spc="0" normalizeH="0" baseline="0" dirty="0">
                <a:ln>
                  <a:noFill/>
                </a:ln>
                <a:solidFill>
                  <a:schemeClr val="accent1">
                    <a:lumMod val="50000"/>
                  </a:schemeClr>
                </a:solidFill>
                <a:effectLst/>
                <a:uFillTx/>
                <a:latin typeface="+mn-ea"/>
                <a:ea typeface="+mn-ea"/>
                <a:cs typeface="+mj-cs"/>
                <a:sym typeface="Helvetica Light"/>
              </a:rPr>
              <a:t>Research Advisor: Ekaterina Artemova, Associate Professor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215554" y="2498149"/>
            <a:ext cx="21489606" cy="1876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US" sz="1600"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0" name="TextBox 9">
            <a:extLst>
              <a:ext uri="{FF2B5EF4-FFF2-40B4-BE49-F238E27FC236}">
                <a16:creationId xmlns:a16="http://schemas.microsoft.com/office/drawing/2014/main" id="{700774F2-0893-BE40-BC43-F80EA97A3A93}"/>
              </a:ext>
            </a:extLst>
          </p:cNvPr>
          <p:cNvSpPr txBox="1"/>
          <p:nvPr/>
        </p:nvSpPr>
        <p:spPr>
          <a:xfrm>
            <a:off x="1177619" y="3994968"/>
            <a:ext cx="22596781" cy="91005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algn="l"/>
            <a:r>
              <a:rPr lang="en-GB" sz="2200" dirty="0"/>
              <a:t>Liu, Y., Gu, J., Goyal, N., Li, X., </a:t>
            </a:r>
            <a:r>
              <a:rPr lang="en-GB" sz="2200" dirty="0" err="1"/>
              <a:t>Edunov</a:t>
            </a:r>
            <a:r>
              <a:rPr lang="en-GB" sz="2200" dirty="0"/>
              <a:t>, S., </a:t>
            </a:r>
            <a:r>
              <a:rPr lang="en-GB" sz="2200" dirty="0" err="1"/>
              <a:t>Ghazvininejad</a:t>
            </a:r>
            <a:r>
              <a:rPr lang="en-GB" sz="2200" dirty="0"/>
              <a:t>, M., Lewis, M., &amp; </a:t>
            </a:r>
            <a:r>
              <a:rPr lang="en-GB" sz="2200" dirty="0" err="1"/>
              <a:t>Zettlemoyer</a:t>
            </a:r>
            <a:r>
              <a:rPr lang="en-GB" sz="2200" dirty="0"/>
              <a:t>, L. (2020). Multilingual denoising pre-training for neural machine translation. Transactions of the Association for Computational Linguistics, 8, 726-742.</a:t>
            </a:r>
          </a:p>
          <a:p>
            <a:pPr algn="l"/>
            <a:endParaRPr lang="en-GB" sz="2200" dirty="0"/>
          </a:p>
          <a:p>
            <a:pPr algn="l"/>
            <a:r>
              <a:rPr lang="en-GB" sz="2200" dirty="0"/>
              <a:t>Martin, L., Fan, A., de La </a:t>
            </a:r>
            <a:r>
              <a:rPr lang="en-GB" sz="2200" dirty="0" err="1"/>
              <a:t>Clergerie</a:t>
            </a:r>
            <a:r>
              <a:rPr lang="en-GB" sz="2200" dirty="0"/>
              <a:t>, E., </a:t>
            </a:r>
            <a:r>
              <a:rPr lang="en-GB" sz="2200" dirty="0" err="1"/>
              <a:t>Bordes</a:t>
            </a:r>
            <a:r>
              <a:rPr lang="en-GB" sz="2200" dirty="0"/>
              <a:t>, A., &amp; </a:t>
            </a:r>
            <a:r>
              <a:rPr lang="en-GB" sz="2200" dirty="0" err="1"/>
              <a:t>Sagot</a:t>
            </a:r>
            <a:r>
              <a:rPr lang="en-GB" sz="2200" dirty="0"/>
              <a:t>, B. (2020). Multilingual unsupervised sentence simplification. In </a:t>
            </a:r>
            <a:r>
              <a:rPr lang="en-GB" sz="2200" dirty="0" err="1"/>
              <a:t>arXiv</a:t>
            </a:r>
            <a:r>
              <a:rPr lang="en-GB" sz="2200" dirty="0"/>
              <a:t>. </a:t>
            </a:r>
            <a:r>
              <a:rPr lang="en-GB" sz="2200" dirty="0" err="1"/>
              <a:t>arXiv</a:t>
            </a:r>
            <a:r>
              <a:rPr lang="en-GB" sz="2200" dirty="0"/>
              <a:t>. </a:t>
            </a:r>
            <a:r>
              <a:rPr lang="en-GB" sz="2200" dirty="0">
                <a:hlinkClick r:id="rId3"/>
              </a:rPr>
              <a:t>https://commoncrawl.org</a:t>
            </a:r>
            <a:endParaRPr lang="en-GB" sz="2200" dirty="0"/>
          </a:p>
          <a:p>
            <a:pPr algn="l"/>
            <a:endParaRPr lang="en-GB" sz="2200" dirty="0"/>
          </a:p>
          <a:p>
            <a:pPr algn="l"/>
            <a:r>
              <a:rPr lang="en-GB" sz="2200" dirty="0"/>
              <a:t>Nishihara, D., </a:t>
            </a:r>
            <a:r>
              <a:rPr lang="en-GB" sz="2200" dirty="0" err="1"/>
              <a:t>Kajiwara</a:t>
            </a:r>
            <a:r>
              <a:rPr lang="en-GB" sz="2200" dirty="0"/>
              <a:t>, T., &amp; Arase, Y. (2019, July). Controllable text simplification with lexical constraint loss. In Proceedings of the 57th annual meeting of the association for computational linguistics: Student research workshop (pp. 260-266).</a:t>
            </a:r>
          </a:p>
          <a:p>
            <a:pPr algn="l"/>
            <a:endParaRPr lang="en-GB" sz="2200" dirty="0"/>
          </a:p>
          <a:p>
            <a:pPr algn="l"/>
            <a:r>
              <a:rPr lang="en-GB" sz="2200" dirty="0" err="1"/>
              <a:t>Raffel</a:t>
            </a:r>
            <a:r>
              <a:rPr lang="en-GB" sz="2200" dirty="0"/>
              <a:t>, C., </a:t>
            </a:r>
            <a:r>
              <a:rPr lang="en-GB" sz="2200" dirty="0" err="1"/>
              <a:t>Shazeer</a:t>
            </a:r>
            <a:r>
              <a:rPr lang="en-GB" sz="2200" dirty="0"/>
              <a:t>, N., Roberts, A., Lee, K., Narang, S., </a:t>
            </a:r>
            <a:r>
              <a:rPr lang="en-GB" sz="2200" dirty="0" err="1"/>
              <a:t>Matena</a:t>
            </a:r>
            <a:r>
              <a:rPr lang="en-GB" sz="2200" dirty="0"/>
              <a:t>, M., Zhou, Y., Li, W., &amp; Liu, P. J. (2019). Exploring the Limits of Transfer Learning with a Unified Text-to-Text Transformer. </a:t>
            </a:r>
            <a:r>
              <a:rPr lang="en-GB" sz="2200" dirty="0" err="1"/>
              <a:t>ArXiv</a:t>
            </a:r>
            <a:r>
              <a:rPr lang="en-GB" sz="2200" dirty="0"/>
              <a:t>, 21, 1–67. </a:t>
            </a:r>
            <a:r>
              <a:rPr lang="en-GB" sz="2200" dirty="0">
                <a:hlinkClick r:id="rId4"/>
              </a:rPr>
              <a:t>http://arxiv.org/abs/1910.10683</a:t>
            </a:r>
            <a:endParaRPr lang="en-GB" sz="2200" dirty="0"/>
          </a:p>
          <a:p>
            <a:pPr algn="l"/>
            <a:endParaRPr lang="en-GB" sz="2200" dirty="0"/>
          </a:p>
          <a:p>
            <a:pPr algn="l"/>
            <a:r>
              <a:rPr lang="en-GB" sz="2200" dirty="0"/>
              <a:t>Vaswani, A., </a:t>
            </a:r>
            <a:r>
              <a:rPr lang="en-GB" sz="2200" dirty="0" err="1"/>
              <a:t>Shazeer</a:t>
            </a:r>
            <a:r>
              <a:rPr lang="en-GB" sz="2200" dirty="0"/>
              <a:t>, N., Parmar, N., </a:t>
            </a:r>
            <a:r>
              <a:rPr lang="en-GB" sz="2200" dirty="0" err="1"/>
              <a:t>Uszkoreit</a:t>
            </a:r>
            <a:r>
              <a:rPr lang="en-GB" sz="2200" dirty="0"/>
              <a:t>, J., Jones, L., Gomez, A. N., Kaiser, </a:t>
            </a:r>
            <a:r>
              <a:rPr lang="en-GB" sz="2200" dirty="0" err="1"/>
              <a:t>Ł</a:t>
            </a:r>
            <a:r>
              <a:rPr lang="en-GB" sz="2200" dirty="0"/>
              <a:t>., &amp; </a:t>
            </a:r>
            <a:r>
              <a:rPr lang="en-GB" sz="2200" dirty="0" err="1"/>
              <a:t>Polosukhin</a:t>
            </a:r>
            <a:r>
              <a:rPr lang="en-GB" sz="2200" dirty="0"/>
              <a:t>, I. (2017). Attention is all you need. Advances in Neural Information Processing Systems, 2017-December, 5999–6009. </a:t>
            </a:r>
            <a:r>
              <a:rPr lang="en-GB" sz="2200" dirty="0">
                <a:hlinkClick r:id="rId5"/>
              </a:rPr>
              <a:t>https://arxiv.org/abs/1706.03762v5</a:t>
            </a:r>
            <a:endParaRPr lang="en-GB" sz="2200" dirty="0"/>
          </a:p>
          <a:p>
            <a:pPr algn="l"/>
            <a:endParaRPr lang="en-GB" sz="2200" dirty="0"/>
          </a:p>
          <a:p>
            <a:pPr algn="l"/>
            <a:r>
              <a:rPr lang="en-GB" sz="2200" dirty="0"/>
              <a:t>Wu, Y., Schuster, M., Chen, Z., Le, Q. v., </a:t>
            </a:r>
            <a:r>
              <a:rPr lang="en-GB" sz="2200" dirty="0" err="1"/>
              <a:t>Norouzi</a:t>
            </a:r>
            <a:r>
              <a:rPr lang="en-GB" sz="2200" dirty="0"/>
              <a:t>, M., </a:t>
            </a:r>
            <a:r>
              <a:rPr lang="en-GB" sz="2200" dirty="0" err="1"/>
              <a:t>Macherey</a:t>
            </a:r>
            <a:r>
              <a:rPr lang="en-GB" sz="2200" dirty="0"/>
              <a:t>, W., </a:t>
            </a:r>
            <a:r>
              <a:rPr lang="en-GB" sz="2200" dirty="0" err="1"/>
              <a:t>Krikun</a:t>
            </a:r>
            <a:r>
              <a:rPr lang="en-GB" sz="2200" dirty="0"/>
              <a:t>, M., Cao, Y., Gao, Q., </a:t>
            </a:r>
            <a:r>
              <a:rPr lang="en-GB" sz="2200" dirty="0" err="1"/>
              <a:t>Macherey</a:t>
            </a:r>
            <a:r>
              <a:rPr lang="en-GB" sz="2200" dirty="0"/>
              <a:t>, K., </a:t>
            </a:r>
            <a:r>
              <a:rPr lang="en-GB" sz="2200" dirty="0" err="1"/>
              <a:t>Klingner</a:t>
            </a:r>
            <a:r>
              <a:rPr lang="en-GB" sz="2200" dirty="0"/>
              <a:t>, J., Shah, A., Johnson, M., Liu, X., Kaiser, </a:t>
            </a:r>
            <a:r>
              <a:rPr lang="en-GB" sz="2200" dirty="0" err="1"/>
              <a:t>Ł</a:t>
            </a:r>
            <a:r>
              <a:rPr lang="en-GB" sz="2200" dirty="0"/>
              <a:t>., Gouws, S., Kato, Y., Kudo, T., </a:t>
            </a:r>
            <a:r>
              <a:rPr lang="en-GB" sz="2200" dirty="0" err="1"/>
              <a:t>Kazawa</a:t>
            </a:r>
            <a:r>
              <a:rPr lang="en-GB" sz="2200" dirty="0"/>
              <a:t>, H., … Dean, J. (2016). Google’s Neural Machine Translation System: Bridging the Gap between Human and Machine Translation. </a:t>
            </a:r>
            <a:r>
              <a:rPr lang="en-GB" sz="2200" dirty="0">
                <a:hlinkClick r:id="rId6"/>
              </a:rPr>
              <a:t>http://arxiv.org/abs/1609.08144</a:t>
            </a:r>
            <a:endParaRPr lang="en-GB" sz="2200" dirty="0"/>
          </a:p>
          <a:p>
            <a:pPr algn="l"/>
            <a:endParaRPr lang="en-GB" sz="2200" dirty="0"/>
          </a:p>
          <a:p>
            <a:pPr algn="l"/>
            <a:r>
              <a:rPr lang="en-GB" sz="2200" dirty="0"/>
              <a:t>Xu, W., </a:t>
            </a:r>
            <a:r>
              <a:rPr lang="en-GB" sz="2200" dirty="0" err="1"/>
              <a:t>Callison</a:t>
            </a:r>
            <a:r>
              <a:rPr lang="en-GB" sz="2200" dirty="0"/>
              <a:t>-Burch, C., &amp; </a:t>
            </a:r>
            <a:r>
              <a:rPr lang="en-GB" sz="2200" dirty="0" err="1"/>
              <a:t>Napoles</a:t>
            </a:r>
            <a:r>
              <a:rPr lang="en-GB" sz="2200" dirty="0"/>
              <a:t>, C. (2015). Problems in Current Text Simplification Research: New Data Can Help. Transactions of the Association for Computational Linguistics, 3, 283–297.</a:t>
            </a:r>
          </a:p>
          <a:p>
            <a:pPr algn="l"/>
            <a:endParaRPr lang="en-GB" sz="2200" dirty="0"/>
          </a:p>
          <a:p>
            <a:pPr algn="l"/>
            <a:r>
              <a:rPr lang="en-GB" sz="2200" dirty="0"/>
              <a:t>Xu, W., </a:t>
            </a:r>
            <a:r>
              <a:rPr lang="en-GB" sz="2200" dirty="0" err="1"/>
              <a:t>Napoles</a:t>
            </a:r>
            <a:r>
              <a:rPr lang="en-GB" sz="2200" dirty="0"/>
              <a:t>, C., Pavlick, E., Chen, Q., &amp; </a:t>
            </a:r>
            <a:r>
              <a:rPr lang="en-GB" sz="2200" dirty="0" err="1"/>
              <a:t>Callison</a:t>
            </a:r>
            <a:r>
              <a:rPr lang="en-GB" sz="2200" dirty="0"/>
              <a:t>-Burch, C. (2016). Optimizing Statistical Machine Translation for Text Simplification. Transactions of the Association for Computational Linguistics, 4, 401–415.</a:t>
            </a:r>
          </a:p>
          <a:p>
            <a:pPr algn="l"/>
            <a:endParaRPr lang="en-GB" sz="2200" dirty="0"/>
          </a:p>
          <a:p>
            <a:pPr algn="l"/>
            <a:r>
              <a:rPr lang="en-GB" sz="2200" dirty="0"/>
              <a:t>Zhang, X., &amp; </a:t>
            </a:r>
            <a:r>
              <a:rPr lang="en-GB" sz="2200" dirty="0" err="1"/>
              <a:t>Lapata</a:t>
            </a:r>
            <a:r>
              <a:rPr lang="en-GB" sz="2200" dirty="0"/>
              <a:t>, M. (2017). Sentence Simplification with Deep Reinforcement Learning. EMNLP 2017 - Conference on Empirical Methods in Natural Language </a:t>
            </a:r>
            <a:r>
              <a:rPr lang="en-GB" sz="2000" dirty="0"/>
              <a:t>Processing, Proceedings, 584–594. </a:t>
            </a:r>
            <a:r>
              <a:rPr lang="en-GB" sz="2000" dirty="0">
                <a:hlinkClick r:id="rId7"/>
              </a:rPr>
              <a:t>http://arxiv.org/abs/1703.10931</a:t>
            </a:r>
            <a:endParaRPr lang="en-GB" sz="2000" dirty="0"/>
          </a:p>
          <a:p>
            <a:pPr marL="0" marR="0" indent="0" algn="l" defTabSz="821531" rtl="0" fontAlgn="auto" latinLnBrk="0" hangingPunct="0">
              <a:lnSpc>
                <a:spcPct val="100000"/>
              </a:lnSpc>
              <a:spcBef>
                <a:spcPts val="0"/>
              </a:spcBef>
              <a:spcAft>
                <a:spcPts val="0"/>
              </a:spcAft>
              <a:buClrTx/>
              <a:buSzTx/>
              <a:buFontTx/>
              <a:buNone/>
              <a:tabLst/>
            </a:pPr>
            <a:endParaRPr kumimoji="0" lang="en-RU" sz="12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540131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832DA-662C-BB48-91A3-0807C550160B}"/>
              </a:ext>
            </a:extLst>
          </p:cNvPr>
          <p:cNvSpPr txBox="1"/>
          <p:nvPr/>
        </p:nvSpPr>
        <p:spPr>
          <a:xfrm>
            <a:off x="7224294" y="5295502"/>
            <a:ext cx="993541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RU" sz="6000" dirty="0">
                <a:solidFill>
                  <a:schemeClr val="bg1"/>
                </a:solidFill>
                <a:latin typeface="Arial" panose="020B0604020202020204" pitchFamily="34" charset="0"/>
                <a:cs typeface="Arial" panose="020B0604020202020204" pitchFamily="34" charset="0"/>
              </a:rPr>
              <a:t>Thank you for your attention!</a:t>
            </a:r>
            <a:endParaRPr kumimoji="0" lang="en-RU" sz="60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Helvetica Light"/>
            </a:endParaRPr>
          </a:p>
        </p:txBody>
      </p:sp>
    </p:spTree>
    <p:extLst>
      <p:ext uri="{BB962C8B-B14F-4D97-AF65-F5344CB8AC3E}">
        <p14:creationId xmlns:p14="http://schemas.microsoft.com/office/powerpoint/2010/main" val="42728224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1878208"/>
            <a:ext cx="13548452"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Machine translation Methods for creating a corpus of simplified texts</a:t>
            </a:r>
          </a:p>
        </p:txBody>
      </p:sp>
      <p:sp>
        <p:nvSpPr>
          <p:cNvPr id="53" name="Очень крутой подзаголовок презентации"/>
          <p:cNvSpPr txBox="1"/>
          <p:nvPr/>
        </p:nvSpPr>
        <p:spPr>
          <a:xfrm>
            <a:off x="7116914" y="6290561"/>
            <a:ext cx="9443424" cy="957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4400" dirty="0"/>
              <a:t>Project </a:t>
            </a:r>
            <a:r>
              <a:rPr lang="en-US" sz="4400" dirty="0">
                <a:solidFill>
                  <a:schemeClr val="accent1">
                    <a:lumMod val="50000"/>
                  </a:schemeClr>
                </a:solidFill>
              </a:rPr>
              <a:t>Proposal</a:t>
            </a:r>
          </a:p>
        </p:txBody>
      </p:sp>
      <p:sp>
        <p:nvSpPr>
          <p:cNvPr id="54" name="Название подразделения,  лаборатории, факультета и т.д."/>
          <p:cNvSpPr txBox="1"/>
          <p:nvPr/>
        </p:nvSpPr>
        <p:spPr>
          <a:xfrm>
            <a:off x="7116914" y="1143437"/>
            <a:ext cx="12085485" cy="79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dirty="0"/>
              <a:t>School of Foreign Languages</a:t>
            </a:r>
          </a:p>
        </p:txBody>
      </p:sp>
      <p:sp>
        <p:nvSpPr>
          <p:cNvPr id="55" name="Москва, 2017"/>
          <p:cNvSpPr txBox="1"/>
          <p:nvPr/>
        </p:nvSpPr>
        <p:spPr>
          <a:xfrm>
            <a:off x="7116915" y="11430852"/>
            <a:ext cx="9443424" cy="1498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4400" dirty="0"/>
              <a:t>Author: Aleksandra </a:t>
            </a:r>
            <a:r>
              <a:rPr lang="en-US" sz="4400" dirty="0" err="1"/>
              <a:t>Izhevskaia</a:t>
            </a:r>
            <a:endParaRPr lang="en-US" sz="4400" dirty="0"/>
          </a:p>
          <a:p>
            <a:r>
              <a:rPr lang="en-US" sz="4400" dirty="0"/>
              <a:t>BFL1711</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
        <p:nvSpPr>
          <p:cNvPr id="3" name="TextBox 2">
            <a:extLst>
              <a:ext uri="{FF2B5EF4-FFF2-40B4-BE49-F238E27FC236}">
                <a16:creationId xmlns:a16="http://schemas.microsoft.com/office/drawing/2014/main" id="{8DD49205-ACD1-3140-A6C4-7DC0786C88CD}"/>
              </a:ext>
            </a:extLst>
          </p:cNvPr>
          <p:cNvSpPr txBox="1"/>
          <p:nvPr/>
        </p:nvSpPr>
        <p:spPr>
          <a:xfrm>
            <a:off x="10902374" y="8579393"/>
            <a:ext cx="1260823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RU" sz="4400" b="0" i="0" u="none" strike="noStrike" cap="none" spc="0" normalizeH="0" baseline="0" dirty="0">
                <a:ln>
                  <a:noFill/>
                </a:ln>
                <a:solidFill>
                  <a:schemeClr val="accent1">
                    <a:lumMod val="50000"/>
                  </a:schemeClr>
                </a:solidFill>
                <a:effectLst/>
                <a:uFillTx/>
                <a:latin typeface="+mn-ea"/>
                <a:ea typeface="+mn-ea"/>
                <a:cs typeface="+mj-cs"/>
                <a:sym typeface="Helvetica Light"/>
              </a:rPr>
              <a:t>Research Advisor: Ekaterina Artemova, Associate Professor</a:t>
            </a:r>
          </a:p>
        </p:txBody>
      </p:sp>
    </p:spTree>
    <p:extLst>
      <p:ext uri="{BB962C8B-B14F-4D97-AF65-F5344CB8AC3E}">
        <p14:creationId xmlns:p14="http://schemas.microsoft.com/office/powerpoint/2010/main" val="25732909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Plan of the presentation</a:t>
            </a:r>
          </a:p>
        </p:txBody>
      </p:sp>
      <p:sp>
        <p:nvSpPr>
          <p:cNvPr id="61" name="Заголовок основного текста"/>
          <p:cNvSpPr txBox="1"/>
          <p:nvPr/>
        </p:nvSpPr>
        <p:spPr>
          <a:xfrm>
            <a:off x="1201065" y="5090741"/>
            <a:ext cx="16073438" cy="49455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nchorCtr="0">
            <a:spAutoFit/>
          </a:bodyPr>
          <a:lstStyle>
            <a:lvl1pPr algn="l">
              <a:defRPr sz="4200" b="1">
                <a:solidFill>
                  <a:srgbClr val="253957"/>
                </a:solidFill>
                <a:latin typeface="+mn-lt"/>
                <a:ea typeface="+mn-ea"/>
                <a:cs typeface="+mn-cs"/>
                <a:sym typeface="Arial Narrow"/>
              </a:defRPr>
            </a:lvl1pPr>
          </a:lstStyle>
          <a:p>
            <a:pPr marL="571500" indent="-571500">
              <a:buFont typeface="Arial" panose="020B0604020202020204" pitchFamily="34" charset="0"/>
              <a:buChar char="•"/>
            </a:pPr>
            <a:r>
              <a:rPr lang="en-US" sz="5400" dirty="0"/>
              <a:t>Research Background</a:t>
            </a:r>
          </a:p>
          <a:p>
            <a:pPr marL="571500" indent="-571500">
              <a:buFont typeface="Arial" panose="020B0604020202020204" pitchFamily="34" charset="0"/>
              <a:buChar char="•"/>
            </a:pPr>
            <a:r>
              <a:rPr lang="en-US" sz="5400" dirty="0"/>
              <a:t>Literature review</a:t>
            </a:r>
          </a:p>
          <a:p>
            <a:pPr marL="571500" indent="-571500">
              <a:buFont typeface="Arial" panose="020B0604020202020204" pitchFamily="34" charset="0"/>
              <a:buChar char="•"/>
            </a:pPr>
            <a:r>
              <a:rPr lang="en-US" sz="5400" dirty="0"/>
              <a:t>Purpose</a:t>
            </a:r>
            <a:r>
              <a:rPr lang="ru-RU" sz="5400" dirty="0"/>
              <a:t> +</a:t>
            </a:r>
            <a:r>
              <a:rPr lang="en-US" sz="5400" dirty="0"/>
              <a:t> research gap</a:t>
            </a:r>
          </a:p>
          <a:p>
            <a:pPr marL="571500" indent="-571500">
              <a:buFont typeface="Arial" panose="020B0604020202020204" pitchFamily="34" charset="0"/>
              <a:buChar char="•"/>
            </a:pPr>
            <a:r>
              <a:rPr lang="en-US" sz="5400" dirty="0"/>
              <a:t>Methods</a:t>
            </a:r>
          </a:p>
          <a:p>
            <a:pPr marL="571500" indent="-571500">
              <a:buFont typeface="Arial" panose="020B0604020202020204" pitchFamily="34" charset="0"/>
              <a:buChar char="•"/>
            </a:pPr>
            <a:r>
              <a:rPr lang="en-US" sz="5400" dirty="0"/>
              <a:t>Expected outcomes</a:t>
            </a:r>
            <a:endParaRPr lang="en-US" dirty="0"/>
          </a:p>
          <a:p>
            <a:endParaRPr lang="en-US"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TextBox 1">
            <a:extLst>
              <a:ext uri="{FF2B5EF4-FFF2-40B4-BE49-F238E27FC236}">
                <a16:creationId xmlns:a16="http://schemas.microsoft.com/office/drawing/2014/main" id="{4E1D2064-8224-894A-977C-607A73A98AAC}"/>
              </a:ext>
            </a:extLst>
          </p:cNvPr>
          <p:cNvSpPr txBox="1"/>
          <p:nvPr/>
        </p:nvSpPr>
        <p:spPr>
          <a:xfrm>
            <a:off x="7411475" y="6208640"/>
            <a:ext cx="1443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6" name="TextBox 5">
            <a:extLst>
              <a:ext uri="{FF2B5EF4-FFF2-40B4-BE49-F238E27FC236}">
                <a16:creationId xmlns:a16="http://schemas.microsoft.com/office/drawing/2014/main" id="{CC09F610-768C-2C47-9239-C19AFBCFC0BE}"/>
              </a:ext>
            </a:extLst>
          </p:cNvPr>
          <p:cNvSpPr txBox="1"/>
          <p:nvPr/>
        </p:nvSpPr>
        <p:spPr>
          <a:xfrm>
            <a:off x="19525335" y="12136924"/>
            <a:ext cx="3657600"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RU" sz="3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Time limit: 6-7 min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Background</a:t>
            </a:r>
          </a:p>
          <a:p>
            <a:pPr algn="l">
              <a:defRPr sz="5000" b="1" cap="all">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p:sp>
        <p:nvSpPr>
          <p:cNvPr id="67" name="Заголовок основного текста"/>
          <p:cNvSpPr txBox="1"/>
          <p:nvPr/>
        </p:nvSpPr>
        <p:spPr>
          <a:xfrm>
            <a:off x="1115664" y="4496050"/>
            <a:ext cx="9004908" cy="789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Sentence simplification:</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10" name="Заголовок основного текста">
            <a:extLst>
              <a:ext uri="{FF2B5EF4-FFF2-40B4-BE49-F238E27FC236}">
                <a16:creationId xmlns:a16="http://schemas.microsoft.com/office/drawing/2014/main" id="{38E876E9-E3E1-764A-845A-19B57FCE8433}"/>
              </a:ext>
            </a:extLst>
          </p:cNvPr>
          <p:cNvSpPr txBox="1"/>
          <p:nvPr/>
        </p:nvSpPr>
        <p:spPr>
          <a:xfrm>
            <a:off x="12140040" y="3833578"/>
            <a:ext cx="900490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Key points about sentence simplification</a:t>
            </a:r>
          </a:p>
        </p:txBody>
      </p:sp>
      <p:sp>
        <p:nvSpPr>
          <p:cNvPr id="11" name="TextBox 10">
            <a:extLst>
              <a:ext uri="{FF2B5EF4-FFF2-40B4-BE49-F238E27FC236}">
                <a16:creationId xmlns:a16="http://schemas.microsoft.com/office/drawing/2014/main" id="{A08CB45B-AEB6-8C48-9547-4D10FF4F7CBC}"/>
              </a:ext>
            </a:extLst>
          </p:cNvPr>
          <p:cNvSpPr txBox="1"/>
          <p:nvPr/>
        </p:nvSpPr>
        <p:spPr>
          <a:xfrm>
            <a:off x="12140040" y="5858282"/>
            <a:ext cx="11042895" cy="623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marL="571500" indent="-571500" algn="l">
              <a:buFont typeface="Arial" panose="020B0604020202020204" pitchFamily="34" charset="0"/>
              <a:buChar char="•"/>
            </a:pPr>
            <a:r>
              <a:rPr lang="en-RU" sz="4400" dirty="0">
                <a:latin typeface="+mn-ea"/>
              </a:rPr>
              <a:t>Can be beneficial for people with cognitive </a:t>
            </a:r>
            <a:r>
              <a:rPr lang="en-GB" sz="4400" dirty="0">
                <a:latin typeface="+mn-ea"/>
              </a:rPr>
              <a:t>disabilities and language learners</a:t>
            </a:r>
            <a:endParaRPr lang="en-RU" sz="4400" dirty="0">
              <a:latin typeface="+mn-ea"/>
            </a:endParaRPr>
          </a:p>
          <a:p>
            <a:pPr marL="571500" indent="-571500" algn="l">
              <a:buFont typeface="Arial" panose="020B0604020202020204" pitchFamily="34" charset="0"/>
              <a:buChar char="•"/>
            </a:pPr>
            <a:endParaRPr lang="en-RU" sz="4400" dirty="0">
              <a:latin typeface="+mn-ea"/>
            </a:endParaRPr>
          </a:p>
          <a:p>
            <a:pPr marL="571500" indent="-571500" algn="l">
              <a:buFont typeface="Arial" panose="020B0604020202020204" pitchFamily="34" charset="0"/>
              <a:buChar char="•"/>
            </a:pPr>
            <a:r>
              <a:rPr lang="en-RU" sz="4400" dirty="0">
                <a:latin typeface="+mn-ea"/>
              </a:rPr>
              <a:t>Can be done automatically with special tools</a:t>
            </a:r>
          </a:p>
          <a:p>
            <a:pPr marL="571500" indent="-571500" algn="l">
              <a:buFont typeface="Arial" panose="020B0604020202020204" pitchFamily="34" charset="0"/>
              <a:buChar char="•"/>
            </a:pPr>
            <a:endParaRPr lang="en-RU" sz="4400" dirty="0">
              <a:latin typeface="+mn-ea"/>
            </a:endParaRPr>
          </a:p>
          <a:p>
            <a:pPr marL="571500" indent="-571500" algn="l">
              <a:buFont typeface="Arial" panose="020B0604020202020204" pitchFamily="34" charset="0"/>
              <a:buChar char="•"/>
            </a:pPr>
            <a:r>
              <a:rPr lang="en-RU" sz="4400" dirty="0">
                <a:latin typeface="+mn-ea"/>
              </a:rPr>
              <a:t>Needs parallel corpora</a:t>
            </a:r>
          </a:p>
          <a:p>
            <a:pPr marL="571500" indent="-571500" algn="l">
              <a:buFont typeface="Arial" panose="020B0604020202020204" pitchFamily="34" charset="0"/>
              <a:buChar char="•"/>
            </a:pPr>
            <a:endParaRPr lang="en-RU" sz="4400" dirty="0">
              <a:latin typeface="+mn-ea"/>
            </a:endParaRPr>
          </a:p>
          <a:p>
            <a:pPr marL="571500" indent="-571500" algn="l">
              <a:buFont typeface="Arial" panose="020B0604020202020204" pitchFamily="34" charset="0"/>
              <a:buChar char="•"/>
            </a:pPr>
            <a:r>
              <a:rPr lang="en-RU" sz="4400" dirty="0">
                <a:latin typeface="+mn-ea"/>
              </a:rPr>
              <a:t>May benefit from machine translation </a:t>
            </a:r>
          </a:p>
          <a:p>
            <a:pPr algn="l"/>
            <a:endParaRPr lang="en-RU" sz="4400" dirty="0">
              <a:latin typeface="+mn-ea"/>
            </a:endParaRPr>
          </a:p>
        </p:txBody>
      </p:sp>
      <p:sp>
        <p:nvSpPr>
          <p:cNvPr id="2" name="TextBox 1">
            <a:extLst>
              <a:ext uri="{FF2B5EF4-FFF2-40B4-BE49-F238E27FC236}">
                <a16:creationId xmlns:a16="http://schemas.microsoft.com/office/drawing/2014/main" id="{AA7C586E-5EE1-974A-AE8F-45284EC8745A}"/>
              </a:ext>
            </a:extLst>
          </p:cNvPr>
          <p:cNvSpPr txBox="1"/>
          <p:nvPr/>
        </p:nvSpPr>
        <p:spPr>
          <a:xfrm>
            <a:off x="1115664" y="6176408"/>
            <a:ext cx="7793518"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algn="l"/>
            <a:r>
              <a:rPr lang="en-GB" sz="4400" u="sng" dirty="0">
                <a:latin typeface="+mn-lt"/>
              </a:rPr>
              <a:t>They are culturally akin </a:t>
            </a:r>
            <a:r>
              <a:rPr lang="en-GB" sz="4400" dirty="0">
                <a:latin typeface="+mn-lt"/>
              </a:rPr>
              <a:t>to the coastal peoples of Papua New Guinea.</a:t>
            </a:r>
          </a:p>
          <a:p>
            <a:pPr algn="l"/>
            <a:endParaRPr lang="en-GB" sz="4400" dirty="0">
              <a:latin typeface="+mn-lt"/>
            </a:endParaRPr>
          </a:p>
          <a:p>
            <a:pPr algn="l"/>
            <a:endParaRPr lang="en-GB" sz="4400" dirty="0">
              <a:latin typeface="+mn-lt"/>
            </a:endParaRPr>
          </a:p>
          <a:p>
            <a:pPr algn="l"/>
            <a:endParaRPr lang="en-GB" sz="4400" dirty="0">
              <a:latin typeface="+mn-lt"/>
            </a:endParaRPr>
          </a:p>
          <a:p>
            <a:pPr algn="l"/>
            <a:r>
              <a:rPr lang="en-GB" sz="4400" u="sng" dirty="0">
                <a:latin typeface="+mn-lt"/>
              </a:rPr>
              <a:t>Their culture is similar to </a:t>
            </a:r>
            <a:r>
              <a:rPr lang="en-GB" sz="4400" dirty="0">
                <a:latin typeface="+mn-lt"/>
              </a:rPr>
              <a:t>the culture of the coastal peoples of Papua New Guinea.</a:t>
            </a:r>
          </a:p>
        </p:txBody>
      </p:sp>
      <p:sp>
        <p:nvSpPr>
          <p:cNvPr id="3" name="Down Arrow 2">
            <a:extLst>
              <a:ext uri="{FF2B5EF4-FFF2-40B4-BE49-F238E27FC236}">
                <a16:creationId xmlns:a16="http://schemas.microsoft.com/office/drawing/2014/main" id="{B18CD60F-610C-6D4F-9BD3-A4EAAF464012}"/>
              </a:ext>
            </a:extLst>
          </p:cNvPr>
          <p:cNvSpPr/>
          <p:nvPr/>
        </p:nvSpPr>
        <p:spPr>
          <a:xfrm>
            <a:off x="4191000" y="8001000"/>
            <a:ext cx="914400" cy="1219200"/>
          </a:xfrm>
          <a:prstGeom prst="downArrow">
            <a:avLst/>
          </a:prstGeom>
          <a:blipFill rotWithShape="1">
            <a:blip r:embed="rId4">
              <a:extLst>
                <a:ext uri="{BEBA8EAE-BF5A-486C-A8C5-ECC9F3942E4B}">
                  <a14:imgProps xmlns:a14="http://schemas.microsoft.com/office/drawing/2010/main">
                    <a14:imgLayer r:embed="rId5">
                      <a14:imgEffect>
                        <a14:saturation sat="400000"/>
                      </a14:imgEffect>
                    </a14:imgLayer>
                  </a14:imgProps>
                </a:ext>
              </a:extLst>
            </a:blip>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3200" b="0" i="0" u="none" strike="noStrike" cap="none" spc="0" normalizeH="0" baseline="0" dirty="0">
              <a:ln>
                <a:noFill/>
              </a:ln>
              <a:solidFill>
                <a:srgbClr val="FFFFFF"/>
              </a:solidFill>
              <a:effectLst/>
              <a:uFillTx/>
              <a:latin typeface="+mj-lt"/>
              <a:ea typeface="+mj-ea"/>
              <a:cs typeface="+mj-cs"/>
              <a:sym typeface="Helvetica Ligh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7731920"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endParaRPr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Literature Review</a:t>
            </a:r>
          </a:p>
          <a:p>
            <a:pPr algn="l">
              <a:defRPr sz="5000" b="1" cap="all">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p:sp>
        <p:nvSpPr>
          <p:cNvPr id="74" name="Заголовок основного текста"/>
          <p:cNvSpPr txBox="1"/>
          <p:nvPr/>
        </p:nvSpPr>
        <p:spPr>
          <a:xfrm>
            <a:off x="1107278" y="4146882"/>
            <a:ext cx="8036720" cy="896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Relevant studies</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10" name="Заголовок основного текста">
            <a:extLst>
              <a:ext uri="{FF2B5EF4-FFF2-40B4-BE49-F238E27FC236}">
                <a16:creationId xmlns:a16="http://schemas.microsoft.com/office/drawing/2014/main" id="{C507BE35-0A59-DB4D-829A-CD2E079E0F9D}"/>
              </a:ext>
            </a:extLst>
          </p:cNvPr>
          <p:cNvSpPr txBox="1"/>
          <p:nvPr/>
        </p:nvSpPr>
        <p:spPr>
          <a:xfrm>
            <a:off x="1115664" y="10324460"/>
            <a:ext cx="1066780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Limitations:</a:t>
            </a:r>
          </a:p>
        </p:txBody>
      </p:sp>
      <p:sp>
        <p:nvSpPr>
          <p:cNvPr id="12" name="TextBox 11">
            <a:extLst>
              <a:ext uri="{FF2B5EF4-FFF2-40B4-BE49-F238E27FC236}">
                <a16:creationId xmlns:a16="http://schemas.microsoft.com/office/drawing/2014/main" id="{0E11B29D-954B-0145-9D25-BE29D51141BE}"/>
              </a:ext>
            </a:extLst>
          </p:cNvPr>
          <p:cNvSpPr txBox="1"/>
          <p:nvPr/>
        </p:nvSpPr>
        <p:spPr>
          <a:xfrm>
            <a:off x="1107278" y="11694343"/>
            <a:ext cx="20903169"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marL="571500" indent="-571500" algn="l">
              <a:buFont typeface="Arial" panose="020B0604020202020204" pitchFamily="34" charset="0"/>
              <a:buChar char="•"/>
            </a:pPr>
            <a:r>
              <a:rPr lang="en-RU" sz="4000" dirty="0">
                <a:latin typeface="+mn-ea"/>
              </a:rPr>
              <a:t>Language and task transferring for many languages, including Russian</a:t>
            </a:r>
          </a:p>
          <a:p>
            <a:pPr marL="571500" indent="-571500" algn="l">
              <a:buFont typeface="Arial" panose="020B0604020202020204" pitchFamily="34" charset="0"/>
              <a:buChar char="•"/>
            </a:pPr>
            <a:r>
              <a:rPr lang="en-RU" sz="4000" dirty="0">
                <a:latin typeface="+mn-ea"/>
              </a:rPr>
              <a:t>Creation of a high-quality parallel corpus in many languages, including Russian</a:t>
            </a:r>
          </a:p>
        </p:txBody>
      </p:sp>
      <p:sp>
        <p:nvSpPr>
          <p:cNvPr id="15" name="TextBox 14">
            <a:extLst>
              <a:ext uri="{FF2B5EF4-FFF2-40B4-BE49-F238E27FC236}">
                <a16:creationId xmlns:a16="http://schemas.microsoft.com/office/drawing/2014/main" id="{A9C2B703-A594-0944-87C4-133A2EDAEE1C}"/>
              </a:ext>
            </a:extLst>
          </p:cNvPr>
          <p:cNvSpPr txBox="1"/>
          <p:nvPr/>
        </p:nvSpPr>
        <p:spPr>
          <a:xfrm>
            <a:off x="1107279" y="5043570"/>
            <a:ext cx="20903168"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marL="571500" indent="-571500" algn="l">
              <a:buFont typeface="Arial" panose="020B0604020202020204" pitchFamily="34" charset="0"/>
              <a:buChar char="•"/>
            </a:pPr>
            <a:r>
              <a:rPr lang="en-GB" sz="4000" dirty="0">
                <a:latin typeface="+mn-lt"/>
              </a:rPr>
              <a:t>Nishihara, </a:t>
            </a:r>
            <a:r>
              <a:rPr lang="en-GB" sz="4000" dirty="0" err="1">
                <a:latin typeface="+mn-lt"/>
              </a:rPr>
              <a:t>Kajiwara</a:t>
            </a:r>
            <a:r>
              <a:rPr lang="en-GB" sz="4000" dirty="0">
                <a:latin typeface="+mn-lt"/>
              </a:rPr>
              <a:t> &amp; Arase (2019). Controllable text simplification with lexical constraint loss</a:t>
            </a:r>
          </a:p>
          <a:p>
            <a:pPr marL="571500" indent="-571500" algn="l">
              <a:buFont typeface="Arial" panose="020B0604020202020204" pitchFamily="34" charset="0"/>
              <a:buChar char="•"/>
            </a:pPr>
            <a:r>
              <a:rPr lang="en-GB" sz="4000" dirty="0">
                <a:latin typeface="+mn-ea"/>
              </a:rPr>
              <a:t>Martin,  Fan, de La </a:t>
            </a:r>
            <a:r>
              <a:rPr lang="en-GB" sz="4000" dirty="0" err="1">
                <a:latin typeface="+mn-ea"/>
              </a:rPr>
              <a:t>Clergerie</a:t>
            </a:r>
            <a:r>
              <a:rPr lang="en-GB" sz="4000" dirty="0">
                <a:latin typeface="+mn-ea"/>
              </a:rPr>
              <a:t>, </a:t>
            </a:r>
            <a:r>
              <a:rPr lang="en-GB" sz="4000" dirty="0" err="1">
                <a:latin typeface="+mn-ea"/>
              </a:rPr>
              <a:t>Bordes</a:t>
            </a:r>
            <a:r>
              <a:rPr lang="en-GB" sz="4000" dirty="0">
                <a:latin typeface="+mn-ea"/>
              </a:rPr>
              <a:t> &amp; </a:t>
            </a:r>
            <a:r>
              <a:rPr lang="en-GB" sz="4000" dirty="0" err="1">
                <a:latin typeface="+mn-ea"/>
              </a:rPr>
              <a:t>Sagot</a:t>
            </a:r>
            <a:r>
              <a:rPr lang="en-GB" sz="4000" dirty="0">
                <a:latin typeface="+mn-ea"/>
              </a:rPr>
              <a:t> (2020). Multilingual unsupervised sentence simplification</a:t>
            </a:r>
          </a:p>
          <a:p>
            <a:pPr marL="571500" indent="-571500" algn="l">
              <a:buFont typeface="Arial" panose="020B0604020202020204" pitchFamily="34" charset="0"/>
              <a:buChar char="•"/>
            </a:pPr>
            <a:r>
              <a:rPr lang="en-GB" sz="4000" dirty="0" err="1">
                <a:latin typeface="+mn-ea"/>
              </a:rPr>
              <a:t>Coster</a:t>
            </a:r>
            <a:r>
              <a:rPr lang="en-GB" sz="4000" dirty="0">
                <a:latin typeface="+mn-ea"/>
              </a:rPr>
              <a:t>,&amp; Kauchak (2011). Simple English Wikipedia: a new text simplification task</a:t>
            </a:r>
          </a:p>
        </p:txBody>
      </p:sp>
      <p:sp>
        <p:nvSpPr>
          <p:cNvPr id="16" name="Заголовок основного текста">
            <a:extLst>
              <a:ext uri="{FF2B5EF4-FFF2-40B4-BE49-F238E27FC236}">
                <a16:creationId xmlns:a16="http://schemas.microsoft.com/office/drawing/2014/main" id="{00E12F66-3D8D-BD46-97DD-0DF9AF5401A4}"/>
              </a:ext>
            </a:extLst>
          </p:cNvPr>
          <p:cNvSpPr txBox="1"/>
          <p:nvPr/>
        </p:nvSpPr>
        <p:spPr>
          <a:xfrm>
            <a:off x="1107278" y="7114354"/>
            <a:ext cx="1066780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Investigated issues: </a:t>
            </a:r>
          </a:p>
        </p:txBody>
      </p:sp>
      <p:sp>
        <p:nvSpPr>
          <p:cNvPr id="17" name="TextBox 16">
            <a:extLst>
              <a:ext uri="{FF2B5EF4-FFF2-40B4-BE49-F238E27FC236}">
                <a16:creationId xmlns:a16="http://schemas.microsoft.com/office/drawing/2014/main" id="{EC37397F-B0C5-0346-8C12-E1C79B073B78}"/>
              </a:ext>
            </a:extLst>
          </p:cNvPr>
          <p:cNvSpPr txBox="1"/>
          <p:nvPr/>
        </p:nvSpPr>
        <p:spPr>
          <a:xfrm>
            <a:off x="1107278" y="8566237"/>
            <a:ext cx="20903169"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marL="571500" indent="-571500" algn="l">
              <a:buFont typeface="Arial" panose="020B0604020202020204" pitchFamily="34" charset="0"/>
              <a:buChar char="•"/>
            </a:pPr>
            <a:r>
              <a:rPr lang="en-RU" sz="4000" dirty="0">
                <a:latin typeface="+mn-ea"/>
              </a:rPr>
              <a:t>Encoder-decoder approach to the task </a:t>
            </a:r>
          </a:p>
          <a:p>
            <a:pPr marL="571500" indent="-571500" algn="l">
              <a:buFont typeface="Arial" panose="020B0604020202020204" pitchFamily="34" charset="0"/>
              <a:buChar char="•"/>
            </a:pPr>
            <a:r>
              <a:rPr lang="en-RU" sz="4000" dirty="0">
                <a:latin typeface="+mn-ea"/>
              </a:rPr>
              <a:t>Task transferring (using translation models for simplification)</a:t>
            </a:r>
          </a:p>
          <a:p>
            <a:pPr marL="571500" indent="-571500" algn="l">
              <a:buFont typeface="Arial" panose="020B0604020202020204" pitchFamily="34" charset="0"/>
              <a:buChar char="•"/>
            </a:pPr>
            <a:r>
              <a:rPr lang="en-RU" sz="4000" dirty="0">
                <a:latin typeface="+mn-ea"/>
              </a:rPr>
              <a:t>Availability of parallel corpora in English </a:t>
            </a:r>
          </a:p>
        </p:txBody>
      </p:sp>
    </p:spTree>
    <p:extLst>
      <p:ext uri="{BB962C8B-B14F-4D97-AF65-F5344CB8AC3E}">
        <p14:creationId xmlns:p14="http://schemas.microsoft.com/office/powerpoint/2010/main" val="23328050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7"/>
            <a:ext cx="21506374" cy="15653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Purpose + research gap</a:t>
            </a:r>
          </a:p>
        </p:txBody>
      </p:sp>
      <p:sp>
        <p:nvSpPr>
          <p:cNvPr id="81" name="Заголовок основного текста"/>
          <p:cNvSpPr txBox="1"/>
          <p:nvPr/>
        </p:nvSpPr>
        <p:spPr>
          <a:xfrm>
            <a:off x="1511904" y="4737228"/>
            <a:ext cx="11174189" cy="4440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b="0" dirty="0"/>
              <a:t>To investigate the machine</a:t>
            </a:r>
          </a:p>
          <a:p>
            <a:r>
              <a:rPr lang="en-US" sz="5400" b="0" dirty="0"/>
              <a:t>translation role in </a:t>
            </a:r>
            <a:r>
              <a:rPr lang="en-RU" sz="5400" b="0" dirty="0"/>
              <a:t>parallel</a:t>
            </a:r>
          </a:p>
          <a:p>
            <a:r>
              <a:rPr lang="en-RU" sz="5400" b="0" dirty="0"/>
              <a:t>corpora translation and </a:t>
            </a:r>
            <a:r>
              <a:rPr lang="en-US" sz="5400" b="0" dirty="0"/>
              <a:t>facilitating</a:t>
            </a:r>
          </a:p>
          <a:p>
            <a:r>
              <a:rPr lang="en-US" sz="5400" b="0" dirty="0"/>
              <a:t>sentence simplification</a:t>
            </a:r>
            <a:r>
              <a:rPr lang="en-RU" sz="5400" b="0" dirty="0"/>
              <a:t> for </a:t>
            </a:r>
            <a:r>
              <a:rPr lang="en-US" sz="5400" b="0" dirty="0"/>
              <a:t>the</a:t>
            </a:r>
          </a:p>
          <a:p>
            <a:r>
              <a:rPr lang="en-RU" sz="5400" b="0" dirty="0"/>
              <a:t>Russian language </a:t>
            </a:r>
            <a:endParaRPr lang="en-US" sz="5400" b="0"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Right Arrow 1">
            <a:extLst>
              <a:ext uri="{FF2B5EF4-FFF2-40B4-BE49-F238E27FC236}">
                <a16:creationId xmlns:a16="http://schemas.microsoft.com/office/drawing/2014/main" id="{C3B7DDF8-11A8-8840-8F01-926AE5B0B589}"/>
              </a:ext>
            </a:extLst>
          </p:cNvPr>
          <p:cNvSpPr/>
          <p:nvPr/>
        </p:nvSpPr>
        <p:spPr>
          <a:xfrm>
            <a:off x="10724418" y="5588885"/>
            <a:ext cx="4757530" cy="2103460"/>
          </a:xfrm>
          <a:prstGeom prst="rightArrow">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10" name="TextBox 9">
            <a:extLst>
              <a:ext uri="{FF2B5EF4-FFF2-40B4-BE49-F238E27FC236}">
                <a16:creationId xmlns:a16="http://schemas.microsoft.com/office/drawing/2014/main" id="{FDFC8E2E-DCA8-5840-AE6F-E1BE28A0F65D}"/>
              </a:ext>
            </a:extLst>
          </p:cNvPr>
          <p:cNvSpPr txBox="1"/>
          <p:nvPr/>
        </p:nvSpPr>
        <p:spPr>
          <a:xfrm>
            <a:off x="15573609" y="5296357"/>
            <a:ext cx="7628676"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spAutoFit/>
          </a:bodyPr>
          <a:lstStyle/>
          <a:p>
            <a:pPr marL="571500" indent="-571500" algn="l">
              <a:buFont typeface="Arial" panose="020B0604020202020204" pitchFamily="34" charset="0"/>
              <a:buChar char="•"/>
            </a:pPr>
            <a:r>
              <a:rPr lang="en-RU" sz="4400" dirty="0">
                <a:latin typeface="+mn-ea"/>
              </a:rPr>
              <a:t>To better understand </a:t>
            </a:r>
            <a:r>
              <a:rPr lang="en-GB" sz="4400" dirty="0">
                <a:latin typeface="+mn-ea"/>
              </a:rPr>
              <a:t>machine</a:t>
            </a:r>
          </a:p>
          <a:p>
            <a:pPr algn="l"/>
            <a:r>
              <a:rPr lang="en-GB" sz="4400" dirty="0">
                <a:latin typeface="+mn-ea"/>
              </a:rPr>
              <a:t>     translation in general and in </a:t>
            </a:r>
          </a:p>
          <a:p>
            <a:pPr algn="l"/>
            <a:r>
              <a:rPr lang="en-GB" sz="4400" dirty="0">
                <a:latin typeface="+mn-ea"/>
              </a:rPr>
              <a:t>     the context of sentence</a:t>
            </a:r>
          </a:p>
          <a:p>
            <a:pPr algn="l"/>
            <a:r>
              <a:rPr lang="en-GB" sz="4400" dirty="0">
                <a:latin typeface="+mn-ea"/>
              </a:rPr>
              <a:t>     simplification</a:t>
            </a:r>
          </a:p>
          <a:p>
            <a:pPr algn="l"/>
            <a:endParaRPr lang="en-GB" sz="4400" dirty="0">
              <a:latin typeface="+mn-ea"/>
            </a:endParaRPr>
          </a:p>
          <a:p>
            <a:pPr marL="571500" indent="-571500" algn="l">
              <a:buFont typeface="Arial" panose="020B0604020202020204" pitchFamily="34" charset="0"/>
              <a:buChar char="•"/>
            </a:pPr>
            <a:r>
              <a:rPr lang="en-RU" sz="4400" dirty="0">
                <a:latin typeface="+mn-ea"/>
              </a:rPr>
              <a:t>To provide a parallel simplification corpus translated to Russian</a:t>
            </a:r>
          </a:p>
        </p:txBody>
      </p:sp>
      <p:sp>
        <p:nvSpPr>
          <p:cNvPr id="13" name="Заголовок основного текста">
            <a:extLst>
              <a:ext uri="{FF2B5EF4-FFF2-40B4-BE49-F238E27FC236}">
                <a16:creationId xmlns:a16="http://schemas.microsoft.com/office/drawing/2014/main" id="{9D042EC2-B713-7B4A-8F56-65CBE77C8CBC}"/>
              </a:ext>
            </a:extLst>
          </p:cNvPr>
          <p:cNvSpPr txBox="1"/>
          <p:nvPr/>
        </p:nvSpPr>
        <p:spPr>
          <a:xfrm>
            <a:off x="11050990" y="6060860"/>
            <a:ext cx="8036720" cy="896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b="0" dirty="0">
                <a:solidFill>
                  <a:schemeClr val="bg1"/>
                </a:solidFill>
              </a:rPr>
              <a:t>To address the gap</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Methods</a:t>
            </a:r>
            <a:endParaRPr lang="en-US" sz="4200" dirty="0">
              <a:latin typeface="Arial Narrow" charset="0"/>
              <a:ea typeface="Arial Narrow" charset="0"/>
              <a:cs typeface="Arial Narrow" charset="0"/>
            </a:endParaRP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Rounded Rectangle 1">
            <a:extLst>
              <a:ext uri="{FF2B5EF4-FFF2-40B4-BE49-F238E27FC236}">
                <a16:creationId xmlns:a16="http://schemas.microsoft.com/office/drawing/2014/main" id="{DABFCB0C-C4E1-4B48-B7D9-663B2EC14843}"/>
              </a:ext>
            </a:extLst>
          </p:cNvPr>
          <p:cNvSpPr/>
          <p:nvPr/>
        </p:nvSpPr>
        <p:spPr>
          <a:xfrm>
            <a:off x="7230533" y="4545584"/>
            <a:ext cx="9922934" cy="976862"/>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RU" sz="4800" dirty="0">
                <a:solidFill>
                  <a:srgbClr val="FFFFFF"/>
                </a:solidFill>
              </a:rPr>
              <a:t>Methods</a:t>
            </a:r>
            <a:r>
              <a:rPr lang="en-RU" sz="3200" dirty="0">
                <a:solidFill>
                  <a:srgbClr val="FFFFFF"/>
                </a:solidFill>
              </a:rPr>
              <a:t> </a:t>
            </a:r>
            <a:endParaRPr kumimoji="0" lang="en-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3" name="Rounded Rectangle 2">
            <a:extLst>
              <a:ext uri="{FF2B5EF4-FFF2-40B4-BE49-F238E27FC236}">
                <a16:creationId xmlns:a16="http://schemas.microsoft.com/office/drawing/2014/main" id="{CE057325-4D22-C946-8310-3BE4AB3BA8D2}"/>
              </a:ext>
            </a:extLst>
          </p:cNvPr>
          <p:cNvSpPr/>
          <p:nvPr/>
        </p:nvSpPr>
        <p:spPr>
          <a:xfrm>
            <a:off x="3162114" y="7237112"/>
            <a:ext cx="3592608" cy="704447"/>
          </a:xfrm>
          <a:prstGeom prst="roundRect">
            <a:avLst/>
          </a:prstGeom>
          <a:blipFill rotWithShape="1">
            <a:blip r:embed="rId5">
              <a:extLst>
                <a:ext uri="{BEBA8EAE-BF5A-486C-A8C5-ECC9F3942E4B}">
                  <a14:imgProps xmlns:a14="http://schemas.microsoft.com/office/drawing/2010/main">
                    <a14:imgLayer r:embed="rId6">
                      <a14:imgEffect>
                        <a14:saturation sat="33000"/>
                      </a14:imgEffect>
                    </a14:imgLayer>
                  </a14:imgProps>
                </a:ext>
              </a:extLst>
            </a:blip>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RU" sz="3200" b="0" i="0" u="none" strike="noStrike" cap="none" spc="0" normalizeH="0" baseline="0" dirty="0">
                <a:ln>
                  <a:noFill/>
                </a:ln>
                <a:solidFill>
                  <a:srgbClr val="FFFFFF"/>
                </a:solidFill>
                <a:effectLst/>
                <a:uFillTx/>
                <a:latin typeface="+mj-lt"/>
                <a:ea typeface="+mj-ea"/>
                <a:cs typeface="+mj-cs"/>
                <a:sym typeface="Helvetica Light"/>
              </a:rPr>
              <a:t>Quantitative </a:t>
            </a:r>
          </a:p>
        </p:txBody>
      </p:sp>
      <p:sp>
        <p:nvSpPr>
          <p:cNvPr id="10" name="Rounded Rectangle 9">
            <a:extLst>
              <a:ext uri="{FF2B5EF4-FFF2-40B4-BE49-F238E27FC236}">
                <a16:creationId xmlns:a16="http://schemas.microsoft.com/office/drawing/2014/main" id="{25C611CE-8C42-054F-9A65-29A0441D8139}"/>
              </a:ext>
            </a:extLst>
          </p:cNvPr>
          <p:cNvSpPr/>
          <p:nvPr/>
        </p:nvSpPr>
        <p:spPr>
          <a:xfrm>
            <a:off x="9692257" y="7213885"/>
            <a:ext cx="3642877" cy="704447"/>
          </a:xfrm>
          <a:prstGeom prst="roundRect">
            <a:avLst/>
          </a:prstGeom>
          <a:blipFill rotWithShape="1">
            <a:blip r:embed="rId5">
              <a:extLst>
                <a:ext uri="{BEBA8EAE-BF5A-486C-A8C5-ECC9F3942E4B}">
                  <a14:imgProps xmlns:a14="http://schemas.microsoft.com/office/drawing/2010/main">
                    <a14:imgLayer r:embed="rId7">
                      <a14:imgEffect>
                        <a14:saturation sat="33000"/>
                      </a14:imgEffect>
                    </a14:imgLayer>
                  </a14:imgProps>
                </a:ext>
              </a:extLst>
            </a:blip>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RU" sz="3200" b="0" i="0" u="none" strike="noStrike" cap="none" spc="0" normalizeH="0" baseline="0" dirty="0">
                <a:ln>
                  <a:noFill/>
                </a:ln>
                <a:solidFill>
                  <a:srgbClr val="FFFFFF"/>
                </a:solidFill>
                <a:effectLst/>
                <a:uFillTx/>
                <a:latin typeface="+mj-lt"/>
                <a:ea typeface="+mj-ea"/>
                <a:cs typeface="+mj-cs"/>
                <a:sym typeface="Helvetica Light"/>
              </a:rPr>
              <a:t>Qualitative</a:t>
            </a:r>
          </a:p>
        </p:txBody>
      </p:sp>
      <p:sp>
        <p:nvSpPr>
          <p:cNvPr id="4" name="Rounded Rectangle 3">
            <a:extLst>
              <a:ext uri="{FF2B5EF4-FFF2-40B4-BE49-F238E27FC236}">
                <a16:creationId xmlns:a16="http://schemas.microsoft.com/office/drawing/2014/main" id="{2F0C028A-47F7-CA49-B461-6AA4700F1E2E}"/>
              </a:ext>
            </a:extLst>
          </p:cNvPr>
          <p:cNvSpPr/>
          <p:nvPr/>
        </p:nvSpPr>
        <p:spPr>
          <a:xfrm>
            <a:off x="1209449" y="8429988"/>
            <a:ext cx="8163234" cy="3071450"/>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noAutofit/>
          </a:bodyPr>
          <a:lstStyle/>
          <a:p>
            <a:pPr algn="l"/>
            <a:r>
              <a:rPr lang="en-GB" sz="3200" dirty="0">
                <a:solidFill>
                  <a:srgbClr val="FFFFFF"/>
                </a:solidFill>
              </a:rPr>
              <a:t>Calculation  of statistics and metrics used to evaluate the quality of a dataset:</a:t>
            </a:r>
          </a:p>
          <a:p>
            <a:pPr marL="457200" indent="-457200" algn="l">
              <a:buFont typeface="Arial" panose="020B0604020202020204" pitchFamily="34" charset="0"/>
              <a:buChar char="•"/>
            </a:pPr>
            <a:r>
              <a:rPr lang="en-GB" sz="3200" dirty="0">
                <a:solidFill>
                  <a:srgbClr val="FFFFFF"/>
                </a:solidFill>
              </a:rPr>
              <a:t>FKGL</a:t>
            </a:r>
          </a:p>
          <a:p>
            <a:pPr marL="457200" indent="-457200" algn="l">
              <a:buFont typeface="Arial" panose="020B0604020202020204" pitchFamily="34" charset="0"/>
              <a:buChar char="•"/>
            </a:pPr>
            <a:r>
              <a:rPr kumimoji="0" lang="en-GB" sz="3200" b="0" i="0" u="none" strike="noStrike" cap="none" spc="0" normalizeH="0" baseline="0" dirty="0">
                <a:ln>
                  <a:noFill/>
                </a:ln>
                <a:solidFill>
                  <a:srgbClr val="FFFFFF"/>
                </a:solidFill>
                <a:effectLst/>
                <a:uFillTx/>
                <a:latin typeface="+mj-lt"/>
                <a:ea typeface="+mj-ea"/>
                <a:cs typeface="+mj-cs"/>
                <a:sym typeface="Helvetica Light"/>
              </a:rPr>
              <a:t>Cosine Similarity between original and translated sentences</a:t>
            </a:r>
            <a:endParaRPr kumimoji="0" lang="en-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12" name="Rounded Rectangle 11">
            <a:extLst>
              <a:ext uri="{FF2B5EF4-FFF2-40B4-BE49-F238E27FC236}">
                <a16:creationId xmlns:a16="http://schemas.microsoft.com/office/drawing/2014/main" id="{A4E9D4BC-CE0C-F945-B631-586DE2B39D19}"/>
              </a:ext>
            </a:extLst>
          </p:cNvPr>
          <p:cNvSpPr/>
          <p:nvPr/>
        </p:nvSpPr>
        <p:spPr>
          <a:xfrm>
            <a:off x="9692257" y="8429987"/>
            <a:ext cx="3642876" cy="3071451"/>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noAutofit/>
          </a:bodyPr>
          <a:lstStyle/>
          <a:p>
            <a:pPr marL="457200" marR="0" indent="-4572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RU" sz="3200" b="0" i="0" u="none" strike="noStrike" cap="none" spc="0" normalizeH="0" baseline="0" dirty="0">
                <a:ln>
                  <a:noFill/>
                </a:ln>
                <a:solidFill>
                  <a:srgbClr val="FFFFFF"/>
                </a:solidFill>
                <a:effectLst/>
                <a:uFillTx/>
                <a:latin typeface="+mj-lt"/>
                <a:ea typeface="+mj-ea"/>
                <a:cs typeface="+mj-cs"/>
                <a:sym typeface="Helvetica Light"/>
              </a:rPr>
              <a:t>Manual evaluation of the translated corpus</a:t>
            </a:r>
          </a:p>
        </p:txBody>
      </p:sp>
      <p:sp>
        <p:nvSpPr>
          <p:cNvPr id="13" name="Rounded Rectangle 12">
            <a:extLst>
              <a:ext uri="{FF2B5EF4-FFF2-40B4-BE49-F238E27FC236}">
                <a16:creationId xmlns:a16="http://schemas.microsoft.com/office/drawing/2014/main" id="{44055C49-DC8A-5E4B-A606-E2B000616E86}"/>
              </a:ext>
            </a:extLst>
          </p:cNvPr>
          <p:cNvSpPr/>
          <p:nvPr/>
        </p:nvSpPr>
        <p:spPr>
          <a:xfrm>
            <a:off x="1201063" y="6044236"/>
            <a:ext cx="8171618" cy="704447"/>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RU" sz="3200" dirty="0">
                <a:solidFill>
                  <a:srgbClr val="FFFFFF"/>
                </a:solidFill>
              </a:rPr>
              <a:t>The translated corpus evaluation</a:t>
            </a:r>
            <a:r>
              <a:rPr kumimoji="0" lang="en-RU" sz="3200" b="0" i="0" u="none" strike="noStrike" cap="none" spc="0" normalizeH="0" baseline="0" dirty="0">
                <a:ln>
                  <a:noFill/>
                </a:ln>
                <a:solidFill>
                  <a:srgbClr val="FFFFFF"/>
                </a:solidFill>
                <a:effectLst/>
                <a:uFillTx/>
                <a:latin typeface="+mj-lt"/>
                <a:ea typeface="+mj-ea"/>
                <a:cs typeface="+mj-cs"/>
                <a:sym typeface="Helvetica Light"/>
              </a:rPr>
              <a:t> </a:t>
            </a:r>
          </a:p>
        </p:txBody>
      </p:sp>
      <p:sp>
        <p:nvSpPr>
          <p:cNvPr id="14" name="Rounded Rectangle 13">
            <a:extLst>
              <a:ext uri="{FF2B5EF4-FFF2-40B4-BE49-F238E27FC236}">
                <a16:creationId xmlns:a16="http://schemas.microsoft.com/office/drawing/2014/main" id="{3C59FE42-54A2-8046-8FD0-00886B063B16}"/>
              </a:ext>
            </a:extLst>
          </p:cNvPr>
          <p:cNvSpPr/>
          <p:nvPr/>
        </p:nvSpPr>
        <p:spPr>
          <a:xfrm>
            <a:off x="15011319" y="6044235"/>
            <a:ext cx="8171618" cy="704447"/>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GB" sz="3200" dirty="0">
                <a:solidFill>
                  <a:srgbClr val="FFFFFF"/>
                </a:solidFill>
              </a:rPr>
              <a:t> The simplification </a:t>
            </a:r>
            <a:r>
              <a:rPr kumimoji="0" lang="en-RU" sz="3200" b="0" i="0" u="none" strike="noStrike" cap="none" spc="0" normalizeH="0" baseline="0" dirty="0">
                <a:ln>
                  <a:noFill/>
                </a:ln>
                <a:solidFill>
                  <a:srgbClr val="FFFFFF"/>
                </a:solidFill>
                <a:effectLst/>
                <a:uFillTx/>
                <a:latin typeface="+mj-lt"/>
                <a:ea typeface="+mj-ea"/>
                <a:cs typeface="+mj-cs"/>
                <a:sym typeface="Helvetica Light"/>
              </a:rPr>
              <a:t> model evaluation</a:t>
            </a:r>
          </a:p>
        </p:txBody>
      </p:sp>
      <p:sp>
        <p:nvSpPr>
          <p:cNvPr id="16" name="Rounded Rectangle 15">
            <a:extLst>
              <a:ext uri="{FF2B5EF4-FFF2-40B4-BE49-F238E27FC236}">
                <a16:creationId xmlns:a16="http://schemas.microsoft.com/office/drawing/2014/main" id="{2A2EC0F0-0645-1B4E-BF60-2488FB058E17}"/>
              </a:ext>
            </a:extLst>
          </p:cNvPr>
          <p:cNvSpPr/>
          <p:nvPr/>
        </p:nvSpPr>
        <p:spPr>
          <a:xfrm>
            <a:off x="15019703" y="8448761"/>
            <a:ext cx="8163234" cy="3071450"/>
          </a:xfrm>
          <a:prstGeom prst="roundRect">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noAutofit/>
          </a:bodyPr>
          <a:lstStyle/>
          <a:p>
            <a:pPr algn="l"/>
            <a:r>
              <a:rPr lang="en-GB" sz="3200" dirty="0">
                <a:solidFill>
                  <a:srgbClr val="FFFFFF"/>
                </a:solidFill>
              </a:rPr>
              <a:t>Calculation of metrics used to evaluate the performance of a model for this task:</a:t>
            </a:r>
          </a:p>
          <a:p>
            <a:pPr marL="457200" indent="-457200" algn="l">
              <a:buFont typeface="Arial" panose="020B0604020202020204" pitchFamily="34" charset="0"/>
              <a:buChar char="•"/>
            </a:pPr>
            <a:r>
              <a:rPr lang="en-GB" sz="3200" dirty="0">
                <a:solidFill>
                  <a:srgbClr val="FFFFFF"/>
                </a:solidFill>
              </a:rPr>
              <a:t>BLEU</a:t>
            </a:r>
          </a:p>
          <a:p>
            <a:pPr marL="457200" indent="-457200" algn="l">
              <a:buFont typeface="Arial" panose="020B0604020202020204" pitchFamily="34" charset="0"/>
              <a:buChar char="•"/>
            </a:pPr>
            <a:r>
              <a:rPr lang="en-GB" sz="3200" dirty="0">
                <a:solidFill>
                  <a:srgbClr val="FFFFFF"/>
                </a:solidFill>
              </a:rPr>
              <a:t>SARI</a:t>
            </a:r>
          </a:p>
          <a:p>
            <a:pPr marL="457200" indent="-457200" algn="l">
              <a:buFont typeface="Arial" panose="020B0604020202020204" pitchFamily="34" charset="0"/>
              <a:buChar char="•"/>
            </a:pPr>
            <a:r>
              <a:rPr lang="en-GB" sz="3200" dirty="0">
                <a:solidFill>
                  <a:srgbClr val="FFFFFF"/>
                </a:solidFill>
              </a:rPr>
              <a:t>FKGL </a:t>
            </a:r>
          </a:p>
        </p:txBody>
      </p:sp>
      <p:sp>
        <p:nvSpPr>
          <p:cNvPr id="17" name="Rounded Rectangle 16">
            <a:extLst>
              <a:ext uri="{FF2B5EF4-FFF2-40B4-BE49-F238E27FC236}">
                <a16:creationId xmlns:a16="http://schemas.microsoft.com/office/drawing/2014/main" id="{731B9C20-681D-AF4C-A619-B65040DA407C}"/>
              </a:ext>
            </a:extLst>
          </p:cNvPr>
          <p:cNvSpPr/>
          <p:nvPr/>
        </p:nvSpPr>
        <p:spPr>
          <a:xfrm>
            <a:off x="17441330" y="7232792"/>
            <a:ext cx="3592608" cy="704447"/>
          </a:xfrm>
          <a:prstGeom prst="roundRect">
            <a:avLst/>
          </a:prstGeom>
          <a:blipFill rotWithShape="1">
            <a:blip r:embed="rId5">
              <a:extLst>
                <a:ext uri="{BEBA8EAE-BF5A-486C-A8C5-ECC9F3942E4B}">
                  <a14:imgProps xmlns:a14="http://schemas.microsoft.com/office/drawing/2010/main">
                    <a14:imgLayer r:embed="rId8">
                      <a14:imgEffect>
                        <a14:saturation sat="33000"/>
                      </a14:imgEffect>
                    </a14:imgLayer>
                  </a14:imgProps>
                </a:ext>
              </a:extLst>
            </a:blip>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RU" sz="3200" b="0" i="0" u="none" strike="noStrike" cap="none" spc="0" normalizeH="0" baseline="0" dirty="0">
                <a:ln>
                  <a:noFill/>
                </a:ln>
                <a:solidFill>
                  <a:srgbClr val="FFFFFF"/>
                </a:solidFill>
                <a:effectLst/>
                <a:uFillTx/>
                <a:latin typeface="+mj-lt"/>
                <a:ea typeface="+mj-ea"/>
                <a:cs typeface="+mj-cs"/>
                <a:sym typeface="Helvetica Light"/>
              </a:rPr>
              <a:t>Quantitative </a:t>
            </a:r>
          </a:p>
        </p:txBody>
      </p:sp>
      <p:cxnSp>
        <p:nvCxnSpPr>
          <p:cNvPr id="6" name="Straight Arrow Connector 5">
            <a:extLst>
              <a:ext uri="{FF2B5EF4-FFF2-40B4-BE49-F238E27FC236}">
                <a16:creationId xmlns:a16="http://schemas.microsoft.com/office/drawing/2014/main" id="{B5143833-1584-DC42-AE67-A12DEB26F57E}"/>
              </a:ext>
            </a:extLst>
          </p:cNvPr>
          <p:cNvCxnSpPr>
            <a:stCxn id="2" idx="1"/>
            <a:endCxn id="13" idx="0"/>
          </p:cNvCxnSpPr>
          <p:nvPr/>
        </p:nvCxnSpPr>
        <p:spPr>
          <a:xfrm flipH="1">
            <a:off x="5286872" y="5034015"/>
            <a:ext cx="1943661" cy="1010221"/>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78EDEC4D-0B0B-8D42-B1E8-5A8EB994E20B}"/>
              </a:ext>
            </a:extLst>
          </p:cNvPr>
          <p:cNvCxnSpPr>
            <a:stCxn id="2" idx="3"/>
            <a:endCxn id="14" idx="0"/>
          </p:cNvCxnSpPr>
          <p:nvPr/>
        </p:nvCxnSpPr>
        <p:spPr>
          <a:xfrm>
            <a:off x="17153467" y="5034015"/>
            <a:ext cx="1943661" cy="1010220"/>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70D262A9-13E7-6E44-BC41-118033F0AF99}"/>
              </a:ext>
            </a:extLst>
          </p:cNvPr>
          <p:cNvCxnSpPr>
            <a:stCxn id="13" idx="2"/>
            <a:endCxn id="3" idx="0"/>
          </p:cNvCxnSpPr>
          <p:nvPr/>
        </p:nvCxnSpPr>
        <p:spPr>
          <a:xfrm flipH="1">
            <a:off x="4958418" y="6748683"/>
            <a:ext cx="328454" cy="488429"/>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D0CE9C8-563A-8D40-A7E6-BE6485C0D8E2}"/>
              </a:ext>
            </a:extLst>
          </p:cNvPr>
          <p:cNvCxnSpPr>
            <a:stCxn id="13" idx="2"/>
            <a:endCxn id="10" idx="0"/>
          </p:cNvCxnSpPr>
          <p:nvPr/>
        </p:nvCxnSpPr>
        <p:spPr>
          <a:xfrm>
            <a:off x="5286872" y="6748683"/>
            <a:ext cx="6226824" cy="465202"/>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0F89350C-8BFF-D24E-8A16-D4ECCD8A7603}"/>
              </a:ext>
            </a:extLst>
          </p:cNvPr>
          <p:cNvCxnSpPr>
            <a:stCxn id="14" idx="2"/>
            <a:endCxn id="17" idx="0"/>
          </p:cNvCxnSpPr>
          <p:nvPr/>
        </p:nvCxnSpPr>
        <p:spPr>
          <a:xfrm>
            <a:off x="19097128" y="6748682"/>
            <a:ext cx="140506" cy="484110"/>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Down Arrow 25">
            <a:extLst>
              <a:ext uri="{FF2B5EF4-FFF2-40B4-BE49-F238E27FC236}">
                <a16:creationId xmlns:a16="http://schemas.microsoft.com/office/drawing/2014/main" id="{1154E01D-C1C4-A240-8681-C92E27F392FF}"/>
              </a:ext>
            </a:extLst>
          </p:cNvPr>
          <p:cNvSpPr/>
          <p:nvPr/>
        </p:nvSpPr>
        <p:spPr>
          <a:xfrm>
            <a:off x="4572000" y="7918332"/>
            <a:ext cx="934720" cy="511656"/>
          </a:xfrm>
          <a:prstGeom prst="downArrow">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Down Arrow 30">
            <a:extLst>
              <a:ext uri="{FF2B5EF4-FFF2-40B4-BE49-F238E27FC236}">
                <a16:creationId xmlns:a16="http://schemas.microsoft.com/office/drawing/2014/main" id="{21F7257A-53A8-2940-AA49-935C34D30372}"/>
              </a:ext>
            </a:extLst>
          </p:cNvPr>
          <p:cNvSpPr/>
          <p:nvPr/>
        </p:nvSpPr>
        <p:spPr>
          <a:xfrm>
            <a:off x="11019532" y="7941559"/>
            <a:ext cx="934720" cy="511656"/>
          </a:xfrm>
          <a:prstGeom prst="downArrow">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Down Arrow 31">
            <a:extLst>
              <a:ext uri="{FF2B5EF4-FFF2-40B4-BE49-F238E27FC236}">
                <a16:creationId xmlns:a16="http://schemas.microsoft.com/office/drawing/2014/main" id="{20AE282C-E9B6-364C-B027-1DF0730EC797}"/>
              </a:ext>
            </a:extLst>
          </p:cNvPr>
          <p:cNvSpPr/>
          <p:nvPr/>
        </p:nvSpPr>
        <p:spPr>
          <a:xfrm>
            <a:off x="18770274" y="7927718"/>
            <a:ext cx="934720" cy="511656"/>
          </a:xfrm>
          <a:prstGeom prst="downArrow">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TextBox 27">
            <a:extLst>
              <a:ext uri="{FF2B5EF4-FFF2-40B4-BE49-F238E27FC236}">
                <a16:creationId xmlns:a16="http://schemas.microsoft.com/office/drawing/2014/main" id="{4B2FF499-F2A4-6B45-B85D-EF9C7F382CEC}"/>
              </a:ext>
            </a:extLst>
          </p:cNvPr>
          <p:cNvSpPr txBox="1"/>
          <p:nvPr/>
        </p:nvSpPr>
        <p:spPr>
          <a:xfrm rot="20012700">
            <a:off x="5351844" y="5021433"/>
            <a:ext cx="1467850"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mj-lt"/>
                <a:ea typeface="+mj-ea"/>
                <a:cs typeface="+mj-cs"/>
                <a:sym typeface="Helvetica Light"/>
              </a:rPr>
              <a:t>F</a:t>
            </a:r>
            <a:r>
              <a:rPr kumimoji="0" lang="en-RU" sz="3200" b="0" i="0" u="none" strike="noStrike" cap="none" spc="0" normalizeH="0" baseline="0" dirty="0">
                <a:ln>
                  <a:noFill/>
                </a:ln>
                <a:solidFill>
                  <a:srgbClr val="000000"/>
                </a:solidFill>
                <a:effectLst/>
                <a:uFillTx/>
                <a:latin typeface="+mj-lt"/>
                <a:ea typeface="+mj-ea"/>
                <a:cs typeface="+mj-cs"/>
                <a:sym typeface="Helvetica Light"/>
              </a:rPr>
              <a:t>or..</a:t>
            </a:r>
          </a:p>
        </p:txBody>
      </p:sp>
      <p:sp>
        <p:nvSpPr>
          <p:cNvPr id="35" name="TextBox 34">
            <a:extLst>
              <a:ext uri="{FF2B5EF4-FFF2-40B4-BE49-F238E27FC236}">
                <a16:creationId xmlns:a16="http://schemas.microsoft.com/office/drawing/2014/main" id="{9A7268CF-1C3F-024B-93A7-83831CCDC92C}"/>
              </a:ext>
            </a:extLst>
          </p:cNvPr>
          <p:cNvSpPr txBox="1"/>
          <p:nvPr/>
        </p:nvSpPr>
        <p:spPr>
          <a:xfrm rot="1288440">
            <a:off x="17747721" y="5021432"/>
            <a:ext cx="1467850"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mj-lt"/>
                <a:ea typeface="+mj-ea"/>
                <a:cs typeface="+mj-cs"/>
                <a:sym typeface="Helvetica Light"/>
              </a:rPr>
              <a:t>F</a:t>
            </a:r>
            <a:r>
              <a:rPr kumimoji="0" lang="en-RU" sz="3200" b="0" i="0" u="none" strike="noStrike" cap="none" spc="0" normalizeH="0" baseline="0" dirty="0">
                <a:ln>
                  <a:noFill/>
                </a:ln>
                <a:solidFill>
                  <a:srgbClr val="000000"/>
                </a:solidFill>
                <a:effectLst/>
                <a:uFillTx/>
                <a:latin typeface="+mj-lt"/>
                <a:ea typeface="+mj-ea"/>
                <a:cs typeface="+mj-cs"/>
                <a:sym typeface="Helvetica Light"/>
              </a:rPr>
              <a:t>or…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Expected outcomes</a:t>
            </a:r>
          </a:p>
        </p:txBody>
      </p:sp>
      <p:sp>
        <p:nvSpPr>
          <p:cNvPr id="95" name="Заголовок основного текста"/>
          <p:cNvSpPr txBox="1"/>
          <p:nvPr/>
        </p:nvSpPr>
        <p:spPr>
          <a:xfrm>
            <a:off x="1186003" y="5055955"/>
            <a:ext cx="19524397"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nchorCtr="0"/>
          <a:lstStyle>
            <a:lvl1pPr algn="l">
              <a:defRPr sz="4200" b="1">
                <a:solidFill>
                  <a:srgbClr val="253957"/>
                </a:solidFill>
                <a:latin typeface="+mn-lt"/>
                <a:ea typeface="+mn-ea"/>
                <a:cs typeface="+mn-cs"/>
                <a:sym typeface="Arial Narrow"/>
              </a:defRPr>
            </a:lvl1pPr>
          </a:lstStyle>
          <a:p>
            <a:pPr marL="571500" indent="-571500">
              <a:buFont typeface="Arial" panose="020B0604020202020204" pitchFamily="34" charset="0"/>
              <a:buChar char="•"/>
            </a:pPr>
            <a:r>
              <a:rPr lang="en-US" b="0" dirty="0"/>
              <a:t>Train a simplification model on both the original and the translated data and achieve a high quality of sentence simplification</a:t>
            </a:r>
          </a:p>
          <a:p>
            <a:pPr marL="571500" indent="-571500">
              <a:buFont typeface="Arial" panose="020B0604020202020204" pitchFamily="34" charset="0"/>
              <a:buChar char="•"/>
            </a:pPr>
            <a:endParaRPr lang="en-US" b="0" dirty="0"/>
          </a:p>
          <a:p>
            <a:pPr marL="571500" indent="-571500">
              <a:buFont typeface="Arial" panose="020B0604020202020204" pitchFamily="34" charset="0"/>
              <a:buChar char="•"/>
            </a:pPr>
            <a:r>
              <a:rPr lang="en-US" b="0" dirty="0"/>
              <a:t>Show that the automatically translated data could be used successfully for training simplification models</a:t>
            </a:r>
          </a:p>
          <a:p>
            <a:pPr marL="571500" indent="-571500">
              <a:buFont typeface="Arial" panose="020B0604020202020204" pitchFamily="34" charset="0"/>
              <a:buChar char="•"/>
            </a:pPr>
            <a:endParaRPr lang="en-US" b="0" dirty="0"/>
          </a:p>
          <a:p>
            <a:pPr marL="571500" indent="-571500">
              <a:buFont typeface="Arial" panose="020B0604020202020204" pitchFamily="34" charset="0"/>
              <a:buChar char="•"/>
            </a:pPr>
            <a:r>
              <a:rPr lang="en-US" b="0" dirty="0"/>
              <a:t>Identify common drawbacks of automatically translated data and aspects that may need additional manual correction</a:t>
            </a:r>
            <a:r>
              <a:rPr lang="en-RU" b="0" dirty="0"/>
              <a:t> </a:t>
            </a:r>
            <a:endParaRPr lang="en-US"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Tree>
    <p:extLst>
      <p:ext uri="{BB962C8B-B14F-4D97-AF65-F5344CB8AC3E}">
        <p14:creationId xmlns:p14="http://schemas.microsoft.com/office/powerpoint/2010/main" val="32725757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876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Conclusion</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 name="TextBox 2">
            <a:extLst>
              <a:ext uri="{FF2B5EF4-FFF2-40B4-BE49-F238E27FC236}">
                <a16:creationId xmlns:a16="http://schemas.microsoft.com/office/drawing/2014/main" id="{CB6F7245-0724-9A49-9180-CBDA53D62A90}"/>
              </a:ext>
            </a:extLst>
          </p:cNvPr>
          <p:cNvSpPr txBox="1"/>
          <p:nvPr/>
        </p:nvSpPr>
        <p:spPr>
          <a:xfrm>
            <a:off x="1211199" y="5170038"/>
            <a:ext cx="18543290" cy="3375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a:buFont typeface="Arial" panose="020B0604020202020204" pitchFamily="34" charset="0"/>
              <a:buChar char="•"/>
            </a:pPr>
            <a:r>
              <a:rPr lang="en-GB" sz="4200" dirty="0">
                <a:solidFill>
                  <a:srgbClr val="243957"/>
                </a:solidFill>
                <a:latin typeface="+mn-lt"/>
                <a:cs typeface="Arial" panose="020B0604020202020204" pitchFamily="34" charset="0"/>
              </a:rPr>
              <a:t>Usefulness for the translation of foreign corpora and creation of original Russian parallel simplification corpora</a:t>
            </a:r>
          </a:p>
          <a:p>
            <a:pPr marL="571500" indent="-571500" algn="l">
              <a:buFont typeface="Arial" panose="020B0604020202020204" pitchFamily="34" charset="0"/>
              <a:buChar char="•"/>
            </a:pPr>
            <a:endParaRPr lang="en-GB" sz="4200" dirty="0">
              <a:solidFill>
                <a:srgbClr val="243957"/>
              </a:solidFill>
              <a:latin typeface="+mn-lt"/>
              <a:cs typeface="Arial" panose="020B0604020202020204" pitchFamily="34" charset="0"/>
            </a:endParaRPr>
          </a:p>
          <a:p>
            <a:pPr marL="571500" indent="-571500" algn="l">
              <a:buFont typeface="Arial" panose="020B0604020202020204" pitchFamily="34" charset="0"/>
              <a:buChar char="•"/>
            </a:pPr>
            <a:r>
              <a:rPr lang="en-GB" sz="4200" dirty="0">
                <a:solidFill>
                  <a:srgbClr val="243957"/>
                </a:solidFill>
                <a:latin typeface="+mn-lt"/>
                <a:cs typeface="Arial" panose="020B0604020202020204" pitchFamily="34" charset="0"/>
              </a:rPr>
              <a:t>Contribution to the improvement of cross-lingual models for machine translation and sentence simplification</a:t>
            </a:r>
            <a:endParaRPr kumimoji="0" lang="en-RU" sz="4200" i="0" u="none" strike="noStrike" cap="none" spc="0" normalizeH="0" baseline="0" dirty="0">
              <a:ln>
                <a:noFill/>
              </a:ln>
              <a:solidFill>
                <a:srgbClr val="243957"/>
              </a:solidFill>
              <a:effectLst/>
              <a:uFillTx/>
              <a:latin typeface="+mn-lt"/>
              <a:cs typeface="Arial" panose="020B0604020202020204" pitchFamily="34" charset="0"/>
              <a:sym typeface="Helvetica Light"/>
            </a:endParaRPr>
          </a:p>
        </p:txBody>
      </p:sp>
    </p:spTree>
    <p:extLst>
      <p:ext uri="{BB962C8B-B14F-4D97-AF65-F5344CB8AC3E}">
        <p14:creationId xmlns:p14="http://schemas.microsoft.com/office/powerpoint/2010/main" val="24114981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509692"/>
            <a:ext cx="21489606" cy="1876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US" sz="1600"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HSE, School of Foreign Languages</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 name="TextBox 2">
            <a:extLst>
              <a:ext uri="{FF2B5EF4-FFF2-40B4-BE49-F238E27FC236}">
                <a16:creationId xmlns:a16="http://schemas.microsoft.com/office/drawing/2014/main" id="{51ADBED6-25CB-844D-9BD2-55BA7786053F}"/>
              </a:ext>
            </a:extLst>
          </p:cNvPr>
          <p:cNvSpPr txBox="1"/>
          <p:nvPr/>
        </p:nvSpPr>
        <p:spPr>
          <a:xfrm>
            <a:off x="1211199" y="3960993"/>
            <a:ext cx="22715601" cy="89466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GB" sz="2200" dirty="0" err="1"/>
              <a:t>Andreeva</a:t>
            </a:r>
            <a:r>
              <a:rPr lang="en-GB" sz="2200" dirty="0"/>
              <a:t> M., </a:t>
            </a:r>
            <a:r>
              <a:rPr lang="en-GB" sz="2200" dirty="0" err="1"/>
              <a:t>Solnyshkina</a:t>
            </a:r>
            <a:r>
              <a:rPr lang="en-GB" sz="2200" dirty="0"/>
              <a:t> M., </a:t>
            </a:r>
            <a:r>
              <a:rPr lang="en-GB" sz="2200" dirty="0" err="1"/>
              <a:t>Solovyev</a:t>
            </a:r>
            <a:r>
              <a:rPr lang="en-GB" sz="2200" dirty="0"/>
              <a:t> V., </a:t>
            </a:r>
            <a:r>
              <a:rPr lang="en-GB" sz="2200" dirty="0" err="1"/>
              <a:t>Zaikin</a:t>
            </a:r>
            <a:r>
              <a:rPr lang="en-GB" sz="2200" dirty="0"/>
              <a:t> A., &amp; </a:t>
            </a:r>
            <a:r>
              <a:rPr lang="en-GB" sz="2200" dirty="0" err="1"/>
              <a:t>Bukach</a:t>
            </a:r>
            <a:r>
              <a:rPr lang="en-GB" sz="2200" dirty="0"/>
              <a:t> O. (2020). Computing descriptive metrics and propositions in reading texts and recalls. In CEUR Workshop Proceedings.</a:t>
            </a:r>
          </a:p>
          <a:p>
            <a:pPr algn="l"/>
            <a:endParaRPr lang="en-GB" sz="2200" dirty="0"/>
          </a:p>
          <a:p>
            <a:pPr algn="l"/>
            <a:r>
              <a:rPr lang="en-GB" sz="2200" dirty="0" err="1"/>
              <a:t>Bahdanau</a:t>
            </a:r>
            <a:r>
              <a:rPr lang="en-GB" sz="2200" dirty="0"/>
              <a:t>, D., Cho, K. H., &amp; </a:t>
            </a:r>
            <a:r>
              <a:rPr lang="en-GB" sz="2200" dirty="0" err="1"/>
              <a:t>Bengio</a:t>
            </a:r>
            <a:r>
              <a:rPr lang="en-GB" sz="2200" dirty="0"/>
              <a:t>, Y. (2015, September 1). Neural machine translation by jointly learning to align and translate. 3rd International Conference on Learning Representations, ICLR 2015 - Conference Track Proceedings. </a:t>
            </a:r>
            <a:r>
              <a:rPr lang="en-GB" sz="2200" dirty="0">
                <a:hlinkClick r:id="rId3"/>
              </a:rPr>
              <a:t>https://arxiv.org/abs/1409.0473v7</a:t>
            </a:r>
            <a:endParaRPr lang="en-GB" sz="2200" dirty="0"/>
          </a:p>
          <a:p>
            <a:pPr algn="l"/>
            <a:endParaRPr lang="en-GB" sz="2200" dirty="0"/>
          </a:p>
          <a:p>
            <a:pPr algn="l"/>
            <a:r>
              <a:rPr lang="en-GB" sz="2200" dirty="0" err="1"/>
              <a:t>Brunato</a:t>
            </a:r>
            <a:r>
              <a:rPr lang="en-GB" sz="2200" dirty="0"/>
              <a:t>, D., Cimino, A., </a:t>
            </a:r>
            <a:r>
              <a:rPr lang="en-GB" sz="2200" dirty="0" err="1"/>
              <a:t>Dell’Orletta</a:t>
            </a:r>
            <a:r>
              <a:rPr lang="en-GB" sz="2200" dirty="0"/>
              <a:t>, F., &amp; Venturi, G. (2016, November). </a:t>
            </a:r>
            <a:r>
              <a:rPr lang="en-GB" sz="2200" dirty="0" err="1"/>
              <a:t>Paccss</a:t>
            </a:r>
            <a:r>
              <a:rPr lang="en-GB" sz="2200" dirty="0"/>
              <a:t>-it: A parallel corpus of complex-simple sentences for automatic text simplification. In Proceedings of the 2016 Conference on Empirical Methods in Natural Language Processing (pp. 351-361).</a:t>
            </a:r>
          </a:p>
          <a:p>
            <a:pPr algn="l"/>
            <a:endParaRPr lang="en-GB" sz="2200" dirty="0"/>
          </a:p>
          <a:p>
            <a:pPr algn="l"/>
            <a:r>
              <a:rPr lang="en-GB" sz="2200" dirty="0" err="1"/>
              <a:t>Coster</a:t>
            </a:r>
            <a:r>
              <a:rPr lang="en-GB" sz="2200" dirty="0"/>
              <a:t>, W., &amp; Kauchak, D. (2011, June). Simple English Wikipedia: a new text simplification task. In Proceedings of the 49th Annual Meeting of the Association for Computational Linguistics: Human Language Technologies (pp. 665-669). Flesch, R. (1948). A new readability yardstick. Journal of Applied Psychology, 32(3), 221–233. </a:t>
            </a:r>
            <a:r>
              <a:rPr lang="en-GB" sz="2200" dirty="0">
                <a:hlinkClick r:id="rId4"/>
              </a:rPr>
              <a:t>https://doi.org/10.1037/h0057532</a:t>
            </a:r>
            <a:endParaRPr lang="en-GB" sz="2200" dirty="0"/>
          </a:p>
          <a:p>
            <a:pPr algn="l"/>
            <a:endParaRPr lang="en-GB" sz="2200" dirty="0"/>
          </a:p>
          <a:p>
            <a:pPr algn="l"/>
            <a:r>
              <a:rPr lang="en-GB" sz="2200" dirty="0"/>
              <a:t>Feng, F., Yang, Y., </a:t>
            </a:r>
            <a:r>
              <a:rPr lang="en-GB" sz="2200" dirty="0" err="1"/>
              <a:t>Cer</a:t>
            </a:r>
            <a:r>
              <a:rPr lang="en-GB" sz="2200" dirty="0"/>
              <a:t>, D., </a:t>
            </a:r>
            <a:r>
              <a:rPr lang="en-GB" sz="2200" dirty="0" err="1"/>
              <a:t>Arivazhagan</a:t>
            </a:r>
            <a:r>
              <a:rPr lang="en-GB" sz="2200" dirty="0"/>
              <a:t>, N., &amp; Wang, W. (2020). Language-agnostic </a:t>
            </a:r>
            <a:r>
              <a:rPr lang="en-GB" sz="2200" dirty="0" err="1"/>
              <a:t>bert</a:t>
            </a:r>
            <a:r>
              <a:rPr lang="en-GB" sz="2200" dirty="0"/>
              <a:t> sentence embedding. </a:t>
            </a:r>
            <a:r>
              <a:rPr lang="en-GB" sz="2200" dirty="0" err="1"/>
              <a:t>arXiv</a:t>
            </a:r>
            <a:r>
              <a:rPr lang="en-GB" sz="2200" dirty="0"/>
              <a:t> preprint arXiv:2007.01852.</a:t>
            </a:r>
          </a:p>
          <a:p>
            <a:pPr algn="l"/>
            <a:endParaRPr lang="en-GB" sz="2200" dirty="0"/>
          </a:p>
          <a:p>
            <a:pPr algn="l"/>
            <a:r>
              <a:rPr lang="en-GB" sz="2200" dirty="0" err="1"/>
              <a:t>Junczys-Dowmunt</a:t>
            </a:r>
            <a:r>
              <a:rPr lang="en-GB" sz="2200" dirty="0"/>
              <a:t>, M., </a:t>
            </a:r>
            <a:r>
              <a:rPr lang="en-GB" sz="2200" dirty="0" err="1"/>
              <a:t>Grundkiewicz</a:t>
            </a:r>
            <a:r>
              <a:rPr lang="en-GB" sz="2200" dirty="0"/>
              <a:t>, R., </a:t>
            </a:r>
            <a:r>
              <a:rPr lang="en-GB" sz="2200" dirty="0" err="1"/>
              <a:t>Dwojak</a:t>
            </a:r>
            <a:r>
              <a:rPr lang="en-GB" sz="2200" dirty="0"/>
              <a:t>, T., Hoang, H., </a:t>
            </a:r>
            <a:r>
              <a:rPr lang="en-GB" sz="2200" dirty="0" err="1"/>
              <a:t>Heafield</a:t>
            </a:r>
            <a:r>
              <a:rPr lang="en-GB" sz="2200" dirty="0"/>
              <a:t>, K., </a:t>
            </a:r>
            <a:r>
              <a:rPr lang="en-GB" sz="2200" dirty="0" err="1"/>
              <a:t>Neckermann</a:t>
            </a:r>
            <a:r>
              <a:rPr lang="en-GB" sz="2200" dirty="0"/>
              <a:t>, T., </a:t>
            </a:r>
            <a:r>
              <a:rPr lang="en-GB" sz="2200" dirty="0" err="1"/>
              <a:t>Seide</a:t>
            </a:r>
            <a:r>
              <a:rPr lang="en-GB" sz="2200" dirty="0"/>
              <a:t>, F., </a:t>
            </a:r>
            <a:r>
              <a:rPr lang="en-GB" sz="2200" dirty="0" err="1"/>
              <a:t>Germann</a:t>
            </a:r>
            <a:r>
              <a:rPr lang="en-GB" sz="2200" dirty="0"/>
              <a:t>, U., </a:t>
            </a:r>
            <a:r>
              <a:rPr lang="en-GB" sz="2200" dirty="0" err="1"/>
              <a:t>Aji</a:t>
            </a:r>
            <a:r>
              <a:rPr lang="en-GB" sz="2200" dirty="0"/>
              <a:t>, A. F., </a:t>
            </a:r>
            <a:r>
              <a:rPr lang="en-GB" sz="2200" dirty="0" err="1"/>
              <a:t>Bogoychev</a:t>
            </a:r>
            <a:r>
              <a:rPr lang="en-GB" sz="2200" dirty="0"/>
              <a:t>, N., Martins, A. F. T., &amp; Birch, A. (2018). Marian: Fast Neural Machine Translation in C++. ACL 2018 - 56th Annual Meeting of the Association for Computational Linguistics, Proceedings of System Demonstrations, 116–121. </a:t>
            </a:r>
            <a:r>
              <a:rPr lang="en-GB" sz="2200" dirty="0">
                <a:hlinkClick r:id="rId5"/>
              </a:rPr>
              <a:t>http://arxiv.org/abs/1804.00344</a:t>
            </a:r>
            <a:endParaRPr lang="en-GB" sz="2200" dirty="0"/>
          </a:p>
          <a:p>
            <a:pPr algn="l"/>
            <a:endParaRPr lang="en-GB" sz="2200" dirty="0"/>
          </a:p>
          <a:p>
            <a:pPr algn="l"/>
            <a:r>
              <a:rPr lang="en-GB" sz="2200" dirty="0"/>
              <a:t>Katsuta, A., &amp; Yamamoto, K. (2018, May). Crowdsourced corpus of sentence simplification with core vocabulary. In Proceedings of the Eleventh International Conference on Language Resources and Evaluation (LREC 2018).</a:t>
            </a:r>
          </a:p>
          <a:p>
            <a:pPr algn="l"/>
            <a:endParaRPr lang="en-GB" sz="2200" dirty="0"/>
          </a:p>
          <a:p>
            <a:pPr algn="l"/>
            <a:r>
              <a:rPr lang="en-GB" sz="2200" dirty="0" err="1"/>
              <a:t>Kuratov</a:t>
            </a:r>
            <a:r>
              <a:rPr lang="en-GB" sz="2200" dirty="0"/>
              <a:t>, Y., &amp; </a:t>
            </a:r>
            <a:r>
              <a:rPr lang="en-GB" sz="2200" dirty="0" err="1"/>
              <a:t>Arkhipov</a:t>
            </a:r>
            <a:r>
              <a:rPr lang="en-GB" sz="2200" dirty="0"/>
              <a:t>, M. (2019). Adaptation of deep bidirectional multilingual transformers for Russian language. </a:t>
            </a:r>
            <a:r>
              <a:rPr lang="en-GB" sz="2200" dirty="0" err="1"/>
              <a:t>arXiv</a:t>
            </a:r>
            <a:r>
              <a:rPr lang="en-GB" sz="2200" dirty="0"/>
              <a:t> preprint arXiv:1905.07213.</a:t>
            </a:r>
          </a:p>
          <a:p>
            <a:pPr algn="l"/>
            <a:endParaRPr lang="en-GB" sz="2200" dirty="0"/>
          </a:p>
          <a:p>
            <a:pPr algn="l"/>
            <a:r>
              <a:rPr lang="en-GB" sz="2200" dirty="0"/>
              <a:t>Li, J., Lester, C., Zhao, X., Ding, Y., Jiang, Y., &amp; </a:t>
            </a:r>
            <a:r>
              <a:rPr lang="en-GB" sz="2200" dirty="0" err="1"/>
              <a:t>Vydiswaran</a:t>
            </a:r>
            <a:r>
              <a:rPr lang="en-GB" sz="2200" dirty="0"/>
              <a:t>, V. G. V. (2020). </a:t>
            </a:r>
            <a:r>
              <a:rPr lang="en-GB" sz="2200" dirty="0" err="1"/>
              <a:t>PharmMT</a:t>
            </a:r>
            <a:r>
              <a:rPr lang="en-GB" sz="2200" dirty="0"/>
              <a:t>: A Neural Machine Translation Approach to Simplify Prescription Directions. Findings of the Association for Computational Linguistics: EMNLP 2020, 2785–2796. </a:t>
            </a:r>
            <a:r>
              <a:rPr lang="en-GB" sz="2200" dirty="0">
                <a:hlinkClick r:id="rId6"/>
              </a:rPr>
              <a:t>https://doi.org/10.18653/v1/2020.findings-emnlp.251</a:t>
            </a:r>
            <a:endParaRPr lang="en-GB" sz="2200" dirty="0"/>
          </a:p>
        </p:txBody>
      </p:sp>
    </p:spTree>
    <p:extLst>
      <p:ext uri="{BB962C8B-B14F-4D97-AF65-F5344CB8AC3E}">
        <p14:creationId xmlns:p14="http://schemas.microsoft.com/office/powerpoint/2010/main" val="180145470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5212</TotalTime>
  <Words>1565</Words>
  <Application>Microsoft Macintosh PowerPoint</Application>
  <PresentationFormat>Custom</PresentationFormat>
  <Paragraphs>136</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Ижевская Александра Владимировна</cp:lastModifiedBy>
  <cp:revision>16</cp:revision>
  <dcterms:modified xsi:type="dcterms:W3CDTF">2021-03-31T16:18:37Z</dcterms:modified>
</cp:coreProperties>
</file>