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423" r:id="rId3"/>
    <p:sldId id="305" r:id="rId4"/>
    <p:sldId id="306" r:id="rId5"/>
    <p:sldId id="312" r:id="rId6"/>
    <p:sldId id="319" r:id="rId7"/>
    <p:sldId id="352" r:id="rId8"/>
    <p:sldId id="308" r:id="rId9"/>
    <p:sldId id="333" r:id="rId10"/>
    <p:sldId id="311" r:id="rId11"/>
    <p:sldId id="297" r:id="rId12"/>
    <p:sldId id="300" r:id="rId13"/>
    <p:sldId id="301" r:id="rId14"/>
    <p:sldId id="299" r:id="rId15"/>
    <p:sldId id="341" r:id="rId16"/>
    <p:sldId id="295" r:id="rId17"/>
    <p:sldId id="298" r:id="rId18"/>
    <p:sldId id="399" r:id="rId19"/>
    <p:sldId id="400" r:id="rId20"/>
    <p:sldId id="401" r:id="rId21"/>
    <p:sldId id="408" r:id="rId22"/>
    <p:sldId id="403" r:id="rId23"/>
    <p:sldId id="404" r:id="rId24"/>
    <p:sldId id="405" r:id="rId25"/>
    <p:sldId id="406" r:id="rId26"/>
    <p:sldId id="40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51"/>
    <p:restoredTop sz="96327"/>
  </p:normalViewPr>
  <p:slideViewPr>
    <p:cSldViewPr snapToGrid="0" snapToObjects="1">
      <p:cViewPr varScale="1">
        <p:scale>
          <a:sx n="117" d="100"/>
          <a:sy n="117" d="100"/>
        </p:scale>
        <p:origin x="176" y="2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44286-E03D-844A-A716-496ECF645706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E8B42-BD30-354F-9713-7CD597433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06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38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17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98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62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12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82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51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24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00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5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first hour and 15 </a:t>
            </a:r>
            <a:r>
              <a:rPr lang="en-US"/>
              <a:t>minute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36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9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013886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Ended at lab, </a:t>
            </a:r>
            <a:r>
              <a:rPr lang="en-US"/>
              <a:t>18 Oct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85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34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50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51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7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3672-04F6-4C4F-BC40-88BB6B3C3D1F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388-B204-EE4A-85E9-ED645E4E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5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3672-04F6-4C4F-BC40-88BB6B3C3D1F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388-B204-EE4A-85E9-ED645E4E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1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3672-04F6-4C4F-BC40-88BB6B3C3D1F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388-B204-EE4A-85E9-ED645E4E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7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3672-04F6-4C4F-BC40-88BB6B3C3D1F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388-B204-EE4A-85E9-ED645E4E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3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3672-04F6-4C4F-BC40-88BB6B3C3D1F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388-B204-EE4A-85E9-ED645E4E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2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3672-04F6-4C4F-BC40-88BB6B3C3D1F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388-B204-EE4A-85E9-ED645E4E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3672-04F6-4C4F-BC40-88BB6B3C3D1F}" type="datetimeFigureOut">
              <a:rPr lang="en-US" smtClean="0"/>
              <a:t>4/20/22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388-B204-EE4A-85E9-ED645E4E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1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3672-04F6-4C4F-BC40-88BB6B3C3D1F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388-B204-EE4A-85E9-ED645E4E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5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3672-04F6-4C4F-BC40-88BB6B3C3D1F}" type="datetimeFigureOut">
              <a:rPr lang="en-US" smtClean="0"/>
              <a:t>4/20/22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388-B204-EE4A-85E9-ED645E4E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6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3672-04F6-4C4F-BC40-88BB6B3C3D1F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388-B204-EE4A-85E9-ED645E4E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2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3672-04F6-4C4F-BC40-88BB6B3C3D1F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388-B204-EE4A-85E9-ED645E4E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03672-04F6-4C4F-BC40-88BB6B3C3D1F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B3388-B204-EE4A-85E9-ED645E4E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9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DE95-80F9-C192-F441-B59B7FD19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22:</a:t>
            </a:r>
            <a:br>
              <a:rPr lang="en-US" dirty="0"/>
            </a:br>
            <a:r>
              <a:rPr lang="en-US" dirty="0"/>
              <a:t>Distance Sampling,</a:t>
            </a:r>
            <a:br>
              <a:rPr lang="en-US" dirty="0"/>
            </a:br>
            <a:r>
              <a:rPr lang="en-US" dirty="0"/>
              <a:t>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1AE3A-EFB6-202B-31F0-15B227394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 20, 2022</a:t>
            </a:r>
          </a:p>
        </p:txBody>
      </p:sp>
    </p:spTree>
    <p:extLst>
      <p:ext uri="{BB962C8B-B14F-4D97-AF65-F5344CB8AC3E}">
        <p14:creationId xmlns:p14="http://schemas.microsoft.com/office/powerpoint/2010/main" val="1374855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Estimating density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952500" y="1384300"/>
            <a:ext cx="1130300" cy="4064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82800" y="1384300"/>
            <a:ext cx="1130300" cy="4064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070100" y="1371600"/>
            <a:ext cx="0" cy="407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68700" y="1371600"/>
            <a:ext cx="0" cy="408940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082800" y="5715000"/>
            <a:ext cx="863600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70300" y="2971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73300" y="5740400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300" y="5740400"/>
                <a:ext cx="490262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4000" r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057378" y="1518995"/>
            <a:ext cx="456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detection probability &lt;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22744" y="1371600"/>
            <a:ext cx="1736356" cy="4064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99000" y="2168196"/>
                <a:ext cx="1109535" cy="800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0" y="2168196"/>
                <a:ext cx="1109535" cy="8000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694669" y="2227141"/>
                <a:ext cx="1144672" cy="724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669" y="2227141"/>
                <a:ext cx="1144672" cy="7248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Distance measurements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5001" y="1117600"/>
            <a:ext cx="772595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Observer travels the line at constant pace and records the distance to all objects observed</a:t>
            </a:r>
          </a:p>
          <a:p>
            <a:pPr marL="685800" lvl="1" indent="-2286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Perpendicular distance (x</a:t>
            </a:r>
            <a:r>
              <a:rPr lang="en-US" sz="2400" baseline="-25000" dirty="0"/>
              <a:t>i</a:t>
            </a:r>
            <a:r>
              <a:rPr lang="en-US" sz="2400" dirty="0"/>
              <a:t>), or</a:t>
            </a:r>
          </a:p>
          <a:p>
            <a:pPr marL="685800" lvl="1" indent="-2286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Radial distance (</a:t>
            </a:r>
            <a:r>
              <a:rPr lang="en-US" sz="2400" dirty="0" err="1"/>
              <a:t>r</a:t>
            </a:r>
            <a:r>
              <a:rPr lang="en-US" sz="2400" baseline="-25000" dirty="0" err="1"/>
              <a:t>i</a:t>
            </a:r>
            <a:r>
              <a:rPr lang="en-US" sz="2400" dirty="0"/>
              <a:t>) and angle (</a:t>
            </a:r>
            <a:r>
              <a:rPr lang="el-GR" sz="2400" dirty="0"/>
              <a:t>θ</a:t>
            </a:r>
            <a:r>
              <a:rPr lang="en-US" sz="2400" baseline="-25000" dirty="0" err="1"/>
              <a:t>i</a:t>
            </a:r>
            <a:r>
              <a:rPr lang="en-US" sz="2400" dirty="0"/>
              <a:t>)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2717800" y="3352800"/>
            <a:ext cx="0" cy="236220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397000" y="3759200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57" idx="6"/>
          </p:cNvCxnSpPr>
          <p:nvPr/>
        </p:nvCxnSpPr>
        <p:spPr>
          <a:xfrm flipV="1">
            <a:off x="1579880" y="3848100"/>
            <a:ext cx="1125220" cy="25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943100" y="345440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6223000" y="3352800"/>
            <a:ext cx="0" cy="236220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902200" y="3759200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74" idx="5"/>
          </p:cNvCxnSpPr>
          <p:nvPr/>
        </p:nvCxnSpPr>
        <p:spPr>
          <a:xfrm>
            <a:off x="5058298" y="3915298"/>
            <a:ext cx="1152002" cy="145680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553200" y="37846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r*sin(</a:t>
            </a:r>
            <a:r>
              <a:rPr lang="el-GR" sz="2400" dirty="0"/>
              <a:t>θ</a:t>
            </a:r>
            <a:r>
              <a:rPr lang="en-US" sz="2400" dirty="0"/>
              <a:t>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54700" y="462280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308600" y="4495800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82" name="Arc 81"/>
          <p:cNvSpPr/>
          <p:nvPr/>
        </p:nvSpPr>
        <p:spPr>
          <a:xfrm rot="18171590">
            <a:off x="5549900" y="4533900"/>
            <a:ext cx="914400" cy="736600"/>
          </a:xfrm>
          <a:prstGeom prst="arc">
            <a:avLst>
              <a:gd name="adj1" fmla="val 16200000"/>
              <a:gd name="adj2" fmla="val 212146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097780" y="3845560"/>
            <a:ext cx="1125220" cy="254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36984" y="342431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7996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2" grpId="0"/>
      <p:bldP spid="74" grpId="0" animBg="1"/>
      <p:bldP spid="76" grpId="0"/>
      <p:bldP spid="80" grpId="0"/>
      <p:bldP spid="81" grpId="0"/>
      <p:bldP spid="82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Distance measurements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3101" y="977900"/>
            <a:ext cx="7725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</a:rPr>
              <a:t>Either exact or grouped</a:t>
            </a:r>
          </a:p>
        </p:txBody>
      </p:sp>
      <p:pic>
        <p:nvPicPr>
          <p:cNvPr id="4" name="Picture 1030" descr="RGLT00A_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49" y="1744662"/>
            <a:ext cx="2054225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33"/>
          <p:cNvSpPr txBox="1">
            <a:spLocks noChangeArrowheads="1"/>
          </p:cNvSpPr>
          <p:nvPr/>
        </p:nvSpPr>
        <p:spPr bwMode="auto">
          <a:xfrm>
            <a:off x="5429249" y="4814887"/>
            <a:ext cx="2016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 dirty="0">
                <a:latin typeface="Calibri" pitchFamily="34" charset="0"/>
                <a:cs typeface="Calibri" pitchFamily="34" charset="0"/>
              </a:rPr>
              <a:t>Photo: Rich </a:t>
            </a:r>
            <a:r>
              <a:rPr lang="en-GB" sz="1200" dirty="0" err="1">
                <a:latin typeface="Calibri" pitchFamily="34" charset="0"/>
                <a:cs typeface="Calibri" pitchFamily="34" charset="0"/>
              </a:rPr>
              <a:t>Guenzel</a:t>
            </a:r>
            <a:endParaRPr lang="en-GB" sz="1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04" y="2276695"/>
            <a:ext cx="2490096" cy="33278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939800" y="1574800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Exact</a:t>
            </a:r>
            <a:r>
              <a:rPr lang="en-US" dirty="0"/>
              <a:t> distance recorded to each object detected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59361" y="1042561"/>
            <a:ext cx="292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Distances recorded in intervals (= </a:t>
            </a:r>
            <a:r>
              <a:rPr lang="en-US" dirty="0">
                <a:solidFill>
                  <a:srgbClr val="0070C0"/>
                </a:solidFill>
              </a:rPr>
              <a:t>groups</a:t>
            </a:r>
            <a:r>
              <a:rPr lang="en-US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51562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Interval boundaries are called </a:t>
            </a:r>
            <a:r>
              <a:rPr lang="en-US" dirty="0" err="1">
                <a:solidFill>
                  <a:srgbClr val="0070C0"/>
                </a:solidFill>
              </a:rPr>
              <a:t>cutpoints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58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Distance measurements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3101" y="977900"/>
            <a:ext cx="7725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</a:rPr>
              <a:t>To individuals or clusters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9800" y="1549400"/>
            <a:ext cx="298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object detected is a </a:t>
            </a:r>
            <a:r>
              <a:rPr lang="en-US" u="sng" dirty="0"/>
              <a:t>single individual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0" y="1587500"/>
            <a:ext cx="292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object detected is a </a:t>
            </a:r>
            <a:r>
              <a:rPr lang="en-US" u="sng" dirty="0"/>
              <a:t>cluster of individuals</a:t>
            </a:r>
          </a:p>
        </p:txBody>
      </p:sp>
      <p:pic>
        <p:nvPicPr>
          <p:cNvPr id="11" name="Picture 10" descr="Gazelles_Feb10_1.JPG"/>
          <p:cNvPicPr>
            <a:picLocks noChangeAspect="1"/>
          </p:cNvPicPr>
          <p:nvPr/>
        </p:nvPicPr>
        <p:blipFill>
          <a:blip r:embed="rId3" cstate="print"/>
          <a:srcRect l="12639" t="12862" r="27778" b="32987"/>
          <a:stretch>
            <a:fillRect/>
          </a:stretch>
        </p:blipFill>
        <p:spPr>
          <a:xfrm>
            <a:off x="4495800" y="2407050"/>
            <a:ext cx="2368228" cy="1440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4536078" y="5420852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estimate </a:t>
            </a:r>
            <a:r>
              <a:rPr lang="en-US" b="1" dirty="0"/>
              <a:t>density of individuals</a:t>
            </a:r>
            <a:r>
              <a:rPr lang="en-US" dirty="0"/>
              <a:t> that occur in clusters, we must also estimate </a:t>
            </a:r>
            <a:r>
              <a:rPr lang="en-US" b="1" dirty="0"/>
              <a:t>cluster size</a:t>
            </a:r>
            <a:endParaRPr lang="en-US" b="1" u="sng" dirty="0"/>
          </a:p>
        </p:txBody>
      </p:sp>
      <p:pic>
        <p:nvPicPr>
          <p:cNvPr id="13" name="Picture 12" descr="77_2Aug07_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9150" y="2197100"/>
            <a:ext cx="3209925" cy="4279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739" y="3624244"/>
            <a:ext cx="2535628" cy="16829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359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Distance measurements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5001" y="1117600"/>
            <a:ext cx="772595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Observer travels the line at constant pace and records the distance to all objects observed</a:t>
            </a:r>
          </a:p>
          <a:p>
            <a:pPr marL="228600" indent="-2286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Sometimes a maximum distance is established, </a:t>
            </a:r>
            <a:r>
              <a:rPr lang="en-US" sz="2400" i="1" dirty="0"/>
              <a:t>w</a:t>
            </a:r>
            <a:r>
              <a:rPr lang="en-US" sz="2400" dirty="0"/>
              <a:t>, beyond which any objects detected are ignored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717800" y="2959100"/>
            <a:ext cx="0" cy="340360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397000" y="3251200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73400" y="4013200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955800" y="4762500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44900" y="5918200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51100" y="5359400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6" idx="6"/>
          </p:cNvCxnSpPr>
          <p:nvPr/>
        </p:nvCxnSpPr>
        <p:spPr>
          <a:xfrm flipV="1">
            <a:off x="1579880" y="3340100"/>
            <a:ext cx="1125220" cy="25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05100" y="4114800"/>
            <a:ext cx="38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621280" y="5461000"/>
            <a:ext cx="96520" cy="25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705100" y="6019800"/>
            <a:ext cx="939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01700" y="2959100"/>
            <a:ext cx="0" cy="34036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33900" y="2959100"/>
            <a:ext cx="0" cy="34036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953000" y="3619500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305300" y="2921000"/>
            <a:ext cx="404278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8500" y="2882900"/>
            <a:ext cx="404278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07791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Distance measurements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5001" y="1117600"/>
            <a:ext cx="77259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Observer travels the line at constant pace and records the distance to all objects observed</a:t>
            </a:r>
          </a:p>
          <a:p>
            <a:pPr marL="228600" indent="-2286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Sometimes a maximum distance is established, </a:t>
            </a:r>
            <a:r>
              <a:rPr lang="en-US" sz="2400" i="1" dirty="0"/>
              <a:t>w</a:t>
            </a:r>
            <a:r>
              <a:rPr lang="en-US" sz="2400" dirty="0"/>
              <a:t>, beyond which any objects detected are ignored</a:t>
            </a:r>
          </a:p>
          <a:p>
            <a:pPr marL="228600" indent="-2286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Aim for at least 60-80 detections</a:t>
            </a:r>
          </a:p>
        </p:txBody>
      </p:sp>
    </p:spTree>
    <p:extLst>
      <p:ext uri="{BB962C8B-B14F-4D97-AF65-F5344CB8AC3E}">
        <p14:creationId xmlns:p14="http://schemas.microsoft.com/office/powerpoint/2010/main" val="2214773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Types of transects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5001" y="1117600"/>
            <a:ext cx="7725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1200"/>
              </a:spcAft>
            </a:pPr>
            <a:r>
              <a:rPr lang="en-US" sz="2400" dirty="0"/>
              <a:t>Use line transects or point transects (circular plots):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8800" y="1854200"/>
            <a:ext cx="3594100" cy="467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 rot="2729047">
            <a:off x="1130300" y="3098800"/>
            <a:ext cx="203200" cy="800100"/>
            <a:chOff x="1257300" y="2209800"/>
            <a:chExt cx="203200" cy="800100"/>
          </a:xfrm>
        </p:grpSpPr>
        <p:sp>
          <p:nvSpPr>
            <p:cNvPr id="11" name="Rectangle 10"/>
            <p:cNvSpPr/>
            <p:nvPr/>
          </p:nvSpPr>
          <p:spPr>
            <a:xfrm>
              <a:off x="12573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589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20260910">
            <a:off x="2082800" y="2146300"/>
            <a:ext cx="203200" cy="800100"/>
            <a:chOff x="1257300" y="2209800"/>
            <a:chExt cx="203200" cy="800100"/>
          </a:xfrm>
        </p:grpSpPr>
        <p:sp>
          <p:nvSpPr>
            <p:cNvPr id="15" name="Rectangle 14"/>
            <p:cNvSpPr/>
            <p:nvPr/>
          </p:nvSpPr>
          <p:spPr>
            <a:xfrm>
              <a:off x="12573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589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6386613">
            <a:off x="2505510" y="3452997"/>
            <a:ext cx="203200" cy="800100"/>
            <a:chOff x="1257300" y="2209800"/>
            <a:chExt cx="203200" cy="800100"/>
          </a:xfrm>
        </p:grpSpPr>
        <p:sp>
          <p:nvSpPr>
            <p:cNvPr id="18" name="Rectangle 17"/>
            <p:cNvSpPr/>
            <p:nvPr/>
          </p:nvSpPr>
          <p:spPr>
            <a:xfrm>
              <a:off x="12573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589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 rot="18284430">
            <a:off x="1689100" y="4318000"/>
            <a:ext cx="203200" cy="800100"/>
            <a:chOff x="1257300" y="2209800"/>
            <a:chExt cx="203200" cy="800100"/>
          </a:xfrm>
        </p:grpSpPr>
        <p:sp>
          <p:nvSpPr>
            <p:cNvPr id="21" name="Rectangle 20"/>
            <p:cNvSpPr/>
            <p:nvPr/>
          </p:nvSpPr>
          <p:spPr>
            <a:xfrm>
              <a:off x="12573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589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 rot="2063777">
            <a:off x="1518059" y="4978070"/>
            <a:ext cx="203200" cy="800100"/>
            <a:chOff x="1257300" y="2209800"/>
            <a:chExt cx="203200" cy="800100"/>
          </a:xfrm>
        </p:grpSpPr>
        <p:sp>
          <p:nvSpPr>
            <p:cNvPr id="24" name="Rectangle 23"/>
            <p:cNvSpPr/>
            <p:nvPr/>
          </p:nvSpPr>
          <p:spPr>
            <a:xfrm>
              <a:off x="12573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589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20282840">
            <a:off x="3187700" y="4495800"/>
            <a:ext cx="203200" cy="800100"/>
            <a:chOff x="1257300" y="2209800"/>
            <a:chExt cx="203200" cy="800100"/>
          </a:xfrm>
        </p:grpSpPr>
        <p:sp>
          <p:nvSpPr>
            <p:cNvPr id="27" name="Rectangle 26"/>
            <p:cNvSpPr/>
            <p:nvPr/>
          </p:nvSpPr>
          <p:spPr>
            <a:xfrm>
              <a:off x="12573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589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rot="12853151">
            <a:off x="2585966" y="5474968"/>
            <a:ext cx="203200" cy="800100"/>
            <a:chOff x="1257300" y="2209800"/>
            <a:chExt cx="203200" cy="800100"/>
          </a:xfrm>
        </p:grpSpPr>
        <p:sp>
          <p:nvSpPr>
            <p:cNvPr id="30" name="Rectangle 29"/>
            <p:cNvSpPr/>
            <p:nvPr/>
          </p:nvSpPr>
          <p:spPr>
            <a:xfrm>
              <a:off x="12573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3589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rot="883681">
            <a:off x="3467100" y="2120900"/>
            <a:ext cx="203200" cy="800100"/>
            <a:chOff x="1257300" y="2209800"/>
            <a:chExt cx="203200" cy="800100"/>
          </a:xfrm>
        </p:grpSpPr>
        <p:sp>
          <p:nvSpPr>
            <p:cNvPr id="33" name="Rectangle 32"/>
            <p:cNvSpPr/>
            <p:nvPr/>
          </p:nvSpPr>
          <p:spPr>
            <a:xfrm>
              <a:off x="12573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89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4838700" y="1854200"/>
            <a:ext cx="3594100" cy="467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7674610" y="2219960"/>
            <a:ext cx="406400" cy="406400"/>
            <a:chOff x="5782310" y="2423160"/>
            <a:chExt cx="406400" cy="406400"/>
          </a:xfrm>
        </p:grpSpPr>
        <p:sp>
          <p:nvSpPr>
            <p:cNvPr id="39" name="Oval 38"/>
            <p:cNvSpPr/>
            <p:nvPr/>
          </p:nvSpPr>
          <p:spPr>
            <a:xfrm>
              <a:off x="5782310" y="2423160"/>
              <a:ext cx="406400" cy="40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962650" y="2603500"/>
              <a:ext cx="45720" cy="45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252210" y="2346960"/>
            <a:ext cx="406400" cy="406400"/>
            <a:chOff x="5782310" y="2423160"/>
            <a:chExt cx="406400" cy="406400"/>
          </a:xfrm>
        </p:grpSpPr>
        <p:sp>
          <p:nvSpPr>
            <p:cNvPr id="43" name="Oval 42"/>
            <p:cNvSpPr/>
            <p:nvPr/>
          </p:nvSpPr>
          <p:spPr>
            <a:xfrm>
              <a:off x="5782310" y="2423160"/>
              <a:ext cx="406400" cy="40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962650" y="2603500"/>
              <a:ext cx="45720" cy="45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325110" y="3235960"/>
            <a:ext cx="406400" cy="406400"/>
            <a:chOff x="5782310" y="2423160"/>
            <a:chExt cx="406400" cy="406400"/>
          </a:xfrm>
        </p:grpSpPr>
        <p:sp>
          <p:nvSpPr>
            <p:cNvPr id="46" name="Oval 45"/>
            <p:cNvSpPr/>
            <p:nvPr/>
          </p:nvSpPr>
          <p:spPr>
            <a:xfrm>
              <a:off x="5782310" y="2423160"/>
              <a:ext cx="406400" cy="40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962650" y="2603500"/>
              <a:ext cx="45720" cy="45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480810" y="3464560"/>
            <a:ext cx="406400" cy="406400"/>
            <a:chOff x="5782310" y="2423160"/>
            <a:chExt cx="406400" cy="406400"/>
          </a:xfrm>
        </p:grpSpPr>
        <p:sp>
          <p:nvSpPr>
            <p:cNvPr id="49" name="Oval 48"/>
            <p:cNvSpPr/>
            <p:nvPr/>
          </p:nvSpPr>
          <p:spPr>
            <a:xfrm>
              <a:off x="5782310" y="2423160"/>
              <a:ext cx="406400" cy="40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962650" y="2603500"/>
              <a:ext cx="45720" cy="45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731510" y="4683760"/>
            <a:ext cx="406400" cy="406400"/>
            <a:chOff x="5782310" y="2423160"/>
            <a:chExt cx="406400" cy="406400"/>
          </a:xfrm>
        </p:grpSpPr>
        <p:sp>
          <p:nvSpPr>
            <p:cNvPr id="52" name="Oval 51"/>
            <p:cNvSpPr/>
            <p:nvPr/>
          </p:nvSpPr>
          <p:spPr>
            <a:xfrm>
              <a:off x="5782310" y="2423160"/>
              <a:ext cx="406400" cy="40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962650" y="2603500"/>
              <a:ext cx="45720" cy="45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341110" y="5217160"/>
            <a:ext cx="406400" cy="406400"/>
            <a:chOff x="5782310" y="2423160"/>
            <a:chExt cx="406400" cy="406400"/>
          </a:xfrm>
        </p:grpSpPr>
        <p:sp>
          <p:nvSpPr>
            <p:cNvPr id="55" name="Oval 54"/>
            <p:cNvSpPr/>
            <p:nvPr/>
          </p:nvSpPr>
          <p:spPr>
            <a:xfrm>
              <a:off x="5782310" y="2423160"/>
              <a:ext cx="406400" cy="40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962650" y="2603500"/>
              <a:ext cx="45720" cy="45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166610" y="4696460"/>
            <a:ext cx="406400" cy="406400"/>
            <a:chOff x="5782310" y="2423160"/>
            <a:chExt cx="406400" cy="406400"/>
          </a:xfrm>
        </p:grpSpPr>
        <p:sp>
          <p:nvSpPr>
            <p:cNvPr id="58" name="Oval 57"/>
            <p:cNvSpPr/>
            <p:nvPr/>
          </p:nvSpPr>
          <p:spPr>
            <a:xfrm>
              <a:off x="5782310" y="2423160"/>
              <a:ext cx="406400" cy="40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962650" y="2603500"/>
              <a:ext cx="45720" cy="45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85710" y="5648960"/>
            <a:ext cx="406400" cy="406400"/>
            <a:chOff x="5782310" y="2423160"/>
            <a:chExt cx="406400" cy="406400"/>
          </a:xfrm>
        </p:grpSpPr>
        <p:sp>
          <p:nvSpPr>
            <p:cNvPr id="61" name="Oval 60"/>
            <p:cNvSpPr/>
            <p:nvPr/>
          </p:nvSpPr>
          <p:spPr>
            <a:xfrm>
              <a:off x="5782310" y="2423160"/>
              <a:ext cx="406400" cy="40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962650" y="2603500"/>
              <a:ext cx="45720" cy="45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416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Types of transects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5001" y="1117600"/>
            <a:ext cx="7725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1200"/>
              </a:spcAft>
            </a:pPr>
            <a:r>
              <a:rPr lang="en-US" sz="2400" dirty="0"/>
              <a:t>Use line transects or point transects (circular plots):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624979" y="2214517"/>
            <a:ext cx="3774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Transects are usually established at random, so their location is unrelated to the objects in the area surveyed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58800" y="1854200"/>
            <a:ext cx="3594100" cy="467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 rot="2729047">
            <a:off x="1130300" y="3098800"/>
            <a:ext cx="203200" cy="800100"/>
            <a:chOff x="1257300" y="2209800"/>
            <a:chExt cx="203200" cy="800100"/>
          </a:xfrm>
        </p:grpSpPr>
        <p:sp>
          <p:nvSpPr>
            <p:cNvPr id="31" name="Rectangle 30"/>
            <p:cNvSpPr/>
            <p:nvPr/>
          </p:nvSpPr>
          <p:spPr>
            <a:xfrm>
              <a:off x="12573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589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 rot="20260910">
            <a:off x="2082800" y="2146300"/>
            <a:ext cx="203200" cy="800100"/>
            <a:chOff x="1257300" y="2209800"/>
            <a:chExt cx="203200" cy="800100"/>
          </a:xfrm>
        </p:grpSpPr>
        <p:sp>
          <p:nvSpPr>
            <p:cNvPr id="60" name="Rectangle 59"/>
            <p:cNvSpPr/>
            <p:nvPr/>
          </p:nvSpPr>
          <p:spPr>
            <a:xfrm>
              <a:off x="12573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3589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6386613">
            <a:off x="2505510" y="3452997"/>
            <a:ext cx="203200" cy="800100"/>
            <a:chOff x="1257300" y="2209800"/>
            <a:chExt cx="203200" cy="800100"/>
          </a:xfrm>
        </p:grpSpPr>
        <p:sp>
          <p:nvSpPr>
            <p:cNvPr id="63" name="Rectangle 62"/>
            <p:cNvSpPr/>
            <p:nvPr/>
          </p:nvSpPr>
          <p:spPr>
            <a:xfrm>
              <a:off x="12573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3589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 rot="18284430">
            <a:off x="1689100" y="4318000"/>
            <a:ext cx="203200" cy="800100"/>
            <a:chOff x="1257300" y="2209800"/>
            <a:chExt cx="203200" cy="800100"/>
          </a:xfrm>
        </p:grpSpPr>
        <p:sp>
          <p:nvSpPr>
            <p:cNvPr id="66" name="Rectangle 65"/>
            <p:cNvSpPr/>
            <p:nvPr/>
          </p:nvSpPr>
          <p:spPr>
            <a:xfrm>
              <a:off x="12573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3589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 rot="2063777">
            <a:off x="1518059" y="4978070"/>
            <a:ext cx="203200" cy="800100"/>
            <a:chOff x="1257300" y="2209800"/>
            <a:chExt cx="203200" cy="800100"/>
          </a:xfrm>
        </p:grpSpPr>
        <p:sp>
          <p:nvSpPr>
            <p:cNvPr id="69" name="Rectangle 68"/>
            <p:cNvSpPr/>
            <p:nvPr/>
          </p:nvSpPr>
          <p:spPr>
            <a:xfrm>
              <a:off x="12573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3589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 rot="20282840">
            <a:off x="3187700" y="4495800"/>
            <a:ext cx="203200" cy="800100"/>
            <a:chOff x="1257300" y="2209800"/>
            <a:chExt cx="203200" cy="800100"/>
          </a:xfrm>
        </p:grpSpPr>
        <p:sp>
          <p:nvSpPr>
            <p:cNvPr id="72" name="Rectangle 71"/>
            <p:cNvSpPr/>
            <p:nvPr/>
          </p:nvSpPr>
          <p:spPr>
            <a:xfrm>
              <a:off x="12573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3589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 rot="12853151">
            <a:off x="2585966" y="5474968"/>
            <a:ext cx="203200" cy="800100"/>
            <a:chOff x="1257300" y="2209800"/>
            <a:chExt cx="203200" cy="800100"/>
          </a:xfrm>
        </p:grpSpPr>
        <p:sp>
          <p:nvSpPr>
            <p:cNvPr id="75" name="Rectangle 74"/>
            <p:cNvSpPr/>
            <p:nvPr/>
          </p:nvSpPr>
          <p:spPr>
            <a:xfrm>
              <a:off x="12573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3589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 rot="883681">
            <a:off x="3467100" y="2120900"/>
            <a:ext cx="203200" cy="800100"/>
            <a:chOff x="1257300" y="2209800"/>
            <a:chExt cx="203200" cy="800100"/>
          </a:xfrm>
        </p:grpSpPr>
        <p:sp>
          <p:nvSpPr>
            <p:cNvPr id="78" name="Rectangle 77"/>
            <p:cNvSpPr/>
            <p:nvPr/>
          </p:nvSpPr>
          <p:spPr>
            <a:xfrm>
              <a:off x="12573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358900" y="2209800"/>
              <a:ext cx="101600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9467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Point transects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5950" y="1117600"/>
            <a:ext cx="7725954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1200"/>
              </a:spcAft>
            </a:pPr>
            <a:r>
              <a:rPr lang="en-US" sz="2400" dirty="0"/>
              <a:t>Observer at a fixed location rather than traversing a line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Often used for surveying birds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Transect length, </a:t>
            </a:r>
            <a:r>
              <a:rPr lang="en-US" sz="2400" i="1" dirty="0"/>
              <a:t>L</a:t>
            </a:r>
            <a:r>
              <a:rPr lang="en-US" sz="2400" dirty="0"/>
              <a:t> = 0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70C0"/>
                </a:solidFill>
              </a:rPr>
              <a:t>Advantage: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When surveying in complex environments, stationary observer can focus on detecting objects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70C0"/>
                </a:solidFill>
              </a:rPr>
              <a:t>Disadvantage: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Objects near the center of the plot are more likely to be disturbed by the observer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Creates a challenge for meeting the assumption that all objects on the point (line) are detected with certainty; i.e., </a:t>
            </a:r>
            <a:r>
              <a:rPr lang="en-US" sz="2400" i="1" dirty="0"/>
              <a:t>g</a:t>
            </a:r>
            <a:r>
              <a:rPr lang="en-US" sz="2400" dirty="0"/>
              <a:t>(0) = 1.0</a:t>
            </a:r>
          </a:p>
        </p:txBody>
      </p:sp>
    </p:spTree>
    <p:extLst>
      <p:ext uri="{BB962C8B-B14F-4D97-AF65-F5344CB8AC3E}">
        <p14:creationId xmlns:p14="http://schemas.microsoft.com/office/powerpoint/2010/main" val="20602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Point transects</a:t>
            </a:r>
          </a:p>
        </p:txBody>
      </p:sp>
      <p:sp>
        <p:nvSpPr>
          <p:cNvPr id="4" name="Oval 3"/>
          <p:cNvSpPr/>
          <p:nvPr/>
        </p:nvSpPr>
        <p:spPr>
          <a:xfrm>
            <a:off x="1397000" y="3251200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7"/>
            <a:endCxn id="7" idx="3"/>
          </p:cNvCxnSpPr>
          <p:nvPr/>
        </p:nvCxnSpPr>
        <p:spPr>
          <a:xfrm flipV="1">
            <a:off x="1553098" y="2834965"/>
            <a:ext cx="631993" cy="44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13816" y="1399032"/>
            <a:ext cx="2743200" cy="274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71700" y="275691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43998" y="2670373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280412" y="2770632"/>
            <a:ext cx="365760" cy="199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262146" y="1780212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91610" y="2383579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01416" y="2676778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14216" y="1117600"/>
            <a:ext cx="432768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Distances are radial (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i</a:t>
            </a:r>
            <a:r>
              <a:rPr lang="en-US" sz="2400" dirty="0"/>
              <a:t>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Area sampled = </a:t>
            </a:r>
            <a:r>
              <a:rPr lang="en-US" sz="2400" i="1" dirty="0"/>
              <a:t>k</a:t>
            </a:r>
            <a:r>
              <a:rPr lang="el-GR" sz="2400" dirty="0"/>
              <a:t>π</a:t>
            </a:r>
            <a:r>
              <a:rPr lang="en-US" sz="2400" i="1" dirty="0"/>
              <a:t>w</a:t>
            </a:r>
            <a:r>
              <a:rPr lang="en-US" sz="2400" baseline="30000" dirty="0"/>
              <a:t>2</a:t>
            </a:r>
          </a:p>
          <a:p>
            <a:pPr marL="804863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k</a:t>
            </a:r>
            <a:r>
              <a:rPr lang="en-US" sz="2400" dirty="0"/>
              <a:t> = number of plots</a:t>
            </a:r>
          </a:p>
          <a:p>
            <a:pPr marL="804863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/>
              <a:t>w</a:t>
            </a:r>
            <a:r>
              <a:rPr lang="en-US" sz="2400" dirty="0"/>
              <a:t> = radius of plots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077609" y="1943933"/>
            <a:ext cx="1124712" cy="82296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22302" y="2125133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93464" y="3130081"/>
            <a:ext cx="4466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/>
              <a:t>With perfect surveys (</a:t>
            </a:r>
            <a:r>
              <a:rPr lang="en-US" sz="2400" i="1" dirty="0"/>
              <a:t>p</a:t>
            </a:r>
            <a:r>
              <a:rPr lang="en-US" sz="2400" dirty="0"/>
              <a:t> = 1):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15300" y="3599631"/>
                <a:ext cx="1624291" cy="724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300" y="3599631"/>
                <a:ext cx="1624291" cy="7248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615950" y="4687133"/>
                <a:ext cx="7779222" cy="1656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/>
                  <a:t>Like line transects,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2400" dirty="0"/>
                  <a:t> by using a detection function to address imperfect surveys and to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US" sz="2400" dirty="0"/>
              </a:p>
              <a:p>
                <a:pPr>
                  <a:spcAft>
                    <a:spcPts val="2400"/>
                  </a:spcAft>
                </a:pPr>
                <a:r>
                  <a:rPr lang="en-US" sz="2400" dirty="0">
                    <a:solidFill>
                      <a:srgbClr val="0070C0"/>
                    </a:solidFill>
                  </a:rPr>
                  <a:t>But there is one important difference between point and line transects</a:t>
                </a: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0" y="4687133"/>
                <a:ext cx="7779222" cy="1656479"/>
              </a:xfrm>
              <a:prstGeom prst="rect">
                <a:avLst/>
              </a:prstGeom>
              <a:blipFill>
                <a:blip r:embed="rId4"/>
                <a:stretch>
                  <a:fillRect l="-1305" t="-3053" r="-979" b="-7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90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5150" y="448642"/>
            <a:ext cx="79438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solidFill>
                  <a:srgbClr val="0070C0"/>
                </a:solidFill>
              </a:rPr>
              <a:t>Distance sampling</a:t>
            </a:r>
            <a:r>
              <a:rPr lang="en-US" sz="2600" dirty="0"/>
              <a:t> is used to estimate density based on counts of objects along transects plus </a:t>
            </a:r>
            <a:r>
              <a:rPr lang="en-US" sz="2600" dirty="0">
                <a:solidFill>
                  <a:srgbClr val="0070C0"/>
                </a:solidFill>
              </a:rPr>
              <a:t>auxiliary data</a:t>
            </a:r>
            <a:r>
              <a:rPr lang="en-US" sz="2600" dirty="0"/>
              <a:t>, the observed </a:t>
            </a:r>
            <a:r>
              <a:rPr lang="en-US" sz="2600" dirty="0">
                <a:solidFill>
                  <a:srgbClr val="0070C0"/>
                </a:solidFill>
              </a:rPr>
              <a:t>distances</a:t>
            </a:r>
            <a:r>
              <a:rPr lang="en-US" sz="2600" dirty="0"/>
              <a:t> between objects and the observer on the transect line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717800" y="2467539"/>
            <a:ext cx="0" cy="340360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97000" y="2759639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73400" y="3521639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55800" y="4270939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44900" y="5426639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51100" y="4867839"/>
            <a:ext cx="182880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6"/>
          </p:cNvCxnSpPr>
          <p:nvPr/>
        </p:nvCxnSpPr>
        <p:spPr>
          <a:xfrm flipV="1">
            <a:off x="1579880" y="2848539"/>
            <a:ext cx="1125220" cy="25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05100" y="3623239"/>
            <a:ext cx="38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621280" y="4969439"/>
            <a:ext cx="96520" cy="25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05100" y="5528239"/>
            <a:ext cx="939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35116" y="2759639"/>
            <a:ext cx="41298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Detection probability is modeled from these distances and used to transform counts of objects into an estimate of density</a:t>
            </a:r>
          </a:p>
        </p:txBody>
      </p:sp>
    </p:spTree>
    <p:extLst>
      <p:ext uri="{BB962C8B-B14F-4D97-AF65-F5344CB8AC3E}">
        <p14:creationId xmlns:p14="http://schemas.microsoft.com/office/powerpoint/2010/main" val="157857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3587" y="2191589"/>
            <a:ext cx="4608576" cy="2939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5950" y="397842"/>
            <a:ext cx="7943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With </a:t>
            </a:r>
            <a:r>
              <a:rPr lang="en-US" sz="2400" dirty="0">
                <a:solidFill>
                  <a:srgbClr val="0070C0"/>
                </a:solidFill>
              </a:rPr>
              <a:t>line transects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we expect a uniform distribution of objects with respect to distance if we establish lines at random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950" y="1479381"/>
            <a:ext cx="794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What do we expect for </a:t>
            </a:r>
            <a:r>
              <a:rPr lang="en-US" sz="2400" dirty="0">
                <a:solidFill>
                  <a:srgbClr val="0070C0"/>
                </a:solidFill>
              </a:rPr>
              <a:t>point transects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0958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Point transects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5950" y="1117600"/>
            <a:ext cx="7725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/>
              <a:t>Because there’s less area near the center of the circular plot, we expect fewer objects to be close to the observer, even though detection probability is higher there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594884" y="2721934"/>
            <a:ext cx="2743200" cy="2743200"/>
            <a:chOff x="2860158" y="2860157"/>
            <a:chExt cx="2743200" cy="2743200"/>
          </a:xfrm>
        </p:grpSpPr>
        <p:sp>
          <p:nvSpPr>
            <p:cNvPr id="3" name="Oval 2"/>
            <p:cNvSpPr/>
            <p:nvPr/>
          </p:nvSpPr>
          <p:spPr>
            <a:xfrm>
              <a:off x="2860158" y="2860157"/>
              <a:ext cx="2743200" cy="2743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180198" y="3180197"/>
              <a:ext cx="2103120" cy="21031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500238" y="3500237"/>
              <a:ext cx="1463040" cy="146304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865998" y="3865997"/>
              <a:ext cx="731520" cy="73152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2929270" y="3993776"/>
            <a:ext cx="1774574" cy="99758"/>
          </a:xfrm>
          <a:prstGeom prst="straightConnector1">
            <a:avLst/>
          </a:prstGeom>
          <a:ln w="127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9081" y="3374447"/>
            <a:ext cx="3482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/>
              <a:t>Smaller area = fewer objects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Detections closer to observer are key for determining the detection function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4685082" y="3482788"/>
            <a:ext cx="160552" cy="510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679547" y="3993776"/>
            <a:ext cx="179534" cy="657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3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1332864" y="3078270"/>
            <a:ext cx="1463040" cy="1463040"/>
            <a:chOff x="1197312" y="2262392"/>
            <a:chExt cx="1463040" cy="1463040"/>
          </a:xfrm>
        </p:grpSpPr>
        <p:sp>
          <p:nvSpPr>
            <p:cNvPr id="95" name="Oval 94"/>
            <p:cNvSpPr/>
            <p:nvPr/>
          </p:nvSpPr>
          <p:spPr>
            <a:xfrm>
              <a:off x="1197312" y="2262392"/>
              <a:ext cx="1463040" cy="1463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1380192" y="2445272"/>
              <a:ext cx="1097280" cy="10972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1563072" y="2628152"/>
              <a:ext cx="731520" cy="73152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745952" y="2811032"/>
              <a:ext cx="365760" cy="3657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401244" y="1604029"/>
            <a:ext cx="7260336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895020" y="210085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1660" y="2614440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08380" y="3225564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5815" y="4726701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48233" y="286285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95019" y="3906791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86659" y="4805953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80594" y="4525536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29588" y="515647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39770" y="4158254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14236" y="4203973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62858" y="3900694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45383" y="4232927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14318" y="4714511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98952" y="485167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31539" y="4783093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54398" y="4946160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50283" y="1857013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92955" y="2466614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78827" y="2285258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237907" y="2641873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95035" y="1690896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436027" y="3234707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62648" y="2055131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728893" y="2311166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674027" y="1668037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39587" y="2748554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08367" y="2725694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457875" y="3563891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222926" y="326823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832524" y="3196608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245785" y="3973848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314364" y="3973848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776136" y="436399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91459" y="194845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363901" y="1811295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53004" y="2123710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10688" y="2169429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56407" y="3070117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992296" y="5529854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363900" y="2561100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687748" y="2308118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243245" y="316765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366692" y="3007631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71492" y="4292364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268645" y="2077991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801537" y="4874529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584367" y="4827287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272958" y="4304553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696886" y="5673110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227239" y="4873006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675307" y="1857014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884095" y="1902733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673782" y="2178576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358059" y="2794273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938958" y="3749820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891460" y="5263153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422066" y="2100851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386760" y="3374917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192955" y="5575573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37279" y="4248168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192955" y="3928129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893997" y="438685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901871" y="354103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450004" y="332005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674540" y="4962925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826940" y="5115325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534331" y="2142000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931" y="1102702"/>
            <a:ext cx="548640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7" name="Oval 76"/>
          <p:cNvSpPr/>
          <p:nvPr/>
        </p:nvSpPr>
        <p:spPr>
          <a:xfrm>
            <a:off x="2046096" y="379150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9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3370103" y="2740183"/>
            <a:ext cx="1463040" cy="1463040"/>
            <a:chOff x="1197312" y="2262392"/>
            <a:chExt cx="1463040" cy="1463040"/>
          </a:xfrm>
        </p:grpSpPr>
        <p:sp>
          <p:nvSpPr>
            <p:cNvPr id="98" name="Oval 97"/>
            <p:cNvSpPr/>
            <p:nvPr/>
          </p:nvSpPr>
          <p:spPr>
            <a:xfrm>
              <a:off x="1197312" y="2262392"/>
              <a:ext cx="1463040" cy="1463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1380192" y="2445272"/>
              <a:ext cx="1097280" cy="10972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1563072" y="2628152"/>
              <a:ext cx="731520" cy="73152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1745952" y="2811032"/>
              <a:ext cx="365760" cy="3657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903422" y="1927149"/>
            <a:ext cx="1463040" cy="1463040"/>
            <a:chOff x="1197312" y="2262392"/>
            <a:chExt cx="1463040" cy="1463040"/>
          </a:xfrm>
        </p:grpSpPr>
        <p:sp>
          <p:nvSpPr>
            <p:cNvPr id="103" name="Oval 102"/>
            <p:cNvSpPr/>
            <p:nvPr/>
          </p:nvSpPr>
          <p:spPr>
            <a:xfrm>
              <a:off x="1197312" y="2262392"/>
              <a:ext cx="1463040" cy="1463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1380192" y="2445272"/>
              <a:ext cx="1097280" cy="10972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1563072" y="2628152"/>
              <a:ext cx="731520" cy="73152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1745952" y="2811032"/>
              <a:ext cx="365760" cy="3657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332864" y="3078270"/>
            <a:ext cx="1463040" cy="1463040"/>
            <a:chOff x="1197312" y="2262392"/>
            <a:chExt cx="1463040" cy="1463040"/>
          </a:xfrm>
        </p:grpSpPr>
        <p:sp>
          <p:nvSpPr>
            <p:cNvPr id="95" name="Oval 94"/>
            <p:cNvSpPr/>
            <p:nvPr/>
          </p:nvSpPr>
          <p:spPr>
            <a:xfrm>
              <a:off x="1197312" y="2262392"/>
              <a:ext cx="1463040" cy="1463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1380192" y="2445272"/>
              <a:ext cx="1097280" cy="10972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1563072" y="2628152"/>
              <a:ext cx="731520" cy="73152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745952" y="2811032"/>
              <a:ext cx="365760" cy="3657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401244" y="1604029"/>
            <a:ext cx="7260336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895020" y="210085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1660" y="2614440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08380" y="3225564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5815" y="4726701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48233" y="286285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95019" y="3906791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86659" y="4805953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80594" y="4525536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29588" y="515647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39770" y="4158254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14236" y="4203973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62858" y="3900694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45383" y="4232927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14318" y="4714511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98952" y="485167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31539" y="4783093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54398" y="4946160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50283" y="1857013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92955" y="2466614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78827" y="2285258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237907" y="2641873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95035" y="1690896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436027" y="3234707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62648" y="2055131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728893" y="2311166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674027" y="1668037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39587" y="2748554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08367" y="2725694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457875" y="3563891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222926" y="326823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832524" y="3196608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245785" y="3973848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314364" y="3973848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776136" y="436399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91459" y="194845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363901" y="1811295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53004" y="2123710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10688" y="2169429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56407" y="3070117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992296" y="5529854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363900" y="2561100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687748" y="2308118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243245" y="316765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366692" y="3007631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71492" y="4292364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268645" y="2077991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801537" y="4874529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584367" y="4827287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272958" y="4304553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696886" y="5673110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227239" y="4873006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675307" y="1857014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884095" y="1902733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673782" y="2178576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358059" y="2794273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938958" y="3749820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891460" y="5263153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422066" y="2100851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386760" y="3374917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192955" y="5575573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37279" y="4248168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192955" y="3928129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893997" y="438685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901871" y="354103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450004" y="332005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674540" y="4962925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826940" y="5115325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534331" y="2142000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92" r="7563" b="3437"/>
          <a:stretch/>
        </p:blipFill>
        <p:spPr>
          <a:xfrm>
            <a:off x="392118" y="213270"/>
            <a:ext cx="2529384" cy="1382233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4" r="7164" b="4343"/>
          <a:stretch/>
        </p:blipFill>
        <p:spPr>
          <a:xfrm>
            <a:off x="2942474" y="160084"/>
            <a:ext cx="2546679" cy="1392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49" r="7322" b="3063"/>
          <a:stretch/>
        </p:blipFill>
        <p:spPr>
          <a:xfrm>
            <a:off x="5584367" y="137417"/>
            <a:ext cx="2542354" cy="1435396"/>
          </a:xfrm>
          <a:prstGeom prst="rect">
            <a:avLst/>
          </a:prstGeom>
        </p:spPr>
      </p:pic>
      <p:sp>
        <p:nvSpPr>
          <p:cNvPr id="89" name="Oval 88"/>
          <p:cNvSpPr/>
          <p:nvPr/>
        </p:nvSpPr>
        <p:spPr>
          <a:xfrm>
            <a:off x="2046096" y="379150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100825" y="345341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616654" y="26403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21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92" r="7563" b="3437"/>
          <a:stretch/>
        </p:blipFill>
        <p:spPr>
          <a:xfrm>
            <a:off x="479199" y="1019507"/>
            <a:ext cx="2529384" cy="1382233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4" r="7164" b="4343"/>
          <a:stretch/>
        </p:blipFill>
        <p:spPr>
          <a:xfrm>
            <a:off x="3029555" y="965627"/>
            <a:ext cx="2546679" cy="1392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49" r="7322" b="3063"/>
          <a:stretch/>
        </p:blipFill>
        <p:spPr>
          <a:xfrm>
            <a:off x="5671448" y="942960"/>
            <a:ext cx="2542354" cy="1435396"/>
          </a:xfrm>
          <a:prstGeom prst="rect">
            <a:avLst/>
          </a:prstGeom>
        </p:spPr>
      </p:pic>
      <p:sp>
        <p:nvSpPr>
          <p:cNvPr id="89" name="Right Brace 88"/>
          <p:cNvSpPr/>
          <p:nvPr/>
        </p:nvSpPr>
        <p:spPr>
          <a:xfrm rot="5400000">
            <a:off x="4130718" y="-790421"/>
            <a:ext cx="691835" cy="7282949"/>
          </a:xfrm>
          <a:prstGeom prst="rightBrace">
            <a:avLst>
              <a:gd name="adj1" fmla="val 15065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3"/>
          <a:stretch/>
        </p:blipFill>
        <p:spPr>
          <a:xfrm>
            <a:off x="2057906" y="3154428"/>
            <a:ext cx="5486400" cy="2929270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4212313" y="2411679"/>
            <a:ext cx="67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493807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3"/>
          <a:stretch/>
        </p:blipFill>
        <p:spPr>
          <a:xfrm>
            <a:off x="4678578" y="3612793"/>
            <a:ext cx="4030949" cy="21521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51" y="3094928"/>
            <a:ext cx="4005072" cy="267004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5400000">
            <a:off x="1834358" y="166471"/>
            <a:ext cx="1252523" cy="3507105"/>
            <a:chOff x="1721549" y="923544"/>
            <a:chExt cx="1097280" cy="4114800"/>
          </a:xfrm>
        </p:grpSpPr>
        <p:sp>
          <p:nvSpPr>
            <p:cNvPr id="14" name="Rectangle 13"/>
            <p:cNvSpPr/>
            <p:nvPr/>
          </p:nvSpPr>
          <p:spPr>
            <a:xfrm>
              <a:off x="1721549" y="923544"/>
              <a:ext cx="1097280" cy="411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58709" y="923544"/>
              <a:ext cx="822960" cy="411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95869" y="923544"/>
              <a:ext cx="548640" cy="411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33029" y="923544"/>
              <a:ext cx="274320" cy="411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270189" y="923544"/>
              <a:ext cx="0" cy="41148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167130" y="1140596"/>
            <a:ext cx="1463040" cy="1463040"/>
            <a:chOff x="1197312" y="2262392"/>
            <a:chExt cx="1463040" cy="1463040"/>
          </a:xfrm>
        </p:grpSpPr>
        <p:sp>
          <p:nvSpPr>
            <p:cNvPr id="39" name="Oval 38"/>
            <p:cNvSpPr/>
            <p:nvPr/>
          </p:nvSpPr>
          <p:spPr>
            <a:xfrm>
              <a:off x="1197312" y="2262392"/>
              <a:ext cx="1463040" cy="1463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380192" y="2445272"/>
              <a:ext cx="1097280" cy="10972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563072" y="2628152"/>
              <a:ext cx="731520" cy="73152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745952" y="2811032"/>
              <a:ext cx="365760" cy="3657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82665" y="2851383"/>
            <a:ext cx="849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Expected distribution of objects with respect to distance from center line/point:</a:t>
            </a:r>
          </a:p>
        </p:txBody>
      </p:sp>
      <p:sp>
        <p:nvSpPr>
          <p:cNvPr id="19" name="Oval 18"/>
          <p:cNvSpPr/>
          <p:nvPr/>
        </p:nvSpPr>
        <p:spPr>
          <a:xfrm>
            <a:off x="6880362" y="18538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24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8448" y="172341"/>
            <a:ext cx="2773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Line transects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0154" y="172340"/>
            <a:ext cx="2895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Point transects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7830" y="898351"/>
            <a:ext cx="2346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sz="2400" dirty="0"/>
              <a:t>True expected distribution of objects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7830" y="3045019"/>
            <a:ext cx="2346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sz="2400" dirty="0"/>
              <a:t>Detection function, </a:t>
            </a:r>
            <a:r>
              <a:rPr lang="en-US" sz="2400" i="1" dirty="0"/>
              <a:t>g(x)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7830" y="4975397"/>
            <a:ext cx="2346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sz="2400" dirty="0"/>
              <a:t>Observed distribution, </a:t>
            </a:r>
            <a:r>
              <a:rPr lang="en-US" sz="2400" i="1" dirty="0"/>
              <a:t>f(x)</a:t>
            </a:r>
          </a:p>
        </p:txBody>
      </p:sp>
      <p:pic>
        <p:nvPicPr>
          <p:cNvPr id="10" name="Picture 6" descr="ptpix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2"/>
          <a:stretch/>
        </p:blipFill>
        <p:spPr bwMode="auto">
          <a:xfrm>
            <a:off x="6358270" y="604819"/>
            <a:ext cx="1969144" cy="21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linepix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7"/>
          <a:stretch/>
        </p:blipFill>
        <p:spPr bwMode="auto">
          <a:xfrm>
            <a:off x="3388703" y="604819"/>
            <a:ext cx="1984307" cy="21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 descr="g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80" y="2535197"/>
            <a:ext cx="2246400" cy="21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 descr="g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531" y="2535197"/>
            <a:ext cx="2246400" cy="21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linef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509" y="4395870"/>
            <a:ext cx="2246400" cy="21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pointfx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211" y="4395870"/>
            <a:ext cx="2246400" cy="21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Multiply 15"/>
          <p:cNvSpPr/>
          <p:nvPr/>
        </p:nvSpPr>
        <p:spPr>
          <a:xfrm>
            <a:off x="3770984" y="2426023"/>
            <a:ext cx="386346" cy="4143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3844493" y="4395870"/>
            <a:ext cx="356381" cy="295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6709121" y="2418930"/>
            <a:ext cx="386346" cy="4143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6749724" y="4367511"/>
            <a:ext cx="356381" cy="295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3033" y="4691466"/>
            <a:ext cx="8144279" cy="1889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9A280B-8AAE-79DE-A1A2-65F2204CDC63}"/>
              </a:ext>
            </a:extLst>
          </p:cNvPr>
          <p:cNvSpPr/>
          <p:nvPr/>
        </p:nvSpPr>
        <p:spPr>
          <a:xfrm>
            <a:off x="383033" y="664164"/>
            <a:ext cx="8144279" cy="1889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0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Estimating density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952500" y="1384300"/>
            <a:ext cx="1130300" cy="4064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82800" y="1384300"/>
            <a:ext cx="1130300" cy="4064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070100" y="1371600"/>
            <a:ext cx="0" cy="407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68700" y="1371600"/>
            <a:ext cx="0" cy="408940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082800" y="5727700"/>
            <a:ext cx="1143000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70300" y="2971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51100" y="567690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78300" y="1498600"/>
            <a:ext cx="4517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Assuming detection probability =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21690" y="3089152"/>
            <a:ext cx="39751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where: </a:t>
            </a:r>
          </a:p>
          <a:p>
            <a:r>
              <a:rPr lang="en-US" sz="2200" i="1" dirty="0"/>
              <a:t>n </a:t>
            </a:r>
            <a:r>
              <a:rPr lang="en-US" sz="2200" dirty="0"/>
              <a:t>= number of objects detected</a:t>
            </a:r>
          </a:p>
          <a:p>
            <a:r>
              <a:rPr lang="en-US" sz="2200" i="1" dirty="0"/>
              <a:t>L </a:t>
            </a:r>
            <a:r>
              <a:rPr lang="en-US" sz="2200" dirty="0"/>
              <a:t>= transect length</a:t>
            </a:r>
          </a:p>
          <a:p>
            <a:pPr marL="342900" indent="-342900"/>
            <a:r>
              <a:rPr lang="en-US" sz="2200" i="1" dirty="0"/>
              <a:t>w </a:t>
            </a:r>
            <a:r>
              <a:rPr lang="en-US" sz="2200" dirty="0"/>
              <a:t>= distance from transect line to outer edge</a:t>
            </a:r>
          </a:p>
          <a:p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99000" y="2148946"/>
                <a:ext cx="1109535" cy="842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0" y="2148946"/>
                <a:ext cx="1109535" cy="8420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94669" y="2246986"/>
                <a:ext cx="1135632" cy="724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𝑤𝐿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669" y="2246986"/>
                <a:ext cx="1135632" cy="7248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Estimating density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952500" y="1384300"/>
            <a:ext cx="1130300" cy="4064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82800" y="1384300"/>
            <a:ext cx="1130300" cy="4064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070100" y="1371600"/>
            <a:ext cx="0" cy="407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68700" y="1371600"/>
            <a:ext cx="0" cy="408940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082800" y="5727700"/>
            <a:ext cx="1143000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70300" y="2971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51100" y="567690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78300" y="1498600"/>
            <a:ext cx="4517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Assuming detection probability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54499" y="3227760"/>
                <a:ext cx="4441059" cy="2956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/>
                  <a:t>However, it’s unlikely that we detect all objects, so we adjust this estimator…</a:t>
                </a:r>
              </a:p>
              <a:p>
                <a:r>
                  <a:rPr lang="en-US" sz="2400" dirty="0"/>
                  <a:t>We replace the area surveyed (</a:t>
                </a:r>
                <a:r>
                  <a:rPr lang="en-US" sz="2400" i="1" dirty="0"/>
                  <a:t>A</a:t>
                </a:r>
                <a:r>
                  <a:rPr lang="en-US" sz="2400" dirty="0"/>
                  <a:t>) by the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effective area surveyed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400" dirty="0"/>
                  <a:t>) by estimating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the effective strip width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9" y="3227760"/>
                <a:ext cx="4441059" cy="2956002"/>
              </a:xfrm>
              <a:prstGeom prst="rect">
                <a:avLst/>
              </a:prstGeom>
              <a:blipFill>
                <a:blip r:embed="rId2"/>
                <a:stretch>
                  <a:fillRect l="-2198" t="-1649" r="-2473" b="-2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99000" y="2148946"/>
                <a:ext cx="1109535" cy="842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0" y="2148946"/>
                <a:ext cx="1109535" cy="8420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694669" y="2246986"/>
                <a:ext cx="1135632" cy="724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𝑤𝐿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669" y="2246986"/>
                <a:ext cx="1135632" cy="7248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How do we establish a detection function?</a:t>
            </a:r>
            <a:endParaRPr lang="en-US" sz="3200" i="1" dirty="0"/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1588398" y="1243488"/>
            <a:ext cx="5865814" cy="2911475"/>
            <a:chOff x="1086" y="1695"/>
            <a:chExt cx="3695" cy="1834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086" y="2412"/>
              <a:ext cx="485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i="1" dirty="0">
                  <a:latin typeface="Calibri" pitchFamily="34" charset="0"/>
                  <a:cs typeface="Calibri" pitchFamily="34" charset="0"/>
                </a:rPr>
                <a:t>g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(</a:t>
              </a:r>
              <a:r>
                <a:rPr lang="en-US" sz="1800" i="1" dirty="0">
                  <a:latin typeface="Calibri" pitchFamily="34" charset="0"/>
                  <a:cs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)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554" y="3261"/>
              <a:ext cx="322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1554" y="1695"/>
              <a:ext cx="0" cy="156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554" y="2052"/>
              <a:ext cx="3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897" y="1918"/>
              <a:ext cx="0" cy="134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897" y="1918"/>
              <a:ext cx="3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240" y="1918"/>
              <a:ext cx="0" cy="134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240" y="2188"/>
              <a:ext cx="3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583" y="2008"/>
              <a:ext cx="0" cy="12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583" y="2008"/>
              <a:ext cx="3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927" y="2008"/>
              <a:ext cx="0" cy="12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927" y="2142"/>
              <a:ext cx="3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270" y="2142"/>
              <a:ext cx="0" cy="1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270" y="2501"/>
              <a:ext cx="3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614" y="2501"/>
              <a:ext cx="0" cy="7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614" y="2635"/>
              <a:ext cx="3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956" y="2635"/>
              <a:ext cx="0" cy="6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956" y="2991"/>
              <a:ext cx="3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4301" y="2991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1554" y="1956"/>
              <a:ext cx="2747" cy="1170"/>
            </a:xfrm>
            <a:custGeom>
              <a:avLst/>
              <a:gdLst>
                <a:gd name="T0" fmla="*/ 0 w 5760"/>
                <a:gd name="T1" fmla="*/ 0 h 3768"/>
                <a:gd name="T2" fmla="*/ 1 w 5760"/>
                <a:gd name="T3" fmla="*/ 0 h 3768"/>
                <a:gd name="T4" fmla="*/ 1 w 5760"/>
                <a:gd name="T5" fmla="*/ 0 h 3768"/>
                <a:gd name="T6" fmla="*/ 4 w 5760"/>
                <a:gd name="T7" fmla="*/ 0 h 3768"/>
                <a:gd name="T8" fmla="*/ 7 w 5760"/>
                <a:gd name="T9" fmla="*/ 0 h 3768"/>
                <a:gd name="T10" fmla="*/ 10 w 5760"/>
                <a:gd name="T11" fmla="*/ 0 h 3768"/>
                <a:gd name="T12" fmla="*/ 12 w 5760"/>
                <a:gd name="T13" fmla="*/ 0 h 3768"/>
                <a:gd name="T14" fmla="*/ 14 w 5760"/>
                <a:gd name="T15" fmla="*/ 0 h 3768"/>
                <a:gd name="T16" fmla="*/ 15 w 5760"/>
                <a:gd name="T17" fmla="*/ 0 h 3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0"/>
                <a:gd name="T28" fmla="*/ 0 h 3768"/>
                <a:gd name="T29" fmla="*/ 5760 w 5760"/>
                <a:gd name="T30" fmla="*/ 3768 h 376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0" h="3768">
                  <a:moveTo>
                    <a:pt x="0" y="24"/>
                  </a:moveTo>
                  <a:cubicBezTo>
                    <a:pt x="168" y="24"/>
                    <a:pt x="336" y="24"/>
                    <a:pt x="432" y="24"/>
                  </a:cubicBezTo>
                  <a:cubicBezTo>
                    <a:pt x="528" y="24"/>
                    <a:pt x="384" y="0"/>
                    <a:pt x="576" y="24"/>
                  </a:cubicBezTo>
                  <a:cubicBezTo>
                    <a:pt x="768" y="48"/>
                    <a:pt x="1248" y="96"/>
                    <a:pt x="1584" y="168"/>
                  </a:cubicBezTo>
                  <a:cubicBezTo>
                    <a:pt x="1920" y="240"/>
                    <a:pt x="2256" y="288"/>
                    <a:pt x="2592" y="456"/>
                  </a:cubicBezTo>
                  <a:cubicBezTo>
                    <a:pt x="2928" y="624"/>
                    <a:pt x="3288" y="888"/>
                    <a:pt x="3600" y="1176"/>
                  </a:cubicBezTo>
                  <a:cubicBezTo>
                    <a:pt x="3912" y="1464"/>
                    <a:pt x="4176" y="1824"/>
                    <a:pt x="4464" y="2184"/>
                  </a:cubicBezTo>
                  <a:cubicBezTo>
                    <a:pt x="4752" y="2544"/>
                    <a:pt x="5112" y="3072"/>
                    <a:pt x="5328" y="3336"/>
                  </a:cubicBezTo>
                  <a:cubicBezTo>
                    <a:pt x="5544" y="3600"/>
                    <a:pt x="5652" y="3684"/>
                    <a:pt x="5760" y="376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1701" y="3316"/>
              <a:ext cx="24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i="1" dirty="0">
                  <a:latin typeface="Calibri" pitchFamily="34" charset="0"/>
                  <a:cs typeface="Calibri" pitchFamily="34" charset="0"/>
                </a:rPr>
                <a:t>x</a:t>
              </a: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4207" y="3316"/>
              <a:ext cx="23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i="1">
                  <a:latin typeface="Calibri" pitchFamily="34" charset="0"/>
                  <a:cs typeface="Calibri" pitchFamily="34" charset="0"/>
                </a:rPr>
                <a:t>w</a:t>
              </a: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1239" y="1835"/>
              <a:ext cx="342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dirty="0">
                  <a:latin typeface="Calibri" pitchFamily="34" charset="0"/>
                  <a:cs typeface="Calibri" pitchFamily="34" charset="0"/>
                </a:rPr>
                <a:t>1.0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35000" y="4203700"/>
            <a:ext cx="791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First, assess the need for </a:t>
            </a:r>
            <a:r>
              <a:rPr lang="en-US" sz="2400" b="1" dirty="0"/>
              <a:t>truncation</a:t>
            </a:r>
          </a:p>
        </p:txBody>
      </p:sp>
    </p:spTree>
    <p:extLst>
      <p:ext uri="{BB962C8B-B14F-4D97-AF65-F5344CB8AC3E}">
        <p14:creationId xmlns:p14="http://schemas.microsoft.com/office/powerpoint/2010/main" val="128432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Truncation</a:t>
            </a:r>
            <a:endParaRPr lang="en-US" sz="32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723900" y="1143000"/>
            <a:ext cx="791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What if our detection data looked like this?</a:t>
            </a:r>
            <a:endParaRPr lang="en-US" sz="2400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621700" y="1828800"/>
            <a:ext cx="6998299" cy="2590800"/>
            <a:chOff x="621700" y="2362200"/>
            <a:chExt cx="6998299" cy="2590800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621700" y="3375070"/>
              <a:ext cx="685391" cy="310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i="1" dirty="0">
                  <a:latin typeface="Calibri" pitchFamily="34" charset="0"/>
                  <a:cs typeface="Calibri" pitchFamily="34" charset="0"/>
                </a:rPr>
                <a:t>Freq</a:t>
              </a:r>
              <a:endParaRPr lang="en-US" sz="18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283066" y="4572000"/>
              <a:ext cx="6336933" cy="24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1283067" y="2362200"/>
              <a:ext cx="0" cy="22122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283067" y="2866516"/>
              <a:ext cx="4847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767786" y="2677221"/>
              <a:ext cx="0" cy="1897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767786" y="2677221"/>
              <a:ext cx="4847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252506" y="2677221"/>
              <a:ext cx="0" cy="1897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252506" y="3058636"/>
              <a:ext cx="4847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737225" y="2804359"/>
              <a:ext cx="0" cy="17700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737225" y="2804359"/>
              <a:ext cx="48613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223358" y="2804359"/>
              <a:ext cx="0" cy="17700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223358" y="2993655"/>
              <a:ext cx="4847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708077" y="2993655"/>
              <a:ext cx="0" cy="15807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708077" y="3500796"/>
              <a:ext cx="48613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4194210" y="3500796"/>
              <a:ext cx="0" cy="10736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4194210" y="3690091"/>
              <a:ext cx="48330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4677516" y="3690091"/>
              <a:ext cx="0" cy="884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4677516" y="4192994"/>
              <a:ext cx="48754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5165062" y="4192994"/>
              <a:ext cx="0" cy="3814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1490804" y="4652106"/>
              <a:ext cx="3407168" cy="300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dirty="0">
                  <a:latin typeface="Calibri" pitchFamily="34" charset="0"/>
                  <a:cs typeface="Calibri" pitchFamily="34" charset="0"/>
                </a:rPr>
                <a:t>Distance (</a:t>
              </a:r>
              <a:r>
                <a:rPr lang="en-US" sz="1800" i="1" dirty="0">
                  <a:latin typeface="Calibri" pitchFamily="34" charset="0"/>
                  <a:cs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)</a:t>
              </a: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5711162" y="4370794"/>
              <a:ext cx="0" cy="1828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6181062" y="4370794"/>
              <a:ext cx="0" cy="1828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>
              <a:off x="6612862" y="4281894"/>
              <a:ext cx="0" cy="2743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>
              <a:off x="7120862" y="4281894"/>
              <a:ext cx="0" cy="2743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Line 26"/>
            <p:cNvSpPr>
              <a:spLocks noChangeShapeType="1"/>
            </p:cNvSpPr>
            <p:nvPr/>
          </p:nvSpPr>
          <p:spPr bwMode="auto">
            <a:xfrm>
              <a:off x="5706216" y="4370794"/>
              <a:ext cx="48754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>
              <a:off x="6620616" y="4294594"/>
              <a:ext cx="48754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0" name="Oval 39"/>
          <p:cNvSpPr/>
          <p:nvPr/>
        </p:nvSpPr>
        <p:spPr>
          <a:xfrm>
            <a:off x="5422900" y="3213100"/>
            <a:ext cx="1917700" cy="12573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36600" y="4635500"/>
            <a:ext cx="8089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Observations from extreme distances can be troublesome when fitting a detection function, so we often discard 5-10% of the farthest detections; that point is called the “truncation distance”</a:t>
            </a:r>
          </a:p>
        </p:txBody>
      </p:sp>
    </p:spTree>
    <p:extLst>
      <p:ext uri="{BB962C8B-B14F-4D97-AF65-F5344CB8AC3E}">
        <p14:creationId xmlns:p14="http://schemas.microsoft.com/office/powerpoint/2010/main" val="421798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rgbClr val="0070C0"/>
                </a:solidFill>
              </a:rPr>
              <a:t>Detection function, </a:t>
            </a:r>
            <a:r>
              <a:rPr lang="en-US" sz="3200" i="1" dirty="0">
                <a:solidFill>
                  <a:srgbClr val="0070C0"/>
                </a:solidFill>
              </a:rPr>
              <a:t>g(x)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100" y="1092200"/>
            <a:ext cx="7912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i="1" dirty="0">
                <a:solidFill>
                  <a:srgbClr val="0070C0"/>
                </a:solidFill>
              </a:rPr>
              <a:t>g(x)</a:t>
            </a:r>
            <a:r>
              <a:rPr lang="en-US" sz="2400" dirty="0">
                <a:solidFill>
                  <a:srgbClr val="0070C0"/>
                </a:solidFill>
              </a:rPr>
              <a:t> = probability of detecting an object as a function of distance </a:t>
            </a:r>
            <a:r>
              <a:rPr lang="en-US" sz="2400" i="1" dirty="0">
                <a:solidFill>
                  <a:srgbClr val="0070C0"/>
                </a:solidFill>
              </a:rPr>
              <a:t>x</a:t>
            </a:r>
            <a:r>
              <a:rPr lang="en-US" sz="2400" dirty="0">
                <a:solidFill>
                  <a:srgbClr val="0070C0"/>
                </a:solidFill>
              </a:rPr>
              <a:t> from the line</a:t>
            </a:r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2387001" y="2482672"/>
            <a:ext cx="5865814" cy="2911475"/>
            <a:chOff x="1086" y="1695"/>
            <a:chExt cx="3695" cy="1834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086" y="2412"/>
              <a:ext cx="485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i="1" dirty="0">
                  <a:latin typeface="Calibri" pitchFamily="34" charset="0"/>
                  <a:cs typeface="Calibri" pitchFamily="34" charset="0"/>
                </a:rPr>
                <a:t>g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(</a:t>
              </a:r>
              <a:r>
                <a:rPr lang="en-US" sz="1800" i="1" dirty="0">
                  <a:latin typeface="Calibri" pitchFamily="34" charset="0"/>
                  <a:cs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)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554" y="3261"/>
              <a:ext cx="322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1554" y="1695"/>
              <a:ext cx="0" cy="156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554" y="2052"/>
              <a:ext cx="3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897" y="1918"/>
              <a:ext cx="0" cy="134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897" y="1918"/>
              <a:ext cx="3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240" y="1918"/>
              <a:ext cx="0" cy="134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240" y="2188"/>
              <a:ext cx="3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583" y="2008"/>
              <a:ext cx="0" cy="12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583" y="2008"/>
              <a:ext cx="3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927" y="2008"/>
              <a:ext cx="0" cy="12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927" y="2142"/>
              <a:ext cx="3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270" y="2142"/>
              <a:ext cx="0" cy="1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270" y="2501"/>
              <a:ext cx="3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614" y="2501"/>
              <a:ext cx="0" cy="7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614" y="2635"/>
              <a:ext cx="3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956" y="2635"/>
              <a:ext cx="0" cy="6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956" y="2991"/>
              <a:ext cx="3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4301" y="2991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1554" y="1956"/>
              <a:ext cx="2747" cy="1170"/>
            </a:xfrm>
            <a:custGeom>
              <a:avLst/>
              <a:gdLst>
                <a:gd name="T0" fmla="*/ 0 w 5760"/>
                <a:gd name="T1" fmla="*/ 0 h 3768"/>
                <a:gd name="T2" fmla="*/ 1 w 5760"/>
                <a:gd name="T3" fmla="*/ 0 h 3768"/>
                <a:gd name="T4" fmla="*/ 1 w 5760"/>
                <a:gd name="T5" fmla="*/ 0 h 3768"/>
                <a:gd name="T6" fmla="*/ 4 w 5760"/>
                <a:gd name="T7" fmla="*/ 0 h 3768"/>
                <a:gd name="T8" fmla="*/ 7 w 5760"/>
                <a:gd name="T9" fmla="*/ 0 h 3768"/>
                <a:gd name="T10" fmla="*/ 10 w 5760"/>
                <a:gd name="T11" fmla="*/ 0 h 3768"/>
                <a:gd name="T12" fmla="*/ 12 w 5760"/>
                <a:gd name="T13" fmla="*/ 0 h 3768"/>
                <a:gd name="T14" fmla="*/ 14 w 5760"/>
                <a:gd name="T15" fmla="*/ 0 h 3768"/>
                <a:gd name="T16" fmla="*/ 15 w 5760"/>
                <a:gd name="T17" fmla="*/ 0 h 3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60"/>
                <a:gd name="T28" fmla="*/ 0 h 3768"/>
                <a:gd name="T29" fmla="*/ 5760 w 5760"/>
                <a:gd name="T30" fmla="*/ 3768 h 376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60" h="3768">
                  <a:moveTo>
                    <a:pt x="0" y="24"/>
                  </a:moveTo>
                  <a:cubicBezTo>
                    <a:pt x="168" y="24"/>
                    <a:pt x="336" y="24"/>
                    <a:pt x="432" y="24"/>
                  </a:cubicBezTo>
                  <a:cubicBezTo>
                    <a:pt x="528" y="24"/>
                    <a:pt x="384" y="0"/>
                    <a:pt x="576" y="24"/>
                  </a:cubicBezTo>
                  <a:cubicBezTo>
                    <a:pt x="768" y="48"/>
                    <a:pt x="1248" y="96"/>
                    <a:pt x="1584" y="168"/>
                  </a:cubicBezTo>
                  <a:cubicBezTo>
                    <a:pt x="1920" y="240"/>
                    <a:pt x="2256" y="288"/>
                    <a:pt x="2592" y="456"/>
                  </a:cubicBezTo>
                  <a:cubicBezTo>
                    <a:pt x="2928" y="624"/>
                    <a:pt x="3288" y="888"/>
                    <a:pt x="3600" y="1176"/>
                  </a:cubicBezTo>
                  <a:cubicBezTo>
                    <a:pt x="3912" y="1464"/>
                    <a:pt x="4176" y="1824"/>
                    <a:pt x="4464" y="2184"/>
                  </a:cubicBezTo>
                  <a:cubicBezTo>
                    <a:pt x="4752" y="2544"/>
                    <a:pt x="5112" y="3072"/>
                    <a:pt x="5328" y="3336"/>
                  </a:cubicBezTo>
                  <a:cubicBezTo>
                    <a:pt x="5544" y="3600"/>
                    <a:pt x="5652" y="3684"/>
                    <a:pt x="5760" y="376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1701" y="3316"/>
              <a:ext cx="24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i="1" dirty="0">
                  <a:latin typeface="Calibri" pitchFamily="34" charset="0"/>
                  <a:cs typeface="Calibri" pitchFamily="34" charset="0"/>
                </a:rPr>
                <a:t>x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4207" y="3316"/>
              <a:ext cx="23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i="1" dirty="0">
                  <a:latin typeface="Calibri" pitchFamily="34" charset="0"/>
                  <a:cs typeface="Calibri" pitchFamily="34" charset="0"/>
                </a:rPr>
                <a:t>w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1239" y="1835"/>
              <a:ext cx="342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dirty="0">
                  <a:latin typeface="Calibri" pitchFamily="34" charset="0"/>
                  <a:cs typeface="Calibri" pitchFamily="34" charset="0"/>
                </a:rPr>
                <a:t>1.0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48664" y="2122507"/>
            <a:ext cx="1862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Assume </a:t>
            </a:r>
            <a:r>
              <a:rPr lang="en-US" sz="2000" i="1" dirty="0"/>
              <a:t>g</a:t>
            </a:r>
            <a:r>
              <a:rPr lang="en-US" sz="2000" dirty="0"/>
              <a:t>(0) = 1</a:t>
            </a:r>
          </a:p>
          <a:p>
            <a:r>
              <a:rPr lang="en-US" sz="2000" dirty="0"/>
              <a:t>i.e., detection </a:t>
            </a:r>
          </a:p>
          <a:p>
            <a:r>
              <a:rPr lang="en-US" sz="2000" dirty="0"/>
              <a:t>probability = 1 </a:t>
            </a:r>
          </a:p>
          <a:p>
            <a:r>
              <a:rPr lang="en-US" sz="2000" dirty="0"/>
              <a:t>at distance </a:t>
            </a:r>
            <a:r>
              <a:rPr lang="en-US" sz="2000" i="1" dirty="0"/>
              <a:t>x</a:t>
            </a:r>
            <a:r>
              <a:rPr lang="en-US" sz="2000" dirty="0"/>
              <a:t> = 0</a:t>
            </a:r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2193112" y="2702405"/>
            <a:ext cx="527508" cy="196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139377" y="3049410"/>
            <a:ext cx="527052" cy="18970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28631" y="4080491"/>
            <a:ext cx="2525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Observations of objects at distances between 0 and x</a:t>
            </a:r>
            <a:r>
              <a:rPr lang="en-US" sz="2000" baseline="-25000" dirty="0"/>
              <a:t>1</a:t>
            </a: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3498250" y="5013940"/>
            <a:ext cx="42366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1800" baseline="-25000" dirty="0">
                <a:latin typeface="Calibri" pitchFamily="34" charset="0"/>
                <a:cs typeface="Calibri" pitchFamily="34" charset="0"/>
              </a:rPr>
              <a:t>1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487014" y="4169569"/>
            <a:ext cx="906463" cy="2298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F1C773C-B911-45B0-97F0-076BE36C4A82}"/>
              </a:ext>
            </a:extLst>
          </p:cNvPr>
          <p:cNvSpPr/>
          <p:nvPr/>
        </p:nvSpPr>
        <p:spPr>
          <a:xfrm>
            <a:off x="3233763" y="5728198"/>
            <a:ext cx="1076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Distances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265FC1-8792-4716-BF00-E1027C466B94}"/>
              </a:ext>
            </a:extLst>
          </p:cNvPr>
          <p:cNvCxnSpPr>
            <a:cxnSpLocks/>
          </p:cNvCxnSpPr>
          <p:nvPr/>
        </p:nvCxnSpPr>
        <p:spPr>
          <a:xfrm flipV="1">
            <a:off x="4109742" y="5378670"/>
            <a:ext cx="924515" cy="4145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73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" grpId="0"/>
      <p:bldP spid="37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5950" y="397842"/>
                <a:ext cx="79438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3200" dirty="0">
                    <a:solidFill>
                      <a:srgbClr val="0070C0"/>
                    </a:solidFill>
                  </a:rPr>
                  <a:t>Effective strip width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dirty="0">
                    <a:solidFill>
                      <a:srgbClr val="0070C0"/>
                    </a:solidFill>
                  </a:rPr>
                  <a:t>or ESW)</a:t>
                </a:r>
                <a:endParaRPr lang="en-US" sz="3200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0" y="397842"/>
                <a:ext cx="7943850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1919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3100" y="1092200"/>
                <a:ext cx="79120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effective strip width </a:t>
                </a:r>
                <a:r>
                  <a:rPr lang="en-US" sz="2400" dirty="0"/>
                  <a:t>is the distance at which as many objects are seen beyond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400" dirty="0"/>
                  <a:t> as are missed within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0" y="1092200"/>
                <a:ext cx="7912099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15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345601" y="3410426"/>
            <a:ext cx="7699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 dirty="0">
                <a:latin typeface="Calibri" pitchFamily="34" charset="0"/>
                <a:cs typeface="Calibri" pitchFamily="34" charset="0"/>
              </a:rPr>
              <a:t>g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1800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2088551" y="4758213"/>
            <a:ext cx="5122864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2088551" y="2272188"/>
            <a:ext cx="0" cy="24860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088551" y="2838926"/>
            <a:ext cx="544513" cy="0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2633064" y="2626201"/>
            <a:ext cx="0" cy="2132013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2633064" y="2626201"/>
            <a:ext cx="544513" cy="0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177576" y="2626201"/>
            <a:ext cx="0" cy="2132013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177576" y="3054826"/>
            <a:ext cx="544513" cy="0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722089" y="2769076"/>
            <a:ext cx="0" cy="1989138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722089" y="2769076"/>
            <a:ext cx="546100" cy="0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268189" y="2769076"/>
            <a:ext cx="0" cy="1989138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268189" y="2981801"/>
            <a:ext cx="544513" cy="0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4812702" y="2981801"/>
            <a:ext cx="0" cy="1776413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4812702" y="3551713"/>
            <a:ext cx="546100" cy="0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5358802" y="3551713"/>
            <a:ext cx="0" cy="1206500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5358802" y="3764438"/>
            <a:ext cx="542925" cy="0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5901727" y="3764438"/>
            <a:ext cx="0" cy="993775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5901727" y="4329588"/>
            <a:ext cx="547688" cy="0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6449415" y="4329588"/>
            <a:ext cx="0" cy="428625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321914" y="4845526"/>
            <a:ext cx="3827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 dirty="0">
                <a:latin typeface="Calibri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300190" y="4845526"/>
            <a:ext cx="376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>
                <a:latin typeface="Calibri" pitchFamily="34" charset="0"/>
                <a:cs typeface="Calibri" pitchFamily="34" charset="0"/>
              </a:rPr>
              <a:t>w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1588489" y="2494438"/>
            <a:ext cx="5429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dirty="0">
                <a:latin typeface="Calibri" pitchFamily="34" charset="0"/>
                <a:cs typeface="Calibri" pitchFamily="34" charset="0"/>
              </a:rPr>
              <a:t>1.0</a:t>
            </a:r>
          </a:p>
        </p:txBody>
      </p:sp>
      <p:sp>
        <p:nvSpPr>
          <p:cNvPr id="34" name="Freeform 28"/>
          <p:cNvSpPr>
            <a:spLocks/>
          </p:cNvSpPr>
          <p:nvPr/>
        </p:nvSpPr>
        <p:spPr bwMode="auto">
          <a:xfrm>
            <a:off x="2088551" y="2686526"/>
            <a:ext cx="4360864" cy="1857375"/>
          </a:xfrm>
          <a:custGeom>
            <a:avLst/>
            <a:gdLst>
              <a:gd name="T0" fmla="*/ 0 w 5760"/>
              <a:gd name="T1" fmla="*/ 0 h 3768"/>
              <a:gd name="T2" fmla="*/ 1 w 5760"/>
              <a:gd name="T3" fmla="*/ 0 h 3768"/>
              <a:gd name="T4" fmla="*/ 1 w 5760"/>
              <a:gd name="T5" fmla="*/ 0 h 3768"/>
              <a:gd name="T6" fmla="*/ 4 w 5760"/>
              <a:gd name="T7" fmla="*/ 0 h 3768"/>
              <a:gd name="T8" fmla="*/ 7 w 5760"/>
              <a:gd name="T9" fmla="*/ 0 h 3768"/>
              <a:gd name="T10" fmla="*/ 10 w 5760"/>
              <a:gd name="T11" fmla="*/ 0 h 3768"/>
              <a:gd name="T12" fmla="*/ 12 w 5760"/>
              <a:gd name="T13" fmla="*/ 0 h 3768"/>
              <a:gd name="T14" fmla="*/ 14 w 5760"/>
              <a:gd name="T15" fmla="*/ 0 h 3768"/>
              <a:gd name="T16" fmla="*/ 15 w 5760"/>
              <a:gd name="T17" fmla="*/ 0 h 37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0"/>
              <a:gd name="T28" fmla="*/ 0 h 3768"/>
              <a:gd name="T29" fmla="*/ 5760 w 5760"/>
              <a:gd name="T30" fmla="*/ 3768 h 376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0" h="3768">
                <a:moveTo>
                  <a:pt x="0" y="24"/>
                </a:moveTo>
                <a:cubicBezTo>
                  <a:pt x="168" y="24"/>
                  <a:pt x="336" y="24"/>
                  <a:pt x="432" y="24"/>
                </a:cubicBezTo>
                <a:cubicBezTo>
                  <a:pt x="528" y="24"/>
                  <a:pt x="384" y="0"/>
                  <a:pt x="576" y="24"/>
                </a:cubicBezTo>
                <a:cubicBezTo>
                  <a:pt x="768" y="48"/>
                  <a:pt x="1248" y="96"/>
                  <a:pt x="1584" y="168"/>
                </a:cubicBezTo>
                <a:cubicBezTo>
                  <a:pt x="1920" y="240"/>
                  <a:pt x="2256" y="288"/>
                  <a:pt x="2592" y="456"/>
                </a:cubicBezTo>
                <a:cubicBezTo>
                  <a:pt x="2928" y="624"/>
                  <a:pt x="3288" y="888"/>
                  <a:pt x="3600" y="1176"/>
                </a:cubicBezTo>
                <a:cubicBezTo>
                  <a:pt x="3912" y="1464"/>
                  <a:pt x="4176" y="1824"/>
                  <a:pt x="4464" y="2184"/>
                </a:cubicBezTo>
                <a:cubicBezTo>
                  <a:pt x="4752" y="2544"/>
                  <a:pt x="5112" y="3072"/>
                  <a:pt x="5328" y="3336"/>
                </a:cubicBezTo>
                <a:cubicBezTo>
                  <a:pt x="5544" y="3600"/>
                  <a:pt x="5652" y="3684"/>
                  <a:pt x="5760" y="376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V="1">
            <a:off x="6444652" y="2681763"/>
            <a:ext cx="0" cy="20510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 flipH="1">
            <a:off x="2098076" y="2677001"/>
            <a:ext cx="434657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5168900" y="3517900"/>
            <a:ext cx="1282700" cy="1244600"/>
          </a:xfrm>
          <a:custGeom>
            <a:avLst/>
            <a:gdLst>
              <a:gd name="connsiteX0" fmla="*/ 0 w 1282700"/>
              <a:gd name="connsiteY0" fmla="*/ 0 h 1244600"/>
              <a:gd name="connsiteX1" fmla="*/ 0 w 1282700"/>
              <a:gd name="connsiteY1" fmla="*/ 1244600 h 1244600"/>
              <a:gd name="connsiteX2" fmla="*/ 1270000 w 1282700"/>
              <a:gd name="connsiteY2" fmla="*/ 1244600 h 1244600"/>
              <a:gd name="connsiteX3" fmla="*/ 1282700 w 1282700"/>
              <a:gd name="connsiteY3" fmla="*/ 1016000 h 1244600"/>
              <a:gd name="connsiteX4" fmla="*/ 977900 w 1282700"/>
              <a:gd name="connsiteY4" fmla="*/ 838200 h 1244600"/>
              <a:gd name="connsiteX5" fmla="*/ 774700 w 1282700"/>
              <a:gd name="connsiteY5" fmla="*/ 673100 h 1244600"/>
              <a:gd name="connsiteX6" fmla="*/ 609600 w 1282700"/>
              <a:gd name="connsiteY6" fmla="*/ 495300 h 1244600"/>
              <a:gd name="connsiteX7" fmla="*/ 342900 w 1282700"/>
              <a:gd name="connsiteY7" fmla="*/ 292100 h 1244600"/>
              <a:gd name="connsiteX8" fmla="*/ 0 w 1282700"/>
              <a:gd name="connsiteY8" fmla="*/ 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2700" h="1244600">
                <a:moveTo>
                  <a:pt x="0" y="0"/>
                </a:moveTo>
                <a:lnTo>
                  <a:pt x="0" y="1244600"/>
                </a:lnTo>
                <a:lnTo>
                  <a:pt x="1270000" y="1244600"/>
                </a:lnTo>
                <a:lnTo>
                  <a:pt x="1282700" y="1016000"/>
                </a:lnTo>
                <a:lnTo>
                  <a:pt x="977900" y="838200"/>
                </a:lnTo>
                <a:lnTo>
                  <a:pt x="774700" y="673100"/>
                </a:lnTo>
                <a:lnTo>
                  <a:pt x="609600" y="495300"/>
                </a:lnTo>
                <a:lnTo>
                  <a:pt x="342900" y="2921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2590800" y="2667000"/>
            <a:ext cx="2590800" cy="863600"/>
          </a:xfrm>
          <a:custGeom>
            <a:avLst/>
            <a:gdLst>
              <a:gd name="connsiteX0" fmla="*/ 0 w 2590800"/>
              <a:gd name="connsiteY0" fmla="*/ 0 h 863600"/>
              <a:gd name="connsiteX1" fmla="*/ 2578100 w 2590800"/>
              <a:gd name="connsiteY1" fmla="*/ 12700 h 863600"/>
              <a:gd name="connsiteX2" fmla="*/ 2590800 w 2590800"/>
              <a:gd name="connsiteY2" fmla="*/ 863600 h 863600"/>
              <a:gd name="connsiteX3" fmla="*/ 2336800 w 2590800"/>
              <a:gd name="connsiteY3" fmla="*/ 673100 h 863600"/>
              <a:gd name="connsiteX4" fmla="*/ 2044700 w 2590800"/>
              <a:gd name="connsiteY4" fmla="*/ 482600 h 863600"/>
              <a:gd name="connsiteX5" fmla="*/ 1625600 w 2590800"/>
              <a:gd name="connsiteY5" fmla="*/ 317500 h 863600"/>
              <a:gd name="connsiteX6" fmla="*/ 1181100 w 2590800"/>
              <a:gd name="connsiteY6" fmla="*/ 165100 h 863600"/>
              <a:gd name="connsiteX7" fmla="*/ 800100 w 2590800"/>
              <a:gd name="connsiteY7" fmla="*/ 101600 h 863600"/>
              <a:gd name="connsiteX8" fmla="*/ 330200 w 2590800"/>
              <a:gd name="connsiteY8" fmla="*/ 50800 h 863600"/>
              <a:gd name="connsiteX9" fmla="*/ 88900 w 2590800"/>
              <a:gd name="connsiteY9" fmla="*/ 25400 h 863600"/>
              <a:gd name="connsiteX10" fmla="*/ 50800 w 2590800"/>
              <a:gd name="connsiteY10" fmla="*/ 12700 h 863600"/>
              <a:gd name="connsiteX11" fmla="*/ 50800 w 2590800"/>
              <a:gd name="connsiteY11" fmla="*/ 1270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90800" h="863600">
                <a:moveTo>
                  <a:pt x="0" y="0"/>
                </a:moveTo>
                <a:lnTo>
                  <a:pt x="2578100" y="12700"/>
                </a:lnTo>
                <a:lnTo>
                  <a:pt x="2590800" y="863600"/>
                </a:lnTo>
                <a:lnTo>
                  <a:pt x="2336800" y="673100"/>
                </a:lnTo>
                <a:lnTo>
                  <a:pt x="2044700" y="482600"/>
                </a:lnTo>
                <a:lnTo>
                  <a:pt x="1625600" y="317500"/>
                </a:lnTo>
                <a:lnTo>
                  <a:pt x="1181100" y="165100"/>
                </a:lnTo>
                <a:lnTo>
                  <a:pt x="800100" y="101600"/>
                </a:lnTo>
                <a:lnTo>
                  <a:pt x="330200" y="50800"/>
                </a:lnTo>
                <a:lnTo>
                  <a:pt x="88900" y="25400"/>
                </a:lnTo>
                <a:lnTo>
                  <a:pt x="50800" y="12700"/>
                </a:lnTo>
                <a:lnTo>
                  <a:pt x="50800" y="12700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168900" y="2463800"/>
            <a:ext cx="0" cy="23114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31"/>
              <p:cNvSpPr txBox="1">
                <a:spLocks noChangeArrowheads="1"/>
              </p:cNvSpPr>
              <p:nvPr/>
            </p:nvSpPr>
            <p:spPr bwMode="auto">
              <a:xfrm>
                <a:off x="4970957" y="4865686"/>
                <a:ext cx="421286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</m:oMath>
                  </m:oMathPara>
                </a14:m>
                <a:endParaRPr lang="en-US" sz="1800" b="1" i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1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0957" y="4865686"/>
                <a:ext cx="421286" cy="338138"/>
              </a:xfrm>
              <a:prstGeom prst="rect">
                <a:avLst/>
              </a:prstGeom>
              <a:blipFill rotWithShape="0">
                <a:blip r:embed="rId5"/>
                <a:stretch>
                  <a:fillRect t="-7143" r="-5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950" y="397842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Estimating density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952500" y="1384300"/>
            <a:ext cx="1130300" cy="4064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82800" y="1384300"/>
            <a:ext cx="1130300" cy="4064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070100" y="1371600"/>
            <a:ext cx="0" cy="407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68700" y="1371600"/>
            <a:ext cx="0" cy="408940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082800" y="5727700"/>
            <a:ext cx="1143000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70300" y="2971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51100" y="567690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18666" y="1518478"/>
            <a:ext cx="4517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Assuming detection probability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99000" y="2169689"/>
                <a:ext cx="1109535" cy="781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0" y="2169689"/>
                <a:ext cx="1109535" cy="7813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694669" y="2235674"/>
                <a:ext cx="1135632" cy="724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𝑤𝐿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669" y="2235674"/>
                <a:ext cx="1135632" cy="7248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58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867</Words>
  <Application>Microsoft Macintosh PowerPoint</Application>
  <PresentationFormat>On-screen Show (4:3)</PresentationFormat>
  <Paragraphs>135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Office Theme</vt:lpstr>
      <vt:lpstr>Lecture 22: Distance Sampling, cont.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Bledsoe, Ellen K - (ebledsoe)</dc:creator>
  <cp:lastModifiedBy>Bledsoe, Ellen K - (ebledsoe)</cp:lastModifiedBy>
  <cp:revision>9</cp:revision>
  <dcterms:created xsi:type="dcterms:W3CDTF">2022-04-15T18:28:20Z</dcterms:created>
  <dcterms:modified xsi:type="dcterms:W3CDTF">2022-04-20T17:55:08Z</dcterms:modified>
</cp:coreProperties>
</file>