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527" r:id="rId3"/>
    <p:sldId id="526" r:id="rId4"/>
    <p:sldId id="338" r:id="rId5"/>
    <p:sldId id="339" r:id="rId6"/>
    <p:sldId id="342" r:id="rId7"/>
    <p:sldId id="344" r:id="rId8"/>
    <p:sldId id="347" r:id="rId9"/>
    <p:sldId id="297" r:id="rId10"/>
    <p:sldId id="328" r:id="rId11"/>
    <p:sldId id="355" r:id="rId12"/>
    <p:sldId id="329" r:id="rId13"/>
    <p:sldId id="299" r:id="rId14"/>
    <p:sldId id="301" r:id="rId15"/>
    <p:sldId id="302" r:id="rId16"/>
    <p:sldId id="303" r:id="rId17"/>
    <p:sldId id="304" r:id="rId18"/>
    <p:sldId id="305" r:id="rId19"/>
    <p:sldId id="351" r:id="rId20"/>
    <p:sldId id="314" r:id="rId21"/>
    <p:sldId id="315" r:id="rId22"/>
    <p:sldId id="317" r:id="rId23"/>
    <p:sldId id="316" r:id="rId24"/>
    <p:sldId id="319" r:id="rId25"/>
    <p:sldId id="334" r:id="rId26"/>
    <p:sldId id="323" r:id="rId27"/>
    <p:sldId id="324" r:id="rId28"/>
    <p:sldId id="331" r:id="rId29"/>
    <p:sldId id="33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03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9F0D7-7D6F-564A-BC01-71FE6BA7E54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717C-035F-FA49-A8C5-2F06F10C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types of data might we use to make the decision of when to settle Antarctica</a:t>
            </a:r>
          </a:p>
          <a:p>
            <a:r>
              <a:rPr lang="en-US" dirty="0"/>
              <a:t>Temp data – what is our question and how will we know we have our answer?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E5775-9E77-724A-851A-26232DAE2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58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49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79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49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83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59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3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3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73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3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3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Left </a:t>
            </a:r>
            <a:r>
              <a:rPr lang="en-US" dirty="0"/>
              <a:t>off 17 Nov 2021</a:t>
            </a:r>
          </a:p>
        </p:txBody>
      </p:sp>
    </p:spTree>
    <p:extLst>
      <p:ext uri="{BB962C8B-B14F-4D97-AF65-F5344CB8AC3E}">
        <p14:creationId xmlns:p14="http://schemas.microsoft.com/office/powerpoint/2010/main" val="151553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3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64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35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3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5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6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9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7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0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ECEC-3C67-A840-AED4-0DF14F480E3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4834-1C4D-8B45-B8B2-F3F768B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816B-8929-22F0-8E7A-32E54192C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23: </a:t>
            </a:r>
            <a:br>
              <a:rPr lang="en-US" dirty="0"/>
            </a:br>
            <a:r>
              <a:rPr lang="en-US" dirty="0"/>
              <a:t>Spatial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232F6-6E26-63BC-F85F-21C9F58BE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 25, 2022</a:t>
            </a:r>
          </a:p>
        </p:txBody>
      </p:sp>
    </p:spTree>
    <p:extLst>
      <p:ext uri="{BB962C8B-B14F-4D97-AF65-F5344CB8AC3E}">
        <p14:creationId xmlns:p14="http://schemas.microsoft.com/office/powerpoint/2010/main" val="8167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Spatial Pattern Analysis</a:t>
            </a:r>
          </a:p>
        </p:txBody>
      </p:sp>
      <p:grpSp>
        <p:nvGrpSpPr>
          <p:cNvPr id="2" name="Group 189"/>
          <p:cNvGrpSpPr/>
          <p:nvPr/>
        </p:nvGrpSpPr>
        <p:grpSpPr>
          <a:xfrm>
            <a:off x="669115" y="1314609"/>
            <a:ext cx="2488757" cy="2137144"/>
            <a:chOff x="307606" y="1095153"/>
            <a:chExt cx="2488757" cy="2137144"/>
          </a:xfrm>
        </p:grpSpPr>
        <p:sp>
          <p:nvSpPr>
            <p:cNvPr id="3" name="Rectangle 2"/>
            <p:cNvSpPr/>
            <p:nvPr/>
          </p:nvSpPr>
          <p:spPr>
            <a:xfrm>
              <a:off x="307606" y="1095153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15677" y="1268225"/>
              <a:ext cx="2085755" cy="53163"/>
              <a:chOff x="462512" y="1225693"/>
              <a:chExt cx="2085755" cy="5316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72"/>
            <p:cNvGrpSpPr/>
            <p:nvPr/>
          </p:nvGrpSpPr>
          <p:grpSpPr>
            <a:xfrm>
              <a:off x="515677" y="1612010"/>
              <a:ext cx="2085755" cy="53163"/>
              <a:chOff x="462512" y="1225693"/>
              <a:chExt cx="2085755" cy="5316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9"/>
            <p:cNvGrpSpPr/>
            <p:nvPr/>
          </p:nvGrpSpPr>
          <p:grpSpPr>
            <a:xfrm>
              <a:off x="515677" y="1955795"/>
              <a:ext cx="2085755" cy="53163"/>
              <a:chOff x="462512" y="1225693"/>
              <a:chExt cx="2085755" cy="53163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6"/>
            <p:cNvGrpSpPr/>
            <p:nvPr/>
          </p:nvGrpSpPr>
          <p:grpSpPr>
            <a:xfrm>
              <a:off x="515677" y="2299580"/>
              <a:ext cx="2085755" cy="53163"/>
              <a:chOff x="462512" y="1225693"/>
              <a:chExt cx="2085755" cy="53163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3"/>
            <p:cNvGrpSpPr/>
            <p:nvPr/>
          </p:nvGrpSpPr>
          <p:grpSpPr>
            <a:xfrm>
              <a:off x="515677" y="2643365"/>
              <a:ext cx="2085755" cy="53163"/>
              <a:chOff x="462512" y="1225693"/>
              <a:chExt cx="2085755" cy="53163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0"/>
            <p:cNvGrpSpPr/>
            <p:nvPr/>
          </p:nvGrpSpPr>
          <p:grpSpPr>
            <a:xfrm>
              <a:off x="515677" y="2987151"/>
              <a:ext cx="2085755" cy="53163"/>
              <a:chOff x="462512" y="1225693"/>
              <a:chExt cx="2085755" cy="531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3250" name="Picture 2" descr="distribution-of-termite-mounds-satellite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1475" y="1314609"/>
            <a:ext cx="4048125" cy="4838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971AD7E-64C0-0382-FD3B-B84E2823D4B8}"/>
              </a:ext>
            </a:extLst>
          </p:cNvPr>
          <p:cNvSpPr txBox="1"/>
          <p:nvPr/>
        </p:nvSpPr>
        <p:spPr>
          <a:xfrm>
            <a:off x="1283704" y="3451753"/>
            <a:ext cx="121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Uniform</a:t>
            </a:r>
          </a:p>
        </p:txBody>
      </p:sp>
    </p:spTree>
    <p:extLst>
      <p:ext uri="{BB962C8B-B14F-4D97-AF65-F5344CB8AC3E}">
        <p14:creationId xmlns:p14="http://schemas.microsoft.com/office/powerpoint/2010/main" val="9598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6" y="462588"/>
            <a:ext cx="6936297" cy="59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2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Spatial Pattern Analysis</a:t>
            </a:r>
          </a:p>
        </p:txBody>
      </p:sp>
      <p:grpSp>
        <p:nvGrpSpPr>
          <p:cNvPr id="13" name="Group 187"/>
          <p:cNvGrpSpPr/>
          <p:nvPr/>
        </p:nvGrpSpPr>
        <p:grpSpPr>
          <a:xfrm>
            <a:off x="666381" y="1320444"/>
            <a:ext cx="2488757" cy="2137144"/>
            <a:chOff x="5729923" y="1109325"/>
            <a:chExt cx="2488757" cy="2137144"/>
          </a:xfrm>
        </p:grpSpPr>
        <p:sp>
          <p:nvSpPr>
            <p:cNvPr id="151" name="Rectangle 150"/>
            <p:cNvSpPr/>
            <p:nvPr/>
          </p:nvSpPr>
          <p:spPr>
            <a:xfrm>
              <a:off x="5729923" y="1109325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7480626" y="20684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758465" y="192152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628318" y="18609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6149526" y="14011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7582755" y="27933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344512" y="13597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7590647" y="20124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7430445" y="280037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004793" y="218379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6202689" y="133850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663600" y="191829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6004793" y="15322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564066" y="19593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7575104" y="211265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716687" y="18214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789829" y="26788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077821" y="137454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556174" y="22623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455045" y="222178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512792" y="272792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52521" y="20228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716687" y="205797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991157" y="20825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113839" y="15278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164640" y="222003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851904" y="263213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007507" y="19557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164641" y="20454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064688" y="201887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799367" y="261670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6825948" y="284063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803791" y="21055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668686" y="28566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737292" y="277813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684129" y="265222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852530" y="272497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0" name="Picture 129" descr="Jav_Picnic_Area_2Aug07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6872" y="1320444"/>
            <a:ext cx="3796275" cy="5061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431F863-37B2-1F8B-F031-A14BD5BF18AD}"/>
              </a:ext>
            </a:extLst>
          </p:cNvPr>
          <p:cNvSpPr txBox="1"/>
          <p:nvPr/>
        </p:nvSpPr>
        <p:spPr>
          <a:xfrm>
            <a:off x="1163162" y="352614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Clumped</a:t>
            </a:r>
          </a:p>
        </p:txBody>
      </p:sp>
    </p:spTree>
    <p:extLst>
      <p:ext uri="{BB962C8B-B14F-4D97-AF65-F5344CB8AC3E}">
        <p14:creationId xmlns:p14="http://schemas.microsoft.com/office/powerpoint/2010/main" val="1481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Spatial Pattern Analysis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669115" y="1095153"/>
            <a:ext cx="2488757" cy="2137144"/>
            <a:chOff x="307606" y="1095153"/>
            <a:chExt cx="2488757" cy="2137144"/>
          </a:xfrm>
        </p:grpSpPr>
        <p:sp>
          <p:nvSpPr>
            <p:cNvPr id="3" name="Rectangle 2"/>
            <p:cNvSpPr/>
            <p:nvPr/>
          </p:nvSpPr>
          <p:spPr>
            <a:xfrm>
              <a:off x="307606" y="1095153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15677" y="1268225"/>
              <a:ext cx="2085755" cy="53163"/>
              <a:chOff x="462512" y="1225693"/>
              <a:chExt cx="2085755" cy="5316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15677" y="1612010"/>
              <a:ext cx="2085755" cy="53163"/>
              <a:chOff x="462512" y="1225693"/>
              <a:chExt cx="2085755" cy="5316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15677" y="1955795"/>
              <a:ext cx="2085755" cy="53163"/>
              <a:chOff x="462512" y="1225693"/>
              <a:chExt cx="2085755" cy="53163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15677" y="2299580"/>
              <a:ext cx="2085755" cy="53163"/>
              <a:chOff x="462512" y="1225693"/>
              <a:chExt cx="2085755" cy="53163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15677" y="2643365"/>
              <a:ext cx="2085755" cy="53163"/>
              <a:chOff x="462512" y="1225693"/>
              <a:chExt cx="2085755" cy="53163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15677" y="2987151"/>
              <a:ext cx="2085755" cy="53163"/>
              <a:chOff x="462512" y="1225693"/>
              <a:chExt cx="2085755" cy="531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3380274" y="1095153"/>
            <a:ext cx="2488757" cy="2137144"/>
            <a:chOff x="3004434" y="1105786"/>
            <a:chExt cx="2488757" cy="2137144"/>
          </a:xfrm>
        </p:grpSpPr>
        <p:sp>
          <p:nvSpPr>
            <p:cNvPr id="108" name="Rectangle 107"/>
            <p:cNvSpPr/>
            <p:nvPr/>
          </p:nvSpPr>
          <p:spPr>
            <a:xfrm>
              <a:off x="3004434" y="1105786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838577" y="169175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245097" y="126822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849667" y="217198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241560" y="11394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09219" y="248256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458640" y="110961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65158" y="20089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017995" y="247666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069414" y="235274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025541" y="161201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503073" y="213923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534139" y="188548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838577" y="19557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44577" y="198237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619023" y="19557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105624" y="271766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096256" y="129655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534711" y="202520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93953" y="222515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245097" y="229958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3619023" y="229958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25540" y="21923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3265668" y="207896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144559" y="194810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424037" y="287513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4891739" y="300037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265667" y="221883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3631890" y="277379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361769" y="250324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231892" y="27933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4658511" y="270656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849666" y="260615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876929" y="31791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4020905" y="291512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3212505" y="29871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432059" y="29871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091432" y="1095153"/>
            <a:ext cx="2488757" cy="2137144"/>
            <a:chOff x="5729923" y="1109325"/>
            <a:chExt cx="2488757" cy="2137144"/>
          </a:xfrm>
        </p:grpSpPr>
        <p:sp>
          <p:nvSpPr>
            <p:cNvPr id="151" name="Rectangle 150"/>
            <p:cNvSpPr/>
            <p:nvPr/>
          </p:nvSpPr>
          <p:spPr>
            <a:xfrm>
              <a:off x="5729923" y="1109325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7480626" y="20684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758465" y="192152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628318" y="18609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6149526" y="14011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7582755" y="27933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344512" y="13597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7590647" y="20124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7430445" y="280037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004793" y="218379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6202689" y="133850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663600" y="191829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6004793" y="15322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564066" y="19593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7575104" y="211265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716687" y="18214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789829" y="26788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077821" y="137454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556174" y="22623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455045" y="222178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512792" y="272792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52521" y="20228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716687" y="205797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991157" y="20825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113839" y="15278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164640" y="222003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851904" y="263213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007507" y="19557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164641" y="20454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064688" y="201887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799367" y="261670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6825948" y="284063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803791" y="21055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668686" y="28566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737292" y="277813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684129" y="265222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852530" y="272497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324967" y="3242007"/>
            <a:ext cx="121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Uniform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061803" y="324200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Random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782364" y="324408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Clumped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2532" y="4185849"/>
            <a:ext cx="79172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random</a:t>
            </a:r>
            <a:r>
              <a:rPr lang="en-US" sz="2200" dirty="0"/>
              <a:t> pattern suggests that a distribution is not dictated by a single, dominant underlying ecological process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C00000"/>
                </a:solidFill>
              </a:rPr>
              <a:t>Which pattern least common in nature?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Often provides the “benchmark” for describing spatial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1840" y="982617"/>
            <a:ext cx="2656114" cy="27210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961123" y="3869180"/>
            <a:ext cx="7380444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7" grpId="0"/>
      <p:bldP spid="144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Spatial Pattern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2533" y="1208314"/>
            <a:ext cx="79172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Two main ways to quantify spatial patterning or ‘dispersion’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Distance among objects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Counts of object on a collection of plots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0433" y="3436638"/>
            <a:ext cx="1598237" cy="1473166"/>
            <a:chOff x="307606" y="1095153"/>
            <a:chExt cx="2488757" cy="2137144"/>
          </a:xfrm>
        </p:grpSpPr>
        <p:sp>
          <p:nvSpPr>
            <p:cNvPr id="6" name="Rectangle 5"/>
            <p:cNvSpPr/>
            <p:nvPr/>
          </p:nvSpPr>
          <p:spPr>
            <a:xfrm>
              <a:off x="307606" y="1095153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15677" y="1268225"/>
              <a:ext cx="2085755" cy="53163"/>
              <a:chOff x="462512" y="1225693"/>
              <a:chExt cx="2085755" cy="5316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15677" y="1612010"/>
              <a:ext cx="2085755" cy="53163"/>
              <a:chOff x="462512" y="1225693"/>
              <a:chExt cx="2085755" cy="5316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15677" y="1955795"/>
              <a:ext cx="2085755" cy="53163"/>
              <a:chOff x="462512" y="1225693"/>
              <a:chExt cx="2085755" cy="5316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5677" y="2299580"/>
              <a:ext cx="2085755" cy="53163"/>
              <a:chOff x="462512" y="1225693"/>
              <a:chExt cx="2085755" cy="53163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5677" y="2643365"/>
              <a:ext cx="2085755" cy="53163"/>
              <a:chOff x="462512" y="1225693"/>
              <a:chExt cx="2085755" cy="5316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5677" y="2987151"/>
              <a:ext cx="2085755" cy="53163"/>
              <a:chOff x="462512" y="1225693"/>
              <a:chExt cx="2085755" cy="5316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691198" y="3442447"/>
            <a:ext cx="1598237" cy="1473166"/>
            <a:chOff x="3004434" y="1105786"/>
            <a:chExt cx="2488757" cy="2137144"/>
          </a:xfrm>
        </p:grpSpPr>
        <p:sp>
          <p:nvSpPr>
            <p:cNvPr id="50" name="Rectangle 49"/>
            <p:cNvSpPr/>
            <p:nvPr/>
          </p:nvSpPr>
          <p:spPr>
            <a:xfrm>
              <a:off x="3004434" y="1105786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38577" y="169175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45097" y="126822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849667" y="217198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41560" y="11394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209219" y="248256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58640" y="110961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865158" y="20089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7995" y="247666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069414" y="235274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025541" y="161201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03073" y="213923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534139" y="188548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838577" y="19557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44577" y="198237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619023" y="19557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05624" y="271766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096256" y="129655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34711" y="202520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93953" y="222515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245097" y="229958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19023" y="229958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25540" y="21923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265668" y="207896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44559" y="194810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424037" y="287513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91739" y="300037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265667" y="221883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631890" y="277379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361769" y="250324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231892" y="27933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58511" y="270656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849666" y="260615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876929" y="31791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020905" y="291512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12505" y="29871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432059" y="29871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71963" y="3445355"/>
            <a:ext cx="1598237" cy="1473166"/>
            <a:chOff x="5729923" y="1109325"/>
            <a:chExt cx="2488757" cy="2137144"/>
          </a:xfrm>
        </p:grpSpPr>
        <p:sp>
          <p:nvSpPr>
            <p:cNvPr id="88" name="Rectangle 87"/>
            <p:cNvSpPr/>
            <p:nvPr/>
          </p:nvSpPr>
          <p:spPr>
            <a:xfrm>
              <a:off x="5729923" y="1109325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480626" y="20684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758465" y="192152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628318" y="18609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149526" y="14011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582755" y="27933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344512" y="13597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590647" y="20124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430445" y="280037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004793" y="218379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202689" y="133850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663600" y="191829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004793" y="15322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64066" y="19593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75104" y="211265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716687" y="18214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789829" y="26788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077821" y="137454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556174" y="22623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455045" y="222178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512792" y="272792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652521" y="20228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716687" y="205797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91157" y="20825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3839" y="15278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164640" y="222003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851904" y="263213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07507" y="19557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164641" y="20454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064688" y="201887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799367" y="261670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825948" y="284063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803791" y="21055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668686" y="28566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737292" y="277813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684129" y="265222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852530" y="272497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961123" y="3237412"/>
            <a:ext cx="6998511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54217" y="1055322"/>
            <a:ext cx="1693863" cy="2395538"/>
            <a:chOff x="4267200" y="1447800"/>
            <a:chExt cx="1693863" cy="239553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267200" y="2438400"/>
              <a:ext cx="1295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53000" y="2438400"/>
              <a:ext cx="7938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953000" y="2438400"/>
              <a:ext cx="1524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3206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P</a:t>
              </a:r>
            </a:p>
          </p:txBody>
        </p:sp>
        <p:sp>
          <p:nvSpPr>
            <p:cNvPr id="15" name="TextBox 10"/>
            <p:cNvSpPr txBox="1">
              <a:spLocks noChangeArrowheads="1"/>
            </p:cNvSpPr>
            <p:nvPr/>
          </p:nvSpPr>
          <p:spPr bwMode="auto">
            <a:xfrm>
              <a:off x="4724400" y="2133600"/>
              <a:ext cx="3444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O</a:t>
              </a: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>
              <a:off x="5616575" y="1447800"/>
              <a:ext cx="3444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Q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953000" y="1714500"/>
              <a:ext cx="685800" cy="723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4953000" y="2824163"/>
              <a:ext cx="3175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x</a:t>
              </a:r>
              <a:r>
                <a:rPr lang="en-US" altLang="en-US" sz="1600" baseline="-25000"/>
                <a:t>i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105400" y="1643063"/>
              <a:ext cx="3175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y</a:t>
              </a:r>
              <a:r>
                <a:rPr lang="en-US" altLang="en-US" sz="1600" baseline="-25000"/>
                <a:t>i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T-Square sampling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6204" y="3543298"/>
          <a:ext cx="2603850" cy="207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Point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6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60055" y="1250585"/>
            <a:ext cx="52987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/>
              <a:t>Measure 2 distances: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en-US" sz="2200" dirty="0"/>
              <a:t>Random point (P) to nearest object (O), </a:t>
            </a:r>
            <a:r>
              <a:rPr lang="en-US" sz="2200" i="1" dirty="0">
                <a:solidFill>
                  <a:srgbClr val="0070C0"/>
                </a:solidFill>
              </a:rPr>
              <a:t>x</a:t>
            </a:r>
            <a:r>
              <a:rPr lang="en-US" sz="2200" i="1" baseline="-25000" dirty="0">
                <a:solidFill>
                  <a:srgbClr val="0070C0"/>
                </a:solidFill>
              </a:rPr>
              <a:t>i</a:t>
            </a:r>
            <a:endParaRPr lang="en-US" sz="2200" dirty="0">
              <a:solidFill>
                <a:srgbClr val="0070C0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en-US" sz="2200" dirty="0"/>
              <a:t>Object (O) to nearest neighbor (Q) that is located beyond an imaginary perpendicular line through (O), </a:t>
            </a:r>
            <a:r>
              <a:rPr lang="en-US" sz="2200" i="1" dirty="0" err="1">
                <a:solidFill>
                  <a:srgbClr val="0070C0"/>
                </a:solidFill>
              </a:rPr>
              <a:t>y</a:t>
            </a:r>
            <a:r>
              <a:rPr lang="en-US" sz="2200" i="1" baseline="-25000" dirty="0" err="1">
                <a:solidFill>
                  <a:srgbClr val="0070C0"/>
                </a:solidFill>
              </a:rPr>
              <a:t>i</a:t>
            </a:r>
            <a:endParaRPr lang="en-US" sz="2200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54217" y="2047810"/>
            <a:ext cx="12954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4" idx="0"/>
          </p:cNvCxnSpPr>
          <p:nvPr/>
        </p:nvCxnSpPr>
        <p:spPr>
          <a:xfrm>
            <a:off x="1744758" y="2061223"/>
            <a:ext cx="3197" cy="10514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734713" y="1327274"/>
            <a:ext cx="685800" cy="723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T-Square sampling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6204" y="3543298"/>
          <a:ext cx="2603850" cy="207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Point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6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51117" y="1273382"/>
            <a:ext cx="50811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/>
              <a:t>If the pattern is </a:t>
            </a:r>
            <a:r>
              <a:rPr lang="en-US" sz="2200" dirty="0">
                <a:solidFill>
                  <a:srgbClr val="0070C0"/>
                </a:solidFill>
              </a:rPr>
              <a:t>Random</a:t>
            </a:r>
            <a:r>
              <a:rPr lang="en-US" sz="2200" dirty="0"/>
              <a:t>, expect the square of the x’s to be approximately equal to ½ of the square of the y’s:</a:t>
            </a:r>
          </a:p>
          <a:p>
            <a:pPr>
              <a:spcAft>
                <a:spcPts val="2400"/>
              </a:spcAft>
            </a:pPr>
            <a:r>
              <a:rPr lang="en-US" sz="2200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= ½y</a:t>
            </a:r>
            <a:r>
              <a:rPr lang="en-US" sz="2200" baseline="30000" dirty="0"/>
              <a:t>2</a:t>
            </a:r>
            <a:endParaRPr lang="en-US" sz="2200" dirty="0"/>
          </a:p>
          <a:p>
            <a:pPr>
              <a:spcAft>
                <a:spcPts val="2400"/>
              </a:spcAft>
            </a:pPr>
            <a:r>
              <a:rPr lang="en-US" sz="2200" dirty="0">
                <a:solidFill>
                  <a:srgbClr val="0070C0"/>
                </a:solidFill>
              </a:rPr>
              <a:t>Clumped:</a:t>
            </a:r>
            <a:r>
              <a:rPr lang="en-US" sz="2200" dirty="0"/>
              <a:t>  x</a:t>
            </a:r>
            <a:r>
              <a:rPr lang="en-US" sz="2200" baseline="30000" dirty="0"/>
              <a:t>2</a:t>
            </a:r>
            <a:r>
              <a:rPr lang="en-US" sz="2200" dirty="0"/>
              <a:t> &gt; ½y</a:t>
            </a:r>
            <a:r>
              <a:rPr lang="en-US" sz="2200" baseline="30000" dirty="0"/>
              <a:t>2</a:t>
            </a:r>
            <a:endParaRPr lang="en-US" sz="2200" dirty="0"/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70C0"/>
                </a:solidFill>
              </a:rPr>
              <a:t>Uniform:</a:t>
            </a:r>
            <a:r>
              <a:rPr lang="en-US" sz="2200" dirty="0"/>
              <a:t>  x</a:t>
            </a:r>
            <a:r>
              <a:rPr lang="en-US" sz="2200" baseline="30000" dirty="0"/>
              <a:t>2</a:t>
            </a:r>
            <a:r>
              <a:rPr lang="en-US" sz="2200" dirty="0"/>
              <a:t> &lt; ½y</a:t>
            </a:r>
            <a:r>
              <a:rPr lang="en-US" sz="2200" baseline="30000" dirty="0"/>
              <a:t>2</a:t>
            </a:r>
            <a:endParaRPr lang="en-US" sz="2200" dirty="0"/>
          </a:p>
          <a:p>
            <a:pPr>
              <a:spcAft>
                <a:spcPts val="1200"/>
              </a:spcAft>
            </a:pPr>
            <a:endParaRPr lang="en-US" sz="2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54217" y="1055322"/>
            <a:ext cx="1693863" cy="2395538"/>
            <a:chOff x="4267200" y="1447800"/>
            <a:chExt cx="1693863" cy="23955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267200" y="2438400"/>
              <a:ext cx="1295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53000" y="2438400"/>
              <a:ext cx="7938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953000" y="2438400"/>
              <a:ext cx="1524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3206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P</a:t>
              </a:r>
            </a:p>
          </p:txBody>
        </p:sp>
        <p:sp>
          <p:nvSpPr>
            <p:cNvPr id="16" name="TextBox 10"/>
            <p:cNvSpPr txBox="1">
              <a:spLocks noChangeArrowheads="1"/>
            </p:cNvSpPr>
            <p:nvPr/>
          </p:nvSpPr>
          <p:spPr bwMode="auto">
            <a:xfrm>
              <a:off x="4724400" y="2133600"/>
              <a:ext cx="3444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O</a:t>
              </a: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>
              <a:off x="5616575" y="1447800"/>
              <a:ext cx="3444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Q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4953000" y="1714500"/>
              <a:ext cx="685800" cy="723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4953000" y="2824163"/>
              <a:ext cx="3175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x</a:t>
              </a:r>
              <a:r>
                <a:rPr lang="en-US" altLang="en-US" sz="1600" baseline="-25000"/>
                <a:t>i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105400" y="1643063"/>
              <a:ext cx="3175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y</a:t>
              </a:r>
              <a:r>
                <a:rPr lang="en-US" altLang="en-US" sz="1600" baseline="-250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7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T-Square sampling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5950" y="1350815"/>
          <a:ext cx="2314287" cy="231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Point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6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18608" y="1190255"/>
            <a:ext cx="526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Calculate </a:t>
            </a:r>
            <a:r>
              <a:rPr lang="en-US" sz="2400" dirty="0">
                <a:solidFill>
                  <a:srgbClr val="0070C0"/>
                </a:solidFill>
              </a:rPr>
              <a:t>Index of Spatial Pattern (</a:t>
            </a:r>
            <a:r>
              <a:rPr lang="en-US" sz="2400" i="1" dirty="0">
                <a:solidFill>
                  <a:srgbClr val="0070C0"/>
                </a:solidFill>
              </a:rPr>
              <a:t>C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71900" y="1783626"/>
                <a:ext cx="2524217" cy="1206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1783626"/>
                <a:ext cx="2524217" cy="12068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81174" y="2662886"/>
            <a:ext cx="19944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no. survey 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8628" y="3510130"/>
            <a:ext cx="3728468" cy="110799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  <a:r>
              <a:rPr lang="en-US" sz="2200" dirty="0"/>
              <a:t> ≈ ½ for random patterns</a:t>
            </a:r>
          </a:p>
          <a:p>
            <a:r>
              <a:rPr lang="en-US" sz="2200" i="1" dirty="0"/>
              <a:t>C</a:t>
            </a:r>
            <a:r>
              <a:rPr lang="en-US" sz="2200" dirty="0"/>
              <a:t> &lt; ½ for uniform patterns</a:t>
            </a:r>
          </a:p>
          <a:p>
            <a:r>
              <a:rPr lang="en-US" sz="2200" i="1" dirty="0"/>
              <a:t>C</a:t>
            </a:r>
            <a:r>
              <a:rPr lang="en-US" sz="2200" dirty="0"/>
              <a:t> &gt; ½ for clumped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33738" y="4892391"/>
                <a:ext cx="6676524" cy="123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70C0"/>
                    </a:solidFill>
                  </a:rPr>
                  <a:t>What if </a:t>
                </a:r>
                <a:r>
                  <a:rPr lang="en-US" sz="22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2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70C0"/>
                    </a:solidFill>
                  </a:rPr>
                  <a:t>?</a:t>
                </a:r>
              </a:p>
              <a:p>
                <a:r>
                  <a:rPr lang="en-US" sz="2200" dirty="0"/>
                  <a:t>Is this far enough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to be considered random?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38" y="4892391"/>
                <a:ext cx="6676524" cy="1233030"/>
              </a:xfrm>
              <a:prstGeom prst="rect">
                <a:avLst/>
              </a:prstGeom>
              <a:blipFill>
                <a:blip r:embed="rId4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747657" y="2862941"/>
            <a:ext cx="73351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66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T-Square sampling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950" y="1190255"/>
            <a:ext cx="463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Index of Spatial Pattern (</a:t>
            </a:r>
            <a:r>
              <a:rPr lang="en-US" sz="2400" i="1" dirty="0">
                <a:solidFill>
                  <a:srgbClr val="0070C0"/>
                </a:solidFill>
              </a:rPr>
              <a:t>C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08159" y="1262980"/>
            <a:ext cx="3295809" cy="10156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C</a:t>
            </a:r>
            <a:r>
              <a:rPr lang="en-US" sz="2000" dirty="0"/>
              <a:t> ≈ ½ for random patterns</a:t>
            </a:r>
          </a:p>
          <a:p>
            <a:r>
              <a:rPr lang="en-US" sz="2000" i="1" dirty="0"/>
              <a:t>C</a:t>
            </a:r>
            <a:r>
              <a:rPr lang="en-US" sz="2000" dirty="0"/>
              <a:t> &lt; ½ for uniform patterns</a:t>
            </a:r>
          </a:p>
          <a:p>
            <a:r>
              <a:rPr lang="en-US" sz="2000" i="1" dirty="0"/>
              <a:t>C</a:t>
            </a:r>
            <a:r>
              <a:rPr lang="en-US" sz="2000" dirty="0"/>
              <a:t> &gt; ½ for clumped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950" y="2522215"/>
            <a:ext cx="772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a test statistic that maps </a:t>
            </a:r>
            <a:r>
              <a:rPr lang="en-US" sz="2400" i="1" dirty="0"/>
              <a:t>C</a:t>
            </a:r>
            <a:r>
              <a:rPr lang="en-US" sz="2400" dirty="0"/>
              <a:t> to probability distribution to gauge if it is differs “significantly” from ½: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06083" y="3628769"/>
                <a:ext cx="1616083" cy="105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1/2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83" y="3628769"/>
                <a:ext cx="1616083" cy="1059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51722" y="5042142"/>
            <a:ext cx="7492481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</a:rPr>
              <a:t>P</a:t>
            </a:r>
            <a:r>
              <a:rPr lang="en-US" sz="2200" dirty="0">
                <a:solidFill>
                  <a:srgbClr val="0070C0"/>
                </a:solidFill>
              </a:rPr>
              <a:t> &lt; 0.10</a:t>
            </a:r>
            <a:r>
              <a:rPr lang="en-US" sz="2200" dirty="0"/>
              <a:t> is a common but arbitrary cutoff (</a:t>
            </a:r>
            <a:r>
              <a:rPr lang="en-US" sz="2200" dirty="0">
                <a:sym typeface="Symbol" panose="05050102010706020507" pitchFamily="18" charset="2"/>
              </a:rPr>
              <a:t>=0.10</a:t>
            </a:r>
            <a:r>
              <a:rPr lang="en-US" sz="2200" dirty="0"/>
              <a:t>) we can use to decide whether the pattern is or is not random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40166" y="3659278"/>
            <a:ext cx="5065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P-value </a:t>
            </a:r>
            <a:r>
              <a:rPr lang="en-US" sz="2000" i="1" dirty="0"/>
              <a:t>= </a:t>
            </a:r>
            <a:r>
              <a:rPr lang="en-US" sz="2000" dirty="0"/>
              <a:t>probability of attaining a test statistic as least as extreme as that observed if the null hypothesis of a random distribution is true</a:t>
            </a:r>
          </a:p>
        </p:txBody>
      </p:sp>
    </p:spTree>
    <p:extLst>
      <p:ext uri="{BB962C8B-B14F-4D97-AF65-F5344CB8AC3E}">
        <p14:creationId xmlns:p14="http://schemas.microsoft.com/office/powerpoint/2010/main" val="283402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959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Example: </a:t>
            </a:r>
            <a:r>
              <a:rPr lang="en-US" sz="3200" dirty="0">
                <a:solidFill>
                  <a:srgbClr val="0070C0"/>
                </a:solidFill>
              </a:rPr>
              <a:t>Index of Spatial Pattern (</a:t>
            </a:r>
            <a:r>
              <a:rPr lang="en-US" sz="3200" i="1" dirty="0">
                <a:solidFill>
                  <a:srgbClr val="0070C0"/>
                </a:solidFill>
              </a:rPr>
              <a:t>C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9169" y="1297893"/>
          <a:ext cx="207649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Point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6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5960" y="1290307"/>
                <a:ext cx="2524217" cy="1206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960" y="1290307"/>
                <a:ext cx="2524217" cy="12068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25960" y="2582952"/>
                <a:ext cx="5485861" cy="114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960" y="2582952"/>
                <a:ext cx="5485861" cy="1141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225960" y="3807728"/>
            <a:ext cx="579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rgbClr val="0070C0"/>
                </a:solidFill>
              </a:rPr>
              <a:t>C &lt; ½; evidence for uniform distribution?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7835" y="4463185"/>
                <a:ext cx="2624180" cy="105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=−0.51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35" y="4463185"/>
                <a:ext cx="2624180" cy="1059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48533" y="4627864"/>
                <a:ext cx="12230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533" y="4627864"/>
                <a:ext cx="12230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225960" y="5714991"/>
            <a:ext cx="5680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olidFill>
                  <a:srgbClr val="0070C0"/>
                </a:solidFill>
              </a:rPr>
              <a:t> &gt; 0.10, so no reason to reject the null and conclude the pattern is non-random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3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FBECC76-43A4-FF33-D9A7-72F727358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813" y="643466"/>
            <a:ext cx="4164372" cy="557106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EC14E3F-1E2F-B508-048B-4D68418B3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Plot-based estimates of dispersion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71162" y="1495185"/>
            <a:ext cx="1598237" cy="1473166"/>
            <a:chOff x="307606" y="1095153"/>
            <a:chExt cx="2488757" cy="2137144"/>
          </a:xfrm>
        </p:grpSpPr>
        <p:sp>
          <p:nvSpPr>
            <p:cNvPr id="6" name="Rectangle 5"/>
            <p:cNvSpPr/>
            <p:nvPr/>
          </p:nvSpPr>
          <p:spPr>
            <a:xfrm>
              <a:off x="307606" y="1095153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6"/>
            <p:cNvGrpSpPr/>
            <p:nvPr/>
          </p:nvGrpSpPr>
          <p:grpSpPr>
            <a:xfrm>
              <a:off x="515677" y="1268225"/>
              <a:ext cx="2085755" cy="53163"/>
              <a:chOff x="462512" y="1225693"/>
              <a:chExt cx="2085755" cy="5316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515677" y="1612010"/>
              <a:ext cx="2085755" cy="53163"/>
              <a:chOff x="462512" y="1225693"/>
              <a:chExt cx="2085755" cy="5316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515677" y="1955795"/>
              <a:ext cx="2085755" cy="53163"/>
              <a:chOff x="462512" y="1225693"/>
              <a:chExt cx="2085755" cy="5316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515677" y="2299580"/>
              <a:ext cx="2085755" cy="53163"/>
              <a:chOff x="462512" y="1225693"/>
              <a:chExt cx="2085755" cy="53163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15677" y="2643365"/>
              <a:ext cx="2085755" cy="53163"/>
              <a:chOff x="462512" y="1225693"/>
              <a:chExt cx="2085755" cy="5316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515677" y="2987151"/>
              <a:ext cx="2085755" cy="53163"/>
              <a:chOff x="462512" y="1225693"/>
              <a:chExt cx="2085755" cy="5316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48"/>
          <p:cNvGrpSpPr/>
          <p:nvPr/>
        </p:nvGrpSpPr>
        <p:grpSpPr>
          <a:xfrm>
            <a:off x="456327" y="3113894"/>
            <a:ext cx="1598237" cy="1473166"/>
            <a:chOff x="3004434" y="1105786"/>
            <a:chExt cx="2488757" cy="2137144"/>
          </a:xfrm>
        </p:grpSpPr>
        <p:sp>
          <p:nvSpPr>
            <p:cNvPr id="50" name="Rectangle 49"/>
            <p:cNvSpPr/>
            <p:nvPr/>
          </p:nvSpPr>
          <p:spPr>
            <a:xfrm>
              <a:off x="3004434" y="1105786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38577" y="169175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45097" y="126822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849667" y="217198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41560" y="11394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209219" y="248256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58640" y="110961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865158" y="20089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7995" y="247666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069414" y="235274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025541" y="161201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03073" y="213923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534139" y="188548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838577" y="19557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44577" y="198237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619023" y="19557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05624" y="271766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096256" y="129655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34711" y="202520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93953" y="222515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245097" y="229958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19023" y="229958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25540" y="21923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265668" y="207896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44559" y="194810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424037" y="287513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91739" y="300037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265667" y="221883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631890" y="277379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361769" y="250324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231892" y="27933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58511" y="270656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849666" y="260615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876929" y="31791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020905" y="291512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12505" y="29871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432059" y="29871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86"/>
          <p:cNvGrpSpPr/>
          <p:nvPr/>
        </p:nvGrpSpPr>
        <p:grpSpPr>
          <a:xfrm>
            <a:off x="441492" y="4755102"/>
            <a:ext cx="1598237" cy="1473166"/>
            <a:chOff x="5729923" y="1109325"/>
            <a:chExt cx="2488757" cy="2137144"/>
          </a:xfrm>
        </p:grpSpPr>
        <p:sp>
          <p:nvSpPr>
            <p:cNvPr id="88" name="Rectangle 87"/>
            <p:cNvSpPr/>
            <p:nvPr/>
          </p:nvSpPr>
          <p:spPr>
            <a:xfrm>
              <a:off x="5729923" y="1109325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480626" y="20684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758465" y="192152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628318" y="18609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149526" y="14011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582755" y="27933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344512" y="13597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590647" y="20124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430445" y="280037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004793" y="218379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202689" y="133850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663600" y="191829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004793" y="15322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64066" y="19593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75104" y="211265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716687" y="18214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789829" y="26788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077821" y="137454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556174" y="22623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455045" y="222178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512792" y="272792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652521" y="20228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716687" y="205797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91157" y="20825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3839" y="15278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164640" y="222003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851904" y="263213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07507" y="19557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164641" y="20454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064688" y="201887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799367" y="261670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825948" y="284063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803791" y="21055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668686" y="28566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737292" y="277813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684129" y="265222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852530" y="272497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125" descr="BlisterBeetle_16Apr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1967" y="2735480"/>
            <a:ext cx="4177753" cy="3133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7" name="TextBox 126"/>
          <p:cNvSpPr txBox="1"/>
          <p:nvPr/>
        </p:nvSpPr>
        <p:spPr>
          <a:xfrm>
            <a:off x="2640700" y="1824628"/>
            <a:ext cx="569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Data are counts on sample units, often plots</a:t>
            </a:r>
          </a:p>
        </p:txBody>
      </p:sp>
    </p:spTree>
    <p:extLst>
      <p:ext uri="{BB962C8B-B14F-4D97-AF65-F5344CB8AC3E}">
        <p14:creationId xmlns:p14="http://schemas.microsoft.com/office/powerpoint/2010/main" val="187912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Plot-based estimates of dispersion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5001" y="1155700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Insect distribution on leaves of a plant</a:t>
            </a:r>
            <a:endParaRPr lang="en-US" sz="2400" i="1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238125" y="1816100"/>
            <a:ext cx="5359317" cy="1274762"/>
            <a:chOff x="771525" y="1816100"/>
            <a:chExt cx="5359317" cy="1274762"/>
          </a:xfrm>
        </p:grpSpPr>
        <p:pic>
          <p:nvPicPr>
            <p:cNvPr id="132" name="Picture 131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3025" y="1816100"/>
              <a:ext cx="977817" cy="1274762"/>
            </a:xfrm>
            <a:prstGeom prst="rect">
              <a:avLst/>
            </a:prstGeom>
          </p:spPr>
        </p:pic>
        <p:pic>
          <p:nvPicPr>
            <p:cNvPr id="129" name="Picture 128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1816100"/>
              <a:ext cx="977817" cy="1274762"/>
            </a:xfrm>
            <a:prstGeom prst="rect">
              <a:avLst/>
            </a:prstGeom>
          </p:spPr>
        </p:pic>
        <p:pic>
          <p:nvPicPr>
            <p:cNvPr id="130" name="Picture 129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1816100"/>
              <a:ext cx="977817" cy="1274762"/>
            </a:xfrm>
            <a:prstGeom prst="rect">
              <a:avLst/>
            </a:prstGeom>
          </p:spPr>
        </p:pic>
        <p:pic>
          <p:nvPicPr>
            <p:cNvPr id="131" name="Picture 130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650" y="1816100"/>
              <a:ext cx="977817" cy="1274762"/>
            </a:xfrm>
            <a:prstGeom prst="rect">
              <a:avLst/>
            </a:prstGeom>
          </p:spPr>
        </p:pic>
        <p:pic>
          <p:nvPicPr>
            <p:cNvPr id="128" name="Picture 127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275" y="1816100"/>
              <a:ext cx="977817" cy="1274762"/>
            </a:xfrm>
            <a:prstGeom prst="rect">
              <a:avLst/>
            </a:prstGeom>
          </p:spPr>
        </p:pic>
      </p:grpSp>
      <p:grpSp>
        <p:nvGrpSpPr>
          <p:cNvPr id="134" name="Group 133"/>
          <p:cNvGrpSpPr/>
          <p:nvPr/>
        </p:nvGrpSpPr>
        <p:grpSpPr>
          <a:xfrm>
            <a:off x="225425" y="3111500"/>
            <a:ext cx="5359317" cy="1274762"/>
            <a:chOff x="771525" y="1816100"/>
            <a:chExt cx="5359317" cy="1274762"/>
          </a:xfrm>
        </p:grpSpPr>
        <p:pic>
          <p:nvPicPr>
            <p:cNvPr id="135" name="Picture 134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3025" y="1816100"/>
              <a:ext cx="977817" cy="1274762"/>
            </a:xfrm>
            <a:prstGeom prst="rect">
              <a:avLst/>
            </a:prstGeom>
          </p:spPr>
        </p:pic>
        <p:pic>
          <p:nvPicPr>
            <p:cNvPr id="136" name="Picture 135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1816100"/>
              <a:ext cx="977817" cy="1274762"/>
            </a:xfrm>
            <a:prstGeom prst="rect">
              <a:avLst/>
            </a:prstGeom>
          </p:spPr>
        </p:pic>
        <p:pic>
          <p:nvPicPr>
            <p:cNvPr id="137" name="Picture 136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1816100"/>
              <a:ext cx="977817" cy="1274762"/>
            </a:xfrm>
            <a:prstGeom prst="rect">
              <a:avLst/>
            </a:prstGeom>
          </p:spPr>
        </p:pic>
        <p:pic>
          <p:nvPicPr>
            <p:cNvPr id="138" name="Picture 137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650" y="1816100"/>
              <a:ext cx="977817" cy="1274762"/>
            </a:xfrm>
            <a:prstGeom prst="rect">
              <a:avLst/>
            </a:prstGeom>
          </p:spPr>
        </p:pic>
        <p:pic>
          <p:nvPicPr>
            <p:cNvPr id="139" name="Picture 138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275" y="1816100"/>
              <a:ext cx="977817" cy="1274762"/>
            </a:xfrm>
            <a:prstGeom prst="rect">
              <a:avLst/>
            </a:prstGeom>
          </p:spPr>
        </p:pic>
      </p:grpSp>
      <p:sp>
        <p:nvSpPr>
          <p:cNvPr id="152" name="TextBox 151"/>
          <p:cNvSpPr txBox="1"/>
          <p:nvPr/>
        </p:nvSpPr>
        <p:spPr>
          <a:xfrm>
            <a:off x="6040877" y="1879600"/>
            <a:ext cx="2480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ways to distribute:</a:t>
            </a:r>
          </a:p>
          <a:p>
            <a:r>
              <a:rPr lang="en-US" sz="2400" dirty="0"/>
              <a:t>- 30 insects across</a:t>
            </a:r>
          </a:p>
          <a:p>
            <a:r>
              <a:rPr lang="en-US" sz="2400" dirty="0"/>
              <a:t>- 10 leaves</a:t>
            </a:r>
          </a:p>
        </p:txBody>
      </p:sp>
    </p:spTree>
    <p:extLst>
      <p:ext uri="{BB962C8B-B14F-4D97-AF65-F5344CB8AC3E}">
        <p14:creationId xmlns:p14="http://schemas.microsoft.com/office/powerpoint/2010/main" val="143783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Plot-based estimates of dispersion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5001" y="1155700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Insect distribution on leaves of a plant</a:t>
            </a:r>
            <a:endParaRPr lang="en-US" sz="2400" i="1" dirty="0"/>
          </a:p>
        </p:txBody>
      </p:sp>
      <p:grpSp>
        <p:nvGrpSpPr>
          <p:cNvPr id="2" name="Group 132"/>
          <p:cNvGrpSpPr/>
          <p:nvPr/>
        </p:nvGrpSpPr>
        <p:grpSpPr>
          <a:xfrm>
            <a:off x="238125" y="1816100"/>
            <a:ext cx="5359317" cy="1274762"/>
            <a:chOff x="771525" y="1816100"/>
            <a:chExt cx="5359317" cy="1274762"/>
          </a:xfrm>
        </p:grpSpPr>
        <p:pic>
          <p:nvPicPr>
            <p:cNvPr id="132" name="Picture 131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3025" y="1816100"/>
              <a:ext cx="977817" cy="1274762"/>
            </a:xfrm>
            <a:prstGeom prst="rect">
              <a:avLst/>
            </a:prstGeom>
          </p:spPr>
        </p:pic>
        <p:pic>
          <p:nvPicPr>
            <p:cNvPr id="129" name="Picture 128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1816100"/>
              <a:ext cx="977817" cy="1274762"/>
            </a:xfrm>
            <a:prstGeom prst="rect">
              <a:avLst/>
            </a:prstGeom>
          </p:spPr>
        </p:pic>
        <p:pic>
          <p:nvPicPr>
            <p:cNvPr id="130" name="Picture 129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1816100"/>
              <a:ext cx="977817" cy="1274762"/>
            </a:xfrm>
            <a:prstGeom prst="rect">
              <a:avLst/>
            </a:prstGeom>
          </p:spPr>
        </p:pic>
        <p:pic>
          <p:nvPicPr>
            <p:cNvPr id="131" name="Picture 130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650" y="1816100"/>
              <a:ext cx="977817" cy="1274762"/>
            </a:xfrm>
            <a:prstGeom prst="rect">
              <a:avLst/>
            </a:prstGeom>
          </p:spPr>
        </p:pic>
        <p:pic>
          <p:nvPicPr>
            <p:cNvPr id="128" name="Picture 127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275" y="1816100"/>
              <a:ext cx="977817" cy="1274762"/>
            </a:xfrm>
            <a:prstGeom prst="rect">
              <a:avLst/>
            </a:prstGeom>
          </p:spPr>
        </p:pic>
      </p:grpSp>
      <p:grpSp>
        <p:nvGrpSpPr>
          <p:cNvPr id="3" name="Group 133"/>
          <p:cNvGrpSpPr/>
          <p:nvPr/>
        </p:nvGrpSpPr>
        <p:grpSpPr>
          <a:xfrm>
            <a:off x="225425" y="3111500"/>
            <a:ext cx="5359317" cy="1274762"/>
            <a:chOff x="771525" y="1816100"/>
            <a:chExt cx="5359317" cy="1274762"/>
          </a:xfrm>
        </p:grpSpPr>
        <p:pic>
          <p:nvPicPr>
            <p:cNvPr id="135" name="Picture 134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3025" y="1816100"/>
              <a:ext cx="977817" cy="1274762"/>
            </a:xfrm>
            <a:prstGeom prst="rect">
              <a:avLst/>
            </a:prstGeom>
          </p:spPr>
        </p:pic>
        <p:pic>
          <p:nvPicPr>
            <p:cNvPr id="136" name="Picture 135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1816100"/>
              <a:ext cx="977817" cy="1274762"/>
            </a:xfrm>
            <a:prstGeom prst="rect">
              <a:avLst/>
            </a:prstGeom>
          </p:spPr>
        </p:pic>
        <p:pic>
          <p:nvPicPr>
            <p:cNvPr id="137" name="Picture 136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1816100"/>
              <a:ext cx="977817" cy="1274762"/>
            </a:xfrm>
            <a:prstGeom prst="rect">
              <a:avLst/>
            </a:prstGeom>
          </p:spPr>
        </p:pic>
        <p:pic>
          <p:nvPicPr>
            <p:cNvPr id="138" name="Picture 137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650" y="1816100"/>
              <a:ext cx="977817" cy="1274762"/>
            </a:xfrm>
            <a:prstGeom prst="rect">
              <a:avLst/>
            </a:prstGeom>
          </p:spPr>
        </p:pic>
        <p:pic>
          <p:nvPicPr>
            <p:cNvPr id="139" name="Picture 138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275" y="1816100"/>
              <a:ext cx="977817" cy="1274762"/>
            </a:xfrm>
            <a:prstGeom prst="rect">
              <a:avLst/>
            </a:prstGeom>
          </p:spPr>
        </p:pic>
      </p:grpSp>
      <p:grpSp>
        <p:nvGrpSpPr>
          <p:cNvPr id="4" name="Group 144"/>
          <p:cNvGrpSpPr/>
          <p:nvPr/>
        </p:nvGrpSpPr>
        <p:grpSpPr>
          <a:xfrm>
            <a:off x="685800" y="2362200"/>
            <a:ext cx="4734358" cy="461665"/>
            <a:chOff x="1219200" y="2362200"/>
            <a:chExt cx="4734358" cy="461665"/>
          </a:xfrm>
        </p:grpSpPr>
        <p:sp>
          <p:nvSpPr>
            <p:cNvPr id="140" name="TextBox 139"/>
            <p:cNvSpPr txBox="1"/>
            <p:nvPr/>
          </p:nvSpPr>
          <p:spPr>
            <a:xfrm>
              <a:off x="1219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368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4290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521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6134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</p:grpSp>
      <p:grpSp>
        <p:nvGrpSpPr>
          <p:cNvPr id="6" name="Group 145"/>
          <p:cNvGrpSpPr/>
          <p:nvPr/>
        </p:nvGrpSpPr>
        <p:grpSpPr>
          <a:xfrm>
            <a:off x="660400" y="3683000"/>
            <a:ext cx="4734358" cy="461665"/>
            <a:chOff x="1219200" y="2362200"/>
            <a:chExt cx="4734358" cy="461665"/>
          </a:xfrm>
        </p:grpSpPr>
        <p:sp>
          <p:nvSpPr>
            <p:cNvPr id="147" name="TextBox 146"/>
            <p:cNvSpPr txBox="1"/>
            <p:nvPr/>
          </p:nvSpPr>
          <p:spPr>
            <a:xfrm>
              <a:off x="1219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3368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4290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521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6134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10194" y="1155700"/>
            <a:ext cx="121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Uniform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33" y="15113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5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Plot-based estimates of dispersion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5001" y="1155700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Insect distribution on leaves of a plant</a:t>
            </a:r>
            <a:endParaRPr lang="en-US" sz="2400" i="1" dirty="0"/>
          </a:p>
        </p:txBody>
      </p:sp>
      <p:grpSp>
        <p:nvGrpSpPr>
          <p:cNvPr id="2" name="Group 132"/>
          <p:cNvGrpSpPr/>
          <p:nvPr/>
        </p:nvGrpSpPr>
        <p:grpSpPr>
          <a:xfrm>
            <a:off x="238125" y="1816100"/>
            <a:ext cx="5359317" cy="1274762"/>
            <a:chOff x="771525" y="1816100"/>
            <a:chExt cx="5359317" cy="1274762"/>
          </a:xfrm>
        </p:grpSpPr>
        <p:pic>
          <p:nvPicPr>
            <p:cNvPr id="132" name="Picture 131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3025" y="1816100"/>
              <a:ext cx="977817" cy="1274762"/>
            </a:xfrm>
            <a:prstGeom prst="rect">
              <a:avLst/>
            </a:prstGeom>
          </p:spPr>
        </p:pic>
        <p:pic>
          <p:nvPicPr>
            <p:cNvPr id="129" name="Picture 128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1816100"/>
              <a:ext cx="977817" cy="1274762"/>
            </a:xfrm>
            <a:prstGeom prst="rect">
              <a:avLst/>
            </a:prstGeom>
          </p:spPr>
        </p:pic>
        <p:pic>
          <p:nvPicPr>
            <p:cNvPr id="130" name="Picture 129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1816100"/>
              <a:ext cx="977817" cy="1274762"/>
            </a:xfrm>
            <a:prstGeom prst="rect">
              <a:avLst/>
            </a:prstGeom>
          </p:spPr>
        </p:pic>
        <p:pic>
          <p:nvPicPr>
            <p:cNvPr id="131" name="Picture 130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650" y="1816100"/>
              <a:ext cx="977817" cy="1274762"/>
            </a:xfrm>
            <a:prstGeom prst="rect">
              <a:avLst/>
            </a:prstGeom>
          </p:spPr>
        </p:pic>
        <p:pic>
          <p:nvPicPr>
            <p:cNvPr id="128" name="Picture 127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275" y="1816100"/>
              <a:ext cx="977817" cy="1274762"/>
            </a:xfrm>
            <a:prstGeom prst="rect">
              <a:avLst/>
            </a:prstGeom>
          </p:spPr>
        </p:pic>
      </p:grpSp>
      <p:grpSp>
        <p:nvGrpSpPr>
          <p:cNvPr id="3" name="Group 133"/>
          <p:cNvGrpSpPr/>
          <p:nvPr/>
        </p:nvGrpSpPr>
        <p:grpSpPr>
          <a:xfrm>
            <a:off x="225425" y="3111500"/>
            <a:ext cx="5359317" cy="1274762"/>
            <a:chOff x="771525" y="1816100"/>
            <a:chExt cx="5359317" cy="1274762"/>
          </a:xfrm>
        </p:grpSpPr>
        <p:pic>
          <p:nvPicPr>
            <p:cNvPr id="135" name="Picture 134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3025" y="1816100"/>
              <a:ext cx="977817" cy="1274762"/>
            </a:xfrm>
            <a:prstGeom prst="rect">
              <a:avLst/>
            </a:prstGeom>
          </p:spPr>
        </p:pic>
        <p:pic>
          <p:nvPicPr>
            <p:cNvPr id="136" name="Picture 135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1816100"/>
              <a:ext cx="977817" cy="1274762"/>
            </a:xfrm>
            <a:prstGeom prst="rect">
              <a:avLst/>
            </a:prstGeom>
          </p:spPr>
        </p:pic>
        <p:pic>
          <p:nvPicPr>
            <p:cNvPr id="137" name="Picture 136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1816100"/>
              <a:ext cx="977817" cy="1274762"/>
            </a:xfrm>
            <a:prstGeom prst="rect">
              <a:avLst/>
            </a:prstGeom>
          </p:spPr>
        </p:pic>
        <p:pic>
          <p:nvPicPr>
            <p:cNvPr id="138" name="Picture 137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650" y="1816100"/>
              <a:ext cx="977817" cy="1274762"/>
            </a:xfrm>
            <a:prstGeom prst="rect">
              <a:avLst/>
            </a:prstGeom>
          </p:spPr>
        </p:pic>
        <p:pic>
          <p:nvPicPr>
            <p:cNvPr id="139" name="Picture 138" descr="leaf_clip_art_1087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275" y="1816100"/>
              <a:ext cx="977817" cy="1274762"/>
            </a:xfrm>
            <a:prstGeom prst="rect">
              <a:avLst/>
            </a:prstGeom>
          </p:spPr>
        </p:pic>
      </p:grpSp>
      <p:grpSp>
        <p:nvGrpSpPr>
          <p:cNvPr id="4" name="Group 144"/>
          <p:cNvGrpSpPr/>
          <p:nvPr/>
        </p:nvGrpSpPr>
        <p:grpSpPr>
          <a:xfrm>
            <a:off x="685800" y="2362200"/>
            <a:ext cx="4813649" cy="461665"/>
            <a:chOff x="1219200" y="2362200"/>
            <a:chExt cx="4813649" cy="461665"/>
          </a:xfrm>
        </p:grpSpPr>
        <p:sp>
          <p:nvSpPr>
            <p:cNvPr id="140" name="TextBox 139"/>
            <p:cNvSpPr txBox="1"/>
            <p:nvPr/>
          </p:nvSpPr>
          <p:spPr>
            <a:xfrm>
              <a:off x="1219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368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4290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521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537200" y="2362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</p:grpSp>
      <p:grpSp>
        <p:nvGrpSpPr>
          <p:cNvPr id="6" name="Group 145"/>
          <p:cNvGrpSpPr/>
          <p:nvPr/>
        </p:nvGrpSpPr>
        <p:grpSpPr>
          <a:xfrm>
            <a:off x="660400" y="3683000"/>
            <a:ext cx="4734358" cy="461665"/>
            <a:chOff x="1219200" y="2362200"/>
            <a:chExt cx="4734358" cy="461665"/>
          </a:xfrm>
        </p:grpSpPr>
        <p:sp>
          <p:nvSpPr>
            <p:cNvPr id="147" name="TextBox 146"/>
            <p:cNvSpPr txBox="1"/>
            <p:nvPr/>
          </p:nvSpPr>
          <p:spPr>
            <a:xfrm>
              <a:off x="1219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3368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4290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521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6134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80" y="1520009"/>
            <a:ext cx="3200400" cy="3200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88499" y="1192721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Clumped</a:t>
            </a:r>
          </a:p>
        </p:txBody>
      </p:sp>
    </p:spTree>
    <p:extLst>
      <p:ext uri="{BB962C8B-B14F-4D97-AF65-F5344CB8AC3E}">
        <p14:creationId xmlns:p14="http://schemas.microsoft.com/office/powerpoint/2010/main" val="35969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33" y="1512027"/>
            <a:ext cx="32004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Plot-based estimates of dispersion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5001" y="1155700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Insect distribution on leaves of a plant</a:t>
            </a:r>
            <a:endParaRPr lang="en-US" sz="2400" i="1" dirty="0"/>
          </a:p>
        </p:txBody>
      </p:sp>
      <p:grpSp>
        <p:nvGrpSpPr>
          <p:cNvPr id="2" name="Group 132"/>
          <p:cNvGrpSpPr/>
          <p:nvPr/>
        </p:nvGrpSpPr>
        <p:grpSpPr>
          <a:xfrm>
            <a:off x="238125" y="1816100"/>
            <a:ext cx="5359317" cy="1274762"/>
            <a:chOff x="771525" y="1816100"/>
            <a:chExt cx="5359317" cy="1274762"/>
          </a:xfrm>
        </p:grpSpPr>
        <p:pic>
          <p:nvPicPr>
            <p:cNvPr id="132" name="Picture 131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3025" y="1816100"/>
              <a:ext cx="977817" cy="1274762"/>
            </a:xfrm>
            <a:prstGeom prst="rect">
              <a:avLst/>
            </a:prstGeom>
          </p:spPr>
        </p:pic>
        <p:pic>
          <p:nvPicPr>
            <p:cNvPr id="129" name="Picture 128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900" y="1816100"/>
              <a:ext cx="977817" cy="1274762"/>
            </a:xfrm>
            <a:prstGeom prst="rect">
              <a:avLst/>
            </a:prstGeom>
          </p:spPr>
        </p:pic>
        <p:pic>
          <p:nvPicPr>
            <p:cNvPr id="130" name="Picture 129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5" y="1816100"/>
              <a:ext cx="977817" cy="1274762"/>
            </a:xfrm>
            <a:prstGeom prst="rect">
              <a:avLst/>
            </a:prstGeom>
          </p:spPr>
        </p:pic>
        <p:pic>
          <p:nvPicPr>
            <p:cNvPr id="131" name="Picture 130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650" y="1816100"/>
              <a:ext cx="977817" cy="1274762"/>
            </a:xfrm>
            <a:prstGeom prst="rect">
              <a:avLst/>
            </a:prstGeom>
          </p:spPr>
        </p:pic>
        <p:pic>
          <p:nvPicPr>
            <p:cNvPr id="128" name="Picture 127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2275" y="1816100"/>
              <a:ext cx="977817" cy="1274762"/>
            </a:xfrm>
            <a:prstGeom prst="rect">
              <a:avLst/>
            </a:prstGeom>
          </p:spPr>
        </p:pic>
      </p:grpSp>
      <p:grpSp>
        <p:nvGrpSpPr>
          <p:cNvPr id="3" name="Group 133"/>
          <p:cNvGrpSpPr/>
          <p:nvPr/>
        </p:nvGrpSpPr>
        <p:grpSpPr>
          <a:xfrm>
            <a:off x="225425" y="3111500"/>
            <a:ext cx="5359317" cy="1274762"/>
            <a:chOff x="771525" y="1816100"/>
            <a:chExt cx="5359317" cy="1274762"/>
          </a:xfrm>
        </p:grpSpPr>
        <p:pic>
          <p:nvPicPr>
            <p:cNvPr id="135" name="Picture 134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3025" y="1816100"/>
              <a:ext cx="977817" cy="1274762"/>
            </a:xfrm>
            <a:prstGeom prst="rect">
              <a:avLst/>
            </a:prstGeom>
          </p:spPr>
        </p:pic>
        <p:pic>
          <p:nvPicPr>
            <p:cNvPr id="136" name="Picture 135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900" y="1816100"/>
              <a:ext cx="977817" cy="1274762"/>
            </a:xfrm>
            <a:prstGeom prst="rect">
              <a:avLst/>
            </a:prstGeom>
          </p:spPr>
        </p:pic>
        <p:pic>
          <p:nvPicPr>
            <p:cNvPr id="137" name="Picture 136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25" y="1816100"/>
              <a:ext cx="977817" cy="1274762"/>
            </a:xfrm>
            <a:prstGeom prst="rect">
              <a:avLst/>
            </a:prstGeom>
          </p:spPr>
        </p:pic>
        <p:pic>
          <p:nvPicPr>
            <p:cNvPr id="138" name="Picture 137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650" y="1816100"/>
              <a:ext cx="977817" cy="1274762"/>
            </a:xfrm>
            <a:prstGeom prst="rect">
              <a:avLst/>
            </a:prstGeom>
          </p:spPr>
        </p:pic>
        <p:pic>
          <p:nvPicPr>
            <p:cNvPr id="139" name="Picture 138" descr="leaf_clip_art_1087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2275" y="1816100"/>
              <a:ext cx="977817" cy="1274762"/>
            </a:xfrm>
            <a:prstGeom prst="rect">
              <a:avLst/>
            </a:prstGeom>
          </p:spPr>
        </p:pic>
      </p:grpSp>
      <p:grpSp>
        <p:nvGrpSpPr>
          <p:cNvPr id="4" name="Group 144"/>
          <p:cNvGrpSpPr/>
          <p:nvPr/>
        </p:nvGrpSpPr>
        <p:grpSpPr>
          <a:xfrm>
            <a:off x="685800" y="2362200"/>
            <a:ext cx="4734358" cy="461665"/>
            <a:chOff x="1219200" y="2362200"/>
            <a:chExt cx="4734358" cy="461665"/>
          </a:xfrm>
        </p:grpSpPr>
        <p:sp>
          <p:nvSpPr>
            <p:cNvPr id="140" name="TextBox 139"/>
            <p:cNvSpPr txBox="1"/>
            <p:nvPr/>
          </p:nvSpPr>
          <p:spPr>
            <a:xfrm>
              <a:off x="1219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368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4290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521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6134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grpSp>
        <p:nvGrpSpPr>
          <p:cNvPr id="6" name="Group 145"/>
          <p:cNvGrpSpPr/>
          <p:nvPr/>
        </p:nvGrpSpPr>
        <p:grpSpPr>
          <a:xfrm>
            <a:off x="660400" y="3683000"/>
            <a:ext cx="4734358" cy="461665"/>
            <a:chOff x="1219200" y="2362200"/>
            <a:chExt cx="4734358" cy="461665"/>
          </a:xfrm>
        </p:grpSpPr>
        <p:sp>
          <p:nvSpPr>
            <p:cNvPr id="147" name="TextBox 146"/>
            <p:cNvSpPr txBox="1"/>
            <p:nvPr/>
          </p:nvSpPr>
          <p:spPr>
            <a:xfrm>
              <a:off x="1219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3368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4290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5212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613400" y="2362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827721" y="118296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0935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117570" y="3975099"/>
            <a:ext cx="121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Uniform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2425" y="397509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Random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99300" y="3975097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Clumped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1138" y="556491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Mean = 3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Variance = 0.2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9913" y="551873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Mean = 3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Variance = 2.7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82772" y="553028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Mean = 3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Variance = 18.2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6" r="8297" b="4169"/>
          <a:stretch/>
        </p:blipFill>
        <p:spPr>
          <a:xfrm>
            <a:off x="187538" y="1450109"/>
            <a:ext cx="2934855" cy="2524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9103" b="3822"/>
          <a:stretch/>
        </p:blipFill>
        <p:spPr>
          <a:xfrm>
            <a:off x="5995946" y="1450109"/>
            <a:ext cx="2909065" cy="2524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7" r="8910" b="3857"/>
          <a:stretch/>
        </p:blipFill>
        <p:spPr>
          <a:xfrm>
            <a:off x="2997200" y="1450109"/>
            <a:ext cx="2915227" cy="25249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81337" y="47293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Relationship between the mean and the variance distinguishes different spatial patterns</a:t>
            </a:r>
          </a:p>
        </p:txBody>
      </p:sp>
    </p:spTree>
    <p:extLst>
      <p:ext uri="{BB962C8B-B14F-4D97-AF65-F5344CB8AC3E}">
        <p14:creationId xmlns:p14="http://schemas.microsoft.com/office/powerpoint/2010/main" val="28801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Plot-based estimates of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950" y="1565654"/>
                <a:ext cx="7886700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Use the sample variance and sample mean from counts (</a:t>
                </a:r>
                <a:r>
                  <a:rPr lang="en-US" sz="2400" i="1" dirty="0"/>
                  <a:t>x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’s) to characterize dispersion:</a:t>
                </a:r>
              </a:p>
              <a:p>
                <a:pPr lvl="1">
                  <a:spcAft>
                    <a:spcPts val="1200"/>
                  </a:spcAft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Random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Clumped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Uniform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1565654"/>
                <a:ext cx="7886700" cy="2923877"/>
              </a:xfrm>
              <a:prstGeom prst="rect">
                <a:avLst/>
              </a:prstGeom>
              <a:blipFill>
                <a:blip r:embed="rId3"/>
                <a:stretch>
                  <a:fillRect l="-1286" t="-1732" r="-322" b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225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Index of Dispersion (ID)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950" y="1119166"/>
            <a:ext cx="79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Ratio of variance to the mean: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2898" y="1638516"/>
            <a:ext cx="3735440" cy="110799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ID ≈ 1 for random patterns</a:t>
            </a:r>
          </a:p>
          <a:p>
            <a:r>
              <a:rPr lang="en-US" sz="2200" dirty="0"/>
              <a:t>ID &lt; 1 for uniform patterns</a:t>
            </a:r>
          </a:p>
          <a:p>
            <a:r>
              <a:rPr lang="en-US" sz="2200" dirty="0"/>
              <a:t>ID &gt; 1 for clumped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6213" y="1730465"/>
                <a:ext cx="1358900" cy="83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3" y="1730465"/>
                <a:ext cx="1358900" cy="8334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5950" y="2903954"/>
            <a:ext cx="7645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ID has a </a:t>
            </a:r>
            <a:r>
              <a:rPr lang="el-GR" sz="2400" dirty="0"/>
              <a:t>χ</a:t>
            </a:r>
            <a:r>
              <a:rPr lang="en-US" sz="2400" baseline="30000" dirty="0"/>
              <a:t>2</a:t>
            </a:r>
            <a:r>
              <a:rPr lang="en-US" sz="2400" dirty="0"/>
              <a:t> distribution (</a:t>
            </a:r>
            <a:r>
              <a:rPr lang="en-US" sz="2400" i="1" dirty="0" err="1"/>
              <a:t>df</a:t>
            </a:r>
            <a:r>
              <a:rPr lang="en-US" sz="2400" dirty="0"/>
              <a:t> = </a:t>
            </a:r>
            <a:r>
              <a:rPr lang="en-US" sz="2400" i="1" dirty="0"/>
              <a:t>k</a:t>
            </a:r>
            <a:r>
              <a:rPr lang="en-US" sz="2400" dirty="0"/>
              <a:t> – 1), so its associated </a:t>
            </a:r>
            <a:r>
              <a:rPr lang="en-US" sz="2400" i="1" dirty="0"/>
              <a:t>P</a:t>
            </a:r>
            <a:r>
              <a:rPr lang="en-US" sz="2400" dirty="0"/>
              <a:t>-value can help us to assess whether the value differs significantly from the null hypothesis that the pattern is random (ID ≈ 1 )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950" y="4604103"/>
            <a:ext cx="7943850" cy="16466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If the </a:t>
            </a:r>
            <a:r>
              <a:rPr lang="en-US" sz="2400" i="1" dirty="0"/>
              <a:t>P</a:t>
            </a:r>
            <a:r>
              <a:rPr lang="en-US" sz="2400" dirty="0"/>
              <a:t>-value associated with the </a:t>
            </a:r>
            <a:r>
              <a:rPr lang="el-GR" sz="2400" dirty="0"/>
              <a:t>χ</a:t>
            </a:r>
            <a:r>
              <a:rPr lang="en-US" sz="2400" baseline="30000" dirty="0"/>
              <a:t>2 </a:t>
            </a:r>
            <a:r>
              <a:rPr lang="en-US" sz="2400" dirty="0"/>
              <a:t>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&lt; 0.10</a:t>
            </a:r>
            <a:r>
              <a:rPr lang="en-US" sz="2400" dirty="0"/>
              <a:t>, distribution is uniform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≥ 0.10 and ≤ 0.90</a:t>
            </a:r>
            <a:r>
              <a:rPr lang="en-US" sz="2400" dirty="0"/>
              <a:t>, distribution is 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&gt; 0.90</a:t>
            </a:r>
            <a:r>
              <a:rPr lang="en-US" sz="2400" dirty="0"/>
              <a:t>, distribution is clumped</a:t>
            </a:r>
          </a:p>
        </p:txBody>
      </p:sp>
    </p:spTree>
    <p:extLst>
      <p:ext uri="{BB962C8B-B14F-4D97-AF65-F5344CB8AC3E}">
        <p14:creationId xmlns:p14="http://schemas.microsoft.com/office/powerpoint/2010/main" val="15155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959" y="397842"/>
            <a:ext cx="818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Example: </a:t>
            </a:r>
            <a:r>
              <a:rPr lang="en-US" sz="3200" dirty="0">
                <a:solidFill>
                  <a:srgbClr val="0070C0"/>
                </a:solidFill>
              </a:rPr>
              <a:t>Plot-based estimate of dispersion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9168" y="2145239"/>
          <a:ext cx="801603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000" i="1" baseline="-250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0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2023" y="3669454"/>
            <a:ext cx="4343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000" i="1" dirty="0"/>
              <a:t>x</a:t>
            </a:r>
            <a:r>
              <a:rPr lang="en-US" sz="2000" dirty="0"/>
              <a:t> = no. larvae per inflorescence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i="1" dirty="0" err="1"/>
              <a:t>F</a:t>
            </a:r>
            <a:r>
              <a:rPr lang="en-US" sz="2000" i="1" baseline="-25000" dirty="0" err="1"/>
              <a:t>x</a:t>
            </a:r>
            <a:r>
              <a:rPr lang="en-US" sz="2000" dirty="0"/>
              <a:t> = no. inflorescences with </a:t>
            </a:r>
            <a:r>
              <a:rPr lang="en-US" sz="2000" i="1" dirty="0"/>
              <a:t>x</a:t>
            </a:r>
            <a:r>
              <a:rPr lang="en-US" sz="2000" dirty="0"/>
              <a:t> larvae</a:t>
            </a:r>
            <a:endParaRPr lang="en-US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725" y="1121955"/>
            <a:ext cx="808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Larvae from carpenter bees were counted in 180 different inflorescences of soap-tree yucca</a:t>
            </a:r>
          </a:p>
        </p:txBody>
      </p:sp>
      <p:pic>
        <p:nvPicPr>
          <p:cNvPr id="1026" name="Picture 2" descr="Yucca elata - Soaptree Yucca (flower stalk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168" y="3211293"/>
            <a:ext cx="2274235" cy="31611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59363" y="6100327"/>
            <a:ext cx="1366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T. Beth Kinsey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15616" y="1980945"/>
            <a:ext cx="606490" cy="1126150"/>
          </a:xfrm>
          <a:prstGeom prst="roundRect">
            <a:avLst>
              <a:gd name="adj" fmla="val 3974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40561" y="1978404"/>
            <a:ext cx="606490" cy="1126150"/>
          </a:xfrm>
          <a:prstGeom prst="roundRect">
            <a:avLst>
              <a:gd name="adj" fmla="val 3974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51547" y="1952952"/>
            <a:ext cx="606490" cy="1126150"/>
          </a:xfrm>
          <a:prstGeom prst="roundRect">
            <a:avLst>
              <a:gd name="adj" fmla="val 3974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958" y="397842"/>
            <a:ext cx="811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Example: </a:t>
            </a:r>
            <a:r>
              <a:rPr lang="en-US" sz="3200" dirty="0">
                <a:solidFill>
                  <a:srgbClr val="0070C0"/>
                </a:solidFill>
              </a:rPr>
              <a:t>Plot-based estimate of dispersion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0268" y="1274720"/>
          <a:ext cx="801603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37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000" i="1" baseline="-250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0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4199" y="4650092"/>
                <a:ext cx="3308350" cy="86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2.90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0.95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=3.05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9" y="4650092"/>
                <a:ext cx="3308350" cy="863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199" y="2198817"/>
                <a:ext cx="8016034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No. inflorescences (</a:t>
                </a:r>
                <a:r>
                  <a:rPr lang="en-US" sz="2000" i="1" dirty="0"/>
                  <a:t>k</a:t>
                </a:r>
                <a:r>
                  <a:rPr lang="en-US" sz="2000" dirty="0"/>
                  <a:t>) = 114 + 25 + … + 1 = 180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no. larvae counted (</a:t>
                </a:r>
                <a:r>
                  <a:rPr lang="en-US" sz="2000" i="1" dirty="0"/>
                  <a:t>c</a:t>
                </a:r>
                <a:r>
                  <a:rPr lang="en-US" sz="2000" dirty="0"/>
                  <a:t>) = (0)(114) + (1)(25) + … + 10(1) = 171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Average no. larvae per inflorescence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:r>
                  <a:rPr lang="en-US" sz="2000" i="1" dirty="0"/>
                  <a:t>c</a:t>
                </a:r>
                <a:r>
                  <a:rPr lang="en-US" sz="2000" dirty="0"/>
                  <a:t>/</a:t>
                </a:r>
                <a:r>
                  <a:rPr lang="en-US" sz="2000" i="1" dirty="0"/>
                  <a:t>k</a:t>
                </a:r>
                <a:r>
                  <a:rPr lang="en-US" sz="2000" dirty="0"/>
                  <a:t>) = 171/180 = 0.95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Sample variance (</a:t>
                </a:r>
                <a:r>
                  <a:rPr lang="en-US" sz="2000" i="1" dirty="0"/>
                  <a:t>s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 = 2.90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9" y="2198817"/>
                <a:ext cx="8016034" cy="1554272"/>
              </a:xfrm>
              <a:prstGeom prst="rect">
                <a:avLst/>
              </a:prstGeom>
              <a:blipFill>
                <a:blip r:embed="rId4"/>
                <a:stretch>
                  <a:fillRect l="-791" t="-2439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54915" y="4635332"/>
            <a:ext cx="477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i="1" dirty="0"/>
              <a:t>P</a:t>
            </a:r>
            <a:r>
              <a:rPr lang="en-US" sz="2200" dirty="0"/>
              <a:t> &gt; 0.99, so evidence the distribution is not random, but clumped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9268" y="4043740"/>
            <a:ext cx="5780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Is the distribution random, uniform, or clumped?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68" y="5559210"/>
            <a:ext cx="3029744" cy="9233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ID ≈ 1</a:t>
            </a:r>
            <a:r>
              <a:rPr lang="en-US" dirty="0"/>
              <a:t> for random patterns</a:t>
            </a:r>
          </a:p>
          <a:p>
            <a:r>
              <a:rPr lang="en-US" dirty="0">
                <a:solidFill>
                  <a:srgbClr val="0070C0"/>
                </a:solidFill>
              </a:rPr>
              <a:t>ID &lt; 1</a:t>
            </a:r>
            <a:r>
              <a:rPr lang="en-US" dirty="0"/>
              <a:t> for uniform patterns</a:t>
            </a:r>
          </a:p>
          <a:p>
            <a:r>
              <a:rPr lang="en-US" dirty="0">
                <a:solidFill>
                  <a:srgbClr val="0070C0"/>
                </a:solidFill>
              </a:rPr>
              <a:t>ID &gt; 1</a:t>
            </a:r>
            <a:r>
              <a:rPr lang="en-US" dirty="0"/>
              <a:t> for clumped patterns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3700" y="5559903"/>
            <a:ext cx="4519828" cy="9233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P </a:t>
            </a:r>
            <a:r>
              <a:rPr lang="en-US" dirty="0">
                <a:solidFill>
                  <a:srgbClr val="0070C0"/>
                </a:solidFill>
              </a:rPr>
              <a:t>&lt; 0.10</a:t>
            </a:r>
            <a:r>
              <a:rPr lang="en-US" dirty="0"/>
              <a:t>, distribution is uniform</a:t>
            </a:r>
          </a:p>
          <a:p>
            <a:r>
              <a:rPr lang="en-US" i="1" dirty="0">
                <a:solidFill>
                  <a:srgbClr val="0070C0"/>
                </a:solidFill>
              </a:rPr>
              <a:t>P </a:t>
            </a:r>
            <a:r>
              <a:rPr lang="en-US" dirty="0">
                <a:solidFill>
                  <a:srgbClr val="0070C0"/>
                </a:solidFill>
              </a:rPr>
              <a:t>≥ 0.10 and ≤ 0.90</a:t>
            </a:r>
            <a:r>
              <a:rPr lang="en-US" dirty="0"/>
              <a:t>, distribution is random</a:t>
            </a:r>
          </a:p>
          <a:p>
            <a:r>
              <a:rPr lang="en-US" i="1" dirty="0">
                <a:solidFill>
                  <a:srgbClr val="0070C0"/>
                </a:solidFill>
              </a:rPr>
              <a:t>P </a:t>
            </a:r>
            <a:r>
              <a:rPr lang="en-US" dirty="0">
                <a:solidFill>
                  <a:srgbClr val="0070C0"/>
                </a:solidFill>
              </a:rPr>
              <a:t>&gt; 0.90</a:t>
            </a:r>
            <a:r>
              <a:rPr lang="en-US" dirty="0"/>
              <a:t>, distribution is clumped</a:t>
            </a:r>
          </a:p>
        </p:txBody>
      </p:sp>
    </p:spTree>
    <p:extLst>
      <p:ext uri="{BB962C8B-B14F-4D97-AF65-F5344CB8AC3E}">
        <p14:creationId xmlns:p14="http://schemas.microsoft.com/office/powerpoint/2010/main" val="14096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F3DF-C50F-DC42-A09E-C6EFE7C6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7"/>
            <a:ext cx="5397293" cy="17729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WFSC 223: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Dealing with Data in the Wild</a:t>
            </a:r>
          </a:p>
        </p:txBody>
      </p:sp>
      <p:pic>
        <p:nvPicPr>
          <p:cNvPr id="23" name="Picture 2" descr="My brother made a curious friend in Antarctica...: aww">
            <a:extLst>
              <a:ext uri="{FF2B5EF4-FFF2-40B4-BE49-F238E27FC236}">
                <a16:creationId xmlns:a16="http://schemas.microsoft.com/office/drawing/2014/main" id="{626F3D45-0887-5C43-8CAB-C6C907565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"/>
          <a:stretch/>
        </p:blipFill>
        <p:spPr bwMode="auto">
          <a:xfrm>
            <a:off x="5399580" y="857257"/>
            <a:ext cx="3744420" cy="51434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D89F-85BB-8F42-AEF3-36CC503E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>
            <a:normAutofit lnSpcReduction="10000"/>
          </a:bodyPr>
          <a:lstStyle/>
          <a:p>
            <a:pPr>
              <a:spcAft>
                <a:spcPts val="450"/>
              </a:spcAft>
            </a:pPr>
            <a:fld id="{3DB77CE2-B844-2843-B7C8-33B9F01E31D3}" type="slidenum">
              <a:rPr lang="en-US">
                <a:solidFill>
                  <a:srgbClr val="FFFFFF"/>
                </a:solidFill>
              </a:rPr>
              <a:pPr>
                <a:spcAft>
                  <a:spcPts val="45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07B44-F580-9747-977F-AC4A4C1FBD3B}"/>
              </a:ext>
            </a:extLst>
          </p:cNvPr>
          <p:cNvSpPr txBox="1"/>
          <p:nvPr/>
        </p:nvSpPr>
        <p:spPr>
          <a:xfrm>
            <a:off x="7222733" y="4967471"/>
            <a:ext cx="86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3AC73-3A60-F846-B9A1-A0E20E595D21}"/>
              </a:ext>
            </a:extLst>
          </p:cNvPr>
          <p:cNvSpPr txBox="1"/>
          <p:nvPr/>
        </p:nvSpPr>
        <p:spPr>
          <a:xfrm rot="972985">
            <a:off x="7764169" y="4868542"/>
            <a:ext cx="6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^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10110D-F2C1-BA4D-B523-D60556B0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8" y="2856217"/>
            <a:ext cx="4685016" cy="3320746"/>
          </a:xfrm>
        </p:spPr>
        <p:txBody>
          <a:bodyPr/>
          <a:lstStyle/>
          <a:p>
            <a:r>
              <a:rPr lang="en-US" dirty="0" err="1"/>
              <a:t>GenEd</a:t>
            </a:r>
            <a:r>
              <a:rPr lang="en-US" dirty="0"/>
              <a:t> and elective for the major/minor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 lots more </a:t>
            </a:r>
            <a:r>
              <a:rPr lang="en-US" dirty="0" err="1"/>
              <a:t>tidyverse</a:t>
            </a:r>
            <a:r>
              <a:rPr lang="en-US" dirty="0"/>
              <a:t>!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Fall 2022, T/Th 4:00-5:15</a:t>
            </a:r>
          </a:p>
        </p:txBody>
      </p:sp>
    </p:spTree>
    <p:extLst>
      <p:ext uri="{BB962C8B-B14F-4D97-AF65-F5344CB8AC3E}">
        <p14:creationId xmlns:p14="http://schemas.microsoft.com/office/powerpoint/2010/main" val="41036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Other distance-based methods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401" y="1219200"/>
            <a:ext cx="772595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Can be used to estimate </a:t>
            </a:r>
            <a:r>
              <a:rPr lang="en-US" sz="2400" dirty="0">
                <a:solidFill>
                  <a:srgbClr val="0070C0"/>
                </a:solidFill>
              </a:rPr>
              <a:t>density</a:t>
            </a:r>
            <a:r>
              <a:rPr lang="en-US" sz="2400" dirty="0"/>
              <a:t> of objects</a:t>
            </a:r>
          </a:p>
          <a:p>
            <a:pPr>
              <a:spcAft>
                <a:spcPts val="1200"/>
              </a:spcAft>
            </a:pPr>
            <a:r>
              <a:rPr lang="en-US" sz="2400" u="sng" dirty="0"/>
              <a:t>Like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distance sampling</a:t>
            </a:r>
            <a:r>
              <a:rPr lang="en-US" sz="2400" dirty="0"/>
              <a:t>, these are based on measured distances to objects; sometimes called ‘plotless estimators’</a:t>
            </a:r>
          </a:p>
          <a:p>
            <a:pPr>
              <a:spcAft>
                <a:spcPts val="600"/>
              </a:spcAft>
            </a:pPr>
            <a:r>
              <a:rPr lang="en-US" sz="2400" u="sng" dirty="0"/>
              <a:t>Unlike</a:t>
            </a:r>
            <a:r>
              <a:rPr lang="en-US" sz="2400" dirty="0">
                <a:solidFill>
                  <a:srgbClr val="0070C0"/>
                </a:solidFill>
              </a:rPr>
              <a:t> distance sampling</a:t>
            </a:r>
            <a:r>
              <a:rPr lang="en-US" sz="2400" dirty="0"/>
              <a:t>, these approaches assume:</a:t>
            </a:r>
          </a:p>
          <a:p>
            <a:pPr marL="688975" indent="-342900">
              <a:buFont typeface="Arial" panose="020B0604020202020204" pitchFamily="34" charset="0"/>
              <a:buChar char="•"/>
            </a:pPr>
            <a:r>
              <a:rPr lang="en-US" sz="2400" dirty="0"/>
              <a:t>detection probability = 1</a:t>
            </a:r>
          </a:p>
          <a:p>
            <a:pPr marL="68897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objects distributed at random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22" y="3502244"/>
            <a:ext cx="2103030" cy="2804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56948" y="4904264"/>
            <a:ext cx="539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 best when objects are uncommon, easy to observe, stationary, and widely scattered; e.g., trees, saguaros…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0014" y="4406828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rgbClr val="C00000"/>
                </a:solidFill>
              </a:rPr>
              <a:t>Are these reasonable?</a:t>
            </a:r>
          </a:p>
        </p:txBody>
      </p:sp>
    </p:spTree>
    <p:extLst>
      <p:ext uri="{BB962C8B-B14F-4D97-AF65-F5344CB8AC3E}">
        <p14:creationId xmlns:p14="http://schemas.microsoft.com/office/powerpoint/2010/main" val="110816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Other distance-based methods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562" y="1212394"/>
            <a:ext cx="52484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Nearest individual</a:t>
            </a:r>
            <a:r>
              <a:rPr lang="en-US" sz="2400" dirty="0"/>
              <a:t> – From a random start point, measure the distance to the nearest object </a:t>
            </a:r>
          </a:p>
          <a:p>
            <a:pPr>
              <a:spcAft>
                <a:spcPts val="2400"/>
              </a:spcAft>
            </a:pPr>
            <a:r>
              <a:rPr lang="en-US" sz="2400" dirty="0"/>
              <a:t>	= </a:t>
            </a:r>
            <a:r>
              <a:rPr lang="en-US" sz="2400" dirty="0">
                <a:solidFill>
                  <a:srgbClr val="C00000"/>
                </a:solidFill>
              </a:rPr>
              <a:t>point-to-object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Nearest neighbor</a:t>
            </a:r>
            <a:r>
              <a:rPr lang="en-US" sz="2400" dirty="0"/>
              <a:t> – From a random start point, locate the nearest object, then measure distance from that object to the next closest object </a:t>
            </a:r>
          </a:p>
          <a:p>
            <a:pPr>
              <a:spcAft>
                <a:spcPts val="2400"/>
              </a:spcAft>
            </a:pPr>
            <a:r>
              <a:rPr lang="en-US" sz="2400" dirty="0"/>
              <a:t>	= </a:t>
            </a:r>
            <a:r>
              <a:rPr lang="en-US" sz="2400" dirty="0">
                <a:solidFill>
                  <a:srgbClr val="7030A0"/>
                </a:solidFill>
              </a:rPr>
              <a:t>object-to-object</a:t>
            </a:r>
          </a:p>
        </p:txBody>
      </p:sp>
      <p:sp>
        <p:nvSpPr>
          <p:cNvPr id="6" name="Oval 5"/>
          <p:cNvSpPr/>
          <p:nvPr/>
        </p:nvSpPr>
        <p:spPr>
          <a:xfrm>
            <a:off x="6980898" y="2002859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78692" y="1601376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16308" y="196323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9964" y="3047952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14063" y="2718209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14428" y="3185809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is4profit.com/img/news/smiley-fa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186" y="2298515"/>
            <a:ext cx="490728" cy="4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7084816" y="3201049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66828" y="3338209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303" y="1865699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76040" y="1587983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79601" y="216135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87169" y="2715843"/>
            <a:ext cx="33897" cy="32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6"/>
          </p:cNvCxnSpPr>
          <p:nvPr/>
        </p:nvCxnSpPr>
        <p:spPr>
          <a:xfrm flipH="1">
            <a:off x="7221976" y="3185112"/>
            <a:ext cx="327989" cy="8451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690432" y="2731094"/>
            <a:ext cx="33897" cy="3200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Point-centered quarter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97188" y="1304879"/>
            <a:ext cx="1737360" cy="1737360"/>
            <a:chOff x="6936740" y="468506"/>
            <a:chExt cx="1737360" cy="1737360"/>
          </a:xfrm>
        </p:grpSpPr>
        <p:grpSp>
          <p:nvGrpSpPr>
            <p:cNvPr id="53" name="Group 52"/>
            <p:cNvGrpSpPr/>
            <p:nvPr/>
          </p:nvGrpSpPr>
          <p:grpSpPr>
            <a:xfrm>
              <a:off x="6936740" y="468506"/>
              <a:ext cx="1737360" cy="1737360"/>
              <a:chOff x="1585587" y="4456809"/>
              <a:chExt cx="1737360" cy="1737360"/>
            </a:xfrm>
          </p:grpSpPr>
          <p:sp>
            <p:nvSpPr>
              <p:cNvPr id="58" name="Flowchart: Or 57"/>
              <p:cNvSpPr/>
              <p:nvPr/>
            </p:nvSpPr>
            <p:spPr>
              <a:xfrm>
                <a:off x="1585587" y="4456809"/>
                <a:ext cx="1737360" cy="1737360"/>
              </a:xfrm>
              <a:prstGeom prst="flowChar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615990" y="5429646"/>
                <a:ext cx="118872" cy="12181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702244" y="5494889"/>
                <a:ext cx="118872" cy="12181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837005" y="4959212"/>
                <a:ext cx="118872" cy="12181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525008" y="4989644"/>
                <a:ext cx="118872" cy="12181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>
              <a:off x="7305144" y="1066583"/>
              <a:ext cx="512088" cy="27060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810749" y="1123158"/>
              <a:ext cx="116180" cy="2018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9" idx="1"/>
            </p:cNvCxnSpPr>
            <p:nvPr/>
          </p:nvCxnSpPr>
          <p:spPr>
            <a:xfrm flipH="1" flipV="1">
              <a:off x="7810750" y="1350241"/>
              <a:ext cx="173801" cy="1089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7172269" y="1345907"/>
              <a:ext cx="633152" cy="212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141337" y="1241081"/>
            <a:ext cx="534344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200" i="1" dirty="0"/>
              <a:t>k</a:t>
            </a:r>
            <a:r>
              <a:rPr lang="en-US" sz="2200" dirty="0"/>
              <a:t> = no. points surveyed, indexed by </a:t>
            </a:r>
            <a:r>
              <a:rPr lang="en-US" sz="2200" i="1" dirty="0"/>
              <a:t>j</a:t>
            </a:r>
            <a:endParaRPr lang="en-US" sz="2200" dirty="0"/>
          </a:p>
          <a:p>
            <a:pPr marL="457200" indent="-457200">
              <a:spcAft>
                <a:spcPts val="1200"/>
              </a:spcAft>
            </a:pPr>
            <a:r>
              <a:rPr lang="en-US" sz="2200" i="1" dirty="0"/>
              <a:t>n</a:t>
            </a:r>
            <a:r>
              <a:rPr lang="en-US" sz="2200" dirty="0"/>
              <a:t> = no. distances measured at each point, indexed by </a:t>
            </a:r>
            <a:r>
              <a:rPr lang="en-US" sz="2200" i="1" dirty="0"/>
              <a:t>i</a:t>
            </a:r>
            <a:r>
              <a:rPr lang="en-US" sz="2200" dirty="0"/>
              <a:t>; these are </a:t>
            </a:r>
            <a:r>
              <a:rPr lang="en-US" sz="2200" dirty="0">
                <a:solidFill>
                  <a:srgbClr val="0070C0"/>
                </a:solidFill>
              </a:rPr>
              <a:t>point-to-object</a:t>
            </a:r>
            <a:r>
              <a:rPr lang="en-US" sz="2200" dirty="0"/>
              <a:t> distances</a:t>
            </a:r>
          </a:p>
          <a:p>
            <a:pPr marL="457200" indent="-457200">
              <a:spcAft>
                <a:spcPts val="1200"/>
              </a:spcAft>
            </a:pPr>
            <a:r>
              <a:rPr lang="en-US" sz="2200" i="1" dirty="0" err="1"/>
              <a:t>r</a:t>
            </a:r>
            <a:r>
              <a:rPr lang="en-US" sz="2200" i="1" baseline="-25000" dirty="0" err="1"/>
              <a:t>ij</a:t>
            </a:r>
            <a:r>
              <a:rPr lang="en-US" sz="2200" dirty="0"/>
              <a:t> = radial distance from the </a:t>
            </a:r>
            <a:r>
              <a:rPr lang="en-US" sz="2200" i="1" dirty="0" err="1"/>
              <a:t>j</a:t>
            </a:r>
            <a:r>
              <a:rPr lang="en-US" sz="2200" i="1" baseline="30000" dirty="0" err="1"/>
              <a:t>th</a:t>
            </a:r>
            <a:r>
              <a:rPr lang="en-US" sz="2200" dirty="0"/>
              <a:t> random point to the </a:t>
            </a:r>
            <a:r>
              <a:rPr lang="en-US" sz="2200" i="1" dirty="0" err="1"/>
              <a:t>i</a:t>
            </a:r>
            <a:r>
              <a:rPr lang="en-US" sz="2200" i="1" baseline="30000" dirty="0" err="1"/>
              <a:t>th</a:t>
            </a:r>
            <a:r>
              <a:rPr lang="en-US" sz="2200" dirty="0"/>
              <a:t> nearest 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3413" y="3719474"/>
                <a:ext cx="6524805" cy="162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If objects are randomly distributed, density is: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3" y="3719474"/>
                <a:ext cx="6524805" cy="1620315"/>
              </a:xfrm>
              <a:prstGeom prst="rect">
                <a:avLst/>
              </a:prstGeom>
              <a:blipFill>
                <a:blip r:embed="rId3"/>
                <a:stretch>
                  <a:fillRect l="-1495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 rot="16200000">
            <a:off x="4217982" y="4524683"/>
            <a:ext cx="287079" cy="1621466"/>
          </a:xfrm>
          <a:prstGeom prst="leftBrace">
            <a:avLst>
              <a:gd name="adj1" fmla="val 45370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3144" y="5526786"/>
            <a:ext cx="3596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Sum of each distance squared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i.e., area of a circle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87875" y="4134307"/>
            <a:ext cx="1572023" cy="430887"/>
            <a:chOff x="4587875" y="4134307"/>
            <a:chExt cx="1572023" cy="430887"/>
          </a:xfrm>
        </p:grpSpPr>
        <p:sp>
          <p:nvSpPr>
            <p:cNvPr id="18" name="TextBox 17"/>
            <p:cNvSpPr txBox="1"/>
            <p:nvPr/>
          </p:nvSpPr>
          <p:spPr>
            <a:xfrm>
              <a:off x="5202072" y="4134307"/>
              <a:ext cx="9578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known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587875" y="4349751"/>
              <a:ext cx="584381" cy="9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78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Point-centered quarter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80768"/>
              </p:ext>
            </p:extLst>
          </p:nvPr>
        </p:nvGraphicFramePr>
        <p:xfrm>
          <a:off x="1830572" y="1464836"/>
          <a:ext cx="5482855" cy="2420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72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Distance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r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(meters)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Point </a:t>
                      </a:r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7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23.4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5203" y="4367144"/>
                <a:ext cx="2430887" cy="73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03" y="4367144"/>
                <a:ext cx="2430887" cy="732188"/>
              </a:xfrm>
              <a:prstGeom prst="rect">
                <a:avLst/>
              </a:prstGeom>
              <a:blipFill>
                <a:blip r:embed="rId3"/>
                <a:stretch>
                  <a:fillRect t="-11864" b="-79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57939" y="5178763"/>
                <a:ext cx="7028122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0.001485/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39" y="5178763"/>
                <a:ext cx="7028122" cy="376770"/>
              </a:xfrm>
              <a:prstGeom prst="rect">
                <a:avLst/>
              </a:prstGeom>
              <a:blipFill>
                <a:blip r:embed="rId4"/>
                <a:stretch>
                  <a:fillRect t="-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7939" y="5634964"/>
                <a:ext cx="7028122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14.85/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39" y="5634964"/>
                <a:ext cx="7028122" cy="376770"/>
              </a:xfrm>
              <a:prstGeom prst="rect">
                <a:avLst/>
              </a:prstGeom>
              <a:blipFill>
                <a:blip r:embed="rId5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9328" y="4367144"/>
                <a:ext cx="4619850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(5)(4)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20.5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5.9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6.6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(4286.81)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328" y="4367144"/>
                <a:ext cx="4619850" cy="669094"/>
              </a:xfrm>
              <a:prstGeom prst="rect">
                <a:avLst/>
              </a:prstGeom>
              <a:blipFill>
                <a:blip r:embed="rId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8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538" y="1556550"/>
            <a:ext cx="40692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0070C0"/>
                </a:solidFill>
              </a:rPr>
              <a:t>Point-centered quarter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0072" y="1556550"/>
            <a:ext cx="40692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0070C0"/>
                </a:solidFill>
              </a:rPr>
              <a:t>Distance sampling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470" y="2135860"/>
            <a:ext cx="41773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Animate or inanimate objects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Line or point configuration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 assumption about perfect detection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 assumption about the spatial distribution of objects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5537" y="2135860"/>
            <a:ext cx="406926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Inanimate objects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Point configuration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Assume perfect detection</a:t>
            </a:r>
          </a:p>
          <a:p>
            <a:pPr marL="285750" indent="-28575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Assume objects distributed randomly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967" y="395994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Which method to estimate density?</a:t>
            </a:r>
          </a:p>
        </p:txBody>
      </p:sp>
    </p:spTree>
    <p:extLst>
      <p:ext uri="{BB962C8B-B14F-4D97-AF65-F5344CB8AC3E}">
        <p14:creationId xmlns:p14="http://schemas.microsoft.com/office/powerpoint/2010/main" val="26568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Spatial Pattern Analysis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669115" y="1759183"/>
            <a:ext cx="2488757" cy="2137144"/>
            <a:chOff x="307606" y="1095153"/>
            <a:chExt cx="2488757" cy="2137144"/>
          </a:xfrm>
        </p:grpSpPr>
        <p:sp>
          <p:nvSpPr>
            <p:cNvPr id="3" name="Rectangle 2"/>
            <p:cNvSpPr/>
            <p:nvPr/>
          </p:nvSpPr>
          <p:spPr>
            <a:xfrm>
              <a:off x="307606" y="1095153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15677" y="1268225"/>
              <a:ext cx="2085755" cy="53163"/>
              <a:chOff x="462512" y="1225693"/>
              <a:chExt cx="2085755" cy="5316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15677" y="1612010"/>
              <a:ext cx="2085755" cy="53163"/>
              <a:chOff x="462512" y="1225693"/>
              <a:chExt cx="2085755" cy="5316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15677" y="1955795"/>
              <a:ext cx="2085755" cy="53163"/>
              <a:chOff x="462512" y="1225693"/>
              <a:chExt cx="2085755" cy="53163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15677" y="2299580"/>
              <a:ext cx="2085755" cy="53163"/>
              <a:chOff x="462512" y="1225693"/>
              <a:chExt cx="2085755" cy="53163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15677" y="2643365"/>
              <a:ext cx="2085755" cy="53163"/>
              <a:chOff x="462512" y="1225693"/>
              <a:chExt cx="2085755" cy="53163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15677" y="2987151"/>
              <a:ext cx="2085755" cy="53163"/>
              <a:chOff x="462512" y="1225693"/>
              <a:chExt cx="2085755" cy="531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08858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495104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69030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275548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62512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682066" y="1225693"/>
                <a:ext cx="53163" cy="5316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380274" y="1759183"/>
            <a:ext cx="2488757" cy="2137144"/>
            <a:chOff x="3380274" y="1095153"/>
            <a:chExt cx="2488757" cy="2137144"/>
          </a:xfrm>
        </p:grpSpPr>
        <p:sp>
          <p:nvSpPr>
            <p:cNvPr id="108" name="Rectangle 107"/>
            <p:cNvSpPr/>
            <p:nvPr/>
          </p:nvSpPr>
          <p:spPr>
            <a:xfrm>
              <a:off x="3380274" y="1095153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214417" y="168112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20937" y="125759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225507" y="21613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617400" y="11288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585059" y="247193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34480" y="109897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0998" y="199832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93835" y="246603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445254" y="234211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401381" y="160137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878913" y="212859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09979" y="18748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214417" y="194516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420417" y="197174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994863" y="194516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481464" y="27070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472096" y="128592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910551" y="201457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969793" y="221451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20937" y="228894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3994863" y="228894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01380" y="218176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3641508" y="206833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520399" y="193747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799877" y="286450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267579" y="298974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641507" y="220820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007730" y="276316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737609" y="249261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607732" y="278276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034351" y="269593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225506" y="259551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52769" y="316850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4396745" y="290449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3588345" y="297651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807899" y="297651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091432" y="1759183"/>
            <a:ext cx="2488757" cy="2137144"/>
            <a:chOff x="5729923" y="1109325"/>
            <a:chExt cx="2488757" cy="2137144"/>
          </a:xfrm>
        </p:grpSpPr>
        <p:sp>
          <p:nvSpPr>
            <p:cNvPr id="151" name="Rectangle 150"/>
            <p:cNvSpPr/>
            <p:nvPr/>
          </p:nvSpPr>
          <p:spPr>
            <a:xfrm>
              <a:off x="5729923" y="1109325"/>
              <a:ext cx="2488757" cy="21371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7480626" y="20684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758465" y="192152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628318" y="18609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6149526" y="14011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7582755" y="27933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344512" y="13597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7590647" y="2012495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7430445" y="280037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004793" y="218379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6202689" y="133850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663600" y="191829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6004793" y="153226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564066" y="19593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7575104" y="211265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716687" y="182149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789829" y="26788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077821" y="1374547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556174" y="226235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455045" y="222178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512792" y="272792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52521" y="202283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716687" y="205797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991157" y="2082502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113839" y="152786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164640" y="222003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851904" y="2632133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007507" y="195579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164641" y="204545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064688" y="201887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799367" y="2616700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6825948" y="2840638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803791" y="21055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668686" y="2856644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737292" y="2778139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684129" y="2652221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852530" y="2724976"/>
              <a:ext cx="53163" cy="5316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703610" y="1179310"/>
            <a:ext cx="7644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Density / Abundance is useful, but does not tell the whole story….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03610" y="4517554"/>
            <a:ext cx="81346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/>
              <a:t>The distribution of organisms in space reflects the underlying processes that explain why organisms occur where they do, including:</a:t>
            </a:r>
          </a:p>
          <a:p>
            <a:pPr marL="574675" indent="-3397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Resource availability</a:t>
            </a:r>
          </a:p>
          <a:p>
            <a:pPr marL="574675" indent="-339725">
              <a:buFont typeface="Arial" panose="020B0604020202020204" pitchFamily="34" charset="0"/>
              <a:buChar char="•"/>
            </a:pPr>
            <a:r>
              <a:rPr lang="en-US" sz="2200" dirty="0"/>
              <a:t>Competition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871872-5C9E-4A01-B38D-85C9307A6AB1}"/>
              </a:ext>
            </a:extLst>
          </p:cNvPr>
          <p:cNvSpPr txBox="1"/>
          <p:nvPr/>
        </p:nvSpPr>
        <p:spPr>
          <a:xfrm>
            <a:off x="1304880" y="3896327"/>
            <a:ext cx="121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Uniform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A1AA56E-DC48-32EC-89D3-4731F4C77F94}"/>
              </a:ext>
            </a:extLst>
          </p:cNvPr>
          <p:cNvSpPr txBox="1"/>
          <p:nvPr/>
        </p:nvSpPr>
        <p:spPr>
          <a:xfrm>
            <a:off x="3957088" y="388249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Random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BB3BBD5-B435-B7F5-08B1-6EC392290C70}"/>
              </a:ext>
            </a:extLst>
          </p:cNvPr>
          <p:cNvSpPr txBox="1"/>
          <p:nvPr/>
        </p:nvSpPr>
        <p:spPr>
          <a:xfrm>
            <a:off x="6659632" y="388496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Clumped</a:t>
            </a:r>
          </a:p>
        </p:txBody>
      </p:sp>
    </p:spTree>
    <p:extLst>
      <p:ext uri="{BB962C8B-B14F-4D97-AF65-F5344CB8AC3E}">
        <p14:creationId xmlns:p14="http://schemas.microsoft.com/office/powerpoint/2010/main" val="12067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44" grpId="0"/>
      <p:bldP spid="18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1393</Words>
  <Application>Microsoft Macintosh PowerPoint</Application>
  <PresentationFormat>On-screen Show (4:3)</PresentationFormat>
  <Paragraphs>377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Open Sans</vt:lpstr>
      <vt:lpstr>Office Theme</vt:lpstr>
      <vt:lpstr>Lecture 23:  Spatial Patterns</vt:lpstr>
      <vt:lpstr>PowerPoint Presentation</vt:lpstr>
      <vt:lpstr>WFSC 223: Dealing with Data in the Wild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24:  Spatial Patterns</dc:title>
  <dc:creator>Bledsoe, Ellen K - (ebledsoe)</dc:creator>
  <cp:lastModifiedBy>Bledsoe, Ellen K - (ebledsoe)</cp:lastModifiedBy>
  <cp:revision>5</cp:revision>
  <dcterms:created xsi:type="dcterms:W3CDTF">2022-04-25T15:53:34Z</dcterms:created>
  <dcterms:modified xsi:type="dcterms:W3CDTF">2022-04-25T17:43:47Z</dcterms:modified>
</cp:coreProperties>
</file>