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517" r:id="rId3"/>
    <p:sldId id="515" r:id="rId4"/>
    <p:sldId id="328" r:id="rId5"/>
    <p:sldId id="334" r:id="rId6"/>
    <p:sldId id="329" r:id="rId7"/>
    <p:sldId id="331" r:id="rId8"/>
    <p:sldId id="332" r:id="rId9"/>
    <p:sldId id="466" r:id="rId10"/>
    <p:sldId id="343" r:id="rId11"/>
    <p:sldId id="344" r:id="rId12"/>
    <p:sldId id="348" r:id="rId13"/>
    <p:sldId id="345" r:id="rId14"/>
    <p:sldId id="361" r:id="rId15"/>
    <p:sldId id="362" r:id="rId16"/>
    <p:sldId id="518" r:id="rId17"/>
    <p:sldId id="505" r:id="rId18"/>
    <p:sldId id="365" r:id="rId19"/>
    <p:sldId id="342" r:id="rId20"/>
    <p:sldId id="351" r:id="rId21"/>
    <p:sldId id="352" r:id="rId22"/>
    <p:sldId id="350" r:id="rId23"/>
    <p:sldId id="35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2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2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C806-5638-F34B-8489-8841D2A469D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395AA-7AF9-A14F-9813-45F8C9A4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6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0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90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</a:t>
            </a:r>
            <a:r>
              <a:rPr lang="en-US" baseline="0" dirty="0"/>
              <a:t> factor</a:t>
            </a:r>
            <a:r>
              <a:rPr lang="en-US" dirty="0"/>
              <a:t> change</a:t>
            </a:r>
            <a:r>
              <a:rPr lang="en-US" baseline="0" dirty="0"/>
              <a:t> if n is close to N or close to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8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Left off 9/20/2021</a:t>
            </a:r>
          </a:p>
        </p:txBody>
      </p:sp>
    </p:spTree>
    <p:extLst>
      <p:ext uri="{BB962C8B-B14F-4D97-AF65-F5344CB8AC3E}">
        <p14:creationId xmlns:p14="http://schemas.microsoft.com/office/powerpoint/2010/main" val="389887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0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off 9/14/2021</a:t>
            </a:r>
          </a:p>
          <a:p>
            <a:r>
              <a:rPr lang="en-US" dirty="0"/>
              <a:t>Center</a:t>
            </a:r>
            <a:r>
              <a:rPr lang="en-US" baseline="0" dirty="0"/>
              <a:t> of target = true mean</a:t>
            </a:r>
            <a:endParaRPr lang="en-US" dirty="0"/>
          </a:p>
          <a:p>
            <a:r>
              <a:rPr lang="en-US" dirty="0"/>
              <a:t>Red</a:t>
            </a:r>
            <a:r>
              <a:rPr lang="en-US" baseline="0" dirty="0"/>
              <a:t> dots = estimates = sample means (NOT measurements from sample units)</a:t>
            </a:r>
          </a:p>
          <a:p>
            <a:r>
              <a:rPr lang="en-US" baseline="0" dirty="0"/>
              <a:t>Blue dot = mean of all samples.  Unbiased means on average, the sample is close to true mean.</a:t>
            </a:r>
          </a:p>
          <a:p>
            <a:endParaRPr lang="en-US" dirty="0"/>
          </a:p>
          <a:p>
            <a:r>
              <a:rPr lang="en-US" dirty="0"/>
              <a:t>Which is the worst</a:t>
            </a:r>
            <a:r>
              <a:rPr lang="en-US" baseline="0" dirty="0"/>
              <a:t> case scenario?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red dot = one sample.  How do we know how precise our sample is when we only have one???????</a:t>
            </a:r>
          </a:p>
        </p:txBody>
      </p:sp>
    </p:spTree>
    <p:extLst>
      <p:ext uri="{BB962C8B-B14F-4D97-AF65-F5344CB8AC3E}">
        <p14:creationId xmlns:p14="http://schemas.microsoft.com/office/powerpoint/2010/main" val="179872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red dot = one sample.  How do we know how precise an estimate is when we only have one?</a:t>
            </a:r>
          </a:p>
          <a:p>
            <a:endParaRPr lang="en-US" dirty="0"/>
          </a:p>
          <a:p>
            <a:r>
              <a:rPr lang="en-US" dirty="0"/>
              <a:t>Each target is like a</a:t>
            </a:r>
            <a:r>
              <a:rPr lang="en-US" baseline="0" dirty="0"/>
              <a:t> sampling distribution = a distribution of estimates drawn from multiple samples of the same size from the </a:t>
            </a:r>
            <a:r>
              <a:rPr lang="en-US" baseline="0"/>
              <a:t>same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1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Left off 9/15/2021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0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0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FBC5-7945-F24D-81C0-6B544CF23A7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AAE2-A1D9-9646-84EA-EE457AD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6A34-39A3-FF46-B8BF-801A48253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Module 3: More Sampling!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54338-EECF-5A4A-86A7-E833D57EB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28, 2022</a:t>
            </a:r>
          </a:p>
        </p:txBody>
      </p:sp>
    </p:spTree>
    <p:extLst>
      <p:ext uri="{BB962C8B-B14F-4D97-AF65-F5344CB8AC3E}">
        <p14:creationId xmlns:p14="http://schemas.microsoft.com/office/powerpoint/2010/main" val="273076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But how can we gauge precision with information from only one sample?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769031" y="2042212"/>
            <a:ext cx="4149413" cy="4078636"/>
            <a:chOff x="2769031" y="1467176"/>
            <a:chExt cx="4149413" cy="4078636"/>
          </a:xfrm>
        </p:grpSpPr>
        <p:grpSp>
          <p:nvGrpSpPr>
            <p:cNvPr id="41" name="Group 40"/>
            <p:cNvGrpSpPr/>
            <p:nvPr/>
          </p:nvGrpSpPr>
          <p:grpSpPr>
            <a:xfrm>
              <a:off x="2769031" y="1467176"/>
              <a:ext cx="4149413" cy="4078636"/>
              <a:chOff x="2769031" y="1575662"/>
              <a:chExt cx="4149413" cy="407863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998204" y="3732508"/>
                <a:ext cx="1920240" cy="1921790"/>
                <a:chOff x="2231756" y="1565329"/>
                <a:chExt cx="1920240" cy="192179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31756" y="1565329"/>
                  <a:ext cx="1920240" cy="19217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460356" y="1794704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688956" y="2023304"/>
                  <a:ext cx="1005840" cy="1005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917556" y="2251904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169016" y="250336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769031" y="3732508"/>
                <a:ext cx="1920240" cy="1921790"/>
                <a:chOff x="2231756" y="1565329"/>
                <a:chExt cx="1920240" cy="192179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231756" y="1565329"/>
                  <a:ext cx="1920240" cy="19217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460356" y="1794704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688956" y="2023304"/>
                  <a:ext cx="1005840" cy="1005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917556" y="2251904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169016" y="250336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769031" y="1575662"/>
                <a:ext cx="1920240" cy="1921790"/>
                <a:chOff x="2231756" y="1565329"/>
                <a:chExt cx="1920240" cy="192179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231756" y="1565329"/>
                  <a:ext cx="1920240" cy="19217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460356" y="1794704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88956" y="2023304"/>
                  <a:ext cx="1005840" cy="1005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917556" y="2251904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3169016" y="250336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998204" y="1575662"/>
                <a:ext cx="1920240" cy="1921790"/>
                <a:chOff x="2231756" y="1565329"/>
                <a:chExt cx="1920240" cy="192179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231756" y="1565329"/>
                  <a:ext cx="1920240" cy="19217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60356" y="1794704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8956" y="2023304"/>
                  <a:ext cx="1005840" cy="1005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17556" y="2251904"/>
                  <a:ext cx="548640" cy="5486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3169016" y="250336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Oval 10"/>
            <p:cNvSpPr/>
            <p:nvPr/>
          </p:nvSpPr>
          <p:spPr>
            <a:xfrm>
              <a:off x="6123042" y="4161539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95498" y="376705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40588" y="441823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5072629" y="4080415"/>
              <a:ext cx="73152" cy="697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17421" y="3670032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6509" y="404514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107579" y="427123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67109" y="456150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07561" y="410390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8548" y="467661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980893" y="374752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12872" y="4076223"/>
              <a:ext cx="73152" cy="73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76624" y="2229013"/>
              <a:ext cx="507267" cy="424689"/>
              <a:chOff x="705010" y="3192489"/>
              <a:chExt cx="507267" cy="42468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43918" y="3363132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64112" y="3192489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47240" y="3295973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flipV="1">
                <a:off x="979380" y="3210571"/>
                <a:ext cx="73152" cy="697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05010" y="3262150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39398" y="3484858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52406" y="3487119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954760" y="3544026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095213" y="3295973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139125" y="3463871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06582" y="3396792"/>
                <a:ext cx="73152" cy="731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19573" y="3368303"/>
                <a:ext cx="73152" cy="7315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644443" y="500950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264574" y="44435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342952" y="495663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V="1">
              <a:off x="4318055" y="4675970"/>
              <a:ext cx="73152" cy="697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681734" y="4141762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920910" y="510265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924256" y="455723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560010" y="470462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8625" y="3999372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87187" y="409107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59494" y="440975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696272" y="4547952"/>
              <a:ext cx="73152" cy="73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375329" y="312807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495523" y="2957433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478651" y="306091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5610791" y="2975515"/>
              <a:ext cx="73152" cy="697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36421" y="302709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418434" y="322599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517155" y="324253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38558" y="328039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726624" y="306091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70536" y="322881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37993" y="316173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550984" y="3133247"/>
              <a:ext cx="73152" cy="73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7939" y="2941233"/>
            <a:ext cx="2623269" cy="2123658"/>
            <a:chOff x="775780" y="2298674"/>
            <a:chExt cx="2623269" cy="2123658"/>
          </a:xfrm>
        </p:grpSpPr>
        <p:sp>
          <p:nvSpPr>
            <p:cNvPr id="84" name="TextBox 83"/>
            <p:cNvSpPr txBox="1"/>
            <p:nvPr/>
          </p:nvSpPr>
          <p:spPr>
            <a:xfrm>
              <a:off x="775780" y="2298674"/>
              <a:ext cx="178339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i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in practice, we get just one estimate from one sample from a population</a:t>
              </a:r>
            </a:p>
          </p:txBody>
        </p:sp>
        <p:cxnSp>
          <p:nvCxnSpPr>
            <p:cNvPr id="4" name="Curved Connector 3"/>
            <p:cNvCxnSpPr>
              <a:cxnSpLocks/>
            </p:cNvCxnSpPr>
            <p:nvPr/>
          </p:nvCxnSpPr>
          <p:spPr>
            <a:xfrm>
              <a:off x="2534457" y="3397574"/>
              <a:ext cx="864592" cy="63886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7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Sampling distributions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586992"/>
            <a:ext cx="814253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We make inferences about population parameters from the estimates we compute from sample data</a:t>
            </a:r>
          </a:p>
          <a:p>
            <a:pPr marL="46355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Because a sample represents only a fraction of a population, estimates have uncertainty</a:t>
            </a:r>
          </a:p>
          <a:p>
            <a:pPr marL="46355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We gauge this uncertainty by measuring the variation among multiple estimates from multiple </a:t>
            </a:r>
            <a:r>
              <a:rPr lang="en-US" sz="2800" u="sng" dirty="0"/>
              <a:t>hypothetical</a:t>
            </a:r>
            <a:r>
              <a:rPr lang="en-US" sz="2800" dirty="0"/>
              <a:t> samples, all of the same size (</a:t>
            </a:r>
            <a:r>
              <a:rPr lang="en-US" sz="2800" i="1" dirty="0"/>
              <a:t>n</a:t>
            </a:r>
            <a:r>
              <a:rPr lang="en-US" sz="2800" dirty="0"/>
              <a:t>), and all drawn from the same population</a:t>
            </a:r>
          </a:p>
        </p:txBody>
      </p:sp>
    </p:spTree>
    <p:extLst>
      <p:ext uri="{BB962C8B-B14F-4D97-AF65-F5344CB8AC3E}">
        <p14:creationId xmlns:p14="http://schemas.microsoft.com/office/powerpoint/2010/main" val="33484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Standard 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709" y="1715241"/>
            <a:ext cx="7857641" cy="12200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Standard error of an estimate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0070C0"/>
                </a:solidFill>
              </a:rPr>
              <a:t>standard deviation</a:t>
            </a:r>
            <a:r>
              <a:rPr lang="en-US" sz="2400" dirty="0"/>
              <a:t> of the sampling distribution of an estimate, which quantifies the amount of </a:t>
            </a:r>
            <a:r>
              <a:rPr lang="en-US" sz="2400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in or </a:t>
            </a:r>
            <a:r>
              <a:rPr lang="en-US" sz="2400" dirty="0">
                <a:solidFill>
                  <a:srgbClr val="0070C0"/>
                </a:solidFill>
              </a:rPr>
              <a:t>precision</a:t>
            </a:r>
            <a:r>
              <a:rPr lang="en-US" sz="2400" dirty="0"/>
              <a:t> of that estimate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0037" y="3429155"/>
                <a:ext cx="1333507" cy="793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37" y="3429155"/>
                <a:ext cx="1333507" cy="7938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063546" y="3609998"/>
            <a:ext cx="5059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7692" y="3429155"/>
            <a:ext cx="387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Reflects variation in the </a:t>
            </a:r>
            <a:r>
              <a:rPr lang="en-US" b="1" dirty="0"/>
              <a:t>population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56455" y="4049484"/>
            <a:ext cx="5059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0602" y="3868641"/>
            <a:ext cx="387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Reflects the amount of information available (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b="1" dirty="0"/>
              <a:t>sample size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293" y="3395663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Standard error of the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6DF03-72A1-8848-AE7B-55E456423A19}"/>
              </a:ext>
            </a:extLst>
          </p:cNvPr>
          <p:cNvSpPr txBox="1"/>
          <p:nvPr/>
        </p:nvSpPr>
        <p:spPr>
          <a:xfrm>
            <a:off x="705293" y="4897705"/>
            <a:ext cx="74742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the standard deviation provides a measure of the spread of the data from the mean, the standard error (SE) represents the uncertainty in the calculation of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  <p:bldP spid="1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3" r="8837" b="3493"/>
          <a:stretch/>
        </p:blipFill>
        <p:spPr>
          <a:xfrm>
            <a:off x="2647508" y="539707"/>
            <a:ext cx="3540642" cy="3143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7415" y="427454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21, 27, 22, 22, 22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4494" y="427454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33, 25, 21, 22, 32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61825" y="4643876"/>
                <a:ext cx="94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22.8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25" y="4643876"/>
                <a:ext cx="94846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51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8904" y="4643876"/>
                <a:ext cx="94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26.6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4" y="4643876"/>
                <a:ext cx="94846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51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3010290" y="3468875"/>
            <a:ext cx="540985" cy="805669"/>
          </a:xfrm>
          <a:prstGeom prst="straightConnector1">
            <a:avLst/>
          </a:prstGeom>
          <a:ln w="28575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58540" y="3530766"/>
            <a:ext cx="449219" cy="707163"/>
          </a:xfrm>
          <a:prstGeom prst="straightConnector1">
            <a:avLst/>
          </a:prstGeom>
          <a:ln w="28575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7508" y="3609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=5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8150" y="36102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=5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3010291" y="4812409"/>
            <a:ext cx="3148613" cy="16133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2A602B-F43D-4650-8253-F57061788356}"/>
              </a:ext>
            </a:extLst>
          </p:cNvPr>
          <p:cNvSpPr txBox="1"/>
          <p:nvPr/>
        </p:nvSpPr>
        <p:spPr>
          <a:xfrm>
            <a:off x="2647508" y="5050824"/>
            <a:ext cx="396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difference is due to sampling ‘error’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DCD00-B7F8-4A4B-B6A9-6B18F24B6B2D}"/>
              </a:ext>
            </a:extLst>
          </p:cNvPr>
          <p:cNvSpPr/>
          <p:nvPr/>
        </p:nvSpPr>
        <p:spPr>
          <a:xfrm>
            <a:off x="4627922" y="657796"/>
            <a:ext cx="2495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distribution of values in the entire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2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8" grpId="0"/>
      <p:bldP spid="1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3" r="8837" b="3493"/>
          <a:stretch/>
        </p:blipFill>
        <p:spPr>
          <a:xfrm>
            <a:off x="664982" y="174930"/>
            <a:ext cx="3540642" cy="3143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8393" y="171294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21, 27, 22, 22, 22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8393" y="78961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33, 25, 21, 22, 32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42803" y="2082278"/>
                <a:ext cx="94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22.8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03" y="2082278"/>
                <a:ext cx="948465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0000" r="-51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42803" y="1158948"/>
                <a:ext cx="94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26.6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03" y="1158948"/>
                <a:ext cx="948465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t="-8197" r="-5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64708" y="1528280"/>
            <a:ext cx="2115215" cy="630129"/>
          </a:xfrm>
          <a:prstGeom prst="straightConnector1">
            <a:avLst/>
          </a:prstGeom>
          <a:ln w="28575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07642" y="1063554"/>
            <a:ext cx="2003791" cy="28006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8104" y="71237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42803" y="2451610"/>
                <a:ext cx="9484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30.1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26.0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26.5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28.2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24.3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25.0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27.7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27.3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03" y="2451610"/>
                <a:ext cx="948465" cy="2308324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t="-1319" r="-5128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A976CDD-2531-475C-A489-0227C8BEB83C}"/>
              </a:ext>
            </a:extLst>
          </p:cNvPr>
          <p:cNvSpPr/>
          <p:nvPr/>
        </p:nvSpPr>
        <p:spPr>
          <a:xfrm>
            <a:off x="2645168" y="435375"/>
            <a:ext cx="2495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distribution of values in the entire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3" r="8837" b="3493"/>
          <a:stretch/>
        </p:blipFill>
        <p:spPr>
          <a:xfrm>
            <a:off x="664982" y="174930"/>
            <a:ext cx="3540642" cy="3143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8393" y="171294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21, 27, 22, 22, 22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8393" y="78961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33, 25, 21, 22, 32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42803" y="2082278"/>
                <a:ext cx="94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22.8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03" y="2082278"/>
                <a:ext cx="948465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0000" r="-51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42803" y="1158948"/>
                <a:ext cx="94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26.6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03" y="1158948"/>
                <a:ext cx="948465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t="-8197" r="-5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42803" y="2451610"/>
                <a:ext cx="9484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30.1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26.0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26.5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28.2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24.3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25.0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27.7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27.3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03" y="2451610"/>
                <a:ext cx="948465" cy="2308324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t="-1319" r="-5128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5" r="8109" b="3598"/>
          <a:stretch/>
        </p:blipFill>
        <p:spPr>
          <a:xfrm>
            <a:off x="679098" y="3313234"/>
            <a:ext cx="3605823" cy="31300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63621" y="3366256"/>
            <a:ext cx="325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distribution of many estimates of the sample mean (all for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=5)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899671" y="4433916"/>
            <a:ext cx="2599248" cy="1008925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8919" y="4796510"/>
            <a:ext cx="182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Continue for all possible samples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5168" y="435375"/>
            <a:ext cx="2495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distribution of values in the entire population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A7B2D-A19F-4A3A-8E02-DA4AFC028EA0}"/>
              </a:ext>
            </a:extLst>
          </p:cNvPr>
          <p:cNvSpPr txBox="1"/>
          <p:nvPr/>
        </p:nvSpPr>
        <p:spPr>
          <a:xfrm>
            <a:off x="3232406" y="1272705"/>
            <a:ext cx="229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spread with </a:t>
            </a:r>
            <a:r>
              <a:rPr lang="en-US" i="1" dirty="0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CE73B-EFA0-4835-9DB5-FE2133A1FB08}"/>
                  </a:ext>
                </a:extLst>
              </p:cNvPr>
              <p:cNvSpPr txBox="1"/>
              <p:nvPr/>
            </p:nvSpPr>
            <p:spPr>
              <a:xfrm>
                <a:off x="3238992" y="4188721"/>
                <a:ext cx="2666015" cy="49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measure spread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CE73B-EFA0-4835-9DB5-FE2133A1F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92" y="4188721"/>
                <a:ext cx="2666015" cy="490391"/>
              </a:xfrm>
              <a:prstGeom prst="rect">
                <a:avLst/>
              </a:prstGeom>
              <a:blipFill>
                <a:blip r:embed="rId8"/>
                <a:stretch>
                  <a:fillRect l="-1826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3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02272"/>
            <a:ext cx="8096250" cy="1349210"/>
          </a:xfrm>
        </p:spPr>
        <p:txBody>
          <a:bodyPr>
            <a:normAutofit/>
          </a:bodyPr>
          <a:lstStyle/>
          <a:p>
            <a:r>
              <a:rPr lang="en-US" sz="3600" dirty="0"/>
              <a:t>Effect of increasing sample size (</a:t>
            </a:r>
            <a:r>
              <a:rPr lang="en-US" sz="3600" i="1" dirty="0"/>
              <a:t>n</a:t>
            </a:r>
            <a:r>
              <a:rPr lang="en-US" sz="3600" dirty="0"/>
              <a:t>) on standard deviation vs. standard error?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1445" y="5166331"/>
            <a:ext cx="196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SD stabilizes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7827" y="5144559"/>
            <a:ext cx="205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SE decreases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1" y="1543175"/>
            <a:ext cx="3801599" cy="37946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85" y="1543175"/>
            <a:ext cx="3801599" cy="3794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921" y="5664106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Describes variation in the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1976" y="5642334"/>
            <a:ext cx="334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Describes variation in an estimate</a:t>
            </a:r>
          </a:p>
        </p:txBody>
      </p:sp>
    </p:spTree>
    <p:extLst>
      <p:ext uri="{BB962C8B-B14F-4D97-AF65-F5344CB8AC3E}">
        <p14:creationId xmlns:p14="http://schemas.microsoft.com/office/powerpoint/2010/main" val="41635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Why worry about uncertainty?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509" y="1466088"/>
            <a:ext cx="76000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Management decisions are based on estimates from sampling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Gauging how much confidence we have in our estimates is critical to making reliable decisions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many animals can we harvest sustainably?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Will we leave a sufficient number of flowering agaves for bats if we burn grasslands?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abundance of a rare species increasing, decreasing, or stable?</a:t>
            </a:r>
          </a:p>
        </p:txBody>
      </p:sp>
    </p:spTree>
    <p:extLst>
      <p:ext uri="{BB962C8B-B14F-4D97-AF65-F5344CB8AC3E}">
        <p14:creationId xmlns:p14="http://schemas.microsoft.com/office/powerpoint/2010/main" val="639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1591" y="1499373"/>
                <a:ext cx="7740817" cy="4538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AutoNum type="arabicParenR"/>
                </a:pPr>
                <a:r>
                  <a:rPr lang="en-US" sz="2400" dirty="0"/>
                  <a:t>Select and survey sample units</a:t>
                </a:r>
              </a:p>
              <a:p>
                <a:pPr marL="457200" indent="-457200">
                  <a:spcAft>
                    <a:spcPts val="1200"/>
                  </a:spcAft>
                  <a:buAutoNum type="arabicParenR"/>
                </a:pPr>
                <a:r>
                  <a:rPr lang="en-US" sz="2400" dirty="0"/>
                  <a:t>Use sample data to estimate the population mean (</a:t>
                </a:r>
                <a:r>
                  <a:rPr lang="el-GR" sz="2400" i="1" dirty="0"/>
                  <a:t>μ</a:t>
                </a:r>
                <a:r>
                  <a:rPr lang="en-US" sz="2400" dirty="0"/>
                  <a:t>) with the sample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marL="457200" indent="-457200">
                  <a:spcAft>
                    <a:spcPts val="1800"/>
                  </a:spcAft>
                </a:pPr>
                <a:r>
                  <a:rPr lang="en-US" sz="2400" i="1" dirty="0">
                    <a:solidFill>
                      <a:srgbClr val="0070C0"/>
                    </a:solidFill>
                  </a:rPr>
                  <a:t>	*This is an unbiased estimate of 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μ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3"/>
                </a:pPr>
                <a:r>
                  <a:rPr lang="en-US" sz="2400" dirty="0"/>
                  <a:t>Use sample data to estimate the population variance (</a:t>
                </a:r>
                <a:r>
                  <a:rPr lang="el-GR" sz="2400" i="1" dirty="0"/>
                  <a:t>σ</a:t>
                </a:r>
                <a:r>
                  <a:rPr lang="el-GR" sz="2400" baseline="30000" dirty="0"/>
                  <a:t>2</a:t>
                </a:r>
                <a:r>
                  <a:rPr lang="en-US" sz="2400" dirty="0"/>
                  <a:t>) with the sample variance (</a:t>
                </a:r>
                <a:r>
                  <a:rPr lang="en-US" sz="2400" i="1" dirty="0"/>
                  <a:t>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	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*This is an unbiased estimate of 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σ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arenR" startAt="4"/>
                </a:pPr>
                <a:r>
                  <a:rPr lang="en-US" sz="2400" dirty="0"/>
                  <a:t>Calculate variance or standard error </a:t>
                </a:r>
                <a:r>
                  <a:rPr lang="en-US" sz="2400" i="1" dirty="0"/>
                  <a:t>of the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These are measures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precision</a:t>
                </a:r>
                <a:r>
                  <a:rPr lang="en-US" sz="2400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1" y="1499373"/>
                <a:ext cx="7740817" cy="4538102"/>
              </a:xfrm>
              <a:prstGeom prst="rect">
                <a:avLst/>
              </a:prstGeom>
              <a:blipFill>
                <a:blip r:embed="rId2"/>
                <a:stretch>
                  <a:fillRect l="-1260" t="-1210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Review: To characterize the population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Simple random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836"/>
                <a:ext cx="8205384" cy="25890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2400" dirty="0">
                    <a:latin typeface="+mn-lt"/>
                  </a:rPr>
                  <a:t>We already discussed estimating these population parameters: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US" sz="2400" dirty="0">
                    <a:latin typeface="+mn-lt"/>
                  </a:rPr>
                  <a:t>= estimate of the population mean (</a:t>
                </a:r>
                <a:r>
                  <a:rPr lang="el-GR" sz="2400" i="1" dirty="0">
                    <a:latin typeface="+mn-lt"/>
                  </a:rPr>
                  <a:t>μ</a:t>
                </a:r>
                <a:r>
                  <a:rPr lang="en-US" sz="2400" dirty="0">
                    <a:latin typeface="+mn-lt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variance (</a:t>
                </a:r>
                <a:r>
                  <a:rPr lang="en-US" sz="2400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n-US" sz="2400" i="1" baseline="30000" dirty="0">
                    <a:solidFill>
                      <a:srgbClr val="0070C0"/>
                    </a:solidFill>
                    <a:latin typeface="+mn-lt"/>
                  </a:rPr>
                  <a:t>2</a:t>
                </a: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US" sz="2400" dirty="0">
                    <a:latin typeface="+mn-lt"/>
                  </a:rPr>
                  <a:t>= estimate of population variance (</a:t>
                </a:r>
                <a:r>
                  <a:rPr lang="el-GR" sz="2400" i="1" dirty="0">
                    <a:latin typeface="+mn-lt"/>
                  </a:rPr>
                  <a:t>σ</a:t>
                </a:r>
                <a:r>
                  <a:rPr lang="en-US" sz="2400" i="1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Sample std. deviation (</a:t>
                </a:r>
                <a:r>
                  <a:rPr lang="en-US" sz="2400" i="1" dirty="0">
                    <a:solidFill>
                      <a:srgbClr val="0070C0"/>
                    </a:solidFill>
                    <a:latin typeface="+mn-lt"/>
                  </a:rPr>
                  <a:t>s</a:t>
                </a: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US" sz="2400" dirty="0">
                    <a:latin typeface="+mn-lt"/>
                  </a:rPr>
                  <a:t>= estimate of population SD (</a:t>
                </a:r>
                <a:r>
                  <a:rPr lang="el-GR" sz="2400" i="1" dirty="0">
                    <a:latin typeface="+mn-lt"/>
                  </a:rPr>
                  <a:t>σ</a:t>
                </a:r>
                <a:r>
                  <a:rPr lang="en-US" sz="2400" dirty="0">
                    <a:latin typeface="+mn-lt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endParaRPr lang="en-US" sz="2400" dirty="0">
                  <a:latin typeface="+mn-lt"/>
                </a:endParaRPr>
              </a:p>
              <a:p>
                <a:pPr>
                  <a:buNone/>
                </a:pPr>
                <a:endParaRPr lang="en-US" sz="2400" dirty="0">
                  <a:latin typeface="+mn-lt"/>
                </a:endParaRPr>
              </a:p>
              <a:p>
                <a:pPr>
                  <a:buNone/>
                </a:pP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836"/>
                <a:ext cx="8205384" cy="2589040"/>
              </a:xfrm>
              <a:blipFill>
                <a:blip r:embed="rId3"/>
                <a:stretch>
                  <a:fillRect l="-1114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5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85E0-BD55-BA4A-98E6-7EAE6076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3334-3D86-6041-AFC6-6E7FD051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Chats 3 &amp; 4 and Discussion 2 are due today!</a:t>
            </a:r>
          </a:p>
          <a:p>
            <a:endParaRPr lang="en-US" dirty="0"/>
          </a:p>
          <a:p>
            <a:r>
              <a:rPr lang="en-US" dirty="0"/>
              <a:t>Assignments 3 &amp; 4 are due </a:t>
            </a:r>
            <a:r>
              <a:rPr lang="en-US" b="1" dirty="0"/>
              <a:t>Wednesday</a:t>
            </a:r>
            <a:r>
              <a:rPr lang="en-US" dirty="0"/>
              <a:t> by 11am</a:t>
            </a:r>
          </a:p>
          <a:p>
            <a:endParaRPr lang="en-US" dirty="0"/>
          </a:p>
          <a:p>
            <a:r>
              <a:rPr lang="en-US" dirty="0"/>
              <a:t>Coffee &amp; Code (8-10am), R help via Main Libraries (9-11am), my office hours (12:30-2 tomorrow)</a:t>
            </a:r>
          </a:p>
          <a:p>
            <a:endParaRPr lang="en-US" dirty="0"/>
          </a:p>
          <a:p>
            <a:r>
              <a:rPr lang="en-US" dirty="0"/>
              <a:t>We’re counting rocks in lab today! Once we are done, I’ll be back in the computer lab (in person &amp; on Zoom) to help with assignments.</a:t>
            </a:r>
          </a:p>
        </p:txBody>
      </p:sp>
    </p:spTree>
    <p:extLst>
      <p:ext uri="{BB962C8B-B14F-4D97-AF65-F5344CB8AC3E}">
        <p14:creationId xmlns:p14="http://schemas.microsoft.com/office/powerpoint/2010/main" val="186438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Simple random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28650" y="1531090"/>
                <a:ext cx="7739173" cy="2604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Tx/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Tx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Variance of the estimate of the mean: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sz="2400" dirty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 is the variance of the sampling distribution of the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+mn-lt"/>
                  </a:rPr>
                  <a:t>  is a finite population correction factor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31090"/>
                <a:ext cx="7739173" cy="2604975"/>
              </a:xfrm>
              <a:prstGeom prst="rect">
                <a:avLst/>
              </a:prstGeom>
              <a:blipFill>
                <a:blip r:embed="rId3"/>
                <a:stretch>
                  <a:fillRect l="-1024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0809" y="1414987"/>
                <a:ext cx="2368404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809" y="1414987"/>
                <a:ext cx="2368404" cy="678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57891" y="3830884"/>
            <a:ext cx="56139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Used only when the total number of sample units in a population (</a:t>
            </a:r>
            <a:r>
              <a:rPr lang="en-US" sz="2400" i="1" dirty="0"/>
              <a:t>N</a:t>
            </a:r>
            <a:r>
              <a:rPr lang="en-US" sz="2400" dirty="0"/>
              <a:t>) is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i="1" dirty="0"/>
              <a:t>N</a:t>
            </a:r>
            <a:r>
              <a:rPr lang="en-US" sz="2400" dirty="0"/>
              <a:t> is unknown, eliminate the correction factor from the equation</a:t>
            </a:r>
          </a:p>
        </p:txBody>
      </p:sp>
    </p:spTree>
    <p:extLst>
      <p:ext uri="{BB962C8B-B14F-4D97-AF65-F5344CB8AC3E}">
        <p14:creationId xmlns:p14="http://schemas.microsoft.com/office/powerpoint/2010/main" val="11929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Simple random sampling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533525"/>
            <a:ext cx="7739173" cy="447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4200"/>
              </a:spcAft>
            </a:pPr>
            <a:r>
              <a:rPr lang="en-US" sz="2400" dirty="0">
                <a:solidFill>
                  <a:srgbClr val="0070C0"/>
                </a:solidFill>
                <a:latin typeface="+mn-lt"/>
              </a:rPr>
              <a:t>Variance of the mean: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200"/>
              </a:spcAft>
            </a:pPr>
            <a:r>
              <a:rPr lang="en-US" sz="2400" dirty="0">
                <a:solidFill>
                  <a:srgbClr val="0070C0"/>
                </a:solidFill>
                <a:latin typeface="+mn-lt"/>
              </a:rPr>
              <a:t>Standard error of the mean (SE):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200"/>
              </a:spcAft>
            </a:pPr>
            <a:r>
              <a:rPr lang="en-US" dirty="0">
                <a:solidFill>
                  <a:srgbClr val="0070C0"/>
                </a:solidFill>
                <a:latin typeface="+mn-lt"/>
              </a:rPr>
              <a:t>If we know 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spcAft>
                <a:spcPts val="4200"/>
              </a:spcAft>
            </a:pPr>
            <a:r>
              <a:rPr lang="en-US" dirty="0">
                <a:solidFill>
                  <a:srgbClr val="0070C0"/>
                </a:solidFill>
                <a:latin typeface="+mn-lt"/>
              </a:rPr>
              <a:t>If we don’t know </a:t>
            </a:r>
            <a:r>
              <a:rPr lang="en-US" i="1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9204" y="1387077"/>
                <a:ext cx="2368404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04" y="1387077"/>
                <a:ext cx="2368404" cy="678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0043" y="2383903"/>
                <a:ext cx="1626727" cy="437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43" y="2383903"/>
                <a:ext cx="1626727" cy="437812"/>
              </a:xfrm>
              <a:prstGeom prst="rect">
                <a:avLst/>
              </a:prstGeom>
              <a:blipFill rotWithShape="0">
                <a:blip r:embed="rId4"/>
                <a:stretch>
                  <a:fillRect r="-13858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26937" y="3125587"/>
                <a:ext cx="201728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37" y="3125587"/>
                <a:ext cx="2017284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9204" y="4398719"/>
                <a:ext cx="175394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04" y="4398719"/>
                <a:ext cx="1753942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D38E2A-9893-4AFC-A146-1224E64881A9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869459" y="1964724"/>
            <a:ext cx="503948" cy="419179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20427F9-115D-471C-BB8A-77DDA1E65E22}"/>
              </a:ext>
            </a:extLst>
          </p:cNvPr>
          <p:cNvSpPr/>
          <p:nvPr/>
        </p:nvSpPr>
        <p:spPr>
          <a:xfrm>
            <a:off x="7052792" y="1317675"/>
            <a:ext cx="470908" cy="4991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4951"/>
                <a:ext cx="8205384" cy="28012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Estimate the population total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solidFill>
                    <a:srgbClr val="0070C0"/>
                  </a:solidFill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>
                  <a:solidFill>
                    <a:srgbClr val="0070C0"/>
                  </a:solidFill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70C0"/>
                    </a:solidFill>
                    <a:latin typeface="+mn-lt"/>
                  </a:rPr>
                  <a:t>Variance of the estimated population total: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4951"/>
                <a:ext cx="8205384" cy="2801236"/>
              </a:xfrm>
              <a:blipFill rotWithShape="0">
                <a:blip r:embed="rId3"/>
                <a:stretch>
                  <a:fillRect l="-966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Population total (i.e., Abundance)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7507" y="2151282"/>
                <a:ext cx="3848986" cy="824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507" y="2151282"/>
                <a:ext cx="3848986" cy="82413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47507" y="3658061"/>
                <a:ext cx="4488601" cy="771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507" y="3658061"/>
                <a:ext cx="4488601" cy="7716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8527" y="1262394"/>
                <a:ext cx="6091130" cy="48720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i="1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 = 286; </a:t>
                </a:r>
                <a:r>
                  <a:rPr lang="en-US" sz="2400" i="1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 = 15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1, 50, 21, 98, 2, 36, 4, 29, 7, 15, 86, 10, 21, 5, 4 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</a:rPr>
                  <a:t> = 25.9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variance: </a:t>
                </a:r>
                <a:r>
                  <a:rPr lang="en-US" sz="2400" i="1" dirty="0">
                    <a:latin typeface="+mn-lt"/>
                  </a:rPr>
                  <a:t>s</a:t>
                </a:r>
                <a:r>
                  <a:rPr lang="en-US" sz="2400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 = 919.1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Variance of sample mean: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Standard error of the mean: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total number of caribou: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Variance of the estimated total: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Standard error of the sample total: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527" y="1262394"/>
                <a:ext cx="6091130" cy="4872038"/>
              </a:xfrm>
              <a:blipFill>
                <a:blip r:embed="rId3"/>
                <a:stretch>
                  <a:fillRect l="-1502" t="-1001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Back to the Caribou ex.</a:t>
            </a:r>
          </a:p>
        </p:txBody>
      </p:sp>
      <p:pic>
        <p:nvPicPr>
          <p:cNvPr id="5" name="Picture 2" descr="http://www.caribou-pictures.com/caribou_d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1" y="432627"/>
            <a:ext cx="2074813" cy="27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1276" y="3349445"/>
                <a:ext cx="2883738" cy="46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286−15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286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919.1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58.1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276" y="3349445"/>
                <a:ext cx="2883738" cy="460832"/>
              </a:xfrm>
              <a:prstGeom prst="rect">
                <a:avLst/>
              </a:prstGeom>
              <a:blipFill>
                <a:blip r:embed="rId5"/>
                <a:stretch>
                  <a:fillRect r="-175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3516" y="3919390"/>
                <a:ext cx="2257477" cy="3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58.1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7.6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16" y="3919390"/>
                <a:ext cx="2257477" cy="390492"/>
              </a:xfrm>
              <a:prstGeom prst="rect">
                <a:avLst/>
              </a:prstGeom>
              <a:blipFill>
                <a:blip r:embed="rId6"/>
                <a:stretch>
                  <a:fillRect r="-224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64373" y="4464523"/>
                <a:ext cx="2238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=286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×25.9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7,417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73" y="4464523"/>
                <a:ext cx="2238626" cy="338554"/>
              </a:xfrm>
              <a:prstGeom prst="rect">
                <a:avLst/>
              </a:prstGeom>
              <a:blipFill>
                <a:blip r:embed="rId7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1431" y="4944823"/>
                <a:ext cx="3515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(286)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58.1=4,748,879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31" y="4944823"/>
                <a:ext cx="3515386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47695" y="5465125"/>
                <a:ext cx="2942857" cy="3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4,748,879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2,179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5" y="5465125"/>
                <a:ext cx="2942857" cy="390492"/>
              </a:xfrm>
              <a:prstGeom prst="rect">
                <a:avLst/>
              </a:prstGeom>
              <a:blipFill>
                <a:blip r:embed="rId9"/>
                <a:stretch>
                  <a:fillRect r="-1717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269572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Statistical inference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4212" y="1257147"/>
            <a:ext cx="796016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probability to justify statements or conclusions about a </a:t>
            </a:r>
            <a:r>
              <a:rPr 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based on information in a </a:t>
            </a:r>
            <a:r>
              <a:rPr 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0682" y="5322446"/>
            <a:ext cx="78359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Scope of inference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— the population to which inferences from a sample apply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F32825-7E6F-43AF-9ABD-F2F6846F8486}"/>
              </a:ext>
            </a:extLst>
          </p:cNvPr>
          <p:cNvSpPr/>
          <p:nvPr/>
        </p:nvSpPr>
        <p:spPr>
          <a:xfrm>
            <a:off x="1815525" y="2594653"/>
            <a:ext cx="2441359" cy="24413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FFC52-57D4-4EC1-8C1E-59F03C109C5B}"/>
              </a:ext>
            </a:extLst>
          </p:cNvPr>
          <p:cNvSpPr/>
          <p:nvPr/>
        </p:nvSpPr>
        <p:spPr>
          <a:xfrm>
            <a:off x="3158821" y="4374153"/>
            <a:ext cx="299540" cy="29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EA0FB-5C78-4A62-8663-26C1EC257FCC}"/>
              </a:ext>
            </a:extLst>
          </p:cNvPr>
          <p:cNvSpPr/>
          <p:nvPr/>
        </p:nvSpPr>
        <p:spPr>
          <a:xfrm>
            <a:off x="2355077" y="2771609"/>
            <a:ext cx="14275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</a:rPr>
              <a:t>population</a:t>
            </a:r>
            <a:endParaRPr lang="en-US" sz="2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68D63-E14C-424B-9BE3-38BC30B84444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458361" y="4348918"/>
            <a:ext cx="2664313" cy="1750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FC6A17-BDF3-4A8C-8741-E3A0124EB8B8}"/>
              </a:ext>
            </a:extLst>
          </p:cNvPr>
          <p:cNvCxnSpPr>
            <a:stCxn id="20" idx="1"/>
          </p:cNvCxnSpPr>
          <p:nvPr/>
        </p:nvCxnSpPr>
        <p:spPr>
          <a:xfrm flipH="1">
            <a:off x="3724225" y="3085027"/>
            <a:ext cx="2023738" cy="646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5AAA2A-AC89-4828-982A-CF0089CF76E7}"/>
              </a:ext>
            </a:extLst>
          </p:cNvPr>
          <p:cNvSpPr/>
          <p:nvPr/>
        </p:nvSpPr>
        <p:spPr>
          <a:xfrm>
            <a:off x="5747963" y="2869583"/>
            <a:ext cx="1398973" cy="43088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</a:rPr>
              <a:t>conclusion</a:t>
            </a:r>
            <a:endParaRPr lang="en-US" sz="2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F867B3-D1EA-4339-BC65-482373B74934}"/>
              </a:ext>
            </a:extLst>
          </p:cNvPr>
          <p:cNvCxnSpPr/>
          <p:nvPr/>
        </p:nvCxnSpPr>
        <p:spPr>
          <a:xfrm flipV="1">
            <a:off x="6447449" y="3381750"/>
            <a:ext cx="1" cy="7236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C016F77-5533-4988-935F-07A46B08819B}"/>
              </a:ext>
            </a:extLst>
          </p:cNvPr>
          <p:cNvSpPr/>
          <p:nvPr/>
        </p:nvSpPr>
        <p:spPr>
          <a:xfrm>
            <a:off x="4256883" y="2300073"/>
            <a:ext cx="12574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</a:rPr>
              <a:t>statistical</a:t>
            </a:r>
          </a:p>
          <a:p>
            <a:pPr algn="ctr"/>
            <a:r>
              <a:rPr lang="en-US" sz="2200" dirty="0">
                <a:latin typeface="Calibri" panose="020F0502020204030204" pitchFamily="34" charset="0"/>
              </a:rPr>
              <a:t>inference</a:t>
            </a:r>
            <a:endParaRPr lang="en-US" sz="2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66608C-E6B2-42C9-8BB2-DDACDBE38296}"/>
              </a:ext>
            </a:extLst>
          </p:cNvPr>
          <p:cNvSpPr/>
          <p:nvPr/>
        </p:nvSpPr>
        <p:spPr>
          <a:xfrm>
            <a:off x="2107439" y="3168491"/>
            <a:ext cx="299540" cy="29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061090-A102-4A7C-8F40-E7E390A1DCFA}"/>
              </a:ext>
            </a:extLst>
          </p:cNvPr>
          <p:cNvSpPr/>
          <p:nvPr/>
        </p:nvSpPr>
        <p:spPr>
          <a:xfrm>
            <a:off x="2187633" y="4077273"/>
            <a:ext cx="299540" cy="29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FD703E-BC93-4DA8-A68E-0AC53D7E0BBB}"/>
              </a:ext>
            </a:extLst>
          </p:cNvPr>
          <p:cNvSpPr/>
          <p:nvPr/>
        </p:nvSpPr>
        <p:spPr>
          <a:xfrm>
            <a:off x="2859281" y="3710796"/>
            <a:ext cx="299540" cy="29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5D2CBC-6725-421F-A620-6535A3B469D7}"/>
              </a:ext>
            </a:extLst>
          </p:cNvPr>
          <p:cNvSpPr/>
          <p:nvPr/>
        </p:nvSpPr>
        <p:spPr>
          <a:xfrm>
            <a:off x="3574455" y="3346912"/>
            <a:ext cx="299540" cy="29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A72D3F-F6EF-428E-931E-E4BD1C7D3F45}"/>
              </a:ext>
            </a:extLst>
          </p:cNvPr>
          <p:cNvCxnSpPr>
            <a:cxnSpLocks/>
          </p:cNvCxnSpPr>
          <p:nvPr/>
        </p:nvCxnSpPr>
        <p:spPr>
          <a:xfrm>
            <a:off x="3158821" y="3842664"/>
            <a:ext cx="2963853" cy="5062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945308-D2BB-4648-8D28-934A89694F43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406979" y="3318261"/>
            <a:ext cx="3715695" cy="10306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03442D-DE27-40DE-8D72-2A776AB6E76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2487173" y="4227043"/>
            <a:ext cx="3635501" cy="1218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E91139-C9C7-455B-9836-BD62EFC4C261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3873995" y="3496682"/>
            <a:ext cx="2248679" cy="8522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AE8613-F808-46A7-8C1B-8AD9A8840CA6}"/>
              </a:ext>
            </a:extLst>
          </p:cNvPr>
          <p:cNvGrpSpPr/>
          <p:nvPr/>
        </p:nvGrpSpPr>
        <p:grpSpPr>
          <a:xfrm>
            <a:off x="5963465" y="4174949"/>
            <a:ext cx="1008609" cy="947695"/>
            <a:chOff x="7260920" y="4280462"/>
            <a:chExt cx="1008609" cy="9476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1B281B-D1A4-4906-BC82-EA306A29A6CF}"/>
                </a:ext>
              </a:extLst>
            </p:cNvPr>
            <p:cNvSpPr/>
            <p:nvPr/>
          </p:nvSpPr>
          <p:spPr>
            <a:xfrm>
              <a:off x="7260920" y="4797270"/>
              <a:ext cx="100860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alibri" panose="020F0502020204030204" pitchFamily="34" charset="0"/>
                </a:rPr>
                <a:t>sample</a:t>
              </a:r>
              <a:endParaRPr lang="en-US" sz="22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66F48E3-98BD-437F-978F-79EC612EEC9E}"/>
                </a:ext>
              </a:extLst>
            </p:cNvPr>
            <p:cNvSpPr/>
            <p:nvPr/>
          </p:nvSpPr>
          <p:spPr>
            <a:xfrm>
              <a:off x="7309548" y="4555136"/>
              <a:ext cx="301752" cy="301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1480971-D685-4414-9EA8-CEF824FF1F41}"/>
                </a:ext>
              </a:extLst>
            </p:cNvPr>
            <p:cNvSpPr/>
            <p:nvPr/>
          </p:nvSpPr>
          <p:spPr>
            <a:xfrm>
              <a:off x="7443152" y="4288722"/>
              <a:ext cx="301752" cy="301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AC6A694-5328-48AC-9B23-0823A7EA981F}"/>
                </a:ext>
              </a:extLst>
            </p:cNvPr>
            <p:cNvSpPr/>
            <p:nvPr/>
          </p:nvSpPr>
          <p:spPr>
            <a:xfrm>
              <a:off x="7615872" y="4566520"/>
              <a:ext cx="301752" cy="301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A727CA-DEA5-44F1-A43B-D4B0AC5717E7}"/>
                </a:ext>
              </a:extLst>
            </p:cNvPr>
            <p:cNvSpPr/>
            <p:nvPr/>
          </p:nvSpPr>
          <p:spPr>
            <a:xfrm>
              <a:off x="7901002" y="4565170"/>
              <a:ext cx="301752" cy="301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C134A6-E725-4405-A4D9-7C7DBBC9F19A}"/>
                </a:ext>
              </a:extLst>
            </p:cNvPr>
            <p:cNvSpPr/>
            <p:nvPr/>
          </p:nvSpPr>
          <p:spPr>
            <a:xfrm>
              <a:off x="7767927" y="4280462"/>
              <a:ext cx="301752" cy="3017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0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16" grpId="0" animBg="1"/>
      <p:bldP spid="17" grpId="0"/>
      <p:bldP spid="20" grpId="0" animBg="1"/>
      <p:bldP spid="23" grpId="0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9385" y="1234782"/>
            <a:ext cx="1766806" cy="164281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6273" y="1579138"/>
            <a:ext cx="1233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sample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95611" y="1312268"/>
            <a:ext cx="2061276" cy="1487838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0698" y="1356389"/>
            <a:ext cx="2556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Estimate of population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7875" y="1772051"/>
            <a:ext cx="224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estimator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501" y="3143618"/>
            <a:ext cx="814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>
              <a:spcAft>
                <a:spcPts val="1800"/>
              </a:spcAft>
            </a:pPr>
            <a:r>
              <a:rPr lang="en-US" sz="2400" dirty="0"/>
              <a:t>E.g., To estimate density of agaves on Fort Huachuca, we count the number of agaves on a sample of 1-ha plots and use those counts to estimate density for the entire Fort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675558" y="4609965"/>
            <a:ext cx="41744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>
              <a:spcAft>
                <a:spcPts val="1800"/>
              </a:spcAft>
            </a:pPr>
            <a:r>
              <a:rPr lang="en-US" sz="2600" i="1" dirty="0">
                <a:solidFill>
                  <a:srgbClr val="0070C0"/>
                </a:solidFill>
              </a:rPr>
              <a:t>Estimators can vary in quality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58" y="464070"/>
            <a:ext cx="789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Estimators</a:t>
            </a:r>
            <a:r>
              <a:rPr lang="en-US" sz="2800" dirty="0"/>
              <a:t> “convert” sample data to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011845"/>
                <a:ext cx="9144000" cy="2801236"/>
              </a:xfrm>
            </p:spPr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i="1" dirty="0">
                    <a:latin typeface="+mn-lt"/>
                  </a:rPr>
                  <a:t>Sample</a:t>
                </a:r>
                <a:r>
                  <a:rPr lang="en-US" sz="2400" dirty="0">
                    <a:latin typeface="+mn-lt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</a:rPr>
                  <a:t>) is an estimator of the </a:t>
                </a:r>
                <a:r>
                  <a:rPr lang="en-US" sz="2400" i="1" dirty="0">
                    <a:latin typeface="+mn-lt"/>
                  </a:rPr>
                  <a:t>population</a:t>
                </a:r>
                <a:r>
                  <a:rPr lang="en-US" sz="2400" dirty="0">
                    <a:latin typeface="+mn-lt"/>
                  </a:rPr>
                  <a:t> mean (</a:t>
                </a:r>
                <a:r>
                  <a:rPr lang="el-GR" sz="2400" i="1" dirty="0">
                    <a:latin typeface="+mn-lt"/>
                  </a:rPr>
                  <a:t>μ</a:t>
                </a:r>
                <a:r>
                  <a:rPr lang="en-US" sz="2400" dirty="0">
                    <a:latin typeface="+mn-lt"/>
                  </a:rPr>
                  <a:t>):</a:t>
                </a:r>
              </a:p>
              <a:p>
                <a:pPr algn="ctr">
                  <a:buNone/>
                </a:pPr>
                <a:endParaRPr lang="en-US" sz="2400" dirty="0">
                  <a:latin typeface="+mn-lt"/>
                </a:endParaRPr>
              </a:p>
              <a:p>
                <a:pPr algn="ctr">
                  <a:buNone/>
                </a:pPr>
                <a:endParaRPr lang="en-US" sz="2400" dirty="0">
                  <a:latin typeface="+mn-lt"/>
                </a:endParaRPr>
              </a:p>
              <a:p>
                <a:pPr algn="ctr">
                  <a:buNone/>
                </a:pPr>
                <a:endParaRPr lang="en-US" sz="2400" dirty="0">
                  <a:latin typeface="+mn-lt"/>
                </a:endParaRPr>
              </a:p>
              <a:p>
                <a:pPr algn="ctr">
                  <a:buNone/>
                </a:pPr>
                <a:r>
                  <a:rPr lang="en-US" sz="2400" i="1" dirty="0">
                    <a:latin typeface="+mn-lt"/>
                  </a:rPr>
                  <a:t>Sample</a:t>
                </a:r>
                <a:r>
                  <a:rPr lang="en-US" sz="2400" dirty="0">
                    <a:latin typeface="+mn-lt"/>
                  </a:rPr>
                  <a:t> variance (</a:t>
                </a:r>
                <a:r>
                  <a:rPr lang="en-US" sz="2400" i="1" dirty="0">
                    <a:latin typeface="+mn-lt"/>
                  </a:rPr>
                  <a:t>s</a:t>
                </a:r>
                <a:r>
                  <a:rPr lang="en-US" sz="2400" i="1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) is an estimator of </a:t>
                </a:r>
                <a:r>
                  <a:rPr lang="en-US" sz="2400" i="1" dirty="0">
                    <a:latin typeface="+mn-lt"/>
                  </a:rPr>
                  <a:t>population</a:t>
                </a:r>
                <a:r>
                  <a:rPr lang="en-US" sz="2400" dirty="0">
                    <a:latin typeface="+mn-lt"/>
                  </a:rPr>
                  <a:t> variance (</a:t>
                </a:r>
                <a:r>
                  <a:rPr lang="el-GR" sz="2400" i="1" dirty="0">
                    <a:latin typeface="+mn-lt"/>
                  </a:rPr>
                  <a:t>σ</a:t>
                </a:r>
                <a:r>
                  <a:rPr lang="en-US" sz="2400" i="1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):</a:t>
                </a:r>
              </a:p>
              <a:p>
                <a:pPr algn="ctr">
                  <a:buNone/>
                </a:pPr>
                <a:endParaRPr lang="en-US" sz="2400" dirty="0">
                  <a:latin typeface="+mn-lt"/>
                </a:endParaRPr>
              </a:p>
              <a:p>
                <a:pPr algn="ctr">
                  <a:buNone/>
                </a:pP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11845"/>
                <a:ext cx="9144000" cy="2801236"/>
              </a:xfrm>
              <a:blipFill>
                <a:blip r:embed="rId3"/>
                <a:stretch>
                  <a:fillRect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Estimating population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0791" y="2484547"/>
                <a:ext cx="2636875" cy="816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91" y="2484547"/>
                <a:ext cx="2636875" cy="816698"/>
              </a:xfrm>
              <a:prstGeom prst="rect">
                <a:avLst/>
              </a:prstGeom>
              <a:blipFill>
                <a:blip r:embed="rId4"/>
                <a:stretch>
                  <a:fillRect t="-72727" b="-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30680" y="4370358"/>
                <a:ext cx="2562046" cy="67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80" y="4370358"/>
                <a:ext cx="2562046" cy="675121"/>
              </a:xfrm>
              <a:prstGeom prst="rect">
                <a:avLst/>
              </a:prstGeom>
              <a:blipFill>
                <a:blip r:embed="rId5"/>
                <a:stretch>
                  <a:fillRect t="-5925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371409" y="1637705"/>
            <a:ext cx="6303213" cy="846842"/>
            <a:chOff x="2371410" y="1137394"/>
            <a:chExt cx="5846778" cy="846842"/>
          </a:xfrm>
        </p:grpSpPr>
        <p:sp>
          <p:nvSpPr>
            <p:cNvPr id="2" name="Oval 1"/>
            <p:cNvSpPr/>
            <p:nvPr/>
          </p:nvSpPr>
          <p:spPr>
            <a:xfrm>
              <a:off x="2371410" y="1444663"/>
              <a:ext cx="539573" cy="5395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78615" y="1444663"/>
              <a:ext cx="539573" cy="5395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2562330" y="1137394"/>
              <a:ext cx="5456255" cy="816698"/>
            </a:xfrm>
            <a:prstGeom prst="arc">
              <a:avLst>
                <a:gd name="adj1" fmla="val 10905453"/>
                <a:gd name="adj2" fmla="val 2148643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77233" y="3480033"/>
            <a:ext cx="6258654" cy="856890"/>
            <a:chOff x="2720063" y="2931681"/>
            <a:chExt cx="5806586" cy="856890"/>
          </a:xfrm>
        </p:grpSpPr>
        <p:sp>
          <p:nvSpPr>
            <p:cNvPr id="10" name="Oval 9"/>
            <p:cNvSpPr/>
            <p:nvPr/>
          </p:nvSpPr>
          <p:spPr>
            <a:xfrm>
              <a:off x="2720063" y="3238950"/>
              <a:ext cx="539573" cy="5395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987076" y="3248998"/>
              <a:ext cx="539573" cy="53957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2910983" y="2931681"/>
              <a:ext cx="5456255" cy="816698"/>
            </a:xfrm>
            <a:prstGeom prst="arc">
              <a:avLst>
                <a:gd name="adj1" fmla="val 10905453"/>
                <a:gd name="adj2" fmla="val 2148643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Ideal estimators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2" y="1761227"/>
            <a:ext cx="8142533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indent="-514350">
              <a:spcAft>
                <a:spcPts val="3000"/>
              </a:spcAft>
              <a:buAutoNum type="arabicParenR"/>
            </a:pPr>
            <a:r>
              <a:rPr lang="en-US" sz="2800" dirty="0"/>
              <a:t>Provide estimates that are close to the value of the true population parameter  </a:t>
            </a:r>
          </a:p>
          <a:p>
            <a:pPr marL="520700" indent="-514350">
              <a:spcAft>
                <a:spcPts val="1800"/>
              </a:spcAft>
              <a:buAutoNum type="arabicParenR"/>
            </a:pPr>
            <a:r>
              <a:rPr lang="en-US" sz="2800" dirty="0"/>
              <a:t>Estimates from multiple samples drawn from the same population would be similar to one another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5069" y="215879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0070C0"/>
                </a:solidFill>
              </a:rPr>
              <a:t> Bias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6620" y="3846108"/>
            <a:ext cx="194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0070C0"/>
                </a:solidFill>
              </a:rPr>
              <a:t> Precision</a:t>
            </a:r>
          </a:p>
        </p:txBody>
      </p:sp>
    </p:spTree>
    <p:extLst>
      <p:ext uri="{BB962C8B-B14F-4D97-AF65-F5344CB8AC3E}">
        <p14:creationId xmlns:p14="http://schemas.microsoft.com/office/powerpoint/2010/main" val="30463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510" y="1334793"/>
            <a:ext cx="81425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254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/>
              <a:t>Describes uncertainty in an estimate</a:t>
            </a:r>
          </a:p>
          <a:p>
            <a:pPr marL="231775" indent="-225425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/>
              <a:t>Two aspects: </a:t>
            </a:r>
            <a:r>
              <a:rPr lang="en-US" sz="2800" dirty="0">
                <a:solidFill>
                  <a:srgbClr val="0070C0"/>
                </a:solidFill>
              </a:rPr>
              <a:t>bias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precision</a:t>
            </a:r>
          </a:p>
          <a:p>
            <a:pPr lvl="1" indent="6350"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Bias</a:t>
            </a:r>
            <a:r>
              <a:rPr lang="en-US" sz="2800" dirty="0"/>
              <a:t> is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error introduced into sampling data that causes estimates to </a:t>
            </a:r>
            <a:r>
              <a:rPr lang="en-US" sz="2800" dirty="0">
                <a:cs typeface="Calibri" pitchFamily="34" charset="0"/>
              </a:rPr>
              <a:t>differ </a:t>
            </a:r>
            <a:r>
              <a:rPr lang="en-US" sz="2800" u="sng" dirty="0">
                <a:cs typeface="Calibri" pitchFamily="34" charset="0"/>
              </a:rPr>
              <a:t>systematically</a:t>
            </a:r>
            <a:r>
              <a:rPr lang="en-US" sz="2800" dirty="0">
                <a:cs typeface="Calibri" pitchFamily="34" charset="0"/>
              </a:rPr>
              <a:t> from the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true value of the parameter </a:t>
            </a:r>
          </a:p>
          <a:p>
            <a:pPr lvl="1" indent="6350"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  <a:latin typeface="Calibri" pitchFamily="34" charset="0"/>
              </a:rPr>
              <a:t>Precision </a:t>
            </a:r>
            <a:r>
              <a:rPr lang="en-US" sz="2800" dirty="0">
                <a:latin typeface="Calibri" pitchFamily="34" charset="0"/>
              </a:rPr>
              <a:t>is a measure of </a:t>
            </a:r>
            <a:r>
              <a:rPr lang="en-US" sz="2800" u="sng" dirty="0">
                <a:latin typeface="Calibri" pitchFamily="34" charset="0"/>
              </a:rPr>
              <a:t>similarity</a:t>
            </a:r>
            <a:r>
              <a:rPr lang="en-US" sz="2800" dirty="0">
                <a:latin typeface="Calibri" pitchFamily="34" charset="0"/>
              </a:rPr>
              <a:t> among estimates from </a:t>
            </a:r>
            <a:r>
              <a:rPr lang="en-US" sz="2800" u="sng" dirty="0">
                <a:latin typeface="Calibri" pitchFamily="34" charset="0"/>
              </a:rPr>
              <a:t>multiple samples</a:t>
            </a:r>
            <a:r>
              <a:rPr lang="en-US" sz="2800" dirty="0">
                <a:latin typeface="Calibri" pitchFamily="34" charset="0"/>
              </a:rPr>
              <a:t> drawn from the same population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826058" y="2119396"/>
            <a:ext cx="4149413" cy="4078636"/>
            <a:chOff x="2769031" y="1575662"/>
            <a:chExt cx="4149413" cy="4078636"/>
          </a:xfrm>
        </p:grpSpPr>
        <p:grpSp>
          <p:nvGrpSpPr>
            <p:cNvPr id="10" name="Group 9"/>
            <p:cNvGrpSpPr/>
            <p:nvPr/>
          </p:nvGrpSpPr>
          <p:grpSpPr>
            <a:xfrm>
              <a:off x="4998204" y="3732508"/>
              <a:ext cx="1920240" cy="1921790"/>
              <a:chOff x="2231756" y="1565329"/>
              <a:chExt cx="1920240" cy="192179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31756" y="1565329"/>
                <a:ext cx="1920240" cy="19217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60356" y="1794704"/>
                <a:ext cx="1463040" cy="1463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88956" y="2023304"/>
                <a:ext cx="1005840" cy="1005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17556" y="2251904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69016" y="25033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769031" y="3732508"/>
              <a:ext cx="1920240" cy="1921790"/>
              <a:chOff x="2231756" y="1565329"/>
              <a:chExt cx="1920240" cy="192179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31756" y="1565329"/>
                <a:ext cx="1920240" cy="19217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60356" y="1794704"/>
                <a:ext cx="1463040" cy="1463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688956" y="2023304"/>
                <a:ext cx="1005840" cy="1005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917556" y="2251904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169016" y="25033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769031" y="1575662"/>
              <a:ext cx="1920240" cy="1921790"/>
              <a:chOff x="2231756" y="1565329"/>
              <a:chExt cx="1920240" cy="192179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231756" y="1565329"/>
                <a:ext cx="1920240" cy="19217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60356" y="1794704"/>
                <a:ext cx="1463040" cy="1463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688956" y="2023304"/>
                <a:ext cx="1005840" cy="1005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556" y="2251904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69016" y="25033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98204" y="1575662"/>
              <a:ext cx="1920240" cy="1921790"/>
              <a:chOff x="2231756" y="1565329"/>
              <a:chExt cx="1920240" cy="192179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231756" y="1565329"/>
                <a:ext cx="1920240" cy="19217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460356" y="1794704"/>
                <a:ext cx="1463040" cy="1463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688956" y="2023304"/>
                <a:ext cx="1005840" cy="1005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17556" y="2251904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169016" y="250336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Accuracy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29656" y="4322252"/>
            <a:ext cx="1123565" cy="1079736"/>
            <a:chOff x="5072629" y="3670032"/>
            <a:chExt cx="1123565" cy="1079736"/>
          </a:xfrm>
        </p:grpSpPr>
        <p:sp>
          <p:nvSpPr>
            <p:cNvPr id="11" name="Oval 10"/>
            <p:cNvSpPr/>
            <p:nvPr/>
          </p:nvSpPr>
          <p:spPr>
            <a:xfrm>
              <a:off x="6123042" y="4161539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95498" y="376705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40588" y="441823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5072629" y="4080415"/>
              <a:ext cx="73152" cy="697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17421" y="3670032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6509" y="404514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107579" y="427123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467109" y="456150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07561" y="410390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8548" y="467661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980893" y="374752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12872" y="4076223"/>
              <a:ext cx="73152" cy="73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2967764" y="3152615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533651" y="2881235"/>
            <a:ext cx="463355" cy="424689"/>
            <a:chOff x="2533649" y="2400463"/>
            <a:chExt cx="463355" cy="424689"/>
          </a:xfrm>
        </p:grpSpPr>
        <p:sp>
          <p:nvSpPr>
            <p:cNvPr id="45" name="Oval 44"/>
            <p:cNvSpPr/>
            <p:nvPr/>
          </p:nvSpPr>
          <p:spPr>
            <a:xfrm>
              <a:off x="2572557" y="257110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92751" y="2400463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675879" y="250394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2808019" y="2418545"/>
              <a:ext cx="73152" cy="697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533649" y="247012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68037" y="2692832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681045" y="2695093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783399" y="275200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23852" y="250394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35221" y="260476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748212" y="2576277"/>
              <a:ext cx="73152" cy="73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1283" y="4651594"/>
            <a:ext cx="1466951" cy="1176437"/>
            <a:chOff x="2924256" y="3999372"/>
            <a:chExt cx="1466951" cy="1176437"/>
          </a:xfrm>
        </p:grpSpPr>
        <p:sp>
          <p:nvSpPr>
            <p:cNvPr id="58" name="Oval 57"/>
            <p:cNvSpPr/>
            <p:nvPr/>
          </p:nvSpPr>
          <p:spPr>
            <a:xfrm>
              <a:off x="3644443" y="500950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264574" y="44435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342952" y="495663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V="1">
              <a:off x="4318055" y="4675970"/>
              <a:ext cx="73152" cy="697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681734" y="4141762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920910" y="510265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924256" y="455723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560010" y="470462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8625" y="3999372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87187" y="409107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59494" y="440975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696272" y="4547952"/>
              <a:ext cx="73152" cy="73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93448" y="3609653"/>
            <a:ext cx="507267" cy="396114"/>
            <a:chOff x="5336421" y="2957433"/>
            <a:chExt cx="507267" cy="396114"/>
          </a:xfrm>
        </p:grpSpPr>
        <p:sp>
          <p:nvSpPr>
            <p:cNvPr id="71" name="Oval 70"/>
            <p:cNvSpPr/>
            <p:nvPr/>
          </p:nvSpPr>
          <p:spPr>
            <a:xfrm>
              <a:off x="5375329" y="312807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495523" y="2957433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478651" y="306091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5610791" y="2975515"/>
              <a:ext cx="73152" cy="697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36421" y="3027094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418434" y="3225990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517155" y="324253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38558" y="328039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726624" y="3060917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70536" y="322881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37993" y="3161736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550984" y="3133247"/>
              <a:ext cx="73152" cy="7315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535678" y="168981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Biased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9859" y="1689813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Unbiased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4356" y="2819403"/>
            <a:ext cx="107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0340" y="5017579"/>
            <a:ext cx="161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precise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4F56D-0E17-45BC-8585-1769E3D1A3BB}"/>
              </a:ext>
            </a:extLst>
          </p:cNvPr>
          <p:cNvSpPr txBox="1"/>
          <p:nvPr/>
        </p:nvSpPr>
        <p:spPr>
          <a:xfrm>
            <a:off x="6119214" y="1811970"/>
            <a:ext cx="274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true value of the parameter is the black dot at the center of the target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BFD536-4EBA-432B-921C-39614C640B9B}"/>
              </a:ext>
            </a:extLst>
          </p:cNvPr>
          <p:cNvSpPr txBox="1"/>
          <p:nvPr/>
        </p:nvSpPr>
        <p:spPr>
          <a:xfrm>
            <a:off x="6119214" y="3064357"/>
            <a:ext cx="284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Each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red dot </a:t>
            </a:r>
            <a:r>
              <a:rPr lang="en-US" dirty="0">
                <a:latin typeface="Calibri" panose="020F0502020204030204" pitchFamily="34" charset="0"/>
              </a:rPr>
              <a:t>represents an estimate of a parameter from a different sample drawn from the population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F9CD25-B76A-4595-9BE0-917F3B4D4EEE}"/>
              </a:ext>
            </a:extLst>
          </p:cNvPr>
          <p:cNvSpPr txBox="1"/>
          <p:nvPr/>
        </p:nvSpPr>
        <p:spPr>
          <a:xfrm>
            <a:off x="6119213" y="5292127"/>
            <a:ext cx="284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In practice, we draw only one sample for a study, so we will have only one dot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C394FE-953C-43BE-ADAB-AE209FE383AE}"/>
              </a:ext>
            </a:extLst>
          </p:cNvPr>
          <p:cNvSpPr txBox="1"/>
          <p:nvPr/>
        </p:nvSpPr>
        <p:spPr>
          <a:xfrm>
            <a:off x="6119214" y="4593739"/>
            <a:ext cx="28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blue dot</a:t>
            </a:r>
            <a:r>
              <a:rPr lang="en-US" dirty="0">
                <a:latin typeface="Calibri" panose="020F0502020204030204" pitchFamily="34" charset="0"/>
              </a:rPr>
              <a:t> is the average</a:t>
            </a:r>
          </a:p>
        </p:txBody>
      </p:sp>
    </p:spTree>
    <p:extLst>
      <p:ext uri="{BB962C8B-B14F-4D97-AF65-F5344CB8AC3E}">
        <p14:creationId xmlns:p14="http://schemas.microsoft.com/office/powerpoint/2010/main" val="334754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92" grpId="0"/>
      <p:bldP spid="93" grpId="0"/>
      <p:bldP spid="94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8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dirty="0">
                <a:ea typeface="+mj-ea"/>
                <a:cs typeface="+mj-cs"/>
              </a:rPr>
              <a:t>More on precision…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509" y="1295402"/>
            <a:ext cx="7600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estimate is likely to equal the population parameter exactly because a sample contains only a fraction of the population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Estimates, therefore, have </a:t>
            </a:r>
            <a:r>
              <a:rPr lang="en-US" sz="2800" dirty="0">
                <a:solidFill>
                  <a:srgbClr val="0070C0"/>
                </a:solidFill>
              </a:rPr>
              <a:t>uncertainty</a:t>
            </a:r>
            <a:endParaRPr lang="en-US" sz="2800"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This uncertainty results from </a:t>
            </a:r>
            <a:r>
              <a:rPr lang="en-US" sz="2800" dirty="0">
                <a:solidFill>
                  <a:srgbClr val="0070C0"/>
                </a:solidFill>
              </a:rPr>
              <a:t>sampling ‘error’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Precision</a:t>
            </a:r>
            <a:r>
              <a:rPr lang="en-US" sz="2800" dirty="0"/>
              <a:t> is a gauge of the amount of uncertainty in an estimate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Measures of uncertainty include </a:t>
            </a:r>
            <a:r>
              <a:rPr lang="en-US" sz="2800" dirty="0">
                <a:solidFill>
                  <a:srgbClr val="0070C0"/>
                </a:solidFill>
              </a:rPr>
              <a:t>standard error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confidence intervals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58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1428</Words>
  <Application>Microsoft Macintosh PowerPoint</Application>
  <PresentationFormat>On-screen Show (4:3)</PresentationFormat>
  <Paragraphs>186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Module 3: More Sampling!</vt:lpstr>
      <vt:lpstr>Reminders</vt:lpstr>
      <vt:lpstr>Statistical inference</vt:lpstr>
      <vt:lpstr>PowerPoint Presentation</vt:lpstr>
      <vt:lpstr>Estimating population parameters</vt:lpstr>
      <vt:lpstr>Ideal estimators</vt:lpstr>
      <vt:lpstr>Accuracy</vt:lpstr>
      <vt:lpstr>Accuracy</vt:lpstr>
      <vt:lpstr>PowerPoint Presentation</vt:lpstr>
      <vt:lpstr>But how can we gauge precision with information from only one sample?</vt:lpstr>
      <vt:lpstr>Sampling distributions</vt:lpstr>
      <vt:lpstr>Standard error</vt:lpstr>
      <vt:lpstr>PowerPoint Presentation</vt:lpstr>
      <vt:lpstr>PowerPoint Presentation</vt:lpstr>
      <vt:lpstr>PowerPoint Presentation</vt:lpstr>
      <vt:lpstr>Effect of increasing sample size (n) on standard deviation vs. standard error?</vt:lpstr>
      <vt:lpstr>PowerPoint Presentation</vt:lpstr>
      <vt:lpstr>Review: To characterize the population mean</vt:lpstr>
      <vt:lpstr>Simple random sampling</vt:lpstr>
      <vt:lpstr>Simple random sampling</vt:lpstr>
      <vt:lpstr>Simple random sampling</vt:lpstr>
      <vt:lpstr>Population total (i.e., Abundance)</vt:lpstr>
      <vt:lpstr>Back to the Caribou ex.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More Sampling!</dc:title>
  <dc:creator>Bledsoe, Ellen K - (ebledsoe)</dc:creator>
  <cp:lastModifiedBy>Bledsoe, Ellen K - (ebledsoe)</cp:lastModifiedBy>
  <cp:revision>2</cp:revision>
  <dcterms:created xsi:type="dcterms:W3CDTF">2022-02-28T16:40:33Z</dcterms:created>
  <dcterms:modified xsi:type="dcterms:W3CDTF">2022-02-28T17:52:53Z</dcterms:modified>
</cp:coreProperties>
</file>