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48" r:id="rId3"/>
    <p:sldId id="519" r:id="rId4"/>
    <p:sldId id="349" r:id="rId5"/>
    <p:sldId id="518" r:id="rId6"/>
    <p:sldId id="505" r:id="rId7"/>
    <p:sldId id="506" r:id="rId8"/>
    <p:sldId id="342" r:id="rId9"/>
    <p:sldId id="351" r:id="rId10"/>
    <p:sldId id="352" r:id="rId11"/>
    <p:sldId id="350" r:id="rId12"/>
    <p:sldId id="353" r:id="rId13"/>
    <p:sldId id="374" r:id="rId14"/>
    <p:sldId id="375" r:id="rId15"/>
    <p:sldId id="377" r:id="rId16"/>
    <p:sldId id="378" r:id="rId17"/>
    <p:sldId id="478" r:id="rId18"/>
    <p:sldId id="481" r:id="rId19"/>
    <p:sldId id="383" r:id="rId20"/>
    <p:sldId id="388" r:id="rId21"/>
    <p:sldId id="38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08C8-8803-8F4D-96A3-70BFF451A454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3922-C66F-DC49-9A24-8C7093BD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off 9/15/2021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second sampling lecture (lab, about 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23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</a:t>
            </a:r>
            <a:r>
              <a:rPr lang="en-US" baseline="0" dirty="0"/>
              <a:t> factor</a:t>
            </a:r>
            <a:r>
              <a:rPr lang="en-US" dirty="0"/>
              <a:t> change</a:t>
            </a:r>
            <a:r>
              <a:rPr lang="en-US" baseline="0" dirty="0"/>
              <a:t> if n is close to N or close to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off 9/20/2021</a:t>
            </a:r>
          </a:p>
        </p:txBody>
      </p:sp>
    </p:spTree>
    <p:extLst>
      <p:ext uri="{BB962C8B-B14F-4D97-AF65-F5344CB8AC3E}">
        <p14:creationId xmlns:p14="http://schemas.microsoft.com/office/powerpoint/2010/main" val="389887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t</a:t>
            </a:r>
            <a:r>
              <a:rPr lang="en-US" sz="1200" dirty="0"/>
              <a:t>-values in Excel:  T.INV.2T(</a:t>
            </a:r>
            <a:r>
              <a:rPr lang="el-GR" sz="1200" dirty="0"/>
              <a:t>α</a:t>
            </a:r>
            <a:r>
              <a:rPr lang="en-US" sz="1200" dirty="0"/>
              <a:t>, n - 1)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5C4C-45A7-F644-9AE4-8F7B2622F592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9CAC-8448-6445-95DA-13B05D46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3ECA-BCA6-C440-8640-E624FEB49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9256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Lecture 12: Std. Error, </a:t>
            </a:r>
            <a:br>
              <a:rPr lang="en-US" sz="4800" dirty="0"/>
            </a:br>
            <a:r>
              <a:rPr lang="en-US" sz="4800" dirty="0"/>
              <a:t>Population Estimates,</a:t>
            </a:r>
            <a:br>
              <a:rPr lang="en-US" sz="4800" dirty="0"/>
            </a:br>
            <a:r>
              <a:rPr lang="en-US" sz="4800" dirty="0"/>
              <a:t>and Confidence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97A4-2947-B44F-95E6-A5794FADB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08931"/>
            <a:ext cx="6858000" cy="1655762"/>
          </a:xfrm>
        </p:spPr>
        <p:txBody>
          <a:bodyPr/>
          <a:lstStyle/>
          <a:p>
            <a:r>
              <a:rPr lang="en-US" dirty="0"/>
              <a:t>March 2, 2022</a:t>
            </a:r>
          </a:p>
        </p:txBody>
      </p:sp>
    </p:spTree>
    <p:extLst>
      <p:ext uri="{BB962C8B-B14F-4D97-AF65-F5344CB8AC3E}">
        <p14:creationId xmlns:p14="http://schemas.microsoft.com/office/powerpoint/2010/main" val="18991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533525"/>
            <a:ext cx="7739173" cy="447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Variance of the mean: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Standard error of the mean (SE):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dirty="0">
                <a:solidFill>
                  <a:srgbClr val="0070C0"/>
                </a:solidFill>
                <a:latin typeface="+mn-lt"/>
              </a:rPr>
              <a:t>If we know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4200"/>
              </a:spcAft>
            </a:pPr>
            <a:r>
              <a:rPr lang="en-US" dirty="0">
                <a:solidFill>
                  <a:srgbClr val="0070C0"/>
                </a:solidFill>
                <a:latin typeface="+mn-lt"/>
              </a:rPr>
              <a:t>If we don’t know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9204" y="1387077"/>
                <a:ext cx="2368404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04" y="1387077"/>
                <a:ext cx="2368404" cy="678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0043" y="2383903"/>
                <a:ext cx="1626727" cy="43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43" y="2383903"/>
                <a:ext cx="1626727" cy="437812"/>
              </a:xfrm>
              <a:prstGeom prst="rect">
                <a:avLst/>
              </a:prstGeom>
              <a:blipFill rotWithShape="0">
                <a:blip r:embed="rId4"/>
                <a:stretch>
                  <a:fillRect r="-1385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6937" y="3125587"/>
                <a:ext cx="201728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37" y="3125587"/>
                <a:ext cx="2017284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9204" y="4398719"/>
                <a:ext cx="175394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04" y="4398719"/>
                <a:ext cx="1753942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D38E2A-9893-4AFC-A146-1224E64881A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869459" y="1964724"/>
            <a:ext cx="503948" cy="419179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4218"/>
                <a:ext cx="8205384" cy="43491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Estimate the population total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:</a:t>
                </a:r>
                <a:endParaRPr lang="en-US" sz="16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Variance of the estimated population total: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4218"/>
                <a:ext cx="8205384" cy="4349199"/>
              </a:xfrm>
              <a:blipFill>
                <a:blip r:embed="rId3"/>
                <a:stretch>
                  <a:fillRect l="-927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Population total (i.e., abundance)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47507" y="2270550"/>
                <a:ext cx="3848986" cy="824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07" y="2270550"/>
                <a:ext cx="3848986" cy="824136"/>
              </a:xfrm>
              <a:prstGeom prst="rect">
                <a:avLst/>
              </a:prstGeom>
              <a:blipFill>
                <a:blip r:embed="rId4"/>
                <a:stretch>
                  <a:fillRect t="-71212" b="-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87041" y="4940207"/>
                <a:ext cx="4488601" cy="771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41" y="4940207"/>
                <a:ext cx="4488601" cy="771686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2F4EB2E-0AF5-8647-8F1B-56B5C938F889}"/>
              </a:ext>
            </a:extLst>
          </p:cNvPr>
          <p:cNvSpPr/>
          <p:nvPr/>
        </p:nvSpPr>
        <p:spPr>
          <a:xfrm>
            <a:off x="4989443" y="2270550"/>
            <a:ext cx="1033670" cy="8241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F8AFBC-CB75-6C4C-A448-EE9829482DBA}"/>
              </a:ext>
            </a:extLst>
          </p:cNvPr>
          <p:cNvCxnSpPr/>
          <p:nvPr/>
        </p:nvCxnSpPr>
        <p:spPr>
          <a:xfrm flipH="1" flipV="1">
            <a:off x="6122504" y="3094686"/>
            <a:ext cx="447261" cy="33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824C00-E4CB-114F-A017-E1C56B09B26A}"/>
              </a:ext>
            </a:extLst>
          </p:cNvPr>
          <p:cNvSpPr txBox="1"/>
          <p:nvPr/>
        </p:nvSpPr>
        <p:spPr>
          <a:xfrm>
            <a:off x="6595885" y="3094686"/>
            <a:ext cx="165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# entities per sample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3B0ED-31E4-7046-98AC-24E195A77265}"/>
              </a:ext>
            </a:extLst>
          </p:cNvPr>
          <p:cNvCxnSpPr>
            <a:cxnSpLocks/>
          </p:cNvCxnSpPr>
          <p:nvPr/>
        </p:nvCxnSpPr>
        <p:spPr>
          <a:xfrm flipV="1">
            <a:off x="3892688" y="2869733"/>
            <a:ext cx="722464" cy="471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618198-50E0-0342-8641-AC843FE5C459}"/>
              </a:ext>
            </a:extLst>
          </p:cNvPr>
          <p:cNvSpPr txBox="1"/>
          <p:nvPr/>
        </p:nvSpPr>
        <p:spPr>
          <a:xfrm>
            <a:off x="1979130" y="3152486"/>
            <a:ext cx="279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frame</a:t>
            </a:r>
            <a:br>
              <a:rPr lang="en-US" dirty="0"/>
            </a:br>
            <a:r>
              <a:rPr lang="en-US" dirty="0"/>
              <a:t>(i.e., total sample units)</a:t>
            </a:r>
          </a:p>
        </p:txBody>
      </p:sp>
    </p:spTree>
    <p:extLst>
      <p:ext uri="{BB962C8B-B14F-4D97-AF65-F5344CB8AC3E}">
        <p14:creationId xmlns:p14="http://schemas.microsoft.com/office/powerpoint/2010/main" val="9952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 animBg="1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527" y="1304924"/>
                <a:ext cx="6091130" cy="544374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286; </a:t>
                </a: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15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1, 50, 21, 98, 2, 36, 4, 29, 7, 15, 86, 10, 21, 5, 4 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</a:rPr>
                  <a:t> = 25.9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variance: </a:t>
                </a:r>
                <a:r>
                  <a:rPr lang="en-US" sz="2400" i="1" dirty="0">
                    <a:latin typeface="+mn-lt"/>
                  </a:rPr>
                  <a:t>s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 = 919.1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sample mean: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mean: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total number of caribou: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the estimated total: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sample total: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27" y="1304924"/>
                <a:ext cx="6091130" cy="5443745"/>
              </a:xfrm>
              <a:blipFill>
                <a:blip r:embed="rId3"/>
                <a:stretch>
                  <a:fillRect l="-1667" t="-930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Back to the Caribou ex.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61276" y="3896090"/>
                <a:ext cx="2883738" cy="46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286−15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919.1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58.1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76" y="3896090"/>
                <a:ext cx="2883738" cy="460832"/>
              </a:xfrm>
              <a:prstGeom prst="rect">
                <a:avLst/>
              </a:prstGeom>
              <a:blipFill>
                <a:blip r:embed="rId5"/>
                <a:stretch>
                  <a:fillRect r="-175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83516" y="4466035"/>
                <a:ext cx="225747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58.1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7.6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16" y="4466035"/>
                <a:ext cx="2257477" cy="390492"/>
              </a:xfrm>
              <a:prstGeom prst="rect">
                <a:avLst/>
              </a:prstGeom>
              <a:blipFill>
                <a:blip r:embed="rId6"/>
                <a:stretch>
                  <a:fillRect r="-224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64373" y="5011168"/>
                <a:ext cx="2238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=286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×25.9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7,417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73" y="5011168"/>
                <a:ext cx="2238626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61431" y="5491468"/>
                <a:ext cx="3515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(286)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58.1=4,748,879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31" y="5491468"/>
                <a:ext cx="3515386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47695" y="6011770"/>
                <a:ext cx="294285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4,748,879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2,179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5" y="6011770"/>
                <a:ext cx="2942857" cy="390492"/>
              </a:xfrm>
              <a:prstGeom prst="rect">
                <a:avLst/>
              </a:prstGeom>
              <a:blipFill>
                <a:blip r:embed="rId9"/>
                <a:stretch>
                  <a:fillRect r="-171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66979"/>
            <a:ext cx="763716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Range of values within which the true value of a parameter is </a:t>
            </a:r>
            <a:r>
              <a:rPr lang="en-US" sz="2600" u="sng" dirty="0"/>
              <a:t>likely</a:t>
            </a:r>
            <a:r>
              <a:rPr lang="en-US" sz="2600" dirty="0"/>
              <a:t> to exist with a fixed probability</a:t>
            </a:r>
          </a:p>
          <a:p>
            <a:endParaRPr lang="en-US" sz="2600" dirty="0"/>
          </a:p>
          <a:p>
            <a:pPr>
              <a:spcAft>
                <a:spcPts val="1800"/>
              </a:spcAft>
            </a:pPr>
            <a:r>
              <a:rPr lang="en-US" sz="2600" dirty="0"/>
              <a:t>For a </a:t>
            </a:r>
            <a:r>
              <a:rPr lang="en-US" sz="2600" dirty="0">
                <a:solidFill>
                  <a:srgbClr val="0070C0"/>
                </a:solidFill>
              </a:rPr>
              <a:t>95% confidence interval</a:t>
            </a:r>
            <a:r>
              <a:rPr lang="en-US" sz="2600" dirty="0"/>
              <a:t> (95% CI):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If we drew 100 different samples of size </a:t>
            </a:r>
            <a:r>
              <a:rPr lang="en-US" sz="2600" i="1" dirty="0"/>
              <a:t>n</a:t>
            </a:r>
            <a:r>
              <a:rPr lang="en-US" sz="2600" dirty="0"/>
              <a:t> from the same population, the 95% confidence intervals for the estimates will include the true value of the parameter 95 of 100 times</a:t>
            </a:r>
          </a:p>
        </p:txBody>
      </p:sp>
    </p:spTree>
    <p:extLst>
      <p:ext uri="{BB962C8B-B14F-4D97-AF65-F5344CB8AC3E}">
        <p14:creationId xmlns:p14="http://schemas.microsoft.com/office/powerpoint/2010/main" val="25863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592" y="1572769"/>
            <a:ext cx="7278624" cy="267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04997" y="4450082"/>
            <a:ext cx="76000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any </a:t>
            </a:r>
            <a:r>
              <a:rPr lang="en-US" sz="2600" i="1" dirty="0"/>
              <a:t>individual </a:t>
            </a:r>
            <a:r>
              <a:rPr lang="en-US" sz="2600" dirty="0"/>
              <a:t>sample, we cannot know with certainty if the CI for the estimate includes the true value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41173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09" y="1419165"/>
            <a:ext cx="7600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Nothing special about a 95% CI; we could compute a 90% CI, 99% CI, or any other value</a:t>
            </a:r>
          </a:p>
          <a:p>
            <a:endParaRPr lang="en-US" sz="2600" dirty="0"/>
          </a:p>
          <a:p>
            <a:r>
              <a:rPr lang="en-US" sz="2600" dirty="0"/>
              <a:t>In general, we establish the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>
                <a:solidFill>
                  <a:srgbClr val="0070C0"/>
                </a:solidFill>
              </a:rPr>
              <a:t>-level</a:t>
            </a:r>
            <a:r>
              <a:rPr lang="el-GR" sz="2600" dirty="0"/>
              <a:t> </a:t>
            </a:r>
            <a:r>
              <a:rPr lang="en-US" sz="2600" dirty="0"/>
              <a:t>in a 100(1 –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/>
              <a:t>)% CI as the proportion of times we are willing to risk </a:t>
            </a:r>
            <a:r>
              <a:rPr lang="en-US" sz="2600" u="sng" dirty="0"/>
              <a:t>not</a:t>
            </a:r>
            <a:r>
              <a:rPr lang="en-US" sz="2600" dirty="0"/>
              <a:t> capturing the true parameter in the interval</a:t>
            </a:r>
          </a:p>
          <a:p>
            <a:endParaRPr lang="en-US" sz="2600" dirty="0"/>
          </a:p>
          <a:p>
            <a:r>
              <a:rPr lang="en-US" sz="2600" dirty="0"/>
              <a:t>For a 95% CI,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>
                <a:solidFill>
                  <a:srgbClr val="0070C0"/>
                </a:solidFill>
              </a:rPr>
              <a:t> = 0.05</a:t>
            </a:r>
            <a:r>
              <a:rPr lang="en-US" sz="2600" dirty="0"/>
              <a:t>:    100(1 – </a:t>
            </a:r>
            <a:r>
              <a:rPr lang="en-US" sz="2600" dirty="0">
                <a:solidFill>
                  <a:srgbClr val="0070C0"/>
                </a:solidFill>
              </a:rPr>
              <a:t>0.05</a:t>
            </a:r>
            <a:r>
              <a:rPr lang="en-US" sz="2600" dirty="0"/>
              <a:t>)% = 95%</a:t>
            </a:r>
          </a:p>
        </p:txBody>
      </p:sp>
    </p:spTree>
    <p:extLst>
      <p:ext uri="{BB962C8B-B14F-4D97-AF65-F5344CB8AC3E}">
        <p14:creationId xmlns:p14="http://schemas.microsoft.com/office/powerpoint/2010/main" val="2847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08" y="1431357"/>
            <a:ext cx="782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General form for a 100(1 – </a:t>
            </a:r>
            <a:r>
              <a:rPr lang="el-GR" sz="2600" dirty="0"/>
              <a:t>α</a:t>
            </a:r>
            <a:r>
              <a:rPr lang="en-US" sz="2600" dirty="0"/>
              <a:t>)% CI: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8918" y="2223136"/>
                <a:ext cx="5014762" cy="715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estimate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m:rPr>
                          <m:sty m:val="p"/>
                        </m:rPr>
                        <a:rPr lang="en-US" sz="28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8" y="2223136"/>
                <a:ext cx="5014762" cy="715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509" y="3207532"/>
                <a:ext cx="8020221" cy="216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Aft>
                    <a:spcPts val="12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(1− 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600" dirty="0"/>
                  <a:t> is a constant </a:t>
                </a:r>
              </a:p>
              <a:p>
                <a:pPr marL="231775" indent="-23177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600" dirty="0"/>
                  <a:t>It is the 100(1 – </a:t>
                </a:r>
                <a:r>
                  <a:rPr lang="el-GR" sz="2600" dirty="0"/>
                  <a:t>α</a:t>
                </a:r>
                <a:r>
                  <a:rPr lang="en-US" sz="2600" dirty="0"/>
                  <a:t>)</a:t>
                </a:r>
                <a:r>
                  <a:rPr lang="en-US" sz="2600" baseline="30000" dirty="0" err="1"/>
                  <a:t>th</a:t>
                </a:r>
                <a:r>
                  <a:rPr lang="en-US" sz="2600" dirty="0"/>
                  <a:t> percentile of the Student’s </a:t>
                </a:r>
                <a:r>
                  <a:rPr lang="en-US" sz="2600" i="1" dirty="0"/>
                  <a:t>t</a:t>
                </a:r>
                <a:r>
                  <a:rPr lang="en-US" sz="2600" dirty="0"/>
                  <a:t>-distribution with </a:t>
                </a:r>
                <a:r>
                  <a:rPr lang="en-US" sz="2600" i="1" dirty="0"/>
                  <a:t>df</a:t>
                </a:r>
                <a:r>
                  <a:rPr lang="en-US" sz="2600" dirty="0"/>
                  <a:t> degrees of freedom</a:t>
                </a:r>
              </a:p>
              <a:p>
                <a:pPr marL="231775" indent="-231775">
                  <a:buFont typeface="Arial" pitchFamily="34" charset="0"/>
                  <a:buChar char="•"/>
                </a:pPr>
                <a:r>
                  <a:rPr lang="en-US" sz="2600" dirty="0"/>
                  <a:t>Find </a:t>
                </a:r>
                <a:r>
                  <a:rPr lang="en-US" sz="2600" i="1" dirty="0"/>
                  <a:t>t</a:t>
                </a:r>
                <a:r>
                  <a:rPr lang="en-US" sz="2600" dirty="0"/>
                  <a:t>-values from a </a:t>
                </a:r>
                <a:r>
                  <a:rPr lang="en-US" sz="2600" i="1" dirty="0"/>
                  <a:t>t</a:t>
                </a:r>
                <a:r>
                  <a:rPr lang="en-US" sz="2600" dirty="0"/>
                  <a:t>-table or Excel or R functions </a:t>
                </a:r>
                <a:endParaRPr lang="en-US" sz="26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9" y="3207532"/>
                <a:ext cx="8020221" cy="2160913"/>
              </a:xfrm>
              <a:prstGeom prst="rect">
                <a:avLst/>
              </a:prstGeom>
              <a:blipFill>
                <a:blip r:embed="rId4"/>
                <a:stretch>
                  <a:fillRect l="-1140" t="-2254" b="-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368433" y="2076362"/>
            <a:ext cx="2829829" cy="10009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4038" y="2716665"/>
            <a:ext cx="2451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C00000"/>
                </a:solidFill>
              </a:rPr>
              <a:t> x SE = “half width”</a:t>
            </a:r>
          </a:p>
        </p:txBody>
      </p:sp>
    </p:spTree>
    <p:extLst>
      <p:ext uri="{BB962C8B-B14F-4D97-AF65-F5344CB8AC3E}">
        <p14:creationId xmlns:p14="http://schemas.microsoft.com/office/powerpoint/2010/main" val="20385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dis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313" y="1472665"/>
            <a:ext cx="4791387" cy="3833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8491" y="5267275"/>
            <a:ext cx="4986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df</a:t>
            </a:r>
            <a:r>
              <a:rPr lang="en-US" sz="2600" dirty="0"/>
              <a:t> = number of observations – number of parameters estimated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Student’s </a:t>
            </a:r>
            <a:r>
              <a:rPr lang="en-US" sz="3600" i="1" dirty="0">
                <a:ea typeface="+mj-ea"/>
                <a:cs typeface="+mj-cs"/>
              </a:rPr>
              <a:t>t</a:t>
            </a:r>
            <a:r>
              <a:rPr lang="en-US" sz="3600" dirty="0">
                <a:ea typeface="+mj-ea"/>
                <a:cs typeface="+mj-cs"/>
              </a:rPr>
              <a:t>-distributions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10428" y="3078938"/>
            <a:ext cx="904775" cy="107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3" y="2766544"/>
            <a:ext cx="127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= Normal</a:t>
            </a:r>
          </a:p>
          <a:p>
            <a:r>
              <a:rPr lang="en-US" i="1" dirty="0">
                <a:solidFill>
                  <a:srgbClr val="0070C0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4835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a typeface="+mj-ea"/>
                <a:cs typeface="+mj-cs"/>
              </a:rPr>
              <a:t>Student’s </a:t>
            </a:r>
            <a:r>
              <a:rPr lang="en-US" sz="2800" i="1" dirty="0">
                <a:ea typeface="+mj-ea"/>
                <a:cs typeface="+mj-cs"/>
              </a:rPr>
              <a:t>t</a:t>
            </a:r>
            <a:r>
              <a:rPr lang="en-US" sz="2800" dirty="0">
                <a:ea typeface="+mj-ea"/>
                <a:cs typeface="+mj-cs"/>
              </a:rPr>
              <a:t>-distribution with 19 </a:t>
            </a:r>
            <a:r>
              <a:rPr lang="en-US" sz="2800" i="1" dirty="0">
                <a:ea typeface="+mj-ea"/>
                <a:cs typeface="+mj-cs"/>
              </a:rPr>
              <a:t>df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r="6887"/>
          <a:stretch/>
        </p:blipFill>
        <p:spPr>
          <a:xfrm>
            <a:off x="1982800" y="1236733"/>
            <a:ext cx="4767981" cy="443974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397718" y="3739641"/>
            <a:ext cx="179478" cy="7588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5852686" y="3725752"/>
            <a:ext cx="282297" cy="7711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6041" y="320253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5981" y="320253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4729" y="3216421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9" name="Oval 18"/>
          <p:cNvSpPr/>
          <p:nvPr/>
        </p:nvSpPr>
        <p:spPr>
          <a:xfrm>
            <a:off x="5553776" y="4443356"/>
            <a:ext cx="371155" cy="3711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73553" y="493763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6120" y="882790"/>
            <a:ext cx="262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</a:t>
            </a:r>
            <a:r>
              <a:rPr lang="en-US" sz="2000" i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solidFill>
                  <a:srgbClr val="0070C0"/>
                </a:solidFill>
              </a:rPr>
              <a:t>-value yields a probability equal to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?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6120" y="1910958"/>
            <a:ext cx="2620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Depends on </a:t>
            </a:r>
            <a:r>
              <a:rPr lang="en-US" sz="2000" i="1" dirty="0">
                <a:solidFill>
                  <a:srgbClr val="0070C0"/>
                </a:solidFill>
              </a:rPr>
              <a:t>df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0689" y="3231809"/>
            <a:ext cx="2620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For example: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n</a:t>
            </a:r>
            <a:r>
              <a:rPr lang="en-US" sz="2000" dirty="0">
                <a:solidFill>
                  <a:srgbClr val="0070C0"/>
                </a:solidFill>
              </a:rPr>
              <a:t> = 20 (so 19 </a:t>
            </a:r>
            <a:r>
              <a:rPr lang="en-US" sz="2000" i="1" dirty="0">
                <a:solidFill>
                  <a:srgbClr val="0070C0"/>
                </a:solidFill>
              </a:rPr>
              <a:t>df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</a:p>
          <a:p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  = 0.05/2 = 0.025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a typeface="+mj-ea"/>
                <a:cs typeface="+mj-cs"/>
              </a:rPr>
              <a:t>Student’s </a:t>
            </a:r>
            <a:r>
              <a:rPr lang="en-US" sz="2800" i="1" dirty="0">
                <a:ea typeface="+mj-ea"/>
                <a:cs typeface="+mj-cs"/>
              </a:rPr>
              <a:t>t</a:t>
            </a:r>
            <a:r>
              <a:rPr lang="en-US" sz="2800" dirty="0">
                <a:ea typeface="+mj-ea"/>
                <a:cs typeface="+mj-cs"/>
              </a:rPr>
              <a:t>-distribution with 19 </a:t>
            </a:r>
            <a:r>
              <a:rPr lang="en-US" sz="2800" i="1" dirty="0">
                <a:ea typeface="+mj-ea"/>
                <a:cs typeface="+mj-cs"/>
              </a:rPr>
              <a:t>df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r="6887"/>
          <a:stretch/>
        </p:blipFill>
        <p:spPr>
          <a:xfrm>
            <a:off x="1982800" y="1236733"/>
            <a:ext cx="4767981" cy="4439748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0" idx="0"/>
          </p:cNvCxnSpPr>
          <p:nvPr/>
        </p:nvCxnSpPr>
        <p:spPr>
          <a:xfrm flipV="1">
            <a:off x="3397720" y="4648200"/>
            <a:ext cx="337680" cy="5666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45475" y="4648200"/>
            <a:ext cx="510109" cy="55866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1923" y="520686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2.093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8913" y="5214816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-2.093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0722" y="4053582"/>
            <a:ext cx="1782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Critical value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97718" y="3739641"/>
            <a:ext cx="179478" cy="7588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</p:cNvCxnSpPr>
          <p:nvPr/>
        </p:nvCxnSpPr>
        <p:spPr>
          <a:xfrm flipH="1">
            <a:off x="5852686" y="3725752"/>
            <a:ext cx="282297" cy="7711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5981" y="320253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4729" y="3216421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4536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Standard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709" y="1715241"/>
            <a:ext cx="7857641" cy="12200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an estimate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0070C0"/>
                </a:solidFill>
              </a:rPr>
              <a:t>standard deviation</a:t>
            </a:r>
            <a:r>
              <a:rPr lang="en-US" sz="2400" dirty="0"/>
              <a:t> of the sampling distribution of an estimate, which quantifies the amount of </a:t>
            </a:r>
            <a:r>
              <a:rPr lang="en-US" sz="2400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in or </a:t>
            </a:r>
            <a:r>
              <a:rPr lang="en-US" sz="2400" dirty="0">
                <a:solidFill>
                  <a:srgbClr val="0070C0"/>
                </a:solidFill>
              </a:rPr>
              <a:t>precision</a:t>
            </a:r>
            <a:r>
              <a:rPr lang="en-US" sz="2400" dirty="0"/>
              <a:t> of that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63546" y="3609998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7692" y="3429155"/>
            <a:ext cx="387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Reflects variation in the </a:t>
            </a:r>
            <a:r>
              <a:rPr lang="en-US" b="1" dirty="0"/>
              <a:t>population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56455" y="4049484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0602" y="3868641"/>
            <a:ext cx="387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Reflects the amount of information available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sample size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293" y="3395663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the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DF03-72A1-8848-AE7B-55E456423A19}"/>
              </a:ext>
            </a:extLst>
          </p:cNvPr>
          <p:cNvSpPr txBox="1"/>
          <p:nvPr/>
        </p:nvSpPr>
        <p:spPr>
          <a:xfrm>
            <a:off x="705293" y="4897705"/>
            <a:ext cx="74742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the standard deviation provides a measure of the spread of the data from the mean, the standard error (SE) represents the uncertainty in the calculation of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  <p:bldP spid="1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09" y="1371600"/>
            <a:ext cx="78286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simple random sample, a confidence interval for an estimate of the </a:t>
            </a:r>
            <a:r>
              <a:rPr lang="en-US" sz="2400" dirty="0">
                <a:solidFill>
                  <a:srgbClr val="0070C0"/>
                </a:solidFill>
              </a:rPr>
              <a:t>population mean (</a:t>
            </a:r>
            <a:r>
              <a:rPr lang="el-GR" sz="2400" i="1" dirty="0">
                <a:solidFill>
                  <a:srgbClr val="0070C0"/>
                </a:solidFill>
              </a:rPr>
              <a:t>μ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is: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 is the upper </a:t>
            </a:r>
            <a:r>
              <a:rPr lang="el-GR" sz="2400" dirty="0"/>
              <a:t>α</a:t>
            </a:r>
            <a:r>
              <a:rPr lang="en-US" sz="2400" dirty="0"/>
              <a:t>/2 point of a Student’s </a:t>
            </a:r>
            <a:r>
              <a:rPr lang="en-US" sz="2400" i="1" dirty="0"/>
              <a:t>t</a:t>
            </a:r>
            <a:r>
              <a:rPr lang="en-US" sz="2400" dirty="0"/>
              <a:t> distribution with </a:t>
            </a:r>
            <a:r>
              <a:rPr lang="en-US" sz="2400" i="1" dirty="0"/>
              <a:t>n </a:t>
            </a:r>
            <a:r>
              <a:rPr lang="en-US" sz="2400" dirty="0"/>
              <a:t>– 1 degrees of freedom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2743" y="2373086"/>
                <a:ext cx="6403280" cy="12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2373086"/>
                <a:ext cx="6403280" cy="12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6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09" y="1371600"/>
            <a:ext cx="78286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simple random sample, a confidence interval for an estimate of the </a:t>
            </a:r>
            <a:r>
              <a:rPr lang="en-US" sz="2400" dirty="0">
                <a:solidFill>
                  <a:srgbClr val="0070C0"/>
                </a:solidFill>
              </a:rPr>
              <a:t>population total (</a:t>
            </a:r>
            <a:r>
              <a:rPr lang="el-GR" sz="2400" i="1" dirty="0">
                <a:solidFill>
                  <a:srgbClr val="0070C0"/>
                </a:solidFill>
              </a:rPr>
              <a:t>τ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is: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 is the upper </a:t>
            </a:r>
            <a:r>
              <a:rPr lang="el-GR" sz="2400" dirty="0"/>
              <a:t>α</a:t>
            </a:r>
            <a:r>
              <a:rPr lang="en-US" sz="2400" dirty="0"/>
              <a:t>/2 point of a Student’s </a:t>
            </a:r>
            <a:r>
              <a:rPr lang="en-US" sz="2400" i="1" dirty="0"/>
              <a:t>t</a:t>
            </a:r>
            <a:r>
              <a:rPr lang="en-US" sz="2400" dirty="0"/>
              <a:t> distribution with </a:t>
            </a:r>
            <a:r>
              <a:rPr lang="en-US" sz="2400" i="1" dirty="0"/>
              <a:t>n</a:t>
            </a:r>
            <a:r>
              <a:rPr lang="en-US" sz="2400" dirty="0"/>
              <a:t> – 1 degrees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49" y="2380946"/>
                <a:ext cx="7557408" cy="12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380946"/>
                <a:ext cx="7557408" cy="12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26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A0CA763-1083-9748-91A7-554E82F1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44625"/>
            <a:ext cx="3968749" cy="396874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08B7C0-AC06-A94D-B7F6-5E5A391B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8" y="1444624"/>
            <a:ext cx="3968751" cy="396875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0147C7-3F50-2141-8210-4D459E95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8054"/>
              </p:ext>
            </p:extLst>
          </p:nvPr>
        </p:nvGraphicFramePr>
        <p:xfrm>
          <a:off x="532295" y="1514195"/>
          <a:ext cx="3830984" cy="38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3">
                  <a:extLst>
                    <a:ext uri="{9D8B030D-6E8A-4147-A177-3AD203B41FA5}">
                      <a16:colId xmlns:a16="http://schemas.microsoft.com/office/drawing/2014/main" val="1377684571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1941642845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890367185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652893880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3864823741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522224289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1999365350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95776350"/>
                    </a:ext>
                  </a:extLst>
                </a:gridCol>
              </a:tblGrid>
              <a:tr h="478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614110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19798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47790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125207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109758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851694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29807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1510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5A0576B-8617-1D42-A9E2-C1D8D58F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19993"/>
              </p:ext>
            </p:extLst>
          </p:nvPr>
        </p:nvGraphicFramePr>
        <p:xfrm>
          <a:off x="4761534" y="1514195"/>
          <a:ext cx="3830984" cy="38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3">
                  <a:extLst>
                    <a:ext uri="{9D8B030D-6E8A-4147-A177-3AD203B41FA5}">
                      <a16:colId xmlns:a16="http://schemas.microsoft.com/office/drawing/2014/main" val="1377684571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1941642845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890367185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652893880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3864823741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522224289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1999365350"/>
                    </a:ext>
                  </a:extLst>
                </a:gridCol>
                <a:gridCol w="478873">
                  <a:extLst>
                    <a:ext uri="{9D8B030D-6E8A-4147-A177-3AD203B41FA5}">
                      <a16:colId xmlns:a16="http://schemas.microsoft.com/office/drawing/2014/main" val="295776350"/>
                    </a:ext>
                  </a:extLst>
                </a:gridCol>
              </a:tblGrid>
              <a:tr h="478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614110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19798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47790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125207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109758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851694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29807"/>
                  </a:ext>
                </a:extLst>
              </a:tr>
              <a:tr h="478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1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Let’s practice!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7140" y="2604896"/>
                <a:ext cx="8209028" cy="333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">
                  <a:spcAft>
                    <a:spcPts val="1800"/>
                  </a:spcAft>
                </a:pPr>
                <a:r>
                  <a:rPr lang="en-US" sz="2400" dirty="0"/>
                  <a:t>1. What happens to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/>
                  <a:t>) if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increases?</a:t>
                </a:r>
              </a:p>
              <a:p>
                <a:pPr marL="6350">
                  <a:spcAft>
                    <a:spcPts val="18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Standard error decreases as sample size increases (i.e., information ↑)</a:t>
                </a:r>
              </a:p>
              <a:p>
                <a:pPr marL="6350">
                  <a:spcAft>
                    <a:spcPts val="1800"/>
                  </a:spcAft>
                </a:pPr>
                <a:r>
                  <a:rPr lang="en-US" sz="2400" dirty="0"/>
                  <a:t>2. What happens to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/>
                  <a:t>) if </a:t>
                </a:r>
                <a:r>
                  <a:rPr lang="en-US" sz="2400" i="1" dirty="0"/>
                  <a:t>s</a:t>
                </a:r>
                <a:r>
                  <a:rPr lang="en-US" sz="2400" dirty="0"/>
                  <a:t> (or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 increases?</a:t>
                </a:r>
              </a:p>
              <a:p>
                <a:pPr marL="6350">
                  <a:spcAft>
                    <a:spcPts val="18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Standard error increases if a population is more variable (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</a:rPr>
                  <a:t> ↑)</a:t>
                </a:r>
              </a:p>
              <a:p>
                <a:pPr marL="6350">
                  <a:spcAft>
                    <a:spcPts val="1800"/>
                  </a:spcAft>
                </a:pPr>
                <a:r>
                  <a:rPr lang="en-US" sz="2400" dirty="0"/>
                  <a:t>3. What happens to std. deviation (</a:t>
                </a:r>
                <a:r>
                  <a:rPr lang="en-US" sz="2400" i="1" dirty="0"/>
                  <a:t>s</a:t>
                </a:r>
                <a:r>
                  <a:rPr lang="en-US" sz="2400" dirty="0"/>
                  <a:t>) if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increases?</a:t>
                </a:r>
              </a:p>
              <a:p>
                <a:pPr marL="6350">
                  <a:spcAft>
                    <a:spcPts val="18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Population variance does not change as sample size increases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0" y="2604896"/>
                <a:ext cx="8209028" cy="3336170"/>
              </a:xfrm>
              <a:prstGeom prst="rect">
                <a:avLst/>
              </a:prstGeom>
              <a:blipFill>
                <a:blip r:embed="rId3"/>
                <a:stretch>
                  <a:fillRect l="-1080" t="-113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79664" y="1098924"/>
                <a:ext cx="2268826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64" y="1098924"/>
                <a:ext cx="2268826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8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02272"/>
            <a:ext cx="8096250" cy="1349210"/>
          </a:xfrm>
        </p:spPr>
        <p:txBody>
          <a:bodyPr>
            <a:normAutofit/>
          </a:bodyPr>
          <a:lstStyle/>
          <a:p>
            <a:r>
              <a:rPr lang="en-US" sz="3600" dirty="0"/>
              <a:t>Effect of increasing sample size (</a:t>
            </a:r>
            <a:r>
              <a:rPr lang="en-US" sz="3600" i="1" dirty="0"/>
              <a:t>n</a:t>
            </a:r>
            <a:r>
              <a:rPr lang="en-US" sz="3600" dirty="0"/>
              <a:t>) on standard deviation vs. standard error?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1445" y="5166331"/>
            <a:ext cx="196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SD stabilizes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7827" y="5144559"/>
            <a:ext cx="205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 decreases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1" y="1543175"/>
            <a:ext cx="3801599" cy="3794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85" y="1543175"/>
            <a:ext cx="3801599" cy="3794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921" y="5664106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Describes variation in the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1976" y="5642334"/>
            <a:ext cx="33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Describes variation in an estimate</a:t>
            </a:r>
          </a:p>
        </p:txBody>
      </p:sp>
    </p:spTree>
    <p:extLst>
      <p:ext uri="{BB962C8B-B14F-4D97-AF65-F5344CB8AC3E}">
        <p14:creationId xmlns:p14="http://schemas.microsoft.com/office/powerpoint/2010/main" val="41635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Why worry about uncertainty?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509" y="1466088"/>
            <a:ext cx="76000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Management decisions are based on estimates from sampling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Gauging how much confidence we have in our estimates is critical to making reliable decisions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many animals can we harvest sustainably?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Will we leave a sufficient number of flowering agaves for bats if we burn grasslands?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abundance of a rare species increasing, decreasing, or stable?</a:t>
            </a:r>
          </a:p>
        </p:txBody>
      </p:sp>
    </p:spTree>
    <p:extLst>
      <p:ext uri="{BB962C8B-B14F-4D97-AF65-F5344CB8AC3E}">
        <p14:creationId xmlns:p14="http://schemas.microsoft.com/office/powerpoint/2010/main" val="639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914400"/>
          <a:ext cx="4244975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4245480" imgH="4230000" progId="">
                  <p:embed/>
                </p:oleObj>
              </mc:Choice>
              <mc:Fallback>
                <p:oleObj r:id="rId4" imgW="4245480" imgH="42300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4244975" cy="423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24400" y="914400"/>
          <a:ext cx="4075113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6" imgW="4074480" imgH="4230000" progId="">
                  <p:embed/>
                </p:oleObj>
              </mc:Choice>
              <mc:Fallback>
                <p:oleObj r:id="rId6" imgW="4074480" imgH="42300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4075113" cy="423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4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383" y="1389836"/>
                <a:ext cx="8406651" cy="25890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latin typeface="+mn-lt"/>
                  </a:rPr>
                  <a:t>We already discussed estimating these population parameters: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the population mean (</a:t>
                </a:r>
                <a:r>
                  <a:rPr lang="el-GR" sz="2400" i="1" dirty="0">
                    <a:latin typeface="+mn-lt"/>
                  </a:rPr>
                  <a:t>μ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variance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i="1" baseline="30000" dirty="0">
                    <a:solidFill>
                      <a:srgbClr val="0070C0"/>
                    </a:solidFill>
                    <a:latin typeface="+mn-lt"/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population variance (</a:t>
                </a:r>
                <a:r>
                  <a:rPr lang="el-GR" sz="2400" i="1" dirty="0">
                    <a:latin typeface="+mn-lt"/>
                  </a:rPr>
                  <a:t>σ</a:t>
                </a:r>
                <a:r>
                  <a:rPr lang="en-US" sz="2400" i="1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std. deviation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population SD (</a:t>
                </a:r>
                <a:r>
                  <a:rPr lang="el-GR" sz="2400" i="1" dirty="0">
                    <a:latin typeface="+mn-lt"/>
                  </a:rPr>
                  <a:t>σ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383" y="1389836"/>
                <a:ext cx="8406651" cy="2589040"/>
              </a:xfrm>
              <a:blipFill>
                <a:blip r:embed="rId3"/>
                <a:stretch>
                  <a:fillRect l="-1207" t="-1951" r="-905" b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5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28650" y="1531090"/>
                <a:ext cx="8237054" cy="2604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Tx/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Variance of the estimate of the mean: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 is the variance of the sampling distribution of the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+mn-lt"/>
                  </a:rPr>
                  <a:t>  is a finite population correction factor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31090"/>
                <a:ext cx="8237054" cy="2604975"/>
              </a:xfrm>
              <a:prstGeom prst="rect">
                <a:avLst/>
              </a:prstGeom>
              <a:blipFill>
                <a:blip r:embed="rId3"/>
                <a:stretch>
                  <a:fillRect l="-123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80079" y="1400855"/>
                <a:ext cx="2368404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79" y="1400855"/>
                <a:ext cx="2368404" cy="67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57891" y="3830884"/>
            <a:ext cx="56139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Used only when the total number of sample units in a population (</a:t>
            </a:r>
            <a:r>
              <a:rPr lang="en-US" sz="2400" i="1" dirty="0"/>
              <a:t>N</a:t>
            </a:r>
            <a:r>
              <a:rPr lang="en-US" sz="2400" dirty="0"/>
              <a:t>) is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 is unknown, eliminate the correction factor from the equation</a:t>
            </a:r>
          </a:p>
        </p:txBody>
      </p:sp>
    </p:spTree>
    <p:extLst>
      <p:ext uri="{BB962C8B-B14F-4D97-AF65-F5344CB8AC3E}">
        <p14:creationId xmlns:p14="http://schemas.microsoft.com/office/powerpoint/2010/main" val="11929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1090</Words>
  <Application>Microsoft Macintosh PowerPoint</Application>
  <PresentationFormat>On-screen Show (4:3)</PresentationFormat>
  <Paragraphs>136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Lecture 12: Std. Error,  Population Estimates, and Confidence Intervals</vt:lpstr>
      <vt:lpstr>Standard error</vt:lpstr>
      <vt:lpstr>PowerPoint Presentation</vt:lpstr>
      <vt:lpstr>Let’s practice!</vt:lpstr>
      <vt:lpstr>Effect of increasing sample size (n) on standard deviation vs. standard error?</vt:lpstr>
      <vt:lpstr>PowerPoint Presentation</vt:lpstr>
      <vt:lpstr>PowerPoint Presentation</vt:lpstr>
      <vt:lpstr>Simple random sampling</vt:lpstr>
      <vt:lpstr>Simple random sampling</vt:lpstr>
      <vt:lpstr>Simple random sampling</vt:lpstr>
      <vt:lpstr>Population total (i.e., abundance)</vt:lpstr>
      <vt:lpstr>Back to the Caribou ex.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 Ellen K - (ebledsoe)</dc:creator>
  <cp:lastModifiedBy>Bledsoe, Ellen K - (ebledsoe)</cp:lastModifiedBy>
  <cp:revision>3</cp:revision>
  <dcterms:created xsi:type="dcterms:W3CDTF">2022-03-02T16:33:50Z</dcterms:created>
  <dcterms:modified xsi:type="dcterms:W3CDTF">2022-03-02T17:34:04Z</dcterms:modified>
</cp:coreProperties>
</file>