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365" r:id="rId3"/>
    <p:sldId id="348" r:id="rId4"/>
    <p:sldId id="374" r:id="rId5"/>
    <p:sldId id="375" r:id="rId6"/>
    <p:sldId id="377" r:id="rId7"/>
    <p:sldId id="378" r:id="rId8"/>
    <p:sldId id="478" r:id="rId9"/>
    <p:sldId id="481" r:id="rId10"/>
    <p:sldId id="383" r:id="rId11"/>
    <p:sldId id="479" r:id="rId12"/>
    <p:sldId id="388" r:id="rId13"/>
    <p:sldId id="389" r:id="rId14"/>
    <p:sldId id="353" r:id="rId15"/>
    <p:sldId id="391" r:id="rId16"/>
    <p:sldId id="463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4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9"/>
    <p:restoredTop sz="96327"/>
  </p:normalViewPr>
  <p:slideViewPr>
    <p:cSldViewPr snapToGrid="0" snapToObjects="1">
      <p:cViewPr varScale="1">
        <p:scale>
          <a:sx n="136" d="100"/>
          <a:sy n="136" d="100"/>
        </p:scale>
        <p:origin x="224" y="2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E94BA-4CE7-2249-AC2F-43884F5755AE}" type="datetimeFigureOut">
              <a:rPr lang="en-US" smtClean="0"/>
              <a:t>3/14/22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7B51-BABC-BC4D-A56A-73C765B44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2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Left off 9/15/2021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91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62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778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62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28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24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49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2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85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/>
              <a:t>t</a:t>
            </a:r>
            <a:r>
              <a:rPr lang="en-US" sz="1200" dirty="0"/>
              <a:t>-values in Excel:  T.INV.2T(</a:t>
            </a:r>
            <a:r>
              <a:rPr lang="el-GR" sz="1200" dirty="0"/>
              <a:t>α</a:t>
            </a:r>
            <a:r>
              <a:rPr lang="en-US" sz="1200" dirty="0"/>
              <a:t>, n - 1)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15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15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60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393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06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710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Ended next </a:t>
            </a:r>
            <a:r>
              <a:rPr lang="en-US" dirty="0" err="1"/>
              <a:t>hr</a:t>
            </a:r>
            <a:r>
              <a:rPr lang="en-US"/>
              <a:t> lecture (Monday, 2/10/2014)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11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6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1991-812E-3149-994B-378407145458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0132-E6A1-C045-86F9-0EB106B8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1991-812E-3149-994B-378407145458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0132-E6A1-C045-86F9-0EB106B8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1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1991-812E-3149-994B-378407145458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0132-E6A1-C045-86F9-0EB106B8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3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1991-812E-3149-994B-378407145458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0132-E6A1-C045-86F9-0EB106B8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8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1991-812E-3149-994B-378407145458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0132-E6A1-C045-86F9-0EB106B8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2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1991-812E-3149-994B-378407145458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0132-E6A1-C045-86F9-0EB106B8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8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1991-812E-3149-994B-378407145458}" type="datetimeFigureOut">
              <a:rPr lang="en-US" smtClean="0"/>
              <a:t>3/14/22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0132-E6A1-C045-86F9-0EB106B8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1991-812E-3149-994B-378407145458}" type="datetimeFigureOut">
              <a:rPr lang="en-US" smtClean="0"/>
              <a:t>3/14/22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0132-E6A1-C045-86F9-0EB106B8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9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1991-812E-3149-994B-378407145458}" type="datetimeFigureOut">
              <a:rPr lang="en-US" smtClean="0"/>
              <a:t>3/14/22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0132-E6A1-C045-86F9-0EB106B8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1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1991-812E-3149-994B-378407145458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0132-E6A1-C045-86F9-0EB106B8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1991-812E-3149-994B-378407145458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0132-E6A1-C045-86F9-0EB106B8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9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01991-812E-3149-994B-378407145458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0132-E6A1-C045-86F9-0EB106B8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2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jpe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RNR321-Spring2022-midsemest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5DBC-6C21-5049-A06A-2A8BC9D55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13: </a:t>
            </a:r>
            <a:br>
              <a:rPr lang="en-US" dirty="0"/>
            </a:br>
            <a:r>
              <a:rPr lang="en-US" dirty="0"/>
              <a:t>Confidence Intervals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0D4EB-9E08-BE4E-9554-A2ABF3BF9A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 14, 2022</a:t>
            </a:r>
          </a:p>
        </p:txBody>
      </p:sp>
    </p:spTree>
    <p:extLst>
      <p:ext uri="{BB962C8B-B14F-4D97-AF65-F5344CB8AC3E}">
        <p14:creationId xmlns:p14="http://schemas.microsoft.com/office/powerpoint/2010/main" val="3728451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365126"/>
            <a:ext cx="7886700" cy="939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ea typeface="+mj-ea"/>
                <a:cs typeface="+mj-cs"/>
              </a:rPr>
              <a:t>Student’s </a:t>
            </a:r>
            <a:r>
              <a:rPr lang="en-US" sz="2800" i="1" dirty="0">
                <a:ea typeface="+mj-ea"/>
                <a:cs typeface="+mj-cs"/>
              </a:rPr>
              <a:t>t</a:t>
            </a:r>
            <a:r>
              <a:rPr lang="en-US" sz="2800" dirty="0">
                <a:ea typeface="+mj-ea"/>
                <a:cs typeface="+mj-cs"/>
              </a:rPr>
              <a:t>-distribution with 19 </a:t>
            </a:r>
            <a:r>
              <a:rPr lang="en-US" sz="2800" i="1" dirty="0">
                <a:ea typeface="+mj-ea"/>
                <a:cs typeface="+mj-cs"/>
              </a:rPr>
              <a:t>df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7" r="6887"/>
          <a:stretch/>
        </p:blipFill>
        <p:spPr>
          <a:xfrm>
            <a:off x="1228653" y="1764636"/>
            <a:ext cx="4767981" cy="4439748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  <a:stCxn id="10" idx="0"/>
          </p:cNvCxnSpPr>
          <p:nvPr/>
        </p:nvCxnSpPr>
        <p:spPr>
          <a:xfrm flipV="1">
            <a:off x="2643573" y="5176103"/>
            <a:ext cx="337680" cy="566616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991328" y="5176103"/>
            <a:ext cx="510109" cy="558663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07776" y="5734766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2.093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84766" y="5742719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-2.093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06575" y="4581485"/>
            <a:ext cx="1782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Critical value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43571" y="4267544"/>
            <a:ext cx="179478" cy="7588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4" idx="2"/>
          </p:cNvCxnSpPr>
          <p:nvPr/>
        </p:nvCxnSpPr>
        <p:spPr>
          <a:xfrm flipH="1">
            <a:off x="5098539" y="4253655"/>
            <a:ext cx="282297" cy="7711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31834" y="3730435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2.5%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40582" y="3744324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2.5%</a:t>
            </a:r>
          </a:p>
        </p:txBody>
      </p:sp>
    </p:spTree>
    <p:extLst>
      <p:ext uri="{BB962C8B-B14F-4D97-AF65-F5344CB8AC3E}">
        <p14:creationId xmlns:p14="http://schemas.microsoft.com/office/powerpoint/2010/main" val="245367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138416"/>
          <a:ext cx="6096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i="1" baseline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-value (2-tailed)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95% CI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90% CI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2.57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2.02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2.23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1.81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1.68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infinite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1.96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1.64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628650" y="365126"/>
            <a:ext cx="7886700" cy="939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ea typeface="+mj-ea"/>
                <a:cs typeface="+mj-cs"/>
              </a:rPr>
              <a:t>As </a:t>
            </a:r>
            <a:r>
              <a:rPr lang="en-US" sz="3600" i="1" dirty="0">
                <a:ea typeface="+mj-ea"/>
                <a:cs typeface="+mj-cs"/>
              </a:rPr>
              <a:t>n</a:t>
            </a:r>
            <a:r>
              <a:rPr lang="en-US" sz="3600" dirty="0">
                <a:ea typeface="+mj-ea"/>
                <a:cs typeface="+mj-cs"/>
              </a:rPr>
              <a:t> increases…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92088" y="1454035"/>
            <a:ext cx="3002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CI half-width: </a:t>
            </a:r>
            <a:r>
              <a:rPr lang="en-US" sz="2800" i="1" dirty="0"/>
              <a:t>t</a:t>
            </a:r>
            <a:r>
              <a:rPr lang="en-US" sz="2800" dirty="0"/>
              <a:t> x SE</a:t>
            </a:r>
          </a:p>
        </p:txBody>
      </p:sp>
    </p:spTree>
    <p:extLst>
      <p:ext uri="{BB962C8B-B14F-4D97-AF65-F5344CB8AC3E}">
        <p14:creationId xmlns:p14="http://schemas.microsoft.com/office/powerpoint/2010/main" val="2138614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365126"/>
            <a:ext cx="7886700" cy="939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ea typeface="+mj-ea"/>
                <a:cs typeface="+mj-cs"/>
              </a:rPr>
              <a:t>Confidence intervals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9509" y="1371600"/>
            <a:ext cx="782869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For a simple random sample, a confidence interval for an estimate of the </a:t>
            </a:r>
            <a:r>
              <a:rPr lang="en-US" sz="2400" dirty="0">
                <a:solidFill>
                  <a:srgbClr val="0070C0"/>
                </a:solidFill>
              </a:rPr>
              <a:t>population mean (</a:t>
            </a:r>
            <a:r>
              <a:rPr lang="el-GR" sz="2400" i="1" dirty="0">
                <a:solidFill>
                  <a:srgbClr val="0070C0"/>
                </a:solidFill>
              </a:rPr>
              <a:t>μ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  <a:r>
              <a:rPr lang="en-US" sz="2400" dirty="0"/>
              <a:t> is:</a:t>
            </a:r>
          </a:p>
          <a:p>
            <a:pPr>
              <a:spcAft>
                <a:spcPts val="1200"/>
              </a:spcAft>
            </a:pPr>
            <a:endParaRPr lang="en-US" sz="2400" dirty="0"/>
          </a:p>
          <a:p>
            <a:pPr>
              <a:spcAft>
                <a:spcPts val="1200"/>
              </a:spcAft>
            </a:pPr>
            <a:endParaRPr lang="en-US" sz="2400" dirty="0"/>
          </a:p>
          <a:p>
            <a:pPr>
              <a:spcAft>
                <a:spcPts val="1200"/>
              </a:spcAft>
            </a:pPr>
            <a:endParaRPr lang="en-US" sz="2400" dirty="0"/>
          </a:p>
          <a:p>
            <a:pPr>
              <a:spcAft>
                <a:spcPts val="1200"/>
              </a:spcAft>
            </a:pPr>
            <a:endParaRPr lang="en-US" sz="2400" dirty="0"/>
          </a:p>
          <a:p>
            <a:pPr>
              <a:spcAft>
                <a:spcPts val="1200"/>
              </a:spcAft>
            </a:pPr>
            <a:r>
              <a:rPr lang="en-US" sz="2400" dirty="0"/>
              <a:t>where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400" dirty="0"/>
              <a:t>  is the upper </a:t>
            </a:r>
            <a:r>
              <a:rPr lang="el-GR" sz="2400" dirty="0"/>
              <a:t>α</a:t>
            </a:r>
            <a:r>
              <a:rPr lang="en-US" sz="2400" dirty="0"/>
              <a:t>/2 point of a Student’s </a:t>
            </a:r>
            <a:r>
              <a:rPr lang="en-US" sz="2400" i="1" dirty="0"/>
              <a:t>t</a:t>
            </a:r>
            <a:r>
              <a:rPr lang="en-US" sz="2400" dirty="0"/>
              <a:t> distribution with </a:t>
            </a:r>
            <a:r>
              <a:rPr lang="en-US" sz="2400" i="1" dirty="0"/>
              <a:t>n </a:t>
            </a:r>
            <a:r>
              <a:rPr lang="en-US" sz="2400" dirty="0"/>
              <a:t>– 1 degrees of freedom</a:t>
            </a:r>
          </a:p>
          <a:p>
            <a:pPr>
              <a:spcAft>
                <a:spcPts val="1200"/>
              </a:spcAft>
            </a:pP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62743" y="2642556"/>
                <a:ext cx="6403280" cy="1274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</m:acc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ad>
                        <m:radPr>
                          <m:degHide m:val="on"/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743" y="2642556"/>
                <a:ext cx="6403280" cy="12745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362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365126"/>
            <a:ext cx="7886700" cy="939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ea typeface="+mj-ea"/>
                <a:cs typeface="+mj-cs"/>
              </a:rPr>
              <a:t>Confidence intervals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9509" y="1371600"/>
            <a:ext cx="782869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For a simple random sample, a confidence interval for an estimate of the </a:t>
            </a:r>
            <a:r>
              <a:rPr lang="en-US" sz="2400" dirty="0">
                <a:solidFill>
                  <a:srgbClr val="0070C0"/>
                </a:solidFill>
              </a:rPr>
              <a:t>population total (</a:t>
            </a:r>
            <a:r>
              <a:rPr lang="el-GR" sz="2400" i="1" dirty="0">
                <a:solidFill>
                  <a:srgbClr val="0070C0"/>
                </a:solidFill>
              </a:rPr>
              <a:t>τ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  <a:r>
              <a:rPr lang="en-US" sz="2400" dirty="0"/>
              <a:t> is:</a:t>
            </a:r>
          </a:p>
          <a:p>
            <a:pPr>
              <a:spcAft>
                <a:spcPts val="1200"/>
              </a:spcAft>
            </a:pPr>
            <a:endParaRPr lang="en-US" sz="2400" dirty="0"/>
          </a:p>
          <a:p>
            <a:pPr>
              <a:spcAft>
                <a:spcPts val="1200"/>
              </a:spcAft>
            </a:pPr>
            <a:endParaRPr lang="en-US" sz="2400" dirty="0"/>
          </a:p>
          <a:p>
            <a:pPr>
              <a:spcAft>
                <a:spcPts val="1200"/>
              </a:spcAft>
            </a:pPr>
            <a:endParaRPr lang="en-US" sz="2400" dirty="0"/>
          </a:p>
          <a:p>
            <a:pPr>
              <a:spcAft>
                <a:spcPts val="1200"/>
              </a:spcAft>
            </a:pPr>
            <a:endParaRPr lang="en-US" sz="2400" dirty="0"/>
          </a:p>
          <a:p>
            <a:pPr>
              <a:spcAft>
                <a:spcPts val="1200"/>
              </a:spcAft>
            </a:pPr>
            <a:r>
              <a:rPr lang="en-US" sz="2400" dirty="0"/>
              <a:t>where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400" dirty="0"/>
              <a:t>  is the upper </a:t>
            </a:r>
            <a:r>
              <a:rPr lang="el-GR" sz="2400" dirty="0"/>
              <a:t>α</a:t>
            </a:r>
            <a:r>
              <a:rPr lang="en-US" sz="2400" dirty="0"/>
              <a:t>/2 point of a Student’s </a:t>
            </a:r>
            <a:r>
              <a:rPr lang="en-US" sz="2400" i="1" dirty="0"/>
              <a:t>t</a:t>
            </a:r>
            <a:r>
              <a:rPr lang="en-US" sz="2400" dirty="0"/>
              <a:t> distribution with </a:t>
            </a:r>
            <a:r>
              <a:rPr lang="en-US" sz="2400" i="1" dirty="0"/>
              <a:t>n</a:t>
            </a:r>
            <a:r>
              <a:rPr lang="en-US" sz="2400" dirty="0"/>
              <a:t> – 1 degrees of freedom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28650" y="2588335"/>
                <a:ext cx="7557408" cy="1274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sub>
                      </m:sSub>
                      <m:r>
                        <a:rPr lang="en-US" sz="2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acc>
                            </m:e>
                          </m:d>
                        </m:e>
                      </m:rad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ad>
                        <m:radPr>
                          <m:degHide m:val="on"/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588335"/>
                <a:ext cx="7557408" cy="12745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263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8527" y="1304924"/>
                <a:ext cx="6091130" cy="544374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i="1" dirty="0">
                    <a:solidFill>
                      <a:srgbClr val="0070C0"/>
                    </a:solidFill>
                    <a:latin typeface="Calibri" pitchFamily="34" charset="0"/>
                    <a:cs typeface="Calibri" pitchFamily="34" charset="0"/>
                  </a:rPr>
                  <a:t>N</a:t>
                </a:r>
                <a:r>
                  <a:rPr lang="en-US" sz="2400" dirty="0">
                    <a:solidFill>
                      <a:srgbClr val="0070C0"/>
                    </a:solidFill>
                    <a:latin typeface="Calibri" pitchFamily="34" charset="0"/>
                    <a:cs typeface="Calibri" pitchFamily="34" charset="0"/>
                  </a:rPr>
                  <a:t> = 286; </a:t>
                </a:r>
                <a:r>
                  <a:rPr lang="en-US" sz="2400" i="1" dirty="0">
                    <a:solidFill>
                      <a:srgbClr val="0070C0"/>
                    </a:solidFill>
                    <a:latin typeface="Calibri" pitchFamily="34" charset="0"/>
                    <a:cs typeface="Calibri" pitchFamily="34" charset="0"/>
                  </a:rPr>
                  <a:t>n</a:t>
                </a:r>
                <a:r>
                  <a:rPr lang="en-US" sz="2400" dirty="0">
                    <a:solidFill>
                      <a:srgbClr val="0070C0"/>
                    </a:solidFill>
                    <a:latin typeface="Calibri" pitchFamily="34" charset="0"/>
                    <a:cs typeface="Calibri" pitchFamily="34" charset="0"/>
                  </a:rPr>
                  <a:t> = 15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Calibri" pitchFamily="34" charset="0"/>
                    <a:cs typeface="Calibri" pitchFamily="34" charset="0"/>
                  </a:rPr>
                  <a:t>1, 50, 21, 98, 2, 36, 4, 29, 7, 15, 86, 10, 21, 5, 4 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>
                  <a:latin typeface="+mn-lt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+mn-lt"/>
                  </a:rPr>
                  <a:t>Sample 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>
                    <a:latin typeface="+mn-lt"/>
                  </a:rPr>
                  <a:t> = 25.9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+mn-lt"/>
                  </a:rPr>
                  <a:t>Sample variance: </a:t>
                </a:r>
                <a:r>
                  <a:rPr lang="en-US" sz="2400" i="1" dirty="0">
                    <a:latin typeface="+mn-lt"/>
                  </a:rPr>
                  <a:t>s</a:t>
                </a:r>
                <a:r>
                  <a:rPr lang="en-US" sz="2400" baseline="30000" dirty="0">
                    <a:latin typeface="+mn-lt"/>
                  </a:rPr>
                  <a:t>2</a:t>
                </a:r>
                <a:r>
                  <a:rPr lang="en-US" sz="2400" dirty="0">
                    <a:latin typeface="+mn-lt"/>
                  </a:rPr>
                  <a:t> = 919.1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+mn-lt"/>
                  </a:rPr>
                  <a:t>Variance of sample mean: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+mn-lt"/>
                  </a:rPr>
                  <a:t>Standard error of the mean: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+mn-lt"/>
                  </a:rPr>
                  <a:t>Sample total number of caribou: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+mn-lt"/>
                  </a:rPr>
                  <a:t>Variance of the estimated total: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latin typeface="+mn-lt"/>
                  </a:rPr>
                  <a:t>Standard error of the sample total: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527" y="1304924"/>
                <a:ext cx="6091130" cy="5443745"/>
              </a:xfrm>
              <a:blipFill>
                <a:blip r:embed="rId3"/>
                <a:stretch>
                  <a:fillRect l="-1667" t="-930" r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9799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Back to the Caribou ex.</a:t>
            </a:r>
          </a:p>
        </p:txBody>
      </p:sp>
      <p:pic>
        <p:nvPicPr>
          <p:cNvPr id="5" name="Picture 2" descr="http://www.caribou-pictures.com/caribou_d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721" y="432627"/>
            <a:ext cx="2074813" cy="271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61276" y="3896090"/>
                <a:ext cx="2883738" cy="46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</m:acc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286−15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286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919.1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58.1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276" y="3896090"/>
                <a:ext cx="2883738" cy="460832"/>
              </a:xfrm>
              <a:prstGeom prst="rect">
                <a:avLst/>
              </a:prstGeom>
              <a:blipFill>
                <a:blip r:embed="rId5"/>
                <a:stretch>
                  <a:fillRect r="-1754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83516" y="4466035"/>
                <a:ext cx="2257477" cy="390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𝑣𝑎𝑟</m:t>
                            </m:r>
                          </m:e>
                        </m:acc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ra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58.1</m:t>
                        </m:r>
                      </m:e>
                    </m:ra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7.6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516" y="4466035"/>
                <a:ext cx="2257477" cy="390492"/>
              </a:xfrm>
              <a:prstGeom prst="rect">
                <a:avLst/>
              </a:prstGeom>
              <a:blipFill>
                <a:blip r:embed="rId6"/>
                <a:stretch>
                  <a:fillRect r="-2247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64373" y="5011168"/>
                <a:ext cx="22386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=286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×25.9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7,417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373" y="5011168"/>
                <a:ext cx="2238626" cy="338554"/>
              </a:xfrm>
              <a:prstGeom prst="rect">
                <a:avLst/>
              </a:prstGeom>
              <a:blipFill>
                <a:blip r:embed="rId7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61431" y="5491468"/>
                <a:ext cx="35153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acc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(286)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58.1=4,748,879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431" y="5491468"/>
                <a:ext cx="3515386" cy="338554"/>
              </a:xfrm>
              <a:prstGeom prst="rect">
                <a:avLst/>
              </a:prstGeom>
              <a:blipFill>
                <a:blip r:embed="rId8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47695" y="6011770"/>
                <a:ext cx="2942857" cy="390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𝑣𝑎𝑟</m:t>
                            </m:r>
                          </m:e>
                        </m:acc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</m:d>
                      </m:e>
                    </m:ra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4,748,879</m:t>
                        </m:r>
                      </m:e>
                    </m:ra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2,179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695" y="6011770"/>
                <a:ext cx="2942857" cy="390492"/>
              </a:xfrm>
              <a:prstGeom prst="rect">
                <a:avLst/>
              </a:prstGeom>
              <a:blipFill>
                <a:blip r:embed="rId9"/>
                <a:stretch>
                  <a:fillRect r="-1717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556F37A6-B18F-B244-9C81-880EDB481AFF}"/>
              </a:ext>
            </a:extLst>
          </p:cNvPr>
          <p:cNvSpPr/>
          <p:nvPr/>
        </p:nvSpPr>
        <p:spPr>
          <a:xfrm>
            <a:off x="2982925" y="2807975"/>
            <a:ext cx="867267" cy="5334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C3EB60-992A-4742-A972-A624976F9AF2}"/>
              </a:ext>
            </a:extLst>
          </p:cNvPr>
          <p:cNvSpPr/>
          <p:nvPr/>
        </p:nvSpPr>
        <p:spPr>
          <a:xfrm>
            <a:off x="6340136" y="4907297"/>
            <a:ext cx="914400" cy="5334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65126"/>
            <a:ext cx="7886700" cy="939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Caribou example</a:t>
            </a:r>
          </a:p>
        </p:txBody>
      </p:sp>
      <p:pic>
        <p:nvPicPr>
          <p:cNvPr id="5" name="Picture 2" descr="http://www.caribou-pictures.com/caribou_d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721" y="432627"/>
            <a:ext cx="2074813" cy="271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1" y="1395984"/>
            <a:ext cx="6248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/>
              <a:t>95% CI for </a:t>
            </a:r>
            <a:r>
              <a:rPr lang="en-US" sz="2600" i="1" dirty="0">
                <a:solidFill>
                  <a:srgbClr val="0070C0"/>
                </a:solidFill>
              </a:rPr>
              <a:t>mean</a:t>
            </a:r>
            <a:r>
              <a:rPr lang="en-US" sz="2600" dirty="0"/>
              <a:t> no. caribou/transect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i="1" dirty="0"/>
              <a:t>n</a:t>
            </a:r>
            <a:r>
              <a:rPr lang="en-US" sz="2600" dirty="0"/>
              <a:t> = 15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sample mean = 25.9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SE of the mean = 7.6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Equation for CI: </a:t>
            </a:r>
          </a:p>
          <a:p>
            <a:pPr marL="457200" indent="-457200">
              <a:spcAft>
                <a:spcPts val="3000"/>
              </a:spcAft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10" name="TextBox 9"/>
          <p:cNvSpPr txBox="1"/>
          <p:nvPr/>
        </p:nvSpPr>
        <p:spPr>
          <a:xfrm>
            <a:off x="2063534" y="4836323"/>
            <a:ext cx="6696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70C0"/>
                </a:solidFill>
              </a:rPr>
              <a:t>t-value for 14 df </a:t>
            </a:r>
            <a:r>
              <a:rPr lang="en-US" sz="2400" dirty="0">
                <a:solidFill>
                  <a:srgbClr val="0070C0"/>
                </a:solidFill>
              </a:rPr>
              <a:t>and </a:t>
            </a:r>
            <a:r>
              <a:rPr lang="el-GR" sz="2400" i="1" dirty="0">
                <a:solidFill>
                  <a:srgbClr val="0070C0"/>
                </a:solidFill>
              </a:rPr>
              <a:t>α</a:t>
            </a:r>
            <a:r>
              <a:rPr lang="en-US" sz="2400" dirty="0">
                <a:solidFill>
                  <a:srgbClr val="0070C0"/>
                </a:solidFill>
              </a:rPr>
              <a:t> = 0.05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5462016"/>
            <a:ext cx="62484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/>
              <a:t>What about a 90% CI? 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*</a:t>
            </a:r>
            <a:r>
              <a:rPr lang="en-US" sz="2400" i="1" dirty="0"/>
              <a:t>Notice the 95% CI is </a:t>
            </a:r>
            <a:r>
              <a:rPr lang="en-US" sz="2400" i="1" dirty="0">
                <a:solidFill>
                  <a:srgbClr val="0070C0"/>
                </a:solidFill>
              </a:rPr>
              <a:t>wider</a:t>
            </a:r>
            <a:r>
              <a:rPr lang="en-US" sz="2400" i="1" dirty="0"/>
              <a:t> than the 90% CI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" y="3908594"/>
            <a:ext cx="739626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25.9 ± 2.145 x 7.6 = 25.9 ± 16.3 = </a:t>
            </a:r>
          </a:p>
          <a:p>
            <a:r>
              <a:rPr lang="en-US" sz="2400" dirty="0"/>
              <a:t>	25.9 - 16.3, 25.9 + 16.3 = (9.6, 42.2)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28919" y="5462016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(12.5, 39.3)</a:t>
            </a:r>
          </a:p>
        </p:txBody>
      </p:sp>
      <p:sp>
        <p:nvSpPr>
          <p:cNvPr id="9" name="Oval 8"/>
          <p:cNvSpPr/>
          <p:nvPr/>
        </p:nvSpPr>
        <p:spPr>
          <a:xfrm>
            <a:off x="1528094" y="3860009"/>
            <a:ext cx="941727" cy="5334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40E2C2C-8757-4D42-906B-5EC4DDB6555A}"/>
                  </a:ext>
                </a:extLst>
              </p:cNvPr>
              <p:cNvSpPr/>
              <p:nvPr/>
            </p:nvSpPr>
            <p:spPr>
              <a:xfrm>
                <a:off x="3257288" y="3185885"/>
                <a:ext cx="1143262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40E2C2C-8757-4D42-906B-5EC4DDB65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288" y="3185885"/>
                <a:ext cx="1143262" cy="391261"/>
              </a:xfrm>
              <a:prstGeom prst="rect">
                <a:avLst/>
              </a:prstGeom>
              <a:blipFill>
                <a:blip r:embed="rId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93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65126"/>
            <a:ext cx="7886700" cy="939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Caribou example</a:t>
            </a:r>
          </a:p>
        </p:txBody>
      </p:sp>
      <p:pic>
        <p:nvPicPr>
          <p:cNvPr id="5" name="Picture 2" descr="http://www.caribou-pictures.com/caribou_d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721" y="432627"/>
            <a:ext cx="2074813" cy="271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1" y="1395984"/>
            <a:ext cx="62484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/>
              <a:t>95% CI for </a:t>
            </a:r>
            <a:r>
              <a:rPr lang="en-US" sz="2600" i="1" dirty="0">
                <a:solidFill>
                  <a:srgbClr val="0070C0"/>
                </a:solidFill>
              </a:rPr>
              <a:t>total</a:t>
            </a:r>
            <a:r>
              <a:rPr lang="en-US" sz="2600" dirty="0"/>
              <a:t> no. caribou/transect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i="1" dirty="0"/>
              <a:t>n</a:t>
            </a:r>
            <a:r>
              <a:rPr lang="en-US" sz="2600" dirty="0"/>
              <a:t> = 15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sample total = 7,417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SE of the sample total = </a:t>
            </a:r>
            <a:r>
              <a:rPr lang="en-US" sz="2400" dirty="0"/>
              <a:t>2,179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Equation for CI: </a:t>
            </a:r>
          </a:p>
          <a:p>
            <a:pPr marL="457200" indent="-457200">
              <a:spcAft>
                <a:spcPts val="3000"/>
              </a:spcAft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599" y="5128089"/>
            <a:ext cx="62484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/>
              <a:t>90% CI = (3,579, 11,255)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*</a:t>
            </a:r>
            <a:r>
              <a:rPr lang="en-US" sz="2400" i="1" dirty="0"/>
              <a:t>Again, 95% CI is </a:t>
            </a:r>
            <a:r>
              <a:rPr lang="en-US" sz="2400" i="1" dirty="0">
                <a:solidFill>
                  <a:srgbClr val="0070C0"/>
                </a:solidFill>
              </a:rPr>
              <a:t>wider</a:t>
            </a:r>
            <a:r>
              <a:rPr lang="en-US" sz="2400" i="1" dirty="0"/>
              <a:t> than the 90% CI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599" y="3952270"/>
            <a:ext cx="741786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7,417 ± 2.145 x 2,179 = 7,417 ± 4,674 = </a:t>
            </a:r>
          </a:p>
          <a:p>
            <a:r>
              <a:rPr lang="en-US" sz="2400" dirty="0"/>
              <a:t>	(2,743, 12,091)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27739AA-0AD8-5544-823C-CE5B9EC76A53}"/>
                  </a:ext>
                </a:extLst>
              </p:cNvPr>
              <p:cNvSpPr/>
              <p:nvPr/>
            </p:nvSpPr>
            <p:spPr>
              <a:xfrm>
                <a:off x="3162168" y="3180984"/>
                <a:ext cx="1143262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27739AA-0AD8-5544-823C-CE5B9EC76A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168" y="3180984"/>
                <a:ext cx="1143262" cy="391261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94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Sampling designs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3160" y="1907312"/>
            <a:ext cx="789219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/>
              <a:t>Simple random sampling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Systematic sampling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Stratified sampling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48990" y="2382648"/>
            <a:ext cx="2251872" cy="3204905"/>
            <a:chOff x="5443870" y="1286540"/>
            <a:chExt cx="2682940" cy="3700128"/>
          </a:xfrm>
        </p:grpSpPr>
        <p:sp>
          <p:nvSpPr>
            <p:cNvPr id="6" name="Rectangle 5"/>
            <p:cNvSpPr/>
            <p:nvPr/>
          </p:nvSpPr>
          <p:spPr>
            <a:xfrm>
              <a:off x="5443870" y="128654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829099" y="128654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35747" y="128654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38036" y="1286540"/>
              <a:ext cx="297711" cy="30834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0546" y="128654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34712" y="128654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32423" y="128654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26589" y="128654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524300" y="128654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43870" y="159488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829099" y="159488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35747" y="159488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38036" y="159488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40546" y="159488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4712" y="159488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32423" y="159488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226589" y="1594884"/>
              <a:ext cx="297711" cy="30834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524300" y="159488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43870" y="1903228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829099" y="1903228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35747" y="1903228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38036" y="1903228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340546" y="1903228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634712" y="1903228"/>
              <a:ext cx="297711" cy="30834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932423" y="1903228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226589" y="1903228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524300" y="1903228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43870" y="2211572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29099" y="2211572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35747" y="2211572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738036" y="2211572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340546" y="2211572"/>
              <a:ext cx="297711" cy="30834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4712" y="2211572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932423" y="2211572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226589" y="2211572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524300" y="2211572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443870" y="2519916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829099" y="2519916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035747" y="2519916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738036" y="2519916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340546" y="2519916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34712" y="2519916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932423" y="2519916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226589" y="2519916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524300" y="2519916"/>
              <a:ext cx="297711" cy="30834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443870" y="282826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829099" y="282826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35747" y="282826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738036" y="282826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340546" y="282826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634712" y="282826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932423" y="2828260"/>
              <a:ext cx="297711" cy="30834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226589" y="282826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524300" y="282826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443870" y="313660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829099" y="313660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035747" y="313660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38036" y="313660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340546" y="313660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634712" y="313660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932423" y="3136604"/>
              <a:ext cx="297711" cy="30834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226589" y="313660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524300" y="313660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443870" y="3444948"/>
              <a:ext cx="297711" cy="30834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829099" y="3444948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035747" y="3444948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738036" y="3444948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340546" y="3444948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634712" y="3444948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932423" y="3444948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226589" y="3444948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524300" y="3444948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443870" y="3753292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829099" y="3753292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035747" y="3753292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738036" y="3753292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340546" y="3753292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634712" y="3753292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932423" y="3753292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226589" y="3753292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524300" y="3753292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443870" y="4061636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29099" y="4061636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035747" y="4061636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738036" y="4061636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340546" y="4061636"/>
              <a:ext cx="297711" cy="30834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634712" y="4061636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932423" y="4061636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226589" y="4061636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524300" y="4061636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443870" y="436998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829099" y="436998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035747" y="436998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738036" y="436998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340546" y="436998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634712" y="436998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32423" y="436998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226589" y="4369980"/>
              <a:ext cx="297711" cy="30834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524300" y="4369980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443870" y="467832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829099" y="467832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035747" y="467832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738036" y="467832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340546" y="467832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634712" y="467832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932423" y="467832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226589" y="467832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524300" y="4678324"/>
              <a:ext cx="297711" cy="308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478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839770" y="2017390"/>
            <a:ext cx="1845199" cy="2875297"/>
            <a:chOff x="3638830" y="1458350"/>
            <a:chExt cx="1845199" cy="2875297"/>
          </a:xfrm>
        </p:grpSpPr>
        <p:sp>
          <p:nvSpPr>
            <p:cNvPr id="118" name="Rectangle 117"/>
            <p:cNvSpPr/>
            <p:nvPr/>
          </p:nvSpPr>
          <p:spPr>
            <a:xfrm>
              <a:off x="3638830" y="145835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279277" y="145835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045895" y="145835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841143" y="145835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255521" y="145835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457835" y="145835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662586" y="145835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864900" y="145835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069651" y="145835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638830" y="1697958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279277" y="1697958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045895" y="1697958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841143" y="1697958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255521" y="1697958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457835" y="1697958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662586" y="1697958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864900" y="1697958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069651" y="1697958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3638830" y="1937566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279277" y="1937566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045895" y="1937566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841143" y="1937566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255521" y="1937566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457835" y="1937566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662586" y="1937566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864900" y="1937566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069651" y="1937566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638830" y="2177174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279277" y="2177174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4045895" y="2177174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841143" y="2177174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255521" y="2177174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4457835" y="2177174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4662586" y="2177174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4864900" y="2177174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069651" y="2177174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638830" y="241678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279277" y="241678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045895" y="241678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841143" y="241678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255521" y="241678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457835" y="241678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4662586" y="241678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4864900" y="241678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5069651" y="241678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38830" y="265639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5279277" y="265639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045895" y="265639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841143" y="265639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255521" y="265639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4457835" y="265639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662586" y="265639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4864900" y="265639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5069651" y="265639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638830" y="289599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5279277" y="289599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045895" y="289599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841143" y="289599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4255521" y="289599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457835" y="289599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4662586" y="289599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4864900" y="289599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069651" y="289599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3638830" y="3135607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5279277" y="3135607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4045895" y="3135607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841143" y="3135607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255521" y="3135607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457835" y="3135607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662586" y="3135607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4864900" y="3135607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5069651" y="3135607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3638830" y="3375215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5279277" y="3375215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045895" y="3375215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3841143" y="3375215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4255521" y="3375215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4457835" y="3375215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4662586" y="3375215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4864900" y="3375215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069651" y="3375215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638830" y="361482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5279277" y="3614823"/>
              <a:ext cx="204752" cy="2396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045895" y="361482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841143" y="361482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255521" y="361482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457835" y="361482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4662586" y="361482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4864900" y="3614823"/>
              <a:ext cx="204752" cy="2396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069651" y="3614823"/>
              <a:ext cx="204752" cy="2396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3638830" y="3854431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279277" y="3854431"/>
              <a:ext cx="204752" cy="2396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4045895" y="3854431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3841143" y="3854431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255521" y="3854431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457835" y="3854431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4662586" y="3854431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4864900" y="3854431"/>
              <a:ext cx="204752" cy="2396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5069651" y="3854431"/>
              <a:ext cx="204752" cy="2396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3638830" y="409403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5279277" y="4094039"/>
              <a:ext cx="204752" cy="2396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4045895" y="409403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841143" y="409403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255521" y="409403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457835" y="409403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662586" y="4094039"/>
              <a:ext cx="204752" cy="2396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4864900" y="4094039"/>
              <a:ext cx="204752" cy="2396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5069651" y="4094039"/>
              <a:ext cx="204752" cy="2396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3377240" y="2017391"/>
            <a:ext cx="1845199" cy="2875297"/>
            <a:chOff x="5993662" y="1319233"/>
            <a:chExt cx="1845199" cy="2875297"/>
          </a:xfrm>
        </p:grpSpPr>
        <p:sp>
          <p:nvSpPr>
            <p:cNvPr id="227" name="Rectangle 226"/>
            <p:cNvSpPr/>
            <p:nvPr/>
          </p:nvSpPr>
          <p:spPr>
            <a:xfrm>
              <a:off x="5993662" y="1319233"/>
              <a:ext cx="204752" cy="2396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7634109" y="131923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6400727" y="131923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6195975" y="131923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610353" y="131923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12667" y="131923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7017418" y="131923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7219732" y="131923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7424483" y="131923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5993662" y="1558841"/>
              <a:ext cx="204752" cy="2396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7634109" y="1558841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6400727" y="1558841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6195975" y="1558841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6610353" y="1558841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6812667" y="1558841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7017418" y="1558841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19732" y="1558841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424483" y="1558841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5993662" y="1798449"/>
              <a:ext cx="204752" cy="2396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634109" y="179844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6400727" y="179844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6195975" y="179844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6610353" y="179844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6812667" y="179844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7017418" y="179844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7219732" y="179844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7424483" y="1798449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5993662" y="2038057"/>
              <a:ext cx="204752" cy="2396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634109" y="2038057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6400727" y="2038057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6195975" y="2038057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6610353" y="2038057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6812667" y="2038057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7017418" y="2038057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7219732" y="2038057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7424483" y="2038057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5993662" y="2277665"/>
              <a:ext cx="204752" cy="2396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7634109" y="2277665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6400727" y="2277665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6195975" y="2277665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6610353" y="2277665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6812667" y="2277665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7017418" y="2277665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7219732" y="2277665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7424483" y="2277665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93662" y="2517273"/>
              <a:ext cx="204752" cy="2396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7634109" y="251727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6400727" y="251727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6195975" y="251727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610353" y="251727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6812667" y="251727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7017418" y="251727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7219732" y="251727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7424483" y="2517273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5993662" y="2756882"/>
              <a:ext cx="204752" cy="2396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7634109" y="275688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6400727" y="275688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6195975" y="275688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6610353" y="275688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6812667" y="275688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7017418" y="275688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7219732" y="275688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424483" y="275688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5993662" y="2996490"/>
              <a:ext cx="204752" cy="2396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7634109" y="299649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6400727" y="299649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6195975" y="299649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6610353" y="299649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6812667" y="299649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7017418" y="299649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7219732" y="299649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7424483" y="2996490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5993662" y="3236098"/>
              <a:ext cx="204752" cy="2396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7634109" y="3236098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6400727" y="3236098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6195975" y="3236098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6610353" y="3236098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6812667" y="3236098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7017418" y="3236098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7219732" y="3236098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424483" y="3236098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5993662" y="3475706"/>
              <a:ext cx="204752" cy="2396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7634109" y="3475706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6400727" y="3475706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6195975" y="3475706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6610353" y="3475706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6812667" y="3475706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7017418" y="3475706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7219732" y="3475706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7424483" y="3475706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5993662" y="3715314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7634109" y="3715314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6400727" y="3715314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6195975" y="3715314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6610353" y="3715314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6812667" y="3715314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7017418" y="3715314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7219732" y="3715314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7424483" y="3715314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5993662" y="395492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7634109" y="395492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6400727" y="395492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6195975" y="395492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6610353" y="395492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6812667" y="395492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7017418" y="395492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7219732" y="395492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7424483" y="3954922"/>
              <a:ext cx="204752" cy="239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2" name="TextBox 341"/>
          <p:cNvSpPr txBox="1"/>
          <p:nvPr/>
        </p:nvSpPr>
        <p:spPr>
          <a:xfrm>
            <a:off x="639607" y="626011"/>
            <a:ext cx="78921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/>
              <a:t>Random samples can sometimes seem less than ideal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639607" y="2417793"/>
            <a:ext cx="2447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Poor dispersion</a:t>
            </a:r>
          </a:p>
        </p:txBody>
      </p:sp>
    </p:spTree>
    <p:extLst>
      <p:ext uri="{BB962C8B-B14F-4D97-AF65-F5344CB8AC3E}">
        <p14:creationId xmlns:p14="http://schemas.microsoft.com/office/powerpoint/2010/main" val="256720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97429" y="2483365"/>
            <a:ext cx="2372367" cy="3477011"/>
            <a:chOff x="1630121" y="2509123"/>
            <a:chExt cx="2372367" cy="3477011"/>
          </a:xfrm>
        </p:grpSpPr>
        <p:sp>
          <p:nvSpPr>
            <p:cNvPr id="490" name="Rectangle 489"/>
            <p:cNvSpPr/>
            <p:nvPr/>
          </p:nvSpPr>
          <p:spPr>
            <a:xfrm>
              <a:off x="1630121" y="2509123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3738171" y="2509123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2155607" y="2509123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1891290" y="2509123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2416591" y="2509123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2677760" y="2509123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2942076" y="2509123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3203246" y="2509123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3467562" y="2509123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1630121" y="279887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3738171" y="279887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2155607" y="279887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1891290" y="279887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2416591" y="279887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2677760" y="279887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2942076" y="279887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3203246" y="279887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3467562" y="279887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1630121" y="308862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3738171" y="308862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2155607" y="308862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1891290" y="308862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2416591" y="308862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2677760" y="308862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2942076" y="308862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3203246" y="308862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3467562" y="308862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1630121" y="337837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3738171" y="337837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2155607" y="337837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1891290" y="337837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2416591" y="337837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2677760" y="337837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2942076" y="337837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3203246" y="337837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3467562" y="337837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1630121" y="366812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3738171" y="366812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2155607" y="366812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1891290" y="366812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2416591" y="366812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2677760" y="366812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2942076" y="366812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3203246" y="366812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3467562" y="366812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1630121" y="395787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Rectangle 535"/>
            <p:cNvSpPr/>
            <p:nvPr/>
          </p:nvSpPr>
          <p:spPr>
            <a:xfrm>
              <a:off x="3738171" y="395787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Rectangle 536"/>
            <p:cNvSpPr/>
            <p:nvPr/>
          </p:nvSpPr>
          <p:spPr>
            <a:xfrm>
              <a:off x="2155607" y="395787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1891290" y="395787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2416591" y="395787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2677760" y="395787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2942076" y="395787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3203246" y="395787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3467562" y="395787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1630121" y="424762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3738171" y="424762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2155607" y="424762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1891290" y="424762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2416591" y="424762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2677760" y="424762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2942076" y="424762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3203246" y="424762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3467562" y="424762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1630121" y="453738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3738171" y="453738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2155607" y="453738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1891290" y="453738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2416591" y="453738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2677760" y="453738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2942076" y="453738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3203246" y="453738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3467562" y="453738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1630121" y="482713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3738171" y="482713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2155607" y="482713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1891290" y="482713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2416591" y="482713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2677760" y="482713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2942076" y="482713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3203246" y="482713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3467562" y="482713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1630121" y="511688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3738171" y="511688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2155607" y="511688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1891290" y="511688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2416591" y="511688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2677760" y="511688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2942076" y="511688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3203246" y="511688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3467562" y="511688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1630121" y="540663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3738171" y="540663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2155607" y="540663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1891290" y="540663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2416591" y="540663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2677760" y="540663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2942076" y="540663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3203246" y="540663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3467562" y="540663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1630121" y="5696383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3738171" y="5696383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2155607" y="5696383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1891290" y="5696383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2416591" y="5696383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2677760" y="5696383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2942076" y="5696383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3203246" y="5696383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3467562" y="5696383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Systematic sampling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629510" y="1310459"/>
            <a:ext cx="78921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/>
              <a:t>Sample units chosen at uniform intervals, usually after choosing a </a:t>
            </a:r>
            <a:r>
              <a:rPr lang="en-US" sz="2600" dirty="0">
                <a:solidFill>
                  <a:srgbClr val="0070C0"/>
                </a:solidFill>
              </a:rPr>
              <a:t>random start point(s)</a:t>
            </a:r>
          </a:p>
        </p:txBody>
      </p:sp>
    </p:spTree>
    <p:extLst>
      <p:ext uri="{BB962C8B-B14F-4D97-AF65-F5344CB8AC3E}">
        <p14:creationId xmlns:p14="http://schemas.microsoft.com/office/powerpoint/2010/main" val="69719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01591" y="1791604"/>
                <a:ext cx="7740817" cy="4538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800"/>
                  </a:spcAft>
                  <a:buAutoNum type="arabicParenR"/>
                </a:pPr>
                <a:r>
                  <a:rPr lang="en-US" sz="2400" dirty="0"/>
                  <a:t>Select and survey sample units</a:t>
                </a:r>
              </a:p>
              <a:p>
                <a:pPr marL="457200" indent="-457200">
                  <a:spcAft>
                    <a:spcPts val="1200"/>
                  </a:spcAft>
                  <a:buAutoNum type="arabicParenR"/>
                </a:pPr>
                <a:r>
                  <a:rPr lang="en-US" sz="2400" dirty="0"/>
                  <a:t>Use sample data to estimate the population mean (</a:t>
                </a:r>
                <a:r>
                  <a:rPr lang="el-GR" sz="2400" i="1" dirty="0"/>
                  <a:t>μ</a:t>
                </a:r>
                <a:r>
                  <a:rPr lang="en-US" sz="2400" dirty="0"/>
                  <a:t>) with the sample mean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  <a:p>
                <a:pPr marL="457200" indent="-457200">
                  <a:spcAft>
                    <a:spcPts val="1800"/>
                  </a:spcAft>
                </a:pPr>
                <a:r>
                  <a:rPr lang="en-US" sz="2400" i="1" dirty="0">
                    <a:solidFill>
                      <a:srgbClr val="0070C0"/>
                    </a:solidFill>
                  </a:rPr>
                  <a:t>	*This is an unbiased estimate of </a:t>
                </a:r>
                <a:r>
                  <a:rPr lang="el-GR" sz="2400" i="1" dirty="0">
                    <a:solidFill>
                      <a:srgbClr val="0070C0"/>
                    </a:solidFill>
                  </a:rPr>
                  <a:t>μ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pPr marL="457200" indent="-457200">
                  <a:spcAft>
                    <a:spcPts val="1200"/>
                  </a:spcAft>
                  <a:buFont typeface="+mj-lt"/>
                  <a:buAutoNum type="arabicParenR" startAt="3"/>
                </a:pPr>
                <a:r>
                  <a:rPr lang="en-US" sz="2400" dirty="0"/>
                  <a:t>Use sample data to estimate the population variance (</a:t>
                </a:r>
                <a:r>
                  <a:rPr lang="el-GR" sz="2400" i="1" dirty="0"/>
                  <a:t>σ</a:t>
                </a:r>
                <a:r>
                  <a:rPr lang="el-GR" sz="2400" baseline="30000" dirty="0"/>
                  <a:t>2</a:t>
                </a:r>
                <a:r>
                  <a:rPr lang="en-US" sz="2400" dirty="0"/>
                  <a:t>) with the sample variance (</a:t>
                </a:r>
                <a:r>
                  <a:rPr lang="en-US" sz="2400" i="1" dirty="0"/>
                  <a:t>s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)</a:t>
                </a:r>
              </a:p>
              <a:p>
                <a:pPr marL="457200" indent="-457200">
                  <a:spcAft>
                    <a:spcPts val="1800"/>
                  </a:spcAft>
                </a:pPr>
                <a:r>
                  <a:rPr lang="en-US" sz="2400" dirty="0">
                    <a:solidFill>
                      <a:srgbClr val="0070C0"/>
                    </a:solidFill>
                  </a:rPr>
                  <a:t>	</a:t>
                </a:r>
                <a:r>
                  <a:rPr lang="en-US" sz="2400" i="1" dirty="0">
                    <a:solidFill>
                      <a:srgbClr val="0070C0"/>
                    </a:solidFill>
                  </a:rPr>
                  <a:t>*This is an unbiased estimate of </a:t>
                </a:r>
                <a:r>
                  <a:rPr lang="el-GR" sz="2400" i="1" dirty="0">
                    <a:solidFill>
                      <a:srgbClr val="0070C0"/>
                    </a:solidFill>
                  </a:rPr>
                  <a:t>σ</a:t>
                </a:r>
                <a:r>
                  <a:rPr lang="en-US" sz="2400" baseline="30000" dirty="0">
                    <a:solidFill>
                      <a:srgbClr val="0070C0"/>
                    </a:solidFill>
                  </a:rPr>
                  <a:t>2</a:t>
                </a:r>
              </a:p>
              <a:p>
                <a:pPr marL="457200" indent="-457200">
                  <a:spcAft>
                    <a:spcPts val="1800"/>
                  </a:spcAft>
                  <a:buFont typeface="+mj-lt"/>
                  <a:buAutoNum type="arabicParenR" startAt="4"/>
                </a:pPr>
                <a:r>
                  <a:rPr lang="en-US" sz="2400" dirty="0"/>
                  <a:t>Calculate variance or standard error </a:t>
                </a:r>
                <a:r>
                  <a:rPr lang="en-US" sz="2400" i="1" dirty="0"/>
                  <a:t>of the mean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r>
                  <a:rPr lang="en-US" sz="2400" dirty="0"/>
                  <a:t>   </a:t>
                </a:r>
                <a:r>
                  <a:rPr lang="en-US" sz="2400" dirty="0">
                    <a:solidFill>
                      <a:srgbClr val="0070C0"/>
                    </a:solidFill>
                  </a:rPr>
                  <a:t>These are measures of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precision</a:t>
                </a:r>
                <a:r>
                  <a:rPr lang="en-US" sz="2400" dirty="0">
                    <a:solidFill>
                      <a:srgbClr val="0070C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1" y="1791604"/>
                <a:ext cx="7740817" cy="4538102"/>
              </a:xfrm>
              <a:prstGeom prst="rect">
                <a:avLst/>
              </a:prstGeom>
              <a:blipFill>
                <a:blip r:embed="rId2"/>
                <a:stretch>
                  <a:fillRect l="-1148" t="-1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979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Review: characterize the population mean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Systematic sampling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6661" y="2480548"/>
            <a:ext cx="2381992" cy="3477011"/>
            <a:chOff x="4674261" y="2480548"/>
            <a:chExt cx="2381992" cy="3477011"/>
          </a:xfrm>
        </p:grpSpPr>
        <p:sp>
          <p:nvSpPr>
            <p:cNvPr id="490" name="Rectangle 489"/>
            <p:cNvSpPr/>
            <p:nvPr/>
          </p:nvSpPr>
          <p:spPr>
            <a:xfrm>
              <a:off x="4674261" y="248054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6791936" y="248054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5199747" y="248054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4935430" y="248054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5470356" y="2480548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5731525" y="248054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5995841" y="248054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6257011" y="248054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6521327" y="2480548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4674261" y="277029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6791936" y="277029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5199747" y="2770299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4935430" y="277029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5470356" y="277029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5731525" y="277029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5995841" y="277029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6257011" y="2770299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6521327" y="277029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4674261" y="306005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6791936" y="306005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5199747" y="306005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4935430" y="3060050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5470356" y="306005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5731525" y="306005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5995841" y="3060050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6257011" y="306005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6521327" y="306005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4674261" y="3349800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6791936" y="3349800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5199747" y="334980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4935430" y="334980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5470356" y="334980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5731525" y="3349800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5995841" y="334980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6257011" y="334980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6521327" y="334980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4674261" y="363955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6791936" y="363955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5199747" y="363955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4935430" y="363955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5470356" y="3639551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5731525" y="363955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5995841" y="363955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6257011" y="363955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6521327" y="3639551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4674261" y="392930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Rectangle 535"/>
            <p:cNvSpPr/>
            <p:nvPr/>
          </p:nvSpPr>
          <p:spPr>
            <a:xfrm>
              <a:off x="6791936" y="392930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Rectangle 536"/>
            <p:cNvSpPr/>
            <p:nvPr/>
          </p:nvSpPr>
          <p:spPr>
            <a:xfrm>
              <a:off x="5199747" y="3929302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4935430" y="392930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5470356" y="392930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5731525" y="392930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5995841" y="392930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6257011" y="3929302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6521327" y="392930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4674261" y="421905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6791936" y="421905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5199747" y="421905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4935430" y="4219054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5470356" y="421905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5731525" y="421905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5995841" y="4219054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6257011" y="421905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6521327" y="421905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4674261" y="4508805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6791936" y="4508805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5199747" y="450880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4935430" y="450880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5470356" y="450880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5731525" y="4508805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5995841" y="450880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6257011" y="450880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6521327" y="450880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4674261" y="479855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6791936" y="479855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5199747" y="479855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4935430" y="479855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5470356" y="4798556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5731525" y="479855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5995841" y="479855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6257011" y="479855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6521327" y="4798556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4674261" y="508830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6791936" y="508830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5199747" y="5088307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4935430" y="508830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5470356" y="508830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5731525" y="508830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5995841" y="508830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6257011" y="5088307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6521327" y="508830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4674261" y="537805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6791936" y="537805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5199747" y="537805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4935430" y="5378057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5470356" y="537805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5731525" y="537805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5995841" y="5378057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6257011" y="537805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6521327" y="537805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4674261" y="5667808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6791936" y="5667808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5199747" y="566780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4935430" y="566780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5470356" y="566780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5731525" y="5667808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5995841" y="566780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6257011" y="566780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6521327" y="566780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629510" y="1310459"/>
            <a:ext cx="78921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/>
              <a:t>Sample units chosen at uniform intervals, usually after choosing a </a:t>
            </a:r>
            <a:r>
              <a:rPr lang="en-US" sz="2600" dirty="0">
                <a:solidFill>
                  <a:srgbClr val="0070C0"/>
                </a:solidFill>
              </a:rPr>
              <a:t>random start point(s)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95069" y="2484596"/>
            <a:ext cx="2381992" cy="3477011"/>
            <a:chOff x="2152244" y="2484596"/>
            <a:chExt cx="2381992" cy="3477011"/>
          </a:xfrm>
        </p:grpSpPr>
        <p:sp>
          <p:nvSpPr>
            <p:cNvPr id="113" name="Rectangle 112"/>
            <p:cNvSpPr/>
            <p:nvPr/>
          </p:nvSpPr>
          <p:spPr>
            <a:xfrm>
              <a:off x="2152244" y="2484596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269919" y="2484596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677730" y="2484596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413413" y="2484596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948339" y="2484596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209508" y="2484596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473824" y="2484596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734994" y="2484596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999310" y="2484596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152244" y="2774347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269919" y="2774347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677730" y="2774347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413413" y="2774347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948339" y="2774347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209508" y="2774347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473824" y="2774347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734994" y="2774347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999310" y="2774347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152244" y="3064098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269919" y="3064098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677730" y="3064098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413413" y="3064098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948339" y="3064098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3209508" y="3064098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73824" y="3064098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734994" y="3064098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999310" y="3064098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152244" y="3353848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269919" y="3353848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677730" y="3353848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413413" y="3353848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948339" y="3353848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209508" y="3353848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473824" y="3353848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734994" y="3353848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999310" y="3353848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152244" y="3643599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4269919" y="3643599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677730" y="3643599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413413" y="3643599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948339" y="3643599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209508" y="3643599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473824" y="3643599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734994" y="3643599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999310" y="3643599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152244" y="3933350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269919" y="3933350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677730" y="3933350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413413" y="3933350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948339" y="3933350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209508" y="3933350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473824" y="3933350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734994" y="3933350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999310" y="3933350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152244" y="4223102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4269919" y="4223102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677730" y="4223102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413413" y="4223102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948339" y="4223102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209508" y="4223102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473824" y="4223102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734994" y="4223102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999310" y="4223102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152244" y="4512853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269919" y="4512853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677730" y="4512853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413413" y="4512853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948339" y="4512853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3209508" y="4512853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473824" y="4512853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734994" y="4512853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999310" y="4512853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152244" y="4802604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269919" y="4802604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677730" y="4802604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413413" y="4802604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948339" y="4802604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3209508" y="4802604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3473824" y="4802604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734994" y="4802604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3999310" y="4802604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152244" y="5092355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4269919" y="5092355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677730" y="5092355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413413" y="5092355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948339" y="5092355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209508" y="5092355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473824" y="5092355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734994" y="5092355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999310" y="5092355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2152244" y="5382105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269919" y="5382105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2677730" y="5382105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413413" y="5382105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2948339" y="5382105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3209508" y="5382105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3473824" y="5382105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734994" y="5382105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3999310" y="5382105"/>
              <a:ext cx="264317" cy="2897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152244" y="5671856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269919" y="5671856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677730" y="5671856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413413" y="5671856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948339" y="5671856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3209508" y="5671856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3473824" y="5671856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734994" y="5671856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999310" y="5671856"/>
              <a:ext cx="264317" cy="289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http://www.polyvore.com/cgi/img-thing?.out=jpg&amp;size=l&amp;tid=5543076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50153" y="2190346"/>
            <a:ext cx="816199" cy="81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69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Systematic sampling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623160" y="1779586"/>
            <a:ext cx="789219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/>
              <a:t>Randomly select one unit from the first </a:t>
            </a:r>
            <a:r>
              <a:rPr lang="en-US" sz="2600" i="1" dirty="0"/>
              <a:t>k</a:t>
            </a:r>
            <a:r>
              <a:rPr lang="en-US" sz="2600" dirty="0"/>
              <a:t> sample units in the population and every </a:t>
            </a:r>
            <a:r>
              <a:rPr lang="en-US" sz="2600" i="1" dirty="0" err="1"/>
              <a:t>k</a:t>
            </a:r>
            <a:r>
              <a:rPr lang="en-US" sz="2600" baseline="30000" dirty="0" err="1"/>
              <a:t>th</a:t>
            </a:r>
            <a:r>
              <a:rPr lang="en-US" sz="2600" dirty="0"/>
              <a:t> unit thereafter.</a:t>
            </a:r>
          </a:p>
          <a:p>
            <a:pPr>
              <a:spcAft>
                <a:spcPts val="1800"/>
              </a:spcAft>
            </a:pPr>
            <a:r>
              <a:rPr lang="en-US" sz="2600" dirty="0"/>
              <a:t>This is a </a:t>
            </a:r>
            <a:r>
              <a:rPr lang="en-US" sz="2600" dirty="0">
                <a:solidFill>
                  <a:srgbClr val="0070C0"/>
                </a:solidFill>
              </a:rPr>
              <a:t>1-in-</a:t>
            </a:r>
            <a:r>
              <a:rPr lang="en-US" sz="2600" i="1" dirty="0">
                <a:solidFill>
                  <a:srgbClr val="0070C0"/>
                </a:solidFill>
              </a:rPr>
              <a:t>k</a:t>
            </a:r>
            <a:r>
              <a:rPr lang="en-US" sz="2600" dirty="0">
                <a:solidFill>
                  <a:srgbClr val="0070C0"/>
                </a:solidFill>
              </a:rPr>
              <a:t> systematic sample</a:t>
            </a:r>
            <a:endParaRPr lang="en-US" sz="2600" dirty="0"/>
          </a:p>
          <a:p>
            <a:pPr algn="ctr">
              <a:spcAft>
                <a:spcPts val="3000"/>
              </a:spcAft>
            </a:pPr>
            <a:r>
              <a:rPr lang="en-US" sz="2600" i="1" dirty="0"/>
              <a:t>k</a:t>
            </a:r>
            <a:r>
              <a:rPr lang="en-US" sz="2600" dirty="0"/>
              <a:t> = No. units in population / No. units in sample</a:t>
            </a:r>
          </a:p>
          <a:p>
            <a:pPr>
              <a:spcAft>
                <a:spcPts val="1800"/>
              </a:spcAft>
            </a:pPr>
            <a:r>
              <a:rPr lang="en-US" sz="2600" dirty="0"/>
              <a:t>Example: If we plan to choose 40 plots from a field of 400 plots, </a:t>
            </a:r>
            <a:r>
              <a:rPr lang="en-US" sz="2600" i="1" dirty="0"/>
              <a:t>k</a:t>
            </a:r>
            <a:r>
              <a:rPr lang="en-US" sz="2600" dirty="0"/>
              <a:t> = 400/40 = 10</a:t>
            </a:r>
          </a:p>
          <a:p>
            <a:pPr>
              <a:spcAft>
                <a:spcPts val="1800"/>
              </a:spcAft>
            </a:pPr>
            <a:r>
              <a:rPr lang="en-US" sz="2600" dirty="0"/>
              <a:t>This is a “1-in-10” systematic sample</a:t>
            </a:r>
          </a:p>
        </p:txBody>
      </p:sp>
    </p:spTree>
    <p:extLst>
      <p:ext uri="{BB962C8B-B14F-4D97-AF65-F5344CB8AC3E}">
        <p14:creationId xmlns:p14="http://schemas.microsoft.com/office/powerpoint/2010/main" val="24056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Systematic sampling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628650" y="1854805"/>
            <a:ext cx="789219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Advantages:</a:t>
            </a:r>
          </a:p>
          <a:p>
            <a:pPr marL="339725" indent="-339725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Easy to implement</a:t>
            </a:r>
          </a:p>
          <a:p>
            <a:pPr marL="339725" indent="-339725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Ensures good </a:t>
            </a:r>
            <a:r>
              <a:rPr lang="en-US" sz="2800" u="sng" dirty="0"/>
              <a:t>dispersion</a:t>
            </a:r>
            <a:r>
              <a:rPr lang="en-US" sz="2800" dirty="0"/>
              <a:t> of sample units throughout the population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Disadvantages:</a:t>
            </a:r>
          </a:p>
          <a:p>
            <a:pPr marL="339725" indent="-339725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Risk of bias</a:t>
            </a:r>
          </a:p>
        </p:txBody>
      </p:sp>
    </p:spTree>
    <p:extLst>
      <p:ext uri="{BB962C8B-B14F-4D97-AF65-F5344CB8AC3E}">
        <p14:creationId xmlns:p14="http://schemas.microsoft.com/office/powerpoint/2010/main" val="330884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Systematic sampling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81004" y="2384383"/>
            <a:ext cx="2381992" cy="3477011"/>
            <a:chOff x="3381004" y="1658518"/>
            <a:chExt cx="2381992" cy="3477011"/>
          </a:xfrm>
        </p:grpSpPr>
        <p:sp>
          <p:nvSpPr>
            <p:cNvPr id="490" name="Rectangle 489"/>
            <p:cNvSpPr/>
            <p:nvPr/>
          </p:nvSpPr>
          <p:spPr>
            <a:xfrm>
              <a:off x="3381004" y="165851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5498679" y="165851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3906490" y="165851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3642173" y="165851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4177099" y="1658518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4438268" y="165851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4702584" y="165851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4963754" y="165851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5228070" y="1658518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3381004" y="194826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5498679" y="194826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3906490" y="1948269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3642173" y="194826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4177099" y="194826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4438268" y="194826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4702584" y="194826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4963754" y="1948269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5228070" y="1948269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3381004" y="223802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5498679" y="223802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3906490" y="223802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3642173" y="2238020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4177099" y="223802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4438268" y="223802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4702584" y="2238020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4963754" y="223802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5228070" y="223802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3381004" y="2527770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5498679" y="2527770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3906490" y="252777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3642173" y="252777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4177099" y="252777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4438268" y="2527770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4702584" y="252777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4963754" y="252777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5228070" y="2527770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3381004" y="281752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5498679" y="281752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3906490" y="281752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3642173" y="281752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4177099" y="2817521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4438268" y="281752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4702584" y="281752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4963754" y="2817521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5228070" y="2817521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3381004" y="310727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Rectangle 535"/>
            <p:cNvSpPr/>
            <p:nvPr/>
          </p:nvSpPr>
          <p:spPr>
            <a:xfrm>
              <a:off x="5498679" y="310727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Rectangle 536"/>
            <p:cNvSpPr/>
            <p:nvPr/>
          </p:nvSpPr>
          <p:spPr>
            <a:xfrm>
              <a:off x="3906490" y="3107272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3642173" y="310727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4177099" y="310727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4438268" y="310727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4702584" y="310727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4963754" y="3107272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5228070" y="3107272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3381004" y="339702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5498679" y="339702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3906490" y="339702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3642173" y="3397024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4177099" y="339702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4438268" y="339702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4702584" y="3397024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4963754" y="339702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5228070" y="3397024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3381004" y="3686775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5498679" y="3686775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3906490" y="368677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3642173" y="368677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4177099" y="368677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4438268" y="3686775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4702584" y="368677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4963754" y="368677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5228070" y="3686775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3381004" y="397652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5498679" y="397652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3906490" y="397652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3642173" y="397652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4177099" y="3976526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4438268" y="397652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4702584" y="397652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4963754" y="3976526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5228070" y="3976526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3381004" y="426627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5498679" y="426627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3906490" y="4266277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3642173" y="426627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4177099" y="426627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4438268" y="426627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4702584" y="426627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4963754" y="4266277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5228070" y="426627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3381004" y="455602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5498679" y="455602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3906490" y="455602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3642173" y="4556027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4177099" y="455602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4438268" y="455602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4702584" y="4556027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4963754" y="455602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5228070" y="4556027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3381004" y="4845778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5498679" y="4845778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3906490" y="484577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3642173" y="484577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4177099" y="484577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4438268" y="4845778"/>
              <a:ext cx="264317" cy="289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4702584" y="484577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4963754" y="484577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5228070" y="4845778"/>
              <a:ext cx="264317" cy="289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reeform 6"/>
          <p:cNvSpPr/>
          <p:nvPr/>
        </p:nvSpPr>
        <p:spPr>
          <a:xfrm rot="279543">
            <a:off x="2987749" y="2012400"/>
            <a:ext cx="3264971" cy="3583172"/>
          </a:xfrm>
          <a:custGeom>
            <a:avLst/>
            <a:gdLst>
              <a:gd name="connsiteX0" fmla="*/ 0 w 3264971"/>
              <a:gd name="connsiteY0" fmla="*/ 3583172 h 3583172"/>
              <a:gd name="connsiteX1" fmla="*/ 42530 w 3264971"/>
              <a:gd name="connsiteY1" fmla="*/ 3530009 h 3583172"/>
              <a:gd name="connsiteX2" fmla="*/ 63795 w 3264971"/>
              <a:gd name="connsiteY2" fmla="*/ 3498111 h 3583172"/>
              <a:gd name="connsiteX3" fmla="*/ 95693 w 3264971"/>
              <a:gd name="connsiteY3" fmla="*/ 3476846 h 3583172"/>
              <a:gd name="connsiteX4" fmla="*/ 116958 w 3264971"/>
              <a:gd name="connsiteY4" fmla="*/ 3444949 h 3583172"/>
              <a:gd name="connsiteX5" fmla="*/ 202018 w 3264971"/>
              <a:gd name="connsiteY5" fmla="*/ 3381153 h 3583172"/>
              <a:gd name="connsiteX6" fmla="*/ 255181 w 3264971"/>
              <a:gd name="connsiteY6" fmla="*/ 3349255 h 3583172"/>
              <a:gd name="connsiteX7" fmla="*/ 287079 w 3264971"/>
              <a:gd name="connsiteY7" fmla="*/ 3327990 h 3583172"/>
              <a:gd name="connsiteX8" fmla="*/ 329609 w 3264971"/>
              <a:gd name="connsiteY8" fmla="*/ 3317358 h 3583172"/>
              <a:gd name="connsiteX9" fmla="*/ 361507 w 3264971"/>
              <a:gd name="connsiteY9" fmla="*/ 3296093 h 3583172"/>
              <a:gd name="connsiteX10" fmla="*/ 425302 w 3264971"/>
              <a:gd name="connsiteY10" fmla="*/ 3274828 h 3583172"/>
              <a:gd name="connsiteX11" fmla="*/ 510363 w 3264971"/>
              <a:gd name="connsiteY11" fmla="*/ 3221665 h 3583172"/>
              <a:gd name="connsiteX12" fmla="*/ 552893 w 3264971"/>
              <a:gd name="connsiteY12" fmla="*/ 3200400 h 3583172"/>
              <a:gd name="connsiteX13" fmla="*/ 584791 w 3264971"/>
              <a:gd name="connsiteY13" fmla="*/ 3179135 h 3583172"/>
              <a:gd name="connsiteX14" fmla="*/ 627321 w 3264971"/>
              <a:gd name="connsiteY14" fmla="*/ 3168502 h 3583172"/>
              <a:gd name="connsiteX15" fmla="*/ 680484 w 3264971"/>
              <a:gd name="connsiteY15" fmla="*/ 3125972 h 3583172"/>
              <a:gd name="connsiteX16" fmla="*/ 723014 w 3264971"/>
              <a:gd name="connsiteY16" fmla="*/ 3104707 h 3583172"/>
              <a:gd name="connsiteX17" fmla="*/ 754911 w 3264971"/>
              <a:gd name="connsiteY17" fmla="*/ 3083442 h 3583172"/>
              <a:gd name="connsiteX18" fmla="*/ 797442 w 3264971"/>
              <a:gd name="connsiteY18" fmla="*/ 3062176 h 3583172"/>
              <a:gd name="connsiteX19" fmla="*/ 882502 w 3264971"/>
              <a:gd name="connsiteY19" fmla="*/ 3019646 h 3583172"/>
              <a:gd name="connsiteX20" fmla="*/ 978195 w 3264971"/>
              <a:gd name="connsiteY20" fmla="*/ 2945218 h 3583172"/>
              <a:gd name="connsiteX21" fmla="*/ 1084521 w 3264971"/>
              <a:gd name="connsiteY21" fmla="*/ 2849525 h 3583172"/>
              <a:gd name="connsiteX22" fmla="*/ 1158949 w 3264971"/>
              <a:gd name="connsiteY22" fmla="*/ 2785730 h 3583172"/>
              <a:gd name="connsiteX23" fmla="*/ 1190846 w 3264971"/>
              <a:gd name="connsiteY23" fmla="*/ 2743200 h 3583172"/>
              <a:gd name="connsiteX24" fmla="*/ 1222744 w 3264971"/>
              <a:gd name="connsiteY24" fmla="*/ 2721935 h 3583172"/>
              <a:gd name="connsiteX25" fmla="*/ 1265274 w 3264971"/>
              <a:gd name="connsiteY25" fmla="*/ 2690037 h 3583172"/>
              <a:gd name="connsiteX26" fmla="*/ 1350335 w 3264971"/>
              <a:gd name="connsiteY26" fmla="*/ 2636874 h 3583172"/>
              <a:gd name="connsiteX27" fmla="*/ 1446028 w 3264971"/>
              <a:gd name="connsiteY27" fmla="*/ 2541181 h 3583172"/>
              <a:gd name="connsiteX28" fmla="*/ 1488558 w 3264971"/>
              <a:gd name="connsiteY28" fmla="*/ 2519916 h 3583172"/>
              <a:gd name="connsiteX29" fmla="*/ 1552353 w 3264971"/>
              <a:gd name="connsiteY29" fmla="*/ 2445488 h 3583172"/>
              <a:gd name="connsiteX30" fmla="*/ 1594884 w 3264971"/>
              <a:gd name="connsiteY30" fmla="*/ 2413590 h 3583172"/>
              <a:gd name="connsiteX31" fmla="*/ 1626781 w 3264971"/>
              <a:gd name="connsiteY31" fmla="*/ 2381693 h 3583172"/>
              <a:gd name="connsiteX32" fmla="*/ 1679944 w 3264971"/>
              <a:gd name="connsiteY32" fmla="*/ 2339162 h 3583172"/>
              <a:gd name="connsiteX33" fmla="*/ 1733107 w 3264971"/>
              <a:gd name="connsiteY33" fmla="*/ 2275367 h 3583172"/>
              <a:gd name="connsiteX34" fmla="*/ 1765004 w 3264971"/>
              <a:gd name="connsiteY34" fmla="*/ 2264735 h 3583172"/>
              <a:gd name="connsiteX35" fmla="*/ 1786270 w 3264971"/>
              <a:gd name="connsiteY35" fmla="*/ 2232837 h 3583172"/>
              <a:gd name="connsiteX36" fmla="*/ 1839432 w 3264971"/>
              <a:gd name="connsiteY36" fmla="*/ 2190307 h 3583172"/>
              <a:gd name="connsiteX37" fmla="*/ 1850065 w 3264971"/>
              <a:gd name="connsiteY37" fmla="*/ 2158409 h 3583172"/>
              <a:gd name="connsiteX38" fmla="*/ 1935125 w 3264971"/>
              <a:gd name="connsiteY38" fmla="*/ 2052083 h 3583172"/>
              <a:gd name="connsiteX39" fmla="*/ 1967023 w 3264971"/>
              <a:gd name="connsiteY39" fmla="*/ 2030818 h 3583172"/>
              <a:gd name="connsiteX40" fmla="*/ 2009553 w 3264971"/>
              <a:gd name="connsiteY40" fmla="*/ 1977655 h 3583172"/>
              <a:gd name="connsiteX41" fmla="*/ 2083981 w 3264971"/>
              <a:gd name="connsiteY41" fmla="*/ 1924493 h 3583172"/>
              <a:gd name="connsiteX42" fmla="*/ 2126511 w 3264971"/>
              <a:gd name="connsiteY42" fmla="*/ 1860697 h 3583172"/>
              <a:gd name="connsiteX43" fmla="*/ 2179674 w 3264971"/>
              <a:gd name="connsiteY43" fmla="*/ 1786269 h 3583172"/>
              <a:gd name="connsiteX44" fmla="*/ 2200939 w 3264971"/>
              <a:gd name="connsiteY44" fmla="*/ 1743739 h 3583172"/>
              <a:gd name="connsiteX45" fmla="*/ 2264735 w 3264971"/>
              <a:gd name="connsiteY45" fmla="*/ 1669311 h 3583172"/>
              <a:gd name="connsiteX46" fmla="*/ 2296632 w 3264971"/>
              <a:gd name="connsiteY46" fmla="*/ 1626781 h 3583172"/>
              <a:gd name="connsiteX47" fmla="*/ 2317898 w 3264971"/>
              <a:gd name="connsiteY47" fmla="*/ 1605516 h 3583172"/>
              <a:gd name="connsiteX48" fmla="*/ 2349795 w 3264971"/>
              <a:gd name="connsiteY48" fmla="*/ 1562986 h 3583172"/>
              <a:gd name="connsiteX49" fmla="*/ 2371060 w 3264971"/>
              <a:gd name="connsiteY49" fmla="*/ 1531088 h 3583172"/>
              <a:gd name="connsiteX50" fmla="*/ 2413591 w 3264971"/>
              <a:gd name="connsiteY50" fmla="*/ 1499190 h 3583172"/>
              <a:gd name="connsiteX51" fmla="*/ 2456121 w 3264971"/>
              <a:gd name="connsiteY51" fmla="*/ 1456660 h 3583172"/>
              <a:gd name="connsiteX52" fmla="*/ 2509284 w 3264971"/>
              <a:gd name="connsiteY52" fmla="*/ 1382232 h 3583172"/>
              <a:gd name="connsiteX53" fmla="*/ 2541181 w 3264971"/>
              <a:gd name="connsiteY53" fmla="*/ 1339702 h 3583172"/>
              <a:gd name="connsiteX54" fmla="*/ 2573079 w 3264971"/>
              <a:gd name="connsiteY54" fmla="*/ 1286539 h 3583172"/>
              <a:gd name="connsiteX55" fmla="*/ 2604977 w 3264971"/>
              <a:gd name="connsiteY55" fmla="*/ 1265274 h 3583172"/>
              <a:gd name="connsiteX56" fmla="*/ 2636874 w 3264971"/>
              <a:gd name="connsiteY56" fmla="*/ 1222744 h 3583172"/>
              <a:gd name="connsiteX57" fmla="*/ 2658139 w 3264971"/>
              <a:gd name="connsiteY57" fmla="*/ 1180214 h 3583172"/>
              <a:gd name="connsiteX58" fmla="*/ 2732567 w 3264971"/>
              <a:gd name="connsiteY58" fmla="*/ 1084521 h 3583172"/>
              <a:gd name="connsiteX59" fmla="*/ 2764465 w 3264971"/>
              <a:gd name="connsiteY59" fmla="*/ 1010093 h 3583172"/>
              <a:gd name="connsiteX60" fmla="*/ 2785730 w 3264971"/>
              <a:gd name="connsiteY60" fmla="*/ 967562 h 3583172"/>
              <a:gd name="connsiteX61" fmla="*/ 2838893 w 3264971"/>
              <a:gd name="connsiteY61" fmla="*/ 871869 h 3583172"/>
              <a:gd name="connsiteX62" fmla="*/ 2870791 w 3264971"/>
              <a:gd name="connsiteY62" fmla="*/ 797442 h 3583172"/>
              <a:gd name="connsiteX63" fmla="*/ 2881423 w 3264971"/>
              <a:gd name="connsiteY63" fmla="*/ 765544 h 3583172"/>
              <a:gd name="connsiteX64" fmla="*/ 2913321 w 3264971"/>
              <a:gd name="connsiteY64" fmla="*/ 723014 h 3583172"/>
              <a:gd name="connsiteX65" fmla="*/ 2955851 w 3264971"/>
              <a:gd name="connsiteY65" fmla="*/ 659218 h 3583172"/>
              <a:gd name="connsiteX66" fmla="*/ 2987749 w 3264971"/>
              <a:gd name="connsiteY66" fmla="*/ 616688 h 3583172"/>
              <a:gd name="connsiteX67" fmla="*/ 3030279 w 3264971"/>
              <a:gd name="connsiteY67" fmla="*/ 542260 h 3583172"/>
              <a:gd name="connsiteX68" fmla="*/ 3062177 w 3264971"/>
              <a:gd name="connsiteY68" fmla="*/ 510362 h 3583172"/>
              <a:gd name="connsiteX69" fmla="*/ 3104707 w 3264971"/>
              <a:gd name="connsiteY69" fmla="*/ 425302 h 3583172"/>
              <a:gd name="connsiteX70" fmla="*/ 3125972 w 3264971"/>
              <a:gd name="connsiteY70" fmla="*/ 382772 h 3583172"/>
              <a:gd name="connsiteX71" fmla="*/ 3147237 w 3264971"/>
              <a:gd name="connsiteY71" fmla="*/ 350874 h 3583172"/>
              <a:gd name="connsiteX72" fmla="*/ 3157870 w 3264971"/>
              <a:gd name="connsiteY72" fmla="*/ 318976 h 3583172"/>
              <a:gd name="connsiteX73" fmla="*/ 3189767 w 3264971"/>
              <a:gd name="connsiteY73" fmla="*/ 287079 h 3583172"/>
              <a:gd name="connsiteX74" fmla="*/ 3211032 w 3264971"/>
              <a:gd name="connsiteY74" fmla="*/ 244549 h 3583172"/>
              <a:gd name="connsiteX75" fmla="*/ 3232298 w 3264971"/>
              <a:gd name="connsiteY75" fmla="*/ 212651 h 3583172"/>
              <a:gd name="connsiteX76" fmla="*/ 3242930 w 3264971"/>
              <a:gd name="connsiteY76" fmla="*/ 116958 h 3583172"/>
              <a:gd name="connsiteX77" fmla="*/ 3253563 w 3264971"/>
              <a:gd name="connsiteY77" fmla="*/ 63795 h 3583172"/>
              <a:gd name="connsiteX78" fmla="*/ 3264195 w 3264971"/>
              <a:gd name="connsiteY78" fmla="*/ 31897 h 3583172"/>
              <a:gd name="connsiteX79" fmla="*/ 3264195 w 3264971"/>
              <a:gd name="connsiteY79" fmla="*/ 0 h 3583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264971" h="3583172">
                <a:moveTo>
                  <a:pt x="0" y="3583172"/>
                </a:moveTo>
                <a:cubicBezTo>
                  <a:pt x="14177" y="3565451"/>
                  <a:pt x="28914" y="3548164"/>
                  <a:pt x="42530" y="3530009"/>
                </a:cubicBezTo>
                <a:cubicBezTo>
                  <a:pt x="50197" y="3519786"/>
                  <a:pt x="54759" y="3507147"/>
                  <a:pt x="63795" y="3498111"/>
                </a:cubicBezTo>
                <a:cubicBezTo>
                  <a:pt x="72831" y="3489075"/>
                  <a:pt x="85060" y="3483934"/>
                  <a:pt x="95693" y="3476846"/>
                </a:cubicBezTo>
                <a:cubicBezTo>
                  <a:pt x="102781" y="3466214"/>
                  <a:pt x="108975" y="3454927"/>
                  <a:pt x="116958" y="3444949"/>
                </a:cubicBezTo>
                <a:cubicBezTo>
                  <a:pt x="138265" y="3418314"/>
                  <a:pt x="175846" y="3396856"/>
                  <a:pt x="202018" y="3381153"/>
                </a:cubicBezTo>
                <a:cubicBezTo>
                  <a:pt x="219739" y="3370520"/>
                  <a:pt x="237656" y="3360208"/>
                  <a:pt x="255181" y="3349255"/>
                </a:cubicBezTo>
                <a:cubicBezTo>
                  <a:pt x="266017" y="3342482"/>
                  <a:pt x="275333" y="3333024"/>
                  <a:pt x="287079" y="3327990"/>
                </a:cubicBezTo>
                <a:cubicBezTo>
                  <a:pt x="300510" y="3322234"/>
                  <a:pt x="315432" y="3320902"/>
                  <a:pt x="329609" y="3317358"/>
                </a:cubicBezTo>
                <a:cubicBezTo>
                  <a:pt x="340242" y="3310270"/>
                  <a:pt x="349830" y="3301283"/>
                  <a:pt x="361507" y="3296093"/>
                </a:cubicBezTo>
                <a:cubicBezTo>
                  <a:pt x="381990" y="3286989"/>
                  <a:pt x="425302" y="3274828"/>
                  <a:pt x="425302" y="3274828"/>
                </a:cubicBezTo>
                <a:cubicBezTo>
                  <a:pt x="461624" y="3220344"/>
                  <a:pt x="429843" y="3253873"/>
                  <a:pt x="510363" y="3221665"/>
                </a:cubicBezTo>
                <a:cubicBezTo>
                  <a:pt x="525079" y="3215779"/>
                  <a:pt x="539131" y="3208264"/>
                  <a:pt x="552893" y="3200400"/>
                </a:cubicBezTo>
                <a:cubicBezTo>
                  <a:pt x="563988" y="3194060"/>
                  <a:pt x="573045" y="3184169"/>
                  <a:pt x="584791" y="3179135"/>
                </a:cubicBezTo>
                <a:cubicBezTo>
                  <a:pt x="598222" y="3173379"/>
                  <a:pt x="613144" y="3172046"/>
                  <a:pt x="627321" y="3168502"/>
                </a:cubicBezTo>
                <a:cubicBezTo>
                  <a:pt x="645042" y="3154325"/>
                  <a:pt x="661602" y="3138560"/>
                  <a:pt x="680484" y="3125972"/>
                </a:cubicBezTo>
                <a:cubicBezTo>
                  <a:pt x="693672" y="3117180"/>
                  <a:pt x="709252" y="3112571"/>
                  <a:pt x="723014" y="3104707"/>
                </a:cubicBezTo>
                <a:cubicBezTo>
                  <a:pt x="734109" y="3098367"/>
                  <a:pt x="743816" y="3089782"/>
                  <a:pt x="754911" y="3083442"/>
                </a:cubicBezTo>
                <a:cubicBezTo>
                  <a:pt x="768673" y="3075578"/>
                  <a:pt x="783586" y="3069874"/>
                  <a:pt x="797442" y="3062176"/>
                </a:cubicBezTo>
                <a:cubicBezTo>
                  <a:pt x="872768" y="3020328"/>
                  <a:pt x="824191" y="3039084"/>
                  <a:pt x="882502" y="3019646"/>
                </a:cubicBezTo>
                <a:cubicBezTo>
                  <a:pt x="914400" y="2994837"/>
                  <a:pt x="949621" y="2973792"/>
                  <a:pt x="978195" y="2945218"/>
                </a:cubicBezTo>
                <a:cubicBezTo>
                  <a:pt x="1111660" y="2811753"/>
                  <a:pt x="953603" y="2965896"/>
                  <a:pt x="1084521" y="2849525"/>
                </a:cubicBezTo>
                <a:cubicBezTo>
                  <a:pt x="1161870" y="2780770"/>
                  <a:pt x="1093935" y="2829072"/>
                  <a:pt x="1158949" y="2785730"/>
                </a:cubicBezTo>
                <a:cubicBezTo>
                  <a:pt x="1169581" y="2771553"/>
                  <a:pt x="1178316" y="2755730"/>
                  <a:pt x="1190846" y="2743200"/>
                </a:cubicBezTo>
                <a:cubicBezTo>
                  <a:pt x="1199882" y="2734164"/>
                  <a:pt x="1212345" y="2729363"/>
                  <a:pt x="1222744" y="2721935"/>
                </a:cubicBezTo>
                <a:cubicBezTo>
                  <a:pt x="1237164" y="2711635"/>
                  <a:pt x="1250529" y="2699867"/>
                  <a:pt x="1265274" y="2690037"/>
                </a:cubicBezTo>
                <a:cubicBezTo>
                  <a:pt x="1267095" y="2688823"/>
                  <a:pt x="1339764" y="2646564"/>
                  <a:pt x="1350335" y="2636874"/>
                </a:cubicBezTo>
                <a:cubicBezTo>
                  <a:pt x="1383588" y="2606392"/>
                  <a:pt x="1405680" y="2561355"/>
                  <a:pt x="1446028" y="2541181"/>
                </a:cubicBezTo>
                <a:cubicBezTo>
                  <a:pt x="1460205" y="2534093"/>
                  <a:pt x="1475878" y="2529426"/>
                  <a:pt x="1488558" y="2519916"/>
                </a:cubicBezTo>
                <a:cubicBezTo>
                  <a:pt x="1590184" y="2443696"/>
                  <a:pt x="1488059" y="2509782"/>
                  <a:pt x="1552353" y="2445488"/>
                </a:cubicBezTo>
                <a:cubicBezTo>
                  <a:pt x="1564884" y="2432957"/>
                  <a:pt x="1581429" y="2425123"/>
                  <a:pt x="1594884" y="2413590"/>
                </a:cubicBezTo>
                <a:cubicBezTo>
                  <a:pt x="1606301" y="2403804"/>
                  <a:pt x="1615230" y="2391319"/>
                  <a:pt x="1626781" y="2381693"/>
                </a:cubicBezTo>
                <a:cubicBezTo>
                  <a:pt x="1659944" y="2354057"/>
                  <a:pt x="1655194" y="2370100"/>
                  <a:pt x="1679944" y="2339162"/>
                </a:cubicBezTo>
                <a:cubicBezTo>
                  <a:pt x="1702359" y="2311143"/>
                  <a:pt x="1700635" y="2297015"/>
                  <a:pt x="1733107" y="2275367"/>
                </a:cubicBezTo>
                <a:cubicBezTo>
                  <a:pt x="1742432" y="2269150"/>
                  <a:pt x="1754372" y="2268279"/>
                  <a:pt x="1765004" y="2264735"/>
                </a:cubicBezTo>
                <a:cubicBezTo>
                  <a:pt x="1772093" y="2254102"/>
                  <a:pt x="1777234" y="2241873"/>
                  <a:pt x="1786270" y="2232837"/>
                </a:cubicBezTo>
                <a:cubicBezTo>
                  <a:pt x="1802317" y="2216790"/>
                  <a:pt x="1824663" y="2207537"/>
                  <a:pt x="1839432" y="2190307"/>
                </a:cubicBezTo>
                <a:cubicBezTo>
                  <a:pt x="1846726" y="2181797"/>
                  <a:pt x="1844048" y="2167865"/>
                  <a:pt x="1850065" y="2158409"/>
                </a:cubicBezTo>
                <a:cubicBezTo>
                  <a:pt x="1855858" y="2149305"/>
                  <a:pt x="1906907" y="2074658"/>
                  <a:pt x="1935125" y="2052083"/>
                </a:cubicBezTo>
                <a:cubicBezTo>
                  <a:pt x="1945104" y="2044100"/>
                  <a:pt x="1956390" y="2037906"/>
                  <a:pt x="1967023" y="2030818"/>
                </a:cubicBezTo>
                <a:cubicBezTo>
                  <a:pt x="1984911" y="1977159"/>
                  <a:pt x="1964667" y="2016129"/>
                  <a:pt x="2009553" y="1977655"/>
                </a:cubicBezTo>
                <a:cubicBezTo>
                  <a:pt x="2073766" y="1922615"/>
                  <a:pt x="2025373" y="1944028"/>
                  <a:pt x="2083981" y="1924493"/>
                </a:cubicBezTo>
                <a:cubicBezTo>
                  <a:pt x="2098158" y="1903228"/>
                  <a:pt x="2111176" y="1881143"/>
                  <a:pt x="2126511" y="1860697"/>
                </a:cubicBezTo>
                <a:cubicBezTo>
                  <a:pt x="2140207" y="1842435"/>
                  <a:pt x="2167234" y="1808040"/>
                  <a:pt x="2179674" y="1786269"/>
                </a:cubicBezTo>
                <a:cubicBezTo>
                  <a:pt x="2187538" y="1772507"/>
                  <a:pt x="2192538" y="1757180"/>
                  <a:pt x="2200939" y="1743739"/>
                </a:cubicBezTo>
                <a:cubicBezTo>
                  <a:pt x="2236816" y="1686337"/>
                  <a:pt x="2224586" y="1716152"/>
                  <a:pt x="2264735" y="1669311"/>
                </a:cubicBezTo>
                <a:cubicBezTo>
                  <a:pt x="2276267" y="1655856"/>
                  <a:pt x="2285287" y="1640394"/>
                  <a:pt x="2296632" y="1626781"/>
                </a:cubicBezTo>
                <a:cubicBezTo>
                  <a:pt x="2303050" y="1619080"/>
                  <a:pt x="2311480" y="1613217"/>
                  <a:pt x="2317898" y="1605516"/>
                </a:cubicBezTo>
                <a:cubicBezTo>
                  <a:pt x="2329243" y="1591903"/>
                  <a:pt x="2339495" y="1577406"/>
                  <a:pt x="2349795" y="1562986"/>
                </a:cubicBezTo>
                <a:cubicBezTo>
                  <a:pt x="2357222" y="1552587"/>
                  <a:pt x="2362024" y="1540124"/>
                  <a:pt x="2371060" y="1531088"/>
                </a:cubicBezTo>
                <a:cubicBezTo>
                  <a:pt x="2383591" y="1518557"/>
                  <a:pt x="2400254" y="1510859"/>
                  <a:pt x="2413591" y="1499190"/>
                </a:cubicBezTo>
                <a:cubicBezTo>
                  <a:pt x="2428679" y="1485988"/>
                  <a:pt x="2441944" y="1470837"/>
                  <a:pt x="2456121" y="1456660"/>
                </a:cubicBezTo>
                <a:cubicBezTo>
                  <a:pt x="2475262" y="1399232"/>
                  <a:pt x="2454947" y="1444332"/>
                  <a:pt x="2509284" y="1382232"/>
                </a:cubicBezTo>
                <a:cubicBezTo>
                  <a:pt x="2520953" y="1368896"/>
                  <a:pt x="2531351" y="1354447"/>
                  <a:pt x="2541181" y="1339702"/>
                </a:cubicBezTo>
                <a:cubicBezTo>
                  <a:pt x="2552644" y="1322507"/>
                  <a:pt x="2559630" y="1302230"/>
                  <a:pt x="2573079" y="1286539"/>
                </a:cubicBezTo>
                <a:cubicBezTo>
                  <a:pt x="2581395" y="1276837"/>
                  <a:pt x="2594344" y="1272362"/>
                  <a:pt x="2604977" y="1265274"/>
                </a:cubicBezTo>
                <a:cubicBezTo>
                  <a:pt x="2615609" y="1251097"/>
                  <a:pt x="2627482" y="1237771"/>
                  <a:pt x="2636874" y="1222744"/>
                </a:cubicBezTo>
                <a:cubicBezTo>
                  <a:pt x="2645274" y="1209303"/>
                  <a:pt x="2648926" y="1193112"/>
                  <a:pt x="2658139" y="1180214"/>
                </a:cubicBezTo>
                <a:cubicBezTo>
                  <a:pt x="2716477" y="1098541"/>
                  <a:pt x="2667474" y="1214711"/>
                  <a:pt x="2732567" y="1084521"/>
                </a:cubicBezTo>
                <a:cubicBezTo>
                  <a:pt x="2803096" y="943460"/>
                  <a:pt x="2717530" y="1119608"/>
                  <a:pt x="2764465" y="1010093"/>
                </a:cubicBezTo>
                <a:cubicBezTo>
                  <a:pt x="2770709" y="995524"/>
                  <a:pt x="2778642" y="981739"/>
                  <a:pt x="2785730" y="967562"/>
                </a:cubicBezTo>
                <a:cubicBezTo>
                  <a:pt x="2808604" y="853197"/>
                  <a:pt x="2774366" y="973268"/>
                  <a:pt x="2838893" y="871869"/>
                </a:cubicBezTo>
                <a:cubicBezTo>
                  <a:pt x="2853384" y="849097"/>
                  <a:pt x="2860767" y="822503"/>
                  <a:pt x="2870791" y="797442"/>
                </a:cubicBezTo>
                <a:cubicBezTo>
                  <a:pt x="2874953" y="787036"/>
                  <a:pt x="2875862" y="775275"/>
                  <a:pt x="2881423" y="765544"/>
                </a:cubicBezTo>
                <a:cubicBezTo>
                  <a:pt x="2890215" y="750158"/>
                  <a:pt x="2903159" y="737532"/>
                  <a:pt x="2913321" y="723014"/>
                </a:cubicBezTo>
                <a:cubicBezTo>
                  <a:pt x="2927977" y="702076"/>
                  <a:pt x="2940516" y="679664"/>
                  <a:pt x="2955851" y="659218"/>
                </a:cubicBezTo>
                <a:cubicBezTo>
                  <a:pt x="2966484" y="645041"/>
                  <a:pt x="2978357" y="631715"/>
                  <a:pt x="2987749" y="616688"/>
                </a:cubicBezTo>
                <a:cubicBezTo>
                  <a:pt x="3013748" y="575090"/>
                  <a:pt x="3001013" y="577379"/>
                  <a:pt x="3030279" y="542260"/>
                </a:cubicBezTo>
                <a:cubicBezTo>
                  <a:pt x="3039905" y="530708"/>
                  <a:pt x="3054104" y="523048"/>
                  <a:pt x="3062177" y="510362"/>
                </a:cubicBezTo>
                <a:cubicBezTo>
                  <a:pt x="3079196" y="483618"/>
                  <a:pt x="3090530" y="453655"/>
                  <a:pt x="3104707" y="425302"/>
                </a:cubicBezTo>
                <a:cubicBezTo>
                  <a:pt x="3111795" y="411125"/>
                  <a:pt x="3117180" y="395960"/>
                  <a:pt x="3125972" y="382772"/>
                </a:cubicBezTo>
                <a:cubicBezTo>
                  <a:pt x="3133060" y="372139"/>
                  <a:pt x="3141522" y="362304"/>
                  <a:pt x="3147237" y="350874"/>
                </a:cubicBezTo>
                <a:cubicBezTo>
                  <a:pt x="3152249" y="340849"/>
                  <a:pt x="3151653" y="328301"/>
                  <a:pt x="3157870" y="318976"/>
                </a:cubicBezTo>
                <a:cubicBezTo>
                  <a:pt x="3166211" y="306465"/>
                  <a:pt x="3181027" y="299315"/>
                  <a:pt x="3189767" y="287079"/>
                </a:cubicBezTo>
                <a:cubicBezTo>
                  <a:pt x="3198980" y="274181"/>
                  <a:pt x="3203168" y="258311"/>
                  <a:pt x="3211032" y="244549"/>
                </a:cubicBezTo>
                <a:cubicBezTo>
                  <a:pt x="3217372" y="233454"/>
                  <a:pt x="3225209" y="223284"/>
                  <a:pt x="3232298" y="212651"/>
                </a:cubicBezTo>
                <a:cubicBezTo>
                  <a:pt x="3235842" y="180753"/>
                  <a:pt x="3238391" y="148729"/>
                  <a:pt x="3242930" y="116958"/>
                </a:cubicBezTo>
                <a:cubicBezTo>
                  <a:pt x="3245486" y="99068"/>
                  <a:pt x="3249180" y="81327"/>
                  <a:pt x="3253563" y="63795"/>
                </a:cubicBezTo>
                <a:cubicBezTo>
                  <a:pt x="3256281" y="52922"/>
                  <a:pt x="3262353" y="42952"/>
                  <a:pt x="3264195" y="31897"/>
                </a:cubicBezTo>
                <a:cubicBezTo>
                  <a:pt x="3265943" y="21409"/>
                  <a:pt x="3264195" y="10632"/>
                  <a:pt x="3264195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1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Systematic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5" name="TextBox 334"/>
              <p:cNvSpPr txBox="1"/>
              <p:nvPr/>
            </p:nvSpPr>
            <p:spPr>
              <a:xfrm>
                <a:off x="629510" y="1732256"/>
                <a:ext cx="7892190" cy="1156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800" dirty="0">
                    <a:solidFill>
                      <a:srgbClr val="0070C0"/>
                    </a:solidFill>
                  </a:rPr>
                  <a:t>Estimating the population mean: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2400" dirty="0"/>
                  <a:t>Population mean (</a:t>
                </a:r>
                <a:r>
                  <a:rPr lang="el-GR" sz="2400" i="1" dirty="0"/>
                  <a:t>μ</a:t>
                </a:r>
                <a:r>
                  <a:rPr lang="en-US" sz="2400" dirty="0"/>
                  <a:t>) estimated with the sample mean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35" name="TextBox 3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10" y="1732256"/>
                <a:ext cx="7892190" cy="1156022"/>
              </a:xfrm>
              <a:prstGeom prst="rect">
                <a:avLst/>
              </a:prstGeom>
              <a:blipFill>
                <a:blip r:embed="rId3"/>
                <a:stretch>
                  <a:fillRect l="-1605" t="-5435" b="-35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285999" y="3040214"/>
                <a:ext cx="2424224" cy="937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99" y="3040214"/>
                <a:ext cx="2424224" cy="937308"/>
              </a:xfrm>
              <a:prstGeom prst="rect">
                <a:avLst/>
              </a:prstGeom>
              <a:blipFill>
                <a:blip r:embed="rId4"/>
                <a:stretch>
                  <a:fillRect t="-72973" b="-64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29509" y="4251363"/>
                <a:ext cx="24242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400" dirty="0"/>
                  <a:t>Variance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/>
                  <a:t>: 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09" y="4251363"/>
                <a:ext cx="2424223" cy="461665"/>
              </a:xfrm>
              <a:prstGeom prst="rect">
                <a:avLst/>
              </a:prstGeom>
              <a:blipFill>
                <a:blip r:embed="rId5"/>
                <a:stretch>
                  <a:fillRect l="-3646" t="-10526" r="-208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915379" y="4029635"/>
                <a:ext cx="3080652" cy="841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379" y="4029635"/>
                <a:ext cx="3080652" cy="841321"/>
              </a:xfrm>
              <a:prstGeom prst="rect">
                <a:avLst/>
              </a:prstGeom>
              <a:blipFill>
                <a:blip r:embed="rId6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28649" y="5169312"/>
            <a:ext cx="7654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/>
              <a:t>Recall that if </a:t>
            </a:r>
            <a:r>
              <a:rPr lang="en-US" sz="2400" i="1" dirty="0"/>
              <a:t>N</a:t>
            </a:r>
            <a:r>
              <a:rPr lang="en-US" sz="2400" dirty="0"/>
              <a:t> is unknown, we ignore the </a:t>
            </a:r>
            <a:r>
              <a:rPr lang="en-US" sz="2400" i="1" dirty="0"/>
              <a:t>finite population correction factor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69712" y="3362374"/>
            <a:ext cx="146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(same as SRS)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66121" y="4325884"/>
            <a:ext cx="146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(same as SRS)</a:t>
            </a:r>
          </a:p>
        </p:txBody>
      </p:sp>
    </p:spTree>
    <p:extLst>
      <p:ext uri="{BB962C8B-B14F-4D97-AF65-F5344CB8AC3E}">
        <p14:creationId xmlns:p14="http://schemas.microsoft.com/office/powerpoint/2010/main" val="26061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Systematic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5" name="TextBox 334"/>
              <p:cNvSpPr txBox="1"/>
              <p:nvPr/>
            </p:nvSpPr>
            <p:spPr>
              <a:xfrm>
                <a:off x="629510" y="1788817"/>
                <a:ext cx="7892190" cy="1156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800" dirty="0">
                    <a:solidFill>
                      <a:srgbClr val="0070C0"/>
                    </a:solidFill>
                  </a:rPr>
                  <a:t>Estimating the population total: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2400" dirty="0"/>
                  <a:t>Population total (</a:t>
                </a:r>
                <a:r>
                  <a:rPr lang="el-GR" sz="2400" dirty="0"/>
                  <a:t>τ</a:t>
                </a:r>
                <a:r>
                  <a:rPr lang="en-US" sz="2400" dirty="0"/>
                  <a:t>) estimated with the sample total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sz="2400" dirty="0"/>
                  <a:t>):</a:t>
                </a:r>
              </a:p>
            </p:txBody>
          </p:sp>
        </mc:Choice>
        <mc:Fallback>
          <p:sp>
            <p:nvSpPr>
              <p:cNvPr id="335" name="TextBox 3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10" y="1788817"/>
                <a:ext cx="7892190" cy="1156022"/>
              </a:xfrm>
              <a:prstGeom prst="rect">
                <a:avLst/>
              </a:prstGeom>
              <a:blipFill>
                <a:blip r:embed="rId3"/>
                <a:stretch>
                  <a:fillRect l="-1605" t="-543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828800" y="3059203"/>
                <a:ext cx="3636336" cy="937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059203"/>
                <a:ext cx="3636336" cy="937308"/>
              </a:xfrm>
              <a:prstGeom prst="rect">
                <a:avLst/>
              </a:prstGeom>
              <a:blipFill>
                <a:blip r:embed="rId4"/>
                <a:stretch>
                  <a:fillRect t="-72000" b="-6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29510" y="4307924"/>
                <a:ext cx="23305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400" dirty="0"/>
                  <a:t>Variance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/>
                  <a:t>: 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10" y="4307924"/>
                <a:ext cx="2330506" cy="461665"/>
              </a:xfrm>
              <a:prstGeom prst="rect">
                <a:avLst/>
              </a:prstGeom>
              <a:blipFill>
                <a:blip r:embed="rId5"/>
                <a:stretch>
                  <a:fillRect l="-3784" t="-10811" r="-4865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048073" y="4307924"/>
                <a:ext cx="28572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73" y="4307924"/>
                <a:ext cx="2857257" cy="461665"/>
              </a:xfrm>
              <a:prstGeom prst="rect">
                <a:avLst/>
              </a:prstGeom>
              <a:blipFill>
                <a:blip r:embed="rId6"/>
                <a:stretch>
                  <a:fillRect t="-2703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093245" y="4354090"/>
            <a:ext cx="146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(same as SRS)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77787" y="3343191"/>
            <a:ext cx="146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(same as SRS)</a:t>
            </a:r>
          </a:p>
        </p:txBody>
      </p:sp>
    </p:spTree>
    <p:extLst>
      <p:ext uri="{BB962C8B-B14F-4D97-AF65-F5344CB8AC3E}">
        <p14:creationId xmlns:p14="http://schemas.microsoft.com/office/powerpoint/2010/main" val="3036496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6FBD-D2A3-0A45-A7B5-80901EF1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Mid-semester Feedback!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4D1B3-8CA4-2340-8E61-3F8429713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https://tinyurl.com/RNR321-Spring2022-midsemester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2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Standard error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7709" y="1715241"/>
            <a:ext cx="7857641" cy="122001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Standard error of an estimate </a:t>
            </a:r>
            <a:r>
              <a:rPr lang="en-US" sz="2400" dirty="0"/>
              <a:t>is the </a:t>
            </a:r>
            <a:r>
              <a:rPr lang="en-US" sz="2400" dirty="0">
                <a:solidFill>
                  <a:srgbClr val="0070C0"/>
                </a:solidFill>
              </a:rPr>
              <a:t>standard deviation</a:t>
            </a:r>
            <a:r>
              <a:rPr lang="en-US" sz="2400" dirty="0"/>
              <a:t> of the sampling distribution of an estimate, which quantifies the amount of </a:t>
            </a:r>
            <a:r>
              <a:rPr lang="en-US" sz="2400" dirty="0">
                <a:solidFill>
                  <a:srgbClr val="0070C0"/>
                </a:solidFill>
              </a:rPr>
              <a:t>uncertainty</a:t>
            </a:r>
            <a:r>
              <a:rPr lang="en-US" sz="2400" dirty="0"/>
              <a:t> in or </a:t>
            </a:r>
            <a:r>
              <a:rPr lang="en-US" sz="2400" dirty="0">
                <a:solidFill>
                  <a:srgbClr val="0070C0"/>
                </a:solidFill>
              </a:rPr>
              <a:t>precision</a:t>
            </a:r>
            <a:r>
              <a:rPr lang="en-US" sz="2400" dirty="0"/>
              <a:t> of that estimate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30037" y="3429155"/>
                <a:ext cx="1333507" cy="793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037" y="3429155"/>
                <a:ext cx="1333507" cy="7938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4063546" y="3609998"/>
            <a:ext cx="50592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7692" y="3429155"/>
            <a:ext cx="387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Reflects variation in the </a:t>
            </a:r>
            <a:r>
              <a:rPr lang="en-US" b="1" dirty="0"/>
              <a:t>population</a:t>
            </a:r>
            <a:r>
              <a:rPr lang="en-US" dirty="0"/>
              <a:t> (</a:t>
            </a:r>
            <a:r>
              <a:rPr lang="en-US" i="1" dirty="0"/>
              <a:t>s</a:t>
            </a:r>
            <a:r>
              <a:rPr lang="en-US" dirty="0"/>
              <a:t>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056455" y="4049484"/>
            <a:ext cx="50592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00602" y="3868641"/>
            <a:ext cx="3879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Reflects the amount of information available (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b="1" dirty="0"/>
              <a:t>sample size</a:t>
            </a:r>
            <a:r>
              <a:rPr lang="en-US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5293" y="3395663"/>
            <a:ext cx="2024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Standard error of the mean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6DF03-72A1-8848-AE7B-55E456423A19}"/>
              </a:ext>
            </a:extLst>
          </p:cNvPr>
          <p:cNvSpPr txBox="1"/>
          <p:nvPr/>
        </p:nvSpPr>
        <p:spPr>
          <a:xfrm>
            <a:off x="705293" y="4897705"/>
            <a:ext cx="747422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While the standard deviation provides a measure of the spread of the data from the mean, the standard error (SE) represents the uncertainty in the calculation of the mean.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7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2" grpId="0"/>
      <p:bldP spid="1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365126"/>
            <a:ext cx="7886700" cy="939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ea typeface="+mj-ea"/>
                <a:cs typeface="+mj-cs"/>
              </a:rPr>
              <a:t>Confidence intervals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1666979"/>
            <a:ext cx="7637161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Range of values within which the true value of a parameter is </a:t>
            </a:r>
            <a:r>
              <a:rPr lang="en-US" sz="2600" u="sng" dirty="0"/>
              <a:t>likely</a:t>
            </a:r>
            <a:r>
              <a:rPr lang="en-US" sz="2600" dirty="0"/>
              <a:t> to exist with a fixed probability</a:t>
            </a:r>
          </a:p>
          <a:p>
            <a:endParaRPr lang="en-US" sz="2600" dirty="0"/>
          </a:p>
          <a:p>
            <a:pPr>
              <a:spcAft>
                <a:spcPts val="1800"/>
              </a:spcAft>
            </a:pPr>
            <a:r>
              <a:rPr lang="en-US" sz="2600" dirty="0"/>
              <a:t>For a </a:t>
            </a:r>
            <a:r>
              <a:rPr lang="en-US" sz="2600" dirty="0">
                <a:solidFill>
                  <a:srgbClr val="0070C0"/>
                </a:solidFill>
              </a:rPr>
              <a:t>95% confidence interval</a:t>
            </a:r>
            <a:r>
              <a:rPr lang="en-US" sz="2600" dirty="0"/>
              <a:t> (95% CI):</a:t>
            </a:r>
          </a:p>
          <a:p>
            <a:pPr>
              <a:spcAft>
                <a:spcPts val="1200"/>
              </a:spcAft>
            </a:pPr>
            <a:r>
              <a:rPr lang="en-US" sz="2600" dirty="0"/>
              <a:t>If we drew 100 different samples of size </a:t>
            </a:r>
            <a:r>
              <a:rPr lang="en-US" sz="2600" i="1" dirty="0"/>
              <a:t>n</a:t>
            </a:r>
            <a:r>
              <a:rPr lang="en-US" sz="2600" dirty="0"/>
              <a:t> from the same population, the 95% confidence intervals for the estimates will include the true value of the parameter 95 of 100 times</a:t>
            </a:r>
          </a:p>
        </p:txBody>
      </p:sp>
    </p:spTree>
    <p:extLst>
      <p:ext uri="{BB962C8B-B14F-4D97-AF65-F5344CB8AC3E}">
        <p14:creationId xmlns:p14="http://schemas.microsoft.com/office/powerpoint/2010/main" val="258636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365126"/>
            <a:ext cx="7886700" cy="939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ea typeface="+mj-ea"/>
                <a:cs typeface="+mj-cs"/>
              </a:rPr>
              <a:t>Confidence intervals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6592" y="1572769"/>
            <a:ext cx="7278624" cy="2670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04997" y="4450082"/>
            <a:ext cx="76000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For any </a:t>
            </a:r>
            <a:r>
              <a:rPr lang="en-US" sz="2600" i="1" dirty="0"/>
              <a:t>individual </a:t>
            </a:r>
            <a:r>
              <a:rPr lang="en-US" sz="2600" dirty="0"/>
              <a:t>sample, we cannot know with certainty if the CI for the estimate includes the true value of the parameter</a:t>
            </a:r>
          </a:p>
        </p:txBody>
      </p:sp>
    </p:spTree>
    <p:extLst>
      <p:ext uri="{BB962C8B-B14F-4D97-AF65-F5344CB8AC3E}">
        <p14:creationId xmlns:p14="http://schemas.microsoft.com/office/powerpoint/2010/main" val="411730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365126"/>
            <a:ext cx="7886700" cy="939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ea typeface="+mj-ea"/>
                <a:cs typeface="+mj-cs"/>
              </a:rPr>
              <a:t>Confidence intervals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9509" y="1419165"/>
            <a:ext cx="760009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Nothing special about a 95% CI; we could compute a 90% CI, 99% CI, or any other value</a:t>
            </a:r>
          </a:p>
          <a:p>
            <a:endParaRPr lang="en-US" sz="2600" dirty="0"/>
          </a:p>
          <a:p>
            <a:r>
              <a:rPr lang="en-US" sz="2600" dirty="0"/>
              <a:t>In general, we establish the </a:t>
            </a:r>
            <a:r>
              <a:rPr lang="el-GR" sz="2600" dirty="0">
                <a:solidFill>
                  <a:srgbClr val="0070C0"/>
                </a:solidFill>
              </a:rPr>
              <a:t>α</a:t>
            </a:r>
            <a:r>
              <a:rPr lang="en-US" sz="2600" dirty="0">
                <a:solidFill>
                  <a:srgbClr val="0070C0"/>
                </a:solidFill>
              </a:rPr>
              <a:t>-level</a:t>
            </a:r>
            <a:r>
              <a:rPr lang="el-GR" sz="2600" dirty="0"/>
              <a:t> </a:t>
            </a:r>
            <a:r>
              <a:rPr lang="en-US" sz="2600" dirty="0"/>
              <a:t>in a 100(1 – </a:t>
            </a:r>
            <a:r>
              <a:rPr lang="el-GR" sz="2600" dirty="0">
                <a:solidFill>
                  <a:srgbClr val="0070C0"/>
                </a:solidFill>
              </a:rPr>
              <a:t>α</a:t>
            </a:r>
            <a:r>
              <a:rPr lang="en-US" sz="2600" dirty="0"/>
              <a:t>)% CI as the proportion of times we are willing to risk </a:t>
            </a:r>
            <a:r>
              <a:rPr lang="en-US" sz="2600" u="sng" dirty="0"/>
              <a:t>not</a:t>
            </a:r>
            <a:r>
              <a:rPr lang="en-US" sz="2600" dirty="0"/>
              <a:t> capturing the true parameter in the interval</a:t>
            </a:r>
          </a:p>
          <a:p>
            <a:endParaRPr lang="en-US" sz="2600" dirty="0"/>
          </a:p>
          <a:p>
            <a:r>
              <a:rPr lang="en-US" sz="2600" dirty="0"/>
              <a:t>For a 95% CI, </a:t>
            </a:r>
            <a:r>
              <a:rPr lang="el-GR" sz="2600" dirty="0">
                <a:solidFill>
                  <a:srgbClr val="0070C0"/>
                </a:solidFill>
              </a:rPr>
              <a:t>α</a:t>
            </a:r>
            <a:r>
              <a:rPr lang="en-US" sz="2600" dirty="0">
                <a:solidFill>
                  <a:srgbClr val="0070C0"/>
                </a:solidFill>
              </a:rPr>
              <a:t> = 0.05</a:t>
            </a:r>
            <a:r>
              <a:rPr lang="en-US" sz="2600" dirty="0"/>
              <a:t>:    100(1 – </a:t>
            </a:r>
            <a:r>
              <a:rPr lang="en-US" sz="2600" dirty="0">
                <a:solidFill>
                  <a:srgbClr val="0070C0"/>
                </a:solidFill>
              </a:rPr>
              <a:t>0.05</a:t>
            </a:r>
            <a:r>
              <a:rPr lang="en-US" sz="2600" dirty="0"/>
              <a:t>)% = 95%</a:t>
            </a:r>
          </a:p>
        </p:txBody>
      </p:sp>
    </p:spTree>
    <p:extLst>
      <p:ext uri="{BB962C8B-B14F-4D97-AF65-F5344CB8AC3E}">
        <p14:creationId xmlns:p14="http://schemas.microsoft.com/office/powerpoint/2010/main" val="284799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365126"/>
            <a:ext cx="7886700" cy="939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ea typeface="+mj-ea"/>
                <a:cs typeface="+mj-cs"/>
              </a:rPr>
              <a:t>Confidence intervals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9508" y="1431357"/>
            <a:ext cx="78286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General form for a 100(1 – </a:t>
            </a:r>
            <a:r>
              <a:rPr lang="el-GR" sz="2600" dirty="0"/>
              <a:t>α</a:t>
            </a:r>
            <a:r>
              <a:rPr lang="en-US" sz="2600" dirty="0"/>
              <a:t>)% CI: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68918" y="2223136"/>
                <a:ext cx="5014762" cy="715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estimate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28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m:rPr>
                          <m:sty m:val="p"/>
                        </m:rPr>
                        <a:rPr lang="en-US" sz="2800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est</m:t>
                      </m:r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918" y="2223136"/>
                <a:ext cx="5014762" cy="7158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28650" y="3570812"/>
                <a:ext cx="8020221" cy="2160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31775" indent="-231775">
                  <a:spcAft>
                    <a:spcPts val="1200"/>
                  </a:spcAft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(1− </m:t>
                        </m:r>
                        <m:f>
                          <m:fPr>
                            <m:ctrlP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600" dirty="0"/>
                  <a:t> is a constant </a:t>
                </a:r>
              </a:p>
              <a:p>
                <a:pPr marL="231775" indent="-231775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2600" dirty="0"/>
                  <a:t>It is the 100(1 – </a:t>
                </a:r>
                <a:r>
                  <a:rPr lang="el-GR" sz="2600" dirty="0"/>
                  <a:t>α</a:t>
                </a:r>
                <a:r>
                  <a:rPr lang="en-US" sz="2600" dirty="0"/>
                  <a:t>)</a:t>
                </a:r>
                <a:r>
                  <a:rPr lang="en-US" sz="2600" baseline="30000" dirty="0" err="1"/>
                  <a:t>th</a:t>
                </a:r>
                <a:r>
                  <a:rPr lang="en-US" sz="2600" dirty="0"/>
                  <a:t> percentile of the Student’s </a:t>
                </a:r>
                <a:r>
                  <a:rPr lang="en-US" sz="2600" i="1" dirty="0"/>
                  <a:t>t</a:t>
                </a:r>
                <a:r>
                  <a:rPr lang="en-US" sz="2600" dirty="0"/>
                  <a:t>-distribution with </a:t>
                </a:r>
                <a:r>
                  <a:rPr lang="en-US" sz="2600" i="1" dirty="0"/>
                  <a:t>df</a:t>
                </a:r>
                <a:r>
                  <a:rPr lang="en-US" sz="2600" dirty="0"/>
                  <a:t> degrees of freedom</a:t>
                </a:r>
              </a:p>
              <a:p>
                <a:pPr marL="231775" indent="-231775">
                  <a:buFont typeface="Arial" pitchFamily="34" charset="0"/>
                  <a:buChar char="•"/>
                </a:pPr>
                <a:r>
                  <a:rPr lang="en-US" sz="2600" dirty="0"/>
                  <a:t>Find </a:t>
                </a:r>
                <a:r>
                  <a:rPr lang="en-US" sz="2600" i="1" dirty="0"/>
                  <a:t>t</a:t>
                </a:r>
                <a:r>
                  <a:rPr lang="en-US" sz="2600" dirty="0"/>
                  <a:t>-values from a </a:t>
                </a:r>
                <a:r>
                  <a:rPr lang="en-US" sz="2600" i="1" dirty="0"/>
                  <a:t>t</a:t>
                </a:r>
                <a:r>
                  <a:rPr lang="en-US" sz="2600" dirty="0"/>
                  <a:t>-table or Excel or R functions </a:t>
                </a:r>
                <a:endParaRPr lang="en-US" sz="2600" i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570812"/>
                <a:ext cx="8020221" cy="2160913"/>
              </a:xfrm>
              <a:prstGeom prst="rect">
                <a:avLst/>
              </a:prstGeom>
              <a:blipFill>
                <a:blip r:embed="rId4"/>
                <a:stretch>
                  <a:fillRect l="-1264" t="-2924" b="-5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3368433" y="2076362"/>
            <a:ext cx="2829829" cy="100092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64038" y="2716665"/>
            <a:ext cx="24513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solidFill>
                  <a:srgbClr val="C00000"/>
                </a:solidFill>
              </a:rPr>
              <a:t>t</a:t>
            </a:r>
            <a:r>
              <a:rPr lang="en-US" sz="2200" dirty="0">
                <a:solidFill>
                  <a:srgbClr val="C00000"/>
                </a:solidFill>
              </a:rPr>
              <a:t> x SE = “half width”</a:t>
            </a:r>
          </a:p>
        </p:txBody>
      </p:sp>
    </p:spTree>
    <p:extLst>
      <p:ext uri="{BB962C8B-B14F-4D97-AF65-F5344CB8AC3E}">
        <p14:creationId xmlns:p14="http://schemas.microsoft.com/office/powerpoint/2010/main" val="203851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dist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8313" y="1472665"/>
            <a:ext cx="4791387" cy="3833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28491" y="5267275"/>
            <a:ext cx="49867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/>
              <a:t>df</a:t>
            </a:r>
            <a:r>
              <a:rPr lang="en-US" sz="2600" dirty="0"/>
              <a:t> = number of observations – number of parameters estimated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650" y="365126"/>
            <a:ext cx="7886700" cy="939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ea typeface="+mj-ea"/>
                <a:cs typeface="+mj-cs"/>
              </a:rPr>
              <a:t>Student’s </a:t>
            </a:r>
            <a:r>
              <a:rPr lang="en-US" sz="3600" i="1" dirty="0">
                <a:ea typeface="+mj-ea"/>
                <a:cs typeface="+mj-cs"/>
              </a:rPr>
              <a:t>t</a:t>
            </a:r>
            <a:r>
              <a:rPr lang="en-US" sz="3600" dirty="0">
                <a:ea typeface="+mj-ea"/>
                <a:cs typeface="+mj-cs"/>
              </a:rPr>
              <a:t>-distributions</a:t>
            </a:r>
            <a:endParaRPr kumimoji="0" lang="en-US" sz="3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410428" y="3078938"/>
            <a:ext cx="904775" cy="1077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15203" y="2766544"/>
            <a:ext cx="1273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= Normal</a:t>
            </a:r>
          </a:p>
          <a:p>
            <a:r>
              <a:rPr lang="en-US" i="1" dirty="0">
                <a:solidFill>
                  <a:srgbClr val="0070C0"/>
                </a:solidFill>
              </a:rPr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248350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365126"/>
            <a:ext cx="7886700" cy="939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ea typeface="+mj-ea"/>
                <a:cs typeface="+mj-cs"/>
              </a:rPr>
              <a:t>Student’s </a:t>
            </a:r>
            <a:r>
              <a:rPr lang="en-US" sz="2800" i="1" dirty="0">
                <a:ea typeface="+mj-ea"/>
                <a:cs typeface="+mj-cs"/>
              </a:rPr>
              <a:t>t</a:t>
            </a:r>
            <a:r>
              <a:rPr lang="en-US" sz="2800" dirty="0">
                <a:ea typeface="+mj-ea"/>
                <a:cs typeface="+mj-cs"/>
              </a:rPr>
              <a:t>-distribution with 19 </a:t>
            </a:r>
            <a:r>
              <a:rPr lang="en-US" sz="2800" i="1" dirty="0">
                <a:ea typeface="+mj-ea"/>
                <a:cs typeface="+mj-cs"/>
              </a:rPr>
              <a:t>df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7" r="6887"/>
          <a:stretch/>
        </p:blipFill>
        <p:spPr>
          <a:xfrm>
            <a:off x="1228654" y="1764635"/>
            <a:ext cx="4767981" cy="4439748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2643572" y="4267543"/>
            <a:ext cx="179478" cy="7588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5098540" y="4253654"/>
            <a:ext cx="282297" cy="7711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31895" y="3730434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95%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1835" y="3730434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2.5%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40583" y="3744323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2.5%</a:t>
            </a:r>
          </a:p>
        </p:txBody>
      </p:sp>
      <p:sp>
        <p:nvSpPr>
          <p:cNvPr id="19" name="Oval 18"/>
          <p:cNvSpPr/>
          <p:nvPr/>
        </p:nvSpPr>
        <p:spPr>
          <a:xfrm>
            <a:off x="4799630" y="4971258"/>
            <a:ext cx="371155" cy="37115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19407" y="5465540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63572" y="1319818"/>
            <a:ext cx="2620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What </a:t>
            </a:r>
            <a:r>
              <a:rPr lang="en-US" sz="2000" i="1" dirty="0">
                <a:solidFill>
                  <a:srgbClr val="0070C0"/>
                </a:solidFill>
              </a:rPr>
              <a:t>t</a:t>
            </a:r>
            <a:r>
              <a:rPr lang="en-US" sz="2000" dirty="0">
                <a:solidFill>
                  <a:srgbClr val="0070C0"/>
                </a:solidFill>
              </a:rPr>
              <a:t>-value yields a probability equal to 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?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63572" y="2721663"/>
            <a:ext cx="2620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Depends on </a:t>
            </a:r>
            <a:r>
              <a:rPr lang="en-US" sz="2000" i="1" dirty="0">
                <a:solidFill>
                  <a:srgbClr val="0070C0"/>
                </a:solidFill>
              </a:rPr>
              <a:t>df </a:t>
            </a:r>
            <a:r>
              <a:rPr lang="en-US" sz="2000" dirty="0">
                <a:solidFill>
                  <a:srgbClr val="0070C0"/>
                </a:solidFill>
              </a:rPr>
              <a:t>and 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</a:t>
            </a:r>
            <a:endParaRPr lang="en-US" sz="2000" i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62286" y="3815732"/>
            <a:ext cx="2620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For example: 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  n</a:t>
            </a:r>
            <a:r>
              <a:rPr lang="en-US" sz="2000" dirty="0">
                <a:solidFill>
                  <a:srgbClr val="0070C0"/>
                </a:solidFill>
              </a:rPr>
              <a:t> = 20 (so 19 </a:t>
            </a:r>
            <a:r>
              <a:rPr lang="en-US" sz="2000" i="1" dirty="0">
                <a:solidFill>
                  <a:srgbClr val="0070C0"/>
                </a:solidFill>
              </a:rPr>
              <a:t>df</a:t>
            </a:r>
            <a:r>
              <a:rPr lang="en-US" sz="2000" dirty="0">
                <a:solidFill>
                  <a:srgbClr val="0070C0"/>
                </a:solidFill>
              </a:rPr>
              <a:t>) </a:t>
            </a:r>
          </a:p>
          <a:p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   = 0.05/2 = 0.025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95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animBg="1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1199</Words>
  <Application>Microsoft Macintosh PowerPoint</Application>
  <PresentationFormat>On-screen Show (4:3)</PresentationFormat>
  <Paragraphs>176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 Math</vt:lpstr>
      <vt:lpstr>Office Theme</vt:lpstr>
      <vt:lpstr>Lecture 13:  Confidence Intervals </vt:lpstr>
      <vt:lpstr>Review: characterize the population mean</vt:lpstr>
      <vt:lpstr>Standard error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 to the Caribou ex.</vt:lpstr>
      <vt:lpstr>PowerPoint Presentation</vt:lpstr>
      <vt:lpstr>PowerPoint Presentation</vt:lpstr>
      <vt:lpstr>Sampling designs</vt:lpstr>
      <vt:lpstr>PowerPoint Presentation</vt:lpstr>
      <vt:lpstr>Systematic sampling</vt:lpstr>
      <vt:lpstr>Systematic sampling</vt:lpstr>
      <vt:lpstr>Systematic sampling</vt:lpstr>
      <vt:lpstr>Systematic sampling</vt:lpstr>
      <vt:lpstr>Systematic sampling</vt:lpstr>
      <vt:lpstr>Systematic sampling</vt:lpstr>
      <vt:lpstr>Systematic sampling</vt:lpstr>
      <vt:lpstr>Mid-semester Feedback!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13:  Confidence Intervals </dc:title>
  <dc:creator>Bledsoe, Ellen K - (ebledsoe)</dc:creator>
  <cp:lastModifiedBy>Bledsoe, Ellen K - (ebledsoe)</cp:lastModifiedBy>
  <cp:revision>3</cp:revision>
  <dcterms:created xsi:type="dcterms:W3CDTF">2022-03-14T16:35:35Z</dcterms:created>
  <dcterms:modified xsi:type="dcterms:W3CDTF">2022-03-14T17:42:29Z</dcterms:modified>
</cp:coreProperties>
</file>