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14" r:id="rId3"/>
    <p:sldId id="317" r:id="rId4"/>
    <p:sldId id="335" r:id="rId5"/>
    <p:sldId id="320" r:id="rId6"/>
    <p:sldId id="319" r:id="rId7"/>
    <p:sldId id="337" r:id="rId8"/>
    <p:sldId id="322" r:id="rId9"/>
    <p:sldId id="323" r:id="rId10"/>
    <p:sldId id="333" r:id="rId11"/>
    <p:sldId id="326" r:id="rId12"/>
    <p:sldId id="340" r:id="rId13"/>
    <p:sldId id="328" r:id="rId14"/>
    <p:sldId id="329" r:id="rId15"/>
    <p:sldId id="33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68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395B-3AF6-AB47-B1BB-9D751B82BD8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3FF8-E9AF-E946-89F0-51F03D29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3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2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6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2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2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4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6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7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5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6865-FFC6-E543-95EC-94A05F4BA3E3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ED37-1A4D-E345-9B5E-FE71A25C14B9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33D-4137-664E-88FA-BED07CD3D5F5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3DFD-770E-8F46-866E-5AD97C0246AE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409-2407-DF40-870C-8114348B2796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4362-5DA2-9C40-B10A-7F29E95A606B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9508-567A-7340-A4D3-B65D32E3F11E}" type="datetime1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A2B-9335-E84D-A4FC-FF23D04C50E3}" type="datetime1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AFC9-859C-5141-A010-E66E88941985}" type="datetime1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5696-4812-E744-A798-85617824F617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ACD-02CE-9849-B193-E8718303375F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C3D7-4F09-EB49-B2D4-370E57C7B6D1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0577-2293-BB42-B2ED-3064E67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E25D-8AE2-F14A-9E60-05BC8303D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20:</a:t>
            </a:r>
            <a:br>
              <a:rPr lang="en-US" dirty="0"/>
            </a:br>
            <a:r>
              <a:rPr lang="en-US" dirty="0"/>
              <a:t>Removal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6CC2A-7233-674C-8B72-67C17276C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 11,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B5B6-D67C-844A-8547-9082FC9A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7-2293-BB42-B2ED-3064E67C5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Removal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5" y="1125093"/>
            <a:ext cx="845087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Used commonly for harvested populations, especially fisheries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Two classes of removal models: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Sampling effort held constant during each occasion = constant-effort removal methods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Allows sampling effort to vary among occasions </a:t>
            </a:r>
            <a:r>
              <a:rPr lang="en-US" sz="2400" dirty="0">
                <a:solidFill>
                  <a:srgbClr val="0070C0"/>
                </a:solidFill>
              </a:rPr>
              <a:t>= catch per unit effort</a:t>
            </a:r>
            <a:r>
              <a:rPr lang="en-US" sz="2400" dirty="0"/>
              <a:t> or CPUE</a:t>
            </a:r>
            <a:endParaRPr lang="en-US" sz="240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9CF21-93C5-2C43-B01A-6ABE0DE7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1" y="4428696"/>
            <a:ext cx="4015076" cy="2096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020CF-9F7A-4C4D-A4EC-0256764873E7}"/>
              </a:ext>
            </a:extLst>
          </p:cNvPr>
          <p:cNvSpPr txBox="1"/>
          <p:nvPr/>
        </p:nvSpPr>
        <p:spPr>
          <a:xfrm>
            <a:off x="4000925" y="6217681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Arizona Game and Fish Dept.</a:t>
            </a:r>
          </a:p>
        </p:txBody>
      </p:sp>
    </p:spTree>
    <p:extLst>
      <p:ext uri="{BB962C8B-B14F-4D97-AF65-F5344CB8AC3E}">
        <p14:creationId xmlns:p14="http://schemas.microsoft.com/office/powerpoint/2010/main" val="24504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Catch per Unit Effort (CPUE)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100391"/>
            <a:ext cx="77309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u="sng" dirty="0"/>
              <a:t>Idea</a:t>
            </a:r>
            <a:r>
              <a:rPr lang="en-US" sz="2400" dirty="0"/>
              <a:t>: number of individuals removed will be proportional to the effort expended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Works well only when a </a:t>
            </a:r>
            <a:r>
              <a:rPr lang="en-US" sz="2400" dirty="0">
                <a:solidFill>
                  <a:srgbClr val="0070C0"/>
                </a:solidFill>
              </a:rPr>
              <a:t>relatively large fraction of the population is removed</a:t>
            </a:r>
            <a:r>
              <a:rPr lang="en-US" sz="2400" dirty="0"/>
              <a:t> so there is a clear decline in catch/effort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42328" y="6094124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Arizona Game and Fish Dept.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626" y="3625963"/>
            <a:ext cx="77309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Assumptions: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Population is closed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individuals in the population have the same probability of being captured during sampling occasion </a:t>
            </a:r>
            <a:r>
              <a:rPr lang="en-US" sz="2400" i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719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Catch per Unit Effort (CPUE)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626" y="1039431"/>
            <a:ext cx="7730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/>
              <a:t>Relate CPUE to cumulative catch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626" y="4944802"/>
            <a:ext cx="79672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i="1" dirty="0" err="1">
                <a:solidFill>
                  <a:srgbClr val="0070C0"/>
                </a:solidFill>
              </a:rPr>
              <a:t>n</a:t>
            </a:r>
            <a:r>
              <a:rPr lang="en-US" sz="2200" i="1" baseline="-25000" dirty="0" err="1">
                <a:solidFill>
                  <a:srgbClr val="0070C0"/>
                </a:solidFill>
              </a:rPr>
              <a:t>i</a:t>
            </a:r>
            <a:r>
              <a:rPr lang="en-US" sz="2200" i="1" dirty="0"/>
              <a:t> </a:t>
            </a:r>
            <a:r>
              <a:rPr lang="en-US" sz="2200" dirty="0"/>
              <a:t>= number of individuals removed during sampling occasion </a:t>
            </a:r>
            <a:r>
              <a:rPr lang="en-US" sz="2200" i="1" dirty="0" err="1"/>
              <a:t>i</a:t>
            </a:r>
            <a:endParaRPr lang="en-US" sz="2200" i="1" dirty="0"/>
          </a:p>
          <a:p>
            <a:pPr>
              <a:spcAft>
                <a:spcPts val="600"/>
              </a:spcAft>
            </a:pPr>
            <a:r>
              <a:rPr lang="en-US" sz="2200" i="1" dirty="0">
                <a:solidFill>
                  <a:srgbClr val="0070C0"/>
                </a:solidFill>
              </a:rPr>
              <a:t>f</a:t>
            </a:r>
            <a:r>
              <a:rPr lang="en-US" sz="2200" i="1" baseline="-25000" dirty="0">
                <a:solidFill>
                  <a:srgbClr val="0070C0"/>
                </a:solidFill>
              </a:rPr>
              <a:t>i</a:t>
            </a:r>
            <a:r>
              <a:rPr lang="en-US" sz="2200" i="1" dirty="0"/>
              <a:t> </a:t>
            </a:r>
            <a:r>
              <a:rPr lang="en-US" sz="2200" dirty="0"/>
              <a:t>= effort expended during sampling occasion </a:t>
            </a:r>
            <a:r>
              <a:rPr lang="en-US" sz="2200" i="1" dirty="0"/>
              <a:t>i</a:t>
            </a:r>
          </a:p>
          <a:p>
            <a:pPr>
              <a:spcAft>
                <a:spcPts val="600"/>
              </a:spcAft>
            </a:pPr>
            <a:r>
              <a:rPr lang="en-US" sz="2200" i="1" dirty="0">
                <a:solidFill>
                  <a:srgbClr val="0070C0"/>
                </a:solidFill>
              </a:rPr>
              <a:t>x</a:t>
            </a:r>
            <a:r>
              <a:rPr lang="en-US" sz="2200" i="1" baseline="-25000" dirty="0">
                <a:solidFill>
                  <a:srgbClr val="0070C0"/>
                </a:solidFill>
              </a:rPr>
              <a:t>i</a:t>
            </a:r>
            <a:r>
              <a:rPr lang="en-US" sz="2200" dirty="0"/>
              <a:t> = cumulative removals </a:t>
            </a:r>
            <a:r>
              <a:rPr lang="en-US" sz="2200" u="sng" dirty="0"/>
              <a:t>prior to</a:t>
            </a:r>
            <a:r>
              <a:rPr lang="en-US" sz="2200" dirty="0"/>
              <a:t> (up until) sampling occasion </a:t>
            </a:r>
            <a:r>
              <a:rPr lang="en-US" sz="2200" i="1" dirty="0" err="1"/>
              <a:t>i</a:t>
            </a:r>
            <a:endParaRPr lang="en-US" sz="2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70793" y="2076321"/>
            <a:ext cx="221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Expect a negative relationship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20057" y="1592266"/>
            <a:ext cx="2523067" cy="2110898"/>
            <a:chOff x="2133600" y="2055094"/>
            <a:chExt cx="2523067" cy="221210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33600" y="2055094"/>
              <a:ext cx="0" cy="2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133600" y="4267200"/>
              <a:ext cx="2523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57604" y="213787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CPUE</a:t>
            </a:r>
          </a:p>
          <a:p>
            <a:pPr algn="r"/>
            <a:r>
              <a:rPr lang="en-US" dirty="0"/>
              <a:t>(</a:t>
            </a:r>
            <a:r>
              <a:rPr lang="en-US" i="1" dirty="0" err="1">
                <a:solidFill>
                  <a:srgbClr val="0070C0"/>
                </a:solidFill>
              </a:rPr>
              <a:t>n</a:t>
            </a:r>
            <a:r>
              <a:rPr lang="en-US" i="1" baseline="-25000" dirty="0" err="1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 / f</a:t>
            </a:r>
            <a:r>
              <a:rPr lang="en-US" i="1" baseline="-25000" dirty="0">
                <a:solidFill>
                  <a:srgbClr val="0070C0"/>
                </a:solidFill>
              </a:rPr>
              <a:t>i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13988" y="3703164"/>
            <a:ext cx="23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catch (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i="1" baseline="-25000" dirty="0">
                <a:solidFill>
                  <a:srgbClr val="0070C0"/>
                </a:solidFill>
              </a:rPr>
              <a:t>i</a:t>
            </a:r>
            <a:r>
              <a:rPr lang="en-US" dirty="0"/>
              <a:t>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20057" y="1671682"/>
            <a:ext cx="2107077" cy="18847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Catch per Unit Effort (CPUE)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2328" y="6094124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Arizona Game and Fish Dept.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1606" y="1592266"/>
            <a:ext cx="3651518" cy="2110898"/>
            <a:chOff x="2053139" y="1975678"/>
            <a:chExt cx="3651518" cy="2110898"/>
          </a:xfrm>
        </p:grpSpPr>
        <p:grpSp>
          <p:nvGrpSpPr>
            <p:cNvPr id="13" name="Group 12"/>
            <p:cNvGrpSpPr/>
            <p:nvPr/>
          </p:nvGrpSpPr>
          <p:grpSpPr>
            <a:xfrm>
              <a:off x="3181590" y="1975678"/>
              <a:ext cx="2523067" cy="2110898"/>
              <a:chOff x="2133600" y="2055094"/>
              <a:chExt cx="2523067" cy="221210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2055094"/>
                <a:ext cx="0" cy="2212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2133600" y="4267200"/>
                <a:ext cx="2523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53139" y="2521289"/>
              <a:ext cx="1146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CPUE</a:t>
              </a:r>
            </a:p>
            <a:p>
              <a:pPr algn="r"/>
              <a:r>
                <a:rPr lang="en-US" i="1" dirty="0">
                  <a:solidFill>
                    <a:srgbClr val="0070C0"/>
                  </a:solidFill>
                </a:rPr>
                <a:t>Y</a:t>
              </a:r>
              <a:r>
                <a:rPr lang="en-US" i="1" baseline="-25000" dirty="0">
                  <a:solidFill>
                    <a:srgbClr val="0070C0"/>
                  </a:solidFill>
                </a:rPr>
                <a:t>i</a:t>
              </a:r>
              <a:r>
                <a:rPr lang="en-US" dirty="0"/>
                <a:t> = (</a:t>
              </a:r>
              <a:r>
                <a:rPr lang="en-US" i="1" dirty="0" err="1">
                  <a:solidFill>
                    <a:srgbClr val="0070C0"/>
                  </a:solidFill>
                </a:rPr>
                <a:t>n</a:t>
              </a:r>
              <a:r>
                <a:rPr lang="en-US" i="1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i="1" dirty="0">
                  <a:solidFill>
                    <a:srgbClr val="0070C0"/>
                  </a:solidFill>
                </a:rPr>
                <a:t> / f</a:t>
              </a:r>
              <a:r>
                <a:rPr lang="en-US" i="1" baseline="-25000" dirty="0">
                  <a:solidFill>
                    <a:srgbClr val="0070C0"/>
                  </a:solidFill>
                </a:rPr>
                <a:t>i</a:t>
              </a:r>
              <a:r>
                <a:rPr lang="en-US" dirty="0"/>
                <a:t>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181590" y="2055094"/>
              <a:ext cx="2107077" cy="188472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891250" y="1362054"/>
            <a:ext cx="3722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 the slope of this line (</a:t>
            </a:r>
            <a:r>
              <a:rPr lang="en-US" sz="2200" i="1" dirty="0">
                <a:solidFill>
                  <a:srgbClr val="0070C0"/>
                </a:solidFill>
              </a:rPr>
              <a:t>k</a:t>
            </a:r>
            <a:r>
              <a:rPr lang="en-US" sz="2200" dirty="0"/>
              <a:t>) to estimate </a:t>
            </a:r>
            <a:r>
              <a:rPr lang="en-US" sz="2200" i="1" dirty="0"/>
              <a:t>N</a:t>
            </a:r>
            <a:r>
              <a:rPr lang="en-US" sz="2200" baseline="-25000" dirty="0"/>
              <a:t>1</a:t>
            </a:r>
            <a:r>
              <a:rPr lang="en-US" sz="2200" dirty="0"/>
              <a:t>, abundance before sampling began</a:t>
            </a:r>
            <a:endParaRPr lang="en-US" sz="2200" i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54400" y="1691162"/>
            <a:ext cx="1436850" cy="767676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4668" y="2629787"/>
                <a:ext cx="2460895" cy="859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68" y="2629787"/>
                <a:ext cx="2460895" cy="859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1B76FBB-0746-914F-9098-07A995E92923}"/>
              </a:ext>
            </a:extLst>
          </p:cNvPr>
          <p:cNvSpPr txBox="1"/>
          <p:nvPr/>
        </p:nvSpPr>
        <p:spPr>
          <a:xfrm>
            <a:off x="577626" y="4944802"/>
            <a:ext cx="79672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i="1" dirty="0" err="1">
                <a:solidFill>
                  <a:srgbClr val="0070C0"/>
                </a:solidFill>
              </a:rPr>
              <a:t>n</a:t>
            </a:r>
            <a:r>
              <a:rPr lang="en-US" sz="2200" i="1" baseline="-25000" dirty="0" err="1">
                <a:solidFill>
                  <a:srgbClr val="0070C0"/>
                </a:solidFill>
              </a:rPr>
              <a:t>i</a:t>
            </a:r>
            <a:r>
              <a:rPr lang="en-US" sz="2200" i="1" dirty="0"/>
              <a:t> </a:t>
            </a:r>
            <a:r>
              <a:rPr lang="en-US" sz="2200" dirty="0"/>
              <a:t>= number of individuals removed during sampling occasion </a:t>
            </a:r>
            <a:r>
              <a:rPr lang="en-US" sz="2200" i="1" dirty="0" err="1"/>
              <a:t>i</a:t>
            </a:r>
            <a:endParaRPr lang="en-US" sz="2200" i="1" dirty="0"/>
          </a:p>
          <a:p>
            <a:pPr>
              <a:spcAft>
                <a:spcPts val="600"/>
              </a:spcAft>
            </a:pPr>
            <a:r>
              <a:rPr lang="en-US" sz="2200" i="1" dirty="0">
                <a:solidFill>
                  <a:srgbClr val="0070C0"/>
                </a:solidFill>
              </a:rPr>
              <a:t>f</a:t>
            </a:r>
            <a:r>
              <a:rPr lang="en-US" sz="2200" i="1" baseline="-25000" dirty="0">
                <a:solidFill>
                  <a:srgbClr val="0070C0"/>
                </a:solidFill>
              </a:rPr>
              <a:t>i</a:t>
            </a:r>
            <a:r>
              <a:rPr lang="en-US" sz="2200" i="1" dirty="0"/>
              <a:t> </a:t>
            </a:r>
            <a:r>
              <a:rPr lang="en-US" sz="2200" dirty="0"/>
              <a:t>= effort expended during sampling occasion </a:t>
            </a:r>
            <a:r>
              <a:rPr lang="en-US" sz="2200" i="1" dirty="0"/>
              <a:t>i</a:t>
            </a:r>
          </a:p>
          <a:p>
            <a:pPr>
              <a:spcAft>
                <a:spcPts val="600"/>
              </a:spcAft>
            </a:pPr>
            <a:r>
              <a:rPr lang="en-US" sz="2200" i="1" dirty="0">
                <a:solidFill>
                  <a:srgbClr val="0070C0"/>
                </a:solidFill>
              </a:rPr>
              <a:t>x</a:t>
            </a:r>
            <a:r>
              <a:rPr lang="en-US" sz="2200" i="1" baseline="-25000" dirty="0">
                <a:solidFill>
                  <a:srgbClr val="0070C0"/>
                </a:solidFill>
              </a:rPr>
              <a:t>i</a:t>
            </a:r>
            <a:r>
              <a:rPr lang="en-US" sz="2200" dirty="0"/>
              <a:t> = cumulative removals </a:t>
            </a:r>
            <a:r>
              <a:rPr lang="en-US" sz="2200" u="sng" dirty="0"/>
              <a:t>prior to</a:t>
            </a:r>
            <a:r>
              <a:rPr lang="en-US" sz="2200" dirty="0"/>
              <a:t> (up until) sampling occasion </a:t>
            </a:r>
            <a:r>
              <a:rPr lang="en-US" sz="2200" i="1" dirty="0" err="1"/>
              <a:t>i</a:t>
            </a:r>
            <a:endParaRPr lang="en-US" sz="2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6F2539-39ED-1E45-910D-5F544CF51FF0}"/>
              </a:ext>
            </a:extLst>
          </p:cNvPr>
          <p:cNvSpPr txBox="1"/>
          <p:nvPr/>
        </p:nvSpPr>
        <p:spPr>
          <a:xfrm>
            <a:off x="2013988" y="3703164"/>
            <a:ext cx="23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catch (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i="1" baseline="-25000" dirty="0">
                <a:solidFill>
                  <a:srgbClr val="0070C0"/>
                </a:solidFill>
              </a:rPr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27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Example:</a:t>
            </a:r>
            <a:r>
              <a:rPr lang="en-US" sz="2800" dirty="0"/>
              <a:t> Catch per Unit Effort (CPUE)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2328" y="6094124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Arizona Game and Fish Dept.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77626" y="1093992"/>
          <a:ext cx="245687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4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Survey occasion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Catch (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4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Effort (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60,400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33.664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49,500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27.743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28,200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17.254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20,700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14.764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11,900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11.190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15,600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16.263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13,200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14.757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25,400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32.922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29,900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45.519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32,500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43.523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24,700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37.478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27,600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43.367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22,200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37.960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1964" y="1085747"/>
            <a:ext cx="535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Commercially harvested lobster population, Nova Scotia, 1950-1951.  Effort = thousands of trap hauls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1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19" y="642667"/>
            <a:ext cx="3209636" cy="3209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626" y="415003"/>
            <a:ext cx="773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Example:</a:t>
            </a:r>
            <a:r>
              <a:rPr lang="en-US" sz="2800" dirty="0"/>
              <a:t> Catch per Unit Effort (CPUE)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8219" y="3885932"/>
                <a:ext cx="3522824" cy="1522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187,869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1045.2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0.00428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=432,038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19" y="3885932"/>
                <a:ext cx="3522824" cy="1522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626" y="1099129"/>
          <a:ext cx="4243756" cy="500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97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Survey occasion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Catch (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4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Effort (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CPUE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4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/f</a:t>
                      </a:r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Cumulative catch (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60,400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33.664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49,500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27.743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28,200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17.254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20,700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14.764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11,900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11.190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15,600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16.263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13,200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14.757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186300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25,400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32.922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29,900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45.519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224900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32,500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43.523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24,700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37.478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287300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27,600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43.367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22,200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37.960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339600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0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means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1045.2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187869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03003" y="116588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slope 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-0.00428</a:t>
            </a:r>
          </a:p>
        </p:txBody>
      </p:sp>
      <p:sp>
        <p:nvSpPr>
          <p:cNvPr id="2" name="Freeform 1"/>
          <p:cNvSpPr/>
          <p:nvPr/>
        </p:nvSpPr>
        <p:spPr>
          <a:xfrm rot="252141">
            <a:off x="3467639" y="4896015"/>
            <a:ext cx="3171300" cy="1667391"/>
          </a:xfrm>
          <a:custGeom>
            <a:avLst/>
            <a:gdLst>
              <a:gd name="connsiteX0" fmla="*/ 0 w 3169920"/>
              <a:gd name="connsiteY0" fmla="*/ 1133856 h 1527872"/>
              <a:gd name="connsiteX1" fmla="*/ 2023872 w 3169920"/>
              <a:gd name="connsiteY1" fmla="*/ 1463040 h 1527872"/>
              <a:gd name="connsiteX2" fmla="*/ 3169920 w 3169920"/>
              <a:gd name="connsiteY2" fmla="*/ 0 h 152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9920" h="1527872">
                <a:moveTo>
                  <a:pt x="0" y="1133856"/>
                </a:moveTo>
                <a:cubicBezTo>
                  <a:pt x="747776" y="1392936"/>
                  <a:pt x="1495552" y="1652016"/>
                  <a:pt x="2023872" y="1463040"/>
                </a:cubicBezTo>
                <a:cubicBezTo>
                  <a:pt x="2552192" y="1274064"/>
                  <a:pt x="2861056" y="637032"/>
                  <a:pt x="3169920" y="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52141">
            <a:off x="4261049" y="5208386"/>
            <a:ext cx="1775260" cy="1172461"/>
          </a:xfrm>
          <a:custGeom>
            <a:avLst/>
            <a:gdLst>
              <a:gd name="connsiteX0" fmla="*/ 0 w 3169920"/>
              <a:gd name="connsiteY0" fmla="*/ 1133856 h 1527872"/>
              <a:gd name="connsiteX1" fmla="*/ 2023872 w 3169920"/>
              <a:gd name="connsiteY1" fmla="*/ 1463040 h 1527872"/>
              <a:gd name="connsiteX2" fmla="*/ 3169920 w 3169920"/>
              <a:gd name="connsiteY2" fmla="*/ 0 h 152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9920" h="1527872">
                <a:moveTo>
                  <a:pt x="0" y="1133856"/>
                </a:moveTo>
                <a:cubicBezTo>
                  <a:pt x="747776" y="1392936"/>
                  <a:pt x="1495552" y="1652016"/>
                  <a:pt x="2023872" y="1463040"/>
                </a:cubicBezTo>
                <a:cubicBezTo>
                  <a:pt x="2552192" y="1274064"/>
                  <a:pt x="2861056" y="637032"/>
                  <a:pt x="3169920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24928" y="1504441"/>
            <a:ext cx="612944" cy="364047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1370206"/>
            <a:ext cx="77309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Two common approaches to estimate abundance of closed populations: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Capture, mark, and return individuals to the population = </a:t>
            </a:r>
            <a:r>
              <a:rPr lang="en-US" sz="2400" dirty="0">
                <a:solidFill>
                  <a:srgbClr val="0070C0"/>
                </a:solidFill>
              </a:rPr>
              <a:t>Capture-recapture methods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Capture and remove individuals from the population = </a:t>
            </a:r>
            <a:r>
              <a:rPr lang="en-US" sz="2400" dirty="0">
                <a:solidFill>
                  <a:srgbClr val="0070C0"/>
                </a:solidFill>
              </a:rPr>
              <a:t>Removal methods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Capture-based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97860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Removal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5" y="1214516"/>
            <a:ext cx="77309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Two or more survey occasions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Individuals captured are not returned to the population until sampling is completed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Relevant model:   </a:t>
            </a:r>
            <a:r>
              <a:rPr lang="en-US" sz="2400" i="1" dirty="0"/>
              <a:t>N</a:t>
            </a:r>
            <a:r>
              <a:rPr lang="en-US" sz="2400" i="1" baseline="-25000" dirty="0"/>
              <a:t>i+1</a:t>
            </a:r>
            <a:r>
              <a:rPr lang="en-US" sz="2400" dirty="0"/>
              <a:t> = </a:t>
            </a:r>
            <a:r>
              <a:rPr lang="en-US" sz="2400" i="1" dirty="0"/>
              <a:t>N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–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i</a:t>
            </a:r>
            <a:endParaRPr lang="en-US" sz="2000" i="1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07752" y="3042652"/>
            <a:ext cx="143407" cy="57339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2330" y="3616049"/>
            <a:ext cx="270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No. individuals in the population at the start of survey occasion </a:t>
            </a:r>
            <a:r>
              <a:rPr lang="en-US" sz="2000" i="1" dirty="0" err="1"/>
              <a:t>i</a:t>
            </a:r>
            <a:endParaRPr lang="en-US" sz="2000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91337" y="3091953"/>
            <a:ext cx="186491" cy="57339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9268" y="3665350"/>
            <a:ext cx="2940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No. individuals captured and removed during survey occasion </a:t>
            </a:r>
            <a:r>
              <a:rPr lang="en-US" sz="2000" i="1" dirty="0" err="1"/>
              <a:t>i</a:t>
            </a:r>
            <a:endParaRPr lang="en-US" sz="2000" i="1" dirty="0"/>
          </a:p>
        </p:txBody>
      </p:sp>
      <p:sp>
        <p:nvSpPr>
          <p:cNvPr id="2" name="Rectangle 1"/>
          <p:cNvSpPr/>
          <p:nvPr/>
        </p:nvSpPr>
        <p:spPr>
          <a:xfrm>
            <a:off x="5500951" y="2656543"/>
            <a:ext cx="252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indexes survey occasion</a:t>
            </a:r>
          </a:p>
        </p:txBody>
      </p:sp>
    </p:spTree>
    <p:extLst>
      <p:ext uri="{BB962C8B-B14F-4D97-AF65-F5344CB8AC3E}">
        <p14:creationId xmlns:p14="http://schemas.microsoft.com/office/powerpoint/2010/main" val="37155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Removal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5" y="1214516"/>
            <a:ext cx="77309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Two or more survey occasions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Individuals captured are not returned to the population until sampling is completed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Abundance should decrease with repeated sampling occasions because of removals:  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&gt;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&gt; … &gt; </a:t>
            </a:r>
            <a:r>
              <a:rPr lang="en-US" sz="2400" i="1" dirty="0"/>
              <a:t>N</a:t>
            </a:r>
            <a:r>
              <a:rPr lang="en-US" sz="2400" i="1" baseline="-25000" dirty="0"/>
              <a:t>m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Sometimes called “depletion sampling”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Want to estimate 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, the number of individuals before any were removed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0918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Removal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136967"/>
            <a:ext cx="7730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Capture and remove live animals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Remove through harvest</a:t>
            </a:r>
            <a:endParaRPr lang="en-US" sz="2400" i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Mark and release individuals that we ignore during subsequent surveys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means that most capture-recapture data can be treated as removal data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0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Removal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128341"/>
            <a:ext cx="801773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Used commonly for harvested populations, especially fisheries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Two classes of removal models: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Sampling effort held constant during each occasion </a:t>
            </a:r>
            <a:r>
              <a:rPr lang="en-US" sz="2400" dirty="0">
                <a:solidFill>
                  <a:srgbClr val="0070C0"/>
                </a:solidFill>
              </a:rPr>
              <a:t>= constant-effort removal methods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Sampling effort allowed to vary among occasions </a:t>
            </a:r>
            <a:r>
              <a:rPr lang="en-US" sz="2400" dirty="0">
                <a:solidFill>
                  <a:srgbClr val="0070C0"/>
                </a:solidFill>
              </a:rPr>
              <a:t>= catch per unit effort</a:t>
            </a:r>
            <a:r>
              <a:rPr lang="en-US" sz="2400" dirty="0"/>
              <a:t> or CPUE</a:t>
            </a:r>
            <a:endParaRPr lang="en-US" sz="2400" i="1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1" y="4428696"/>
            <a:ext cx="4015076" cy="2096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00925" y="6217681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Arizona Game and Fish Dept.</a:t>
            </a:r>
          </a:p>
        </p:txBody>
      </p:sp>
    </p:spTree>
    <p:extLst>
      <p:ext uri="{BB962C8B-B14F-4D97-AF65-F5344CB8AC3E}">
        <p14:creationId xmlns:p14="http://schemas.microsoft.com/office/powerpoint/2010/main" val="24862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Example: </a:t>
            </a:r>
            <a:r>
              <a:rPr lang="en-US" sz="3200" dirty="0"/>
              <a:t>Electrofishing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201778"/>
            <a:ext cx="811388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Upper and lower limits of a stream section “closed” with nets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Area traversed with electroshocking unit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Stunned fish float to the top are collected and placed in tanks</a:t>
            </a:r>
          </a:p>
          <a:p>
            <a:pPr marL="285750" indent="-28575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Same reach is traversed (“shocked”) again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06" y="3087190"/>
            <a:ext cx="4181035" cy="31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Constant-effort removal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136967"/>
            <a:ext cx="773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A simple estimator for two survey occasions: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3067" y="1869892"/>
                <a:ext cx="1884106" cy="899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69892"/>
                <a:ext cx="1884106" cy="8992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3067" y="3036937"/>
            <a:ext cx="52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Where: 	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= number removed in first sample</a:t>
            </a:r>
          </a:p>
          <a:p>
            <a:pPr marL="744538"/>
            <a:r>
              <a:rPr lang="en-US" sz="2000" i="1" dirty="0"/>
              <a:t> 	n</a:t>
            </a:r>
            <a:r>
              <a:rPr lang="en-US" sz="2000" baseline="-25000" dirty="0"/>
              <a:t>2</a:t>
            </a:r>
            <a:r>
              <a:rPr lang="en-US" sz="2000" dirty="0"/>
              <a:t> = number removed in second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9586" y="1831323"/>
                <a:ext cx="3623300" cy="97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86" y="1831323"/>
                <a:ext cx="3623300" cy="9764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7626" y="3912461"/>
            <a:ext cx="82389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Assumptions</a:t>
            </a:r>
            <a:r>
              <a:rPr lang="en-US" sz="2400" dirty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Closed population—no animals move in or out of area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Equal sampling effort on both occasions</a:t>
            </a:r>
          </a:p>
        </p:txBody>
      </p:sp>
    </p:spTree>
    <p:extLst>
      <p:ext uri="{BB962C8B-B14F-4D97-AF65-F5344CB8AC3E}">
        <p14:creationId xmlns:p14="http://schemas.microsoft.com/office/powerpoint/2010/main" val="24289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626" y="415003"/>
            <a:ext cx="773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Example: </a:t>
            </a:r>
            <a:r>
              <a:rPr lang="en-US" sz="3200" dirty="0"/>
              <a:t>Two sampling occasions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626" y="1124775"/>
            <a:ext cx="77309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Estimate abundance of stream fish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400 fish removed on first pass and 200 on the second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99794" y="2441043"/>
                <a:ext cx="4008405" cy="764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400−200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94" y="2441043"/>
                <a:ext cx="4008405" cy="764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9794" y="3378698"/>
                <a:ext cx="6100581" cy="810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(400)(200)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=49.0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94" y="3378698"/>
                <a:ext cx="6100581" cy="810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9794" y="4418397"/>
                <a:ext cx="11786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94" y="4418397"/>
                <a:ext cx="117865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823</Words>
  <Application>Microsoft Macintosh PowerPoint</Application>
  <PresentationFormat>On-screen Show (4:3)</PresentationFormat>
  <Paragraphs>207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Lecture 20: Removal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Removal Methods</dc:title>
  <dc:creator>Bledsoe, Ellen K - (ebledsoe)</dc:creator>
  <cp:lastModifiedBy>Bledsoe, Ellen K - (ebledsoe)</cp:lastModifiedBy>
  <cp:revision>3</cp:revision>
  <dcterms:created xsi:type="dcterms:W3CDTF">2022-04-11T16:29:41Z</dcterms:created>
  <dcterms:modified xsi:type="dcterms:W3CDTF">2022-04-11T19:13:50Z</dcterms:modified>
</cp:coreProperties>
</file>