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318" r:id="rId3"/>
    <p:sldId id="313" r:id="rId4"/>
    <p:sldId id="316" r:id="rId5"/>
    <p:sldId id="321" r:id="rId6"/>
    <p:sldId id="32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1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AED86-BF25-E84B-882B-8C6848EF4141}" type="datetimeFigureOut">
              <a:rPr lang="en-US" smtClean="0"/>
              <a:t>4/25/22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8DBF8F-4793-DC4F-8EF4-54574B585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23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685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685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685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EA6B-51C5-BE42-9196-88728CD9FFF3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B7F5-F0AD-3E4A-A37C-F5D1FA520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90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EA6B-51C5-BE42-9196-88728CD9FFF3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B7F5-F0AD-3E4A-A37C-F5D1FA520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87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EA6B-51C5-BE42-9196-88728CD9FFF3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B7F5-F0AD-3E4A-A37C-F5D1FA520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65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EA6B-51C5-BE42-9196-88728CD9FFF3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B7F5-F0AD-3E4A-A37C-F5D1FA520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12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EA6B-51C5-BE42-9196-88728CD9FFF3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B7F5-F0AD-3E4A-A37C-F5D1FA520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52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EA6B-51C5-BE42-9196-88728CD9FFF3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B7F5-F0AD-3E4A-A37C-F5D1FA520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98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EA6B-51C5-BE42-9196-88728CD9FFF3}" type="datetimeFigureOut">
              <a:rPr lang="en-US" smtClean="0"/>
              <a:t>4/25/22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B7F5-F0AD-3E4A-A37C-F5D1FA520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95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EA6B-51C5-BE42-9196-88728CD9FFF3}" type="datetimeFigureOut">
              <a:rPr lang="en-US" smtClean="0"/>
              <a:t>4/25/22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B7F5-F0AD-3E4A-A37C-F5D1FA520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75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EA6B-51C5-BE42-9196-88728CD9FFF3}" type="datetimeFigureOut">
              <a:rPr lang="en-US" smtClean="0"/>
              <a:t>4/25/22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B7F5-F0AD-3E4A-A37C-F5D1FA520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45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EA6B-51C5-BE42-9196-88728CD9FFF3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B7F5-F0AD-3E4A-A37C-F5D1FA520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EA6B-51C5-BE42-9196-88728CD9FFF3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B7F5-F0AD-3E4A-A37C-F5D1FA520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2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5EA6B-51C5-BE42-9196-88728CD9FFF3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FB7F5-F0AD-3E4A-A37C-F5D1FA520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60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D9449-3F2C-A188-06C0-52D8FBCB6A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Distance Sampling 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04953-343D-04F8-4D54-3F501868DE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Apr 25, 2022</a:t>
            </a:r>
          </a:p>
        </p:txBody>
      </p:sp>
    </p:spTree>
    <p:extLst>
      <p:ext uri="{BB962C8B-B14F-4D97-AF65-F5344CB8AC3E}">
        <p14:creationId xmlns:p14="http://schemas.microsoft.com/office/powerpoint/2010/main" val="1810894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5950" y="397842"/>
            <a:ext cx="7943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/>
              <a:t>How do we establish a detection function?</a:t>
            </a:r>
            <a:endParaRPr lang="en-US" sz="3200" i="1" dirty="0"/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1444212" y="2757368"/>
            <a:ext cx="5865814" cy="2911475"/>
            <a:chOff x="1086" y="1695"/>
            <a:chExt cx="3695" cy="1834"/>
          </a:xfrm>
        </p:grpSpPr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1086" y="2412"/>
              <a:ext cx="485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800" i="1" dirty="0">
                  <a:latin typeface="Calibri" pitchFamily="34" charset="0"/>
                  <a:cs typeface="Calibri" pitchFamily="34" charset="0"/>
                </a:rPr>
                <a:t>g</a:t>
              </a:r>
              <a:r>
                <a:rPr lang="en-US" sz="1800" dirty="0">
                  <a:latin typeface="Calibri" pitchFamily="34" charset="0"/>
                  <a:cs typeface="Calibri" pitchFamily="34" charset="0"/>
                </a:rPr>
                <a:t>(</a:t>
              </a:r>
              <a:r>
                <a:rPr lang="en-US" sz="1800" i="1" dirty="0">
                  <a:latin typeface="Calibri" pitchFamily="34" charset="0"/>
                  <a:cs typeface="Calibri" pitchFamily="34" charset="0"/>
                </a:rPr>
                <a:t>x</a:t>
              </a:r>
              <a:r>
                <a:rPr lang="en-US" sz="1800" dirty="0">
                  <a:latin typeface="Calibri" pitchFamily="34" charset="0"/>
                  <a:cs typeface="Calibri" pitchFamily="34" charset="0"/>
                </a:rPr>
                <a:t>)</a:t>
              </a:r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1554" y="3261"/>
              <a:ext cx="322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1554" y="1695"/>
              <a:ext cx="0" cy="156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1554" y="2052"/>
              <a:ext cx="34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1897" y="1918"/>
              <a:ext cx="0" cy="134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1897" y="1918"/>
              <a:ext cx="34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2240" y="1918"/>
              <a:ext cx="0" cy="134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2240" y="2188"/>
              <a:ext cx="34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2583" y="2008"/>
              <a:ext cx="0" cy="125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2583" y="2008"/>
              <a:ext cx="34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2927" y="2008"/>
              <a:ext cx="0" cy="125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2927" y="2142"/>
              <a:ext cx="34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3270" y="2142"/>
              <a:ext cx="0" cy="11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3270" y="2501"/>
              <a:ext cx="34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3614" y="2501"/>
              <a:ext cx="0" cy="7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3614" y="2635"/>
              <a:ext cx="34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3956" y="2635"/>
              <a:ext cx="0" cy="62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3956" y="2991"/>
              <a:ext cx="34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4301" y="2991"/>
              <a:ext cx="0" cy="27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1554" y="1956"/>
              <a:ext cx="2747" cy="1170"/>
            </a:xfrm>
            <a:custGeom>
              <a:avLst/>
              <a:gdLst>
                <a:gd name="T0" fmla="*/ 0 w 5760"/>
                <a:gd name="T1" fmla="*/ 0 h 3768"/>
                <a:gd name="T2" fmla="*/ 1 w 5760"/>
                <a:gd name="T3" fmla="*/ 0 h 3768"/>
                <a:gd name="T4" fmla="*/ 1 w 5760"/>
                <a:gd name="T5" fmla="*/ 0 h 3768"/>
                <a:gd name="T6" fmla="*/ 4 w 5760"/>
                <a:gd name="T7" fmla="*/ 0 h 3768"/>
                <a:gd name="T8" fmla="*/ 7 w 5760"/>
                <a:gd name="T9" fmla="*/ 0 h 3768"/>
                <a:gd name="T10" fmla="*/ 10 w 5760"/>
                <a:gd name="T11" fmla="*/ 0 h 3768"/>
                <a:gd name="T12" fmla="*/ 12 w 5760"/>
                <a:gd name="T13" fmla="*/ 0 h 3768"/>
                <a:gd name="T14" fmla="*/ 14 w 5760"/>
                <a:gd name="T15" fmla="*/ 0 h 3768"/>
                <a:gd name="T16" fmla="*/ 15 w 5760"/>
                <a:gd name="T17" fmla="*/ 0 h 376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60"/>
                <a:gd name="T28" fmla="*/ 0 h 3768"/>
                <a:gd name="T29" fmla="*/ 5760 w 5760"/>
                <a:gd name="T30" fmla="*/ 3768 h 376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60" h="3768">
                  <a:moveTo>
                    <a:pt x="0" y="24"/>
                  </a:moveTo>
                  <a:cubicBezTo>
                    <a:pt x="168" y="24"/>
                    <a:pt x="336" y="24"/>
                    <a:pt x="432" y="24"/>
                  </a:cubicBezTo>
                  <a:cubicBezTo>
                    <a:pt x="528" y="24"/>
                    <a:pt x="384" y="0"/>
                    <a:pt x="576" y="24"/>
                  </a:cubicBezTo>
                  <a:cubicBezTo>
                    <a:pt x="768" y="48"/>
                    <a:pt x="1248" y="96"/>
                    <a:pt x="1584" y="168"/>
                  </a:cubicBezTo>
                  <a:cubicBezTo>
                    <a:pt x="1920" y="240"/>
                    <a:pt x="2256" y="288"/>
                    <a:pt x="2592" y="456"/>
                  </a:cubicBezTo>
                  <a:cubicBezTo>
                    <a:pt x="2928" y="624"/>
                    <a:pt x="3288" y="888"/>
                    <a:pt x="3600" y="1176"/>
                  </a:cubicBezTo>
                  <a:cubicBezTo>
                    <a:pt x="3912" y="1464"/>
                    <a:pt x="4176" y="1824"/>
                    <a:pt x="4464" y="2184"/>
                  </a:cubicBezTo>
                  <a:cubicBezTo>
                    <a:pt x="4752" y="2544"/>
                    <a:pt x="5112" y="3072"/>
                    <a:pt x="5328" y="3336"/>
                  </a:cubicBezTo>
                  <a:cubicBezTo>
                    <a:pt x="5544" y="3600"/>
                    <a:pt x="5652" y="3684"/>
                    <a:pt x="5760" y="376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9" name="Text Box 31"/>
            <p:cNvSpPr txBox="1">
              <a:spLocks noChangeArrowheads="1"/>
            </p:cNvSpPr>
            <p:nvPr/>
          </p:nvSpPr>
          <p:spPr bwMode="auto">
            <a:xfrm>
              <a:off x="1701" y="3316"/>
              <a:ext cx="241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800" i="1" dirty="0">
                  <a:latin typeface="Calibri" pitchFamily="34" charset="0"/>
                  <a:cs typeface="Calibri" pitchFamily="34" charset="0"/>
                </a:rPr>
                <a:t>x</a:t>
              </a:r>
            </a:p>
          </p:txBody>
        </p:sp>
        <p:sp>
          <p:nvSpPr>
            <p:cNvPr id="30" name="Text Box 32"/>
            <p:cNvSpPr txBox="1">
              <a:spLocks noChangeArrowheads="1"/>
            </p:cNvSpPr>
            <p:nvPr/>
          </p:nvSpPr>
          <p:spPr bwMode="auto">
            <a:xfrm>
              <a:off x="4207" y="3316"/>
              <a:ext cx="23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800" i="1">
                  <a:latin typeface="Calibri" pitchFamily="34" charset="0"/>
                  <a:cs typeface="Calibri" pitchFamily="34" charset="0"/>
                </a:rPr>
                <a:t>w</a:t>
              </a:r>
            </a:p>
          </p:txBody>
        </p:sp>
        <p:sp>
          <p:nvSpPr>
            <p:cNvPr id="31" name="Text Box 33"/>
            <p:cNvSpPr txBox="1">
              <a:spLocks noChangeArrowheads="1"/>
            </p:cNvSpPr>
            <p:nvPr/>
          </p:nvSpPr>
          <p:spPr bwMode="auto">
            <a:xfrm>
              <a:off x="1239" y="1835"/>
              <a:ext cx="342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800" dirty="0">
                  <a:latin typeface="Calibri" pitchFamily="34" charset="0"/>
                  <a:cs typeface="Calibri" pitchFamily="34" charset="0"/>
                </a:rPr>
                <a:t>1.0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75629" y="1386281"/>
            <a:ext cx="76898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Choose one function from a set of functions that best fits the general shape of the distance data</a:t>
            </a:r>
          </a:p>
        </p:txBody>
      </p:sp>
      <p:sp>
        <p:nvSpPr>
          <p:cNvPr id="3" name="Rectangle 2"/>
          <p:cNvSpPr/>
          <p:nvPr/>
        </p:nvSpPr>
        <p:spPr>
          <a:xfrm>
            <a:off x="4445700" y="2374626"/>
            <a:ext cx="41777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UNMARKED package in R</a:t>
            </a:r>
          </a:p>
        </p:txBody>
      </p:sp>
    </p:spTree>
    <p:extLst>
      <p:ext uri="{BB962C8B-B14F-4D97-AF65-F5344CB8AC3E}">
        <p14:creationId xmlns:p14="http://schemas.microsoft.com/office/powerpoint/2010/main" val="136867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5950" y="397842"/>
            <a:ext cx="7943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/>
              <a:t>Functions</a:t>
            </a:r>
            <a:endParaRPr lang="en-US" sz="3200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00" r="7907" b="3605"/>
          <a:stretch/>
        </p:blipFill>
        <p:spPr>
          <a:xfrm>
            <a:off x="1626782" y="1118244"/>
            <a:ext cx="5507665" cy="48678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98291" y="1302735"/>
            <a:ext cx="933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uniform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87875" y="2225890"/>
            <a:ext cx="125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hazard-rate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56930" y="3048001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half-normal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6425" y="3094167"/>
            <a:ext cx="1289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69F11"/>
                </a:solidFill>
              </a:rPr>
              <a:t>negative </a:t>
            </a:r>
          </a:p>
          <a:p>
            <a:r>
              <a:rPr lang="en-US" dirty="0">
                <a:solidFill>
                  <a:srgbClr val="369F11"/>
                </a:solidFill>
              </a:rPr>
              <a:t>exponential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136065" y="2595222"/>
            <a:ext cx="733647" cy="452779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976037" y="3325796"/>
            <a:ext cx="345487" cy="377072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83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5950" y="397842"/>
            <a:ext cx="7943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/>
              <a:t>Models</a:t>
            </a:r>
            <a:endParaRPr lang="en-US" sz="3200" i="1" dirty="0"/>
          </a:p>
        </p:txBody>
      </p:sp>
      <p:grpSp>
        <p:nvGrpSpPr>
          <p:cNvPr id="30" name="Group 29"/>
          <p:cNvGrpSpPr/>
          <p:nvPr/>
        </p:nvGrpSpPr>
        <p:grpSpPr>
          <a:xfrm>
            <a:off x="3256951" y="762000"/>
            <a:ext cx="2597749" cy="2243613"/>
            <a:chOff x="2456851" y="3389788"/>
            <a:chExt cx="2839049" cy="2486025"/>
          </a:xfrm>
        </p:grpSpPr>
        <p:sp>
          <p:nvSpPr>
            <p:cNvPr id="8" name="Line 10"/>
            <p:cNvSpPr>
              <a:spLocks noChangeShapeType="1"/>
            </p:cNvSpPr>
            <p:nvPr/>
          </p:nvSpPr>
          <p:spPr bwMode="auto">
            <a:xfrm>
              <a:off x="2456851" y="5875812"/>
              <a:ext cx="283904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 flipV="1">
              <a:off x="2469551" y="3389788"/>
              <a:ext cx="0" cy="248602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970951" y="1993900"/>
            <a:ext cx="1619849" cy="1621313"/>
            <a:chOff x="2456851" y="3389788"/>
            <a:chExt cx="2839049" cy="2486025"/>
          </a:xfrm>
        </p:grpSpPr>
        <p:sp>
          <p:nvSpPr>
            <p:cNvPr id="34" name="Line 10"/>
            <p:cNvSpPr>
              <a:spLocks noChangeShapeType="1"/>
            </p:cNvSpPr>
            <p:nvPr/>
          </p:nvSpPr>
          <p:spPr bwMode="auto">
            <a:xfrm>
              <a:off x="2456851" y="5875812"/>
              <a:ext cx="283904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5" name="Line 11"/>
            <p:cNvSpPr>
              <a:spLocks noChangeShapeType="1"/>
            </p:cNvSpPr>
            <p:nvPr/>
          </p:nvSpPr>
          <p:spPr bwMode="auto">
            <a:xfrm flipV="1">
              <a:off x="2469551" y="3389788"/>
              <a:ext cx="0" cy="248602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660051" y="3975100"/>
            <a:ext cx="1619849" cy="1621313"/>
            <a:chOff x="2456851" y="3389788"/>
            <a:chExt cx="2839049" cy="2486025"/>
          </a:xfrm>
        </p:grpSpPr>
        <p:sp>
          <p:nvSpPr>
            <p:cNvPr id="37" name="Line 10"/>
            <p:cNvSpPr>
              <a:spLocks noChangeShapeType="1"/>
            </p:cNvSpPr>
            <p:nvPr/>
          </p:nvSpPr>
          <p:spPr bwMode="auto">
            <a:xfrm>
              <a:off x="2456851" y="5875812"/>
              <a:ext cx="283904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8" name="Line 11"/>
            <p:cNvSpPr>
              <a:spLocks noChangeShapeType="1"/>
            </p:cNvSpPr>
            <p:nvPr/>
          </p:nvSpPr>
          <p:spPr bwMode="auto">
            <a:xfrm flipV="1">
              <a:off x="2469551" y="3389788"/>
              <a:ext cx="0" cy="248602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895251" y="4368800"/>
            <a:ext cx="1619849" cy="1621313"/>
            <a:chOff x="2456851" y="3389788"/>
            <a:chExt cx="2839049" cy="2486025"/>
          </a:xfrm>
        </p:grpSpPr>
        <p:sp>
          <p:nvSpPr>
            <p:cNvPr id="40" name="Line 10"/>
            <p:cNvSpPr>
              <a:spLocks noChangeShapeType="1"/>
            </p:cNvSpPr>
            <p:nvPr/>
          </p:nvSpPr>
          <p:spPr bwMode="auto">
            <a:xfrm>
              <a:off x="2456851" y="5875812"/>
              <a:ext cx="283904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1" name="Line 11"/>
            <p:cNvSpPr>
              <a:spLocks noChangeShapeType="1"/>
            </p:cNvSpPr>
            <p:nvPr/>
          </p:nvSpPr>
          <p:spPr bwMode="auto">
            <a:xfrm flipV="1">
              <a:off x="2469551" y="3389788"/>
              <a:ext cx="0" cy="248602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609751" y="3365500"/>
            <a:ext cx="1619849" cy="1621313"/>
            <a:chOff x="2456851" y="3389788"/>
            <a:chExt cx="2839049" cy="2486025"/>
          </a:xfrm>
        </p:grpSpPr>
        <p:sp>
          <p:nvSpPr>
            <p:cNvPr id="43" name="Line 10"/>
            <p:cNvSpPr>
              <a:spLocks noChangeShapeType="1"/>
            </p:cNvSpPr>
            <p:nvPr/>
          </p:nvSpPr>
          <p:spPr bwMode="auto">
            <a:xfrm>
              <a:off x="2456851" y="5875812"/>
              <a:ext cx="283904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4" name="Line 11"/>
            <p:cNvSpPr>
              <a:spLocks noChangeShapeType="1"/>
            </p:cNvSpPr>
            <p:nvPr/>
          </p:nvSpPr>
          <p:spPr bwMode="auto">
            <a:xfrm flipV="1">
              <a:off x="2469551" y="3389788"/>
              <a:ext cx="0" cy="248602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</p:grpSp>
      <p:cxnSp>
        <p:nvCxnSpPr>
          <p:cNvPr id="46" name="Straight Connector 45"/>
          <p:cNvCxnSpPr/>
          <p:nvPr/>
        </p:nvCxnSpPr>
        <p:spPr>
          <a:xfrm>
            <a:off x="977900" y="2311400"/>
            <a:ext cx="1536700" cy="109220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rc 47"/>
          <p:cNvSpPr/>
          <p:nvPr/>
        </p:nvSpPr>
        <p:spPr>
          <a:xfrm rot="10800000">
            <a:off x="2705100" y="3467100"/>
            <a:ext cx="3073400" cy="1803400"/>
          </a:xfrm>
          <a:prstGeom prst="arc">
            <a:avLst>
              <a:gd name="adj1" fmla="val 16200000"/>
              <a:gd name="adj2" fmla="val 21462299"/>
            </a:avLst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3263900" y="1257300"/>
            <a:ext cx="2503411" cy="1471210"/>
          </a:xfrm>
          <a:custGeom>
            <a:avLst/>
            <a:gdLst>
              <a:gd name="connsiteX0" fmla="*/ 0 w 2503411"/>
              <a:gd name="connsiteY0" fmla="*/ 0 h 1471210"/>
              <a:gd name="connsiteX1" fmla="*/ 342900 w 2503411"/>
              <a:gd name="connsiteY1" fmla="*/ 25400 h 1471210"/>
              <a:gd name="connsiteX2" fmla="*/ 381000 w 2503411"/>
              <a:gd name="connsiteY2" fmla="*/ 38100 h 1471210"/>
              <a:gd name="connsiteX3" fmla="*/ 469900 w 2503411"/>
              <a:gd name="connsiteY3" fmla="*/ 139700 h 1471210"/>
              <a:gd name="connsiteX4" fmla="*/ 520700 w 2503411"/>
              <a:gd name="connsiteY4" fmla="*/ 203200 h 1471210"/>
              <a:gd name="connsiteX5" fmla="*/ 571500 w 2503411"/>
              <a:gd name="connsiteY5" fmla="*/ 279400 h 1471210"/>
              <a:gd name="connsiteX6" fmla="*/ 596900 w 2503411"/>
              <a:gd name="connsiteY6" fmla="*/ 317500 h 1471210"/>
              <a:gd name="connsiteX7" fmla="*/ 622300 w 2503411"/>
              <a:gd name="connsiteY7" fmla="*/ 355600 h 1471210"/>
              <a:gd name="connsiteX8" fmla="*/ 698500 w 2503411"/>
              <a:gd name="connsiteY8" fmla="*/ 419100 h 1471210"/>
              <a:gd name="connsiteX9" fmla="*/ 723900 w 2503411"/>
              <a:gd name="connsiteY9" fmla="*/ 495300 h 1471210"/>
              <a:gd name="connsiteX10" fmla="*/ 749300 w 2503411"/>
              <a:gd name="connsiteY10" fmla="*/ 546100 h 1471210"/>
              <a:gd name="connsiteX11" fmla="*/ 762000 w 2503411"/>
              <a:gd name="connsiteY11" fmla="*/ 596900 h 1471210"/>
              <a:gd name="connsiteX12" fmla="*/ 787400 w 2503411"/>
              <a:gd name="connsiteY12" fmla="*/ 647700 h 1471210"/>
              <a:gd name="connsiteX13" fmla="*/ 812800 w 2503411"/>
              <a:gd name="connsiteY13" fmla="*/ 749300 h 1471210"/>
              <a:gd name="connsiteX14" fmla="*/ 889000 w 2503411"/>
              <a:gd name="connsiteY14" fmla="*/ 876300 h 1471210"/>
              <a:gd name="connsiteX15" fmla="*/ 914400 w 2503411"/>
              <a:gd name="connsiteY15" fmla="*/ 914400 h 1471210"/>
              <a:gd name="connsiteX16" fmla="*/ 977900 w 2503411"/>
              <a:gd name="connsiteY16" fmla="*/ 990600 h 1471210"/>
              <a:gd name="connsiteX17" fmla="*/ 1054100 w 2503411"/>
              <a:gd name="connsiteY17" fmla="*/ 1016000 h 1471210"/>
              <a:gd name="connsiteX18" fmla="*/ 1206500 w 2503411"/>
              <a:gd name="connsiteY18" fmla="*/ 1041400 h 1471210"/>
              <a:gd name="connsiteX19" fmla="*/ 1282700 w 2503411"/>
              <a:gd name="connsiteY19" fmla="*/ 1054100 h 1471210"/>
              <a:gd name="connsiteX20" fmla="*/ 1371600 w 2503411"/>
              <a:gd name="connsiteY20" fmla="*/ 1066800 h 1471210"/>
              <a:gd name="connsiteX21" fmla="*/ 1435100 w 2503411"/>
              <a:gd name="connsiteY21" fmla="*/ 1117600 h 1471210"/>
              <a:gd name="connsiteX22" fmla="*/ 1473200 w 2503411"/>
              <a:gd name="connsiteY22" fmla="*/ 1130300 h 1471210"/>
              <a:gd name="connsiteX23" fmla="*/ 1511300 w 2503411"/>
              <a:gd name="connsiteY23" fmla="*/ 1168400 h 1471210"/>
              <a:gd name="connsiteX24" fmla="*/ 1625600 w 2503411"/>
              <a:gd name="connsiteY24" fmla="*/ 1270000 h 1471210"/>
              <a:gd name="connsiteX25" fmla="*/ 1676400 w 2503411"/>
              <a:gd name="connsiteY25" fmla="*/ 1371600 h 1471210"/>
              <a:gd name="connsiteX26" fmla="*/ 1739900 w 2503411"/>
              <a:gd name="connsiteY26" fmla="*/ 1460500 h 1471210"/>
              <a:gd name="connsiteX27" fmla="*/ 1828800 w 2503411"/>
              <a:gd name="connsiteY27" fmla="*/ 1409700 h 1471210"/>
              <a:gd name="connsiteX28" fmla="*/ 1866900 w 2503411"/>
              <a:gd name="connsiteY28" fmla="*/ 1397000 h 1471210"/>
              <a:gd name="connsiteX29" fmla="*/ 1905000 w 2503411"/>
              <a:gd name="connsiteY29" fmla="*/ 1371600 h 1471210"/>
              <a:gd name="connsiteX30" fmla="*/ 1943100 w 2503411"/>
              <a:gd name="connsiteY30" fmla="*/ 1358900 h 1471210"/>
              <a:gd name="connsiteX31" fmla="*/ 1981200 w 2503411"/>
              <a:gd name="connsiteY31" fmla="*/ 1333500 h 1471210"/>
              <a:gd name="connsiteX32" fmla="*/ 2044700 w 2503411"/>
              <a:gd name="connsiteY32" fmla="*/ 1308100 h 1471210"/>
              <a:gd name="connsiteX33" fmla="*/ 2095500 w 2503411"/>
              <a:gd name="connsiteY33" fmla="*/ 1270000 h 1471210"/>
              <a:gd name="connsiteX34" fmla="*/ 2159000 w 2503411"/>
              <a:gd name="connsiteY34" fmla="*/ 1257300 h 1471210"/>
              <a:gd name="connsiteX35" fmla="*/ 2222500 w 2503411"/>
              <a:gd name="connsiteY35" fmla="*/ 1231900 h 1471210"/>
              <a:gd name="connsiteX36" fmla="*/ 2349500 w 2503411"/>
              <a:gd name="connsiteY36" fmla="*/ 1257300 h 1471210"/>
              <a:gd name="connsiteX37" fmla="*/ 2387600 w 2503411"/>
              <a:gd name="connsiteY37" fmla="*/ 1282700 h 1471210"/>
              <a:gd name="connsiteX38" fmla="*/ 2413000 w 2503411"/>
              <a:gd name="connsiteY38" fmla="*/ 1320800 h 1471210"/>
              <a:gd name="connsiteX39" fmla="*/ 2451100 w 2503411"/>
              <a:gd name="connsiteY39" fmla="*/ 1346200 h 1471210"/>
              <a:gd name="connsiteX40" fmla="*/ 2489200 w 2503411"/>
              <a:gd name="connsiteY40" fmla="*/ 1397000 h 1471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503411" h="1471210">
                <a:moveTo>
                  <a:pt x="0" y="0"/>
                </a:moveTo>
                <a:cubicBezTo>
                  <a:pt x="112077" y="5337"/>
                  <a:pt x="231089" y="553"/>
                  <a:pt x="342900" y="25400"/>
                </a:cubicBezTo>
                <a:cubicBezTo>
                  <a:pt x="355968" y="28304"/>
                  <a:pt x="368300" y="33867"/>
                  <a:pt x="381000" y="38100"/>
                </a:cubicBezTo>
                <a:cubicBezTo>
                  <a:pt x="440267" y="127000"/>
                  <a:pt x="406400" y="97367"/>
                  <a:pt x="469900" y="139700"/>
                </a:cubicBezTo>
                <a:cubicBezTo>
                  <a:pt x="498500" y="225500"/>
                  <a:pt x="458836" y="132498"/>
                  <a:pt x="520700" y="203200"/>
                </a:cubicBezTo>
                <a:cubicBezTo>
                  <a:pt x="540802" y="226174"/>
                  <a:pt x="554567" y="254000"/>
                  <a:pt x="571500" y="279400"/>
                </a:cubicBezTo>
                <a:lnTo>
                  <a:pt x="596900" y="317500"/>
                </a:lnTo>
                <a:cubicBezTo>
                  <a:pt x="605367" y="330200"/>
                  <a:pt x="609600" y="347133"/>
                  <a:pt x="622300" y="355600"/>
                </a:cubicBezTo>
                <a:cubicBezTo>
                  <a:pt x="675344" y="390963"/>
                  <a:pt x="649607" y="370207"/>
                  <a:pt x="698500" y="419100"/>
                </a:cubicBezTo>
                <a:cubicBezTo>
                  <a:pt x="706967" y="444500"/>
                  <a:pt x="711926" y="471353"/>
                  <a:pt x="723900" y="495300"/>
                </a:cubicBezTo>
                <a:cubicBezTo>
                  <a:pt x="732367" y="512233"/>
                  <a:pt x="742653" y="528373"/>
                  <a:pt x="749300" y="546100"/>
                </a:cubicBezTo>
                <a:cubicBezTo>
                  <a:pt x="755429" y="562443"/>
                  <a:pt x="755871" y="580557"/>
                  <a:pt x="762000" y="596900"/>
                </a:cubicBezTo>
                <a:cubicBezTo>
                  <a:pt x="768647" y="614627"/>
                  <a:pt x="781413" y="629739"/>
                  <a:pt x="787400" y="647700"/>
                </a:cubicBezTo>
                <a:cubicBezTo>
                  <a:pt x="798439" y="680818"/>
                  <a:pt x="797188" y="718076"/>
                  <a:pt x="812800" y="749300"/>
                </a:cubicBezTo>
                <a:cubicBezTo>
                  <a:pt x="851852" y="827404"/>
                  <a:pt x="827698" y="784348"/>
                  <a:pt x="889000" y="876300"/>
                </a:cubicBezTo>
                <a:lnTo>
                  <a:pt x="914400" y="914400"/>
                </a:lnTo>
                <a:cubicBezTo>
                  <a:pt x="930209" y="938114"/>
                  <a:pt x="952016" y="976220"/>
                  <a:pt x="977900" y="990600"/>
                </a:cubicBezTo>
                <a:cubicBezTo>
                  <a:pt x="1001305" y="1003603"/>
                  <a:pt x="1028700" y="1007533"/>
                  <a:pt x="1054100" y="1016000"/>
                </a:cubicBezTo>
                <a:cubicBezTo>
                  <a:pt x="1133519" y="1042473"/>
                  <a:pt x="1064717" y="1022496"/>
                  <a:pt x="1206500" y="1041400"/>
                </a:cubicBezTo>
                <a:cubicBezTo>
                  <a:pt x="1232024" y="1044803"/>
                  <a:pt x="1257249" y="1050184"/>
                  <a:pt x="1282700" y="1054100"/>
                </a:cubicBezTo>
                <a:cubicBezTo>
                  <a:pt x="1312286" y="1058652"/>
                  <a:pt x="1341967" y="1062567"/>
                  <a:pt x="1371600" y="1066800"/>
                </a:cubicBezTo>
                <a:cubicBezTo>
                  <a:pt x="1467365" y="1098722"/>
                  <a:pt x="1353036" y="1051948"/>
                  <a:pt x="1435100" y="1117600"/>
                </a:cubicBezTo>
                <a:cubicBezTo>
                  <a:pt x="1445553" y="1125963"/>
                  <a:pt x="1460500" y="1126067"/>
                  <a:pt x="1473200" y="1130300"/>
                </a:cubicBezTo>
                <a:cubicBezTo>
                  <a:pt x="1485900" y="1143000"/>
                  <a:pt x="1497502" y="1156902"/>
                  <a:pt x="1511300" y="1168400"/>
                </a:cubicBezTo>
                <a:cubicBezTo>
                  <a:pt x="1557316" y="1206747"/>
                  <a:pt x="1590315" y="1199430"/>
                  <a:pt x="1625600" y="1270000"/>
                </a:cubicBezTo>
                <a:cubicBezTo>
                  <a:pt x="1642533" y="1303867"/>
                  <a:pt x="1653682" y="1341309"/>
                  <a:pt x="1676400" y="1371600"/>
                </a:cubicBezTo>
                <a:cubicBezTo>
                  <a:pt x="1723658" y="1434611"/>
                  <a:pt x="1702759" y="1404788"/>
                  <a:pt x="1739900" y="1460500"/>
                </a:cubicBezTo>
                <a:cubicBezTo>
                  <a:pt x="1827257" y="1431381"/>
                  <a:pt x="1721158" y="1471210"/>
                  <a:pt x="1828800" y="1409700"/>
                </a:cubicBezTo>
                <a:cubicBezTo>
                  <a:pt x="1840423" y="1403058"/>
                  <a:pt x="1854926" y="1402987"/>
                  <a:pt x="1866900" y="1397000"/>
                </a:cubicBezTo>
                <a:cubicBezTo>
                  <a:pt x="1880552" y="1390174"/>
                  <a:pt x="1891348" y="1378426"/>
                  <a:pt x="1905000" y="1371600"/>
                </a:cubicBezTo>
                <a:cubicBezTo>
                  <a:pt x="1916974" y="1365613"/>
                  <a:pt x="1931126" y="1364887"/>
                  <a:pt x="1943100" y="1358900"/>
                </a:cubicBezTo>
                <a:cubicBezTo>
                  <a:pt x="1956752" y="1352074"/>
                  <a:pt x="1967548" y="1340326"/>
                  <a:pt x="1981200" y="1333500"/>
                </a:cubicBezTo>
                <a:cubicBezTo>
                  <a:pt x="2001590" y="1323305"/>
                  <a:pt x="2024772" y="1319171"/>
                  <a:pt x="2044700" y="1308100"/>
                </a:cubicBezTo>
                <a:cubicBezTo>
                  <a:pt x="2063203" y="1297821"/>
                  <a:pt x="2076158" y="1278597"/>
                  <a:pt x="2095500" y="1270000"/>
                </a:cubicBezTo>
                <a:cubicBezTo>
                  <a:pt x="2115225" y="1261233"/>
                  <a:pt x="2138325" y="1263503"/>
                  <a:pt x="2159000" y="1257300"/>
                </a:cubicBezTo>
                <a:cubicBezTo>
                  <a:pt x="2180836" y="1250749"/>
                  <a:pt x="2201333" y="1240367"/>
                  <a:pt x="2222500" y="1231900"/>
                </a:cubicBezTo>
                <a:cubicBezTo>
                  <a:pt x="2255262" y="1236580"/>
                  <a:pt x="2314034" y="1239567"/>
                  <a:pt x="2349500" y="1257300"/>
                </a:cubicBezTo>
                <a:cubicBezTo>
                  <a:pt x="2363152" y="1264126"/>
                  <a:pt x="2374900" y="1274233"/>
                  <a:pt x="2387600" y="1282700"/>
                </a:cubicBezTo>
                <a:cubicBezTo>
                  <a:pt x="2396067" y="1295400"/>
                  <a:pt x="2402207" y="1310007"/>
                  <a:pt x="2413000" y="1320800"/>
                </a:cubicBezTo>
                <a:cubicBezTo>
                  <a:pt x="2423793" y="1331593"/>
                  <a:pt x="2441565" y="1334281"/>
                  <a:pt x="2451100" y="1346200"/>
                </a:cubicBezTo>
                <a:cubicBezTo>
                  <a:pt x="2503411" y="1411589"/>
                  <a:pt x="2425934" y="1365367"/>
                  <a:pt x="2489200" y="1397000"/>
                </a:cubicBezTo>
              </a:path>
            </a:pathLst>
          </a:cu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4914900" y="4686300"/>
            <a:ext cx="1574800" cy="1028700"/>
          </a:xfrm>
          <a:custGeom>
            <a:avLst/>
            <a:gdLst>
              <a:gd name="connsiteX0" fmla="*/ 0 w 1574800"/>
              <a:gd name="connsiteY0" fmla="*/ 0 h 851164"/>
              <a:gd name="connsiteX1" fmla="*/ 152400 w 1574800"/>
              <a:gd name="connsiteY1" fmla="*/ 50800 h 851164"/>
              <a:gd name="connsiteX2" fmla="*/ 190500 w 1574800"/>
              <a:gd name="connsiteY2" fmla="*/ 63500 h 851164"/>
              <a:gd name="connsiteX3" fmla="*/ 228600 w 1574800"/>
              <a:gd name="connsiteY3" fmla="*/ 76200 h 851164"/>
              <a:gd name="connsiteX4" fmla="*/ 342900 w 1574800"/>
              <a:gd name="connsiteY4" fmla="*/ 165100 h 851164"/>
              <a:gd name="connsiteX5" fmla="*/ 381000 w 1574800"/>
              <a:gd name="connsiteY5" fmla="*/ 190500 h 851164"/>
              <a:gd name="connsiteX6" fmla="*/ 419100 w 1574800"/>
              <a:gd name="connsiteY6" fmla="*/ 215900 h 851164"/>
              <a:gd name="connsiteX7" fmla="*/ 457200 w 1574800"/>
              <a:gd name="connsiteY7" fmla="*/ 228600 h 851164"/>
              <a:gd name="connsiteX8" fmla="*/ 533400 w 1574800"/>
              <a:gd name="connsiteY8" fmla="*/ 304800 h 851164"/>
              <a:gd name="connsiteX9" fmla="*/ 571500 w 1574800"/>
              <a:gd name="connsiteY9" fmla="*/ 342900 h 851164"/>
              <a:gd name="connsiteX10" fmla="*/ 609600 w 1574800"/>
              <a:gd name="connsiteY10" fmla="*/ 368300 h 851164"/>
              <a:gd name="connsiteX11" fmla="*/ 723900 w 1574800"/>
              <a:gd name="connsiteY11" fmla="*/ 482600 h 851164"/>
              <a:gd name="connsiteX12" fmla="*/ 762000 w 1574800"/>
              <a:gd name="connsiteY12" fmla="*/ 520700 h 851164"/>
              <a:gd name="connsiteX13" fmla="*/ 800100 w 1574800"/>
              <a:gd name="connsiteY13" fmla="*/ 558800 h 851164"/>
              <a:gd name="connsiteX14" fmla="*/ 863600 w 1574800"/>
              <a:gd name="connsiteY14" fmla="*/ 635000 h 851164"/>
              <a:gd name="connsiteX15" fmla="*/ 889000 w 1574800"/>
              <a:gd name="connsiteY15" fmla="*/ 673100 h 851164"/>
              <a:gd name="connsiteX16" fmla="*/ 927100 w 1574800"/>
              <a:gd name="connsiteY16" fmla="*/ 711200 h 851164"/>
              <a:gd name="connsiteX17" fmla="*/ 1028700 w 1574800"/>
              <a:gd name="connsiteY17" fmla="*/ 800100 h 851164"/>
              <a:gd name="connsiteX18" fmla="*/ 1104900 w 1574800"/>
              <a:gd name="connsiteY18" fmla="*/ 825500 h 851164"/>
              <a:gd name="connsiteX19" fmla="*/ 1143000 w 1574800"/>
              <a:gd name="connsiteY19" fmla="*/ 838200 h 851164"/>
              <a:gd name="connsiteX20" fmla="*/ 1574800 w 1574800"/>
              <a:gd name="connsiteY20" fmla="*/ 850900 h 851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574800" h="851164">
                <a:moveTo>
                  <a:pt x="0" y="0"/>
                </a:moveTo>
                <a:lnTo>
                  <a:pt x="152400" y="50800"/>
                </a:lnTo>
                <a:lnTo>
                  <a:pt x="190500" y="63500"/>
                </a:lnTo>
                <a:lnTo>
                  <a:pt x="228600" y="76200"/>
                </a:lnTo>
                <a:cubicBezTo>
                  <a:pt x="288286" y="135886"/>
                  <a:pt x="251756" y="104337"/>
                  <a:pt x="342900" y="165100"/>
                </a:cubicBezTo>
                <a:lnTo>
                  <a:pt x="381000" y="190500"/>
                </a:lnTo>
                <a:cubicBezTo>
                  <a:pt x="393700" y="198967"/>
                  <a:pt x="404620" y="211073"/>
                  <a:pt x="419100" y="215900"/>
                </a:cubicBezTo>
                <a:lnTo>
                  <a:pt x="457200" y="228600"/>
                </a:lnTo>
                <a:lnTo>
                  <a:pt x="533400" y="304800"/>
                </a:lnTo>
                <a:cubicBezTo>
                  <a:pt x="546100" y="317500"/>
                  <a:pt x="556556" y="332937"/>
                  <a:pt x="571500" y="342900"/>
                </a:cubicBezTo>
                <a:cubicBezTo>
                  <a:pt x="584200" y="351367"/>
                  <a:pt x="598192" y="358159"/>
                  <a:pt x="609600" y="368300"/>
                </a:cubicBezTo>
                <a:lnTo>
                  <a:pt x="723900" y="482600"/>
                </a:lnTo>
                <a:lnTo>
                  <a:pt x="762000" y="520700"/>
                </a:lnTo>
                <a:cubicBezTo>
                  <a:pt x="774700" y="533400"/>
                  <a:pt x="790137" y="543856"/>
                  <a:pt x="800100" y="558800"/>
                </a:cubicBezTo>
                <a:cubicBezTo>
                  <a:pt x="863163" y="653395"/>
                  <a:pt x="782112" y="537214"/>
                  <a:pt x="863600" y="635000"/>
                </a:cubicBezTo>
                <a:cubicBezTo>
                  <a:pt x="873371" y="646726"/>
                  <a:pt x="879229" y="661374"/>
                  <a:pt x="889000" y="673100"/>
                </a:cubicBezTo>
                <a:cubicBezTo>
                  <a:pt x="900498" y="686898"/>
                  <a:pt x="915602" y="697402"/>
                  <a:pt x="927100" y="711200"/>
                </a:cubicBezTo>
                <a:cubicBezTo>
                  <a:pt x="966991" y="759069"/>
                  <a:pt x="944685" y="772095"/>
                  <a:pt x="1028700" y="800100"/>
                </a:cubicBezTo>
                <a:lnTo>
                  <a:pt x="1104900" y="825500"/>
                </a:lnTo>
                <a:cubicBezTo>
                  <a:pt x="1117600" y="829733"/>
                  <a:pt x="1129620" y="837782"/>
                  <a:pt x="1143000" y="838200"/>
                </a:cubicBezTo>
                <a:cubicBezTo>
                  <a:pt x="1557863" y="851164"/>
                  <a:pt x="1413867" y="850900"/>
                  <a:pt x="1574800" y="850900"/>
                </a:cubicBezTo>
              </a:path>
            </a:pathLst>
          </a:cu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6629400" y="3594100"/>
            <a:ext cx="1524000" cy="1219200"/>
          </a:xfrm>
          <a:custGeom>
            <a:avLst/>
            <a:gdLst>
              <a:gd name="connsiteX0" fmla="*/ 0 w 2425700"/>
              <a:gd name="connsiteY0" fmla="*/ 0 h 1397000"/>
              <a:gd name="connsiteX1" fmla="*/ 177800 w 2425700"/>
              <a:gd name="connsiteY1" fmla="*/ 38100 h 1397000"/>
              <a:gd name="connsiteX2" fmla="*/ 241300 w 2425700"/>
              <a:gd name="connsiteY2" fmla="*/ 50800 h 1397000"/>
              <a:gd name="connsiteX3" fmla="*/ 381000 w 2425700"/>
              <a:gd name="connsiteY3" fmla="*/ 63500 h 1397000"/>
              <a:gd name="connsiteX4" fmla="*/ 495300 w 2425700"/>
              <a:gd name="connsiteY4" fmla="*/ 114300 h 1397000"/>
              <a:gd name="connsiteX5" fmla="*/ 546100 w 2425700"/>
              <a:gd name="connsiteY5" fmla="*/ 139700 h 1397000"/>
              <a:gd name="connsiteX6" fmla="*/ 609600 w 2425700"/>
              <a:gd name="connsiteY6" fmla="*/ 215900 h 1397000"/>
              <a:gd name="connsiteX7" fmla="*/ 685800 w 2425700"/>
              <a:gd name="connsiteY7" fmla="*/ 279400 h 1397000"/>
              <a:gd name="connsiteX8" fmla="*/ 736600 w 2425700"/>
              <a:gd name="connsiteY8" fmla="*/ 355600 h 1397000"/>
              <a:gd name="connsiteX9" fmla="*/ 762000 w 2425700"/>
              <a:gd name="connsiteY9" fmla="*/ 393700 h 1397000"/>
              <a:gd name="connsiteX10" fmla="*/ 787400 w 2425700"/>
              <a:gd name="connsiteY10" fmla="*/ 431800 h 1397000"/>
              <a:gd name="connsiteX11" fmla="*/ 850900 w 2425700"/>
              <a:gd name="connsiteY11" fmla="*/ 508000 h 1397000"/>
              <a:gd name="connsiteX12" fmla="*/ 876300 w 2425700"/>
              <a:gd name="connsiteY12" fmla="*/ 584200 h 1397000"/>
              <a:gd name="connsiteX13" fmla="*/ 914400 w 2425700"/>
              <a:gd name="connsiteY13" fmla="*/ 660400 h 1397000"/>
              <a:gd name="connsiteX14" fmla="*/ 939800 w 2425700"/>
              <a:gd name="connsiteY14" fmla="*/ 698500 h 1397000"/>
              <a:gd name="connsiteX15" fmla="*/ 977900 w 2425700"/>
              <a:gd name="connsiteY15" fmla="*/ 774700 h 1397000"/>
              <a:gd name="connsiteX16" fmla="*/ 1016000 w 2425700"/>
              <a:gd name="connsiteY16" fmla="*/ 800100 h 1397000"/>
              <a:gd name="connsiteX17" fmla="*/ 1054100 w 2425700"/>
              <a:gd name="connsiteY17" fmla="*/ 838200 h 1397000"/>
              <a:gd name="connsiteX18" fmla="*/ 1104900 w 2425700"/>
              <a:gd name="connsiteY18" fmla="*/ 863600 h 1397000"/>
              <a:gd name="connsiteX19" fmla="*/ 1143000 w 2425700"/>
              <a:gd name="connsiteY19" fmla="*/ 889000 h 1397000"/>
              <a:gd name="connsiteX20" fmla="*/ 1270000 w 2425700"/>
              <a:gd name="connsiteY20" fmla="*/ 927100 h 1397000"/>
              <a:gd name="connsiteX21" fmla="*/ 1308100 w 2425700"/>
              <a:gd name="connsiteY21" fmla="*/ 939800 h 1397000"/>
              <a:gd name="connsiteX22" fmla="*/ 1371600 w 2425700"/>
              <a:gd name="connsiteY22" fmla="*/ 952500 h 1397000"/>
              <a:gd name="connsiteX23" fmla="*/ 1460500 w 2425700"/>
              <a:gd name="connsiteY23" fmla="*/ 977900 h 1397000"/>
              <a:gd name="connsiteX24" fmla="*/ 1587500 w 2425700"/>
              <a:gd name="connsiteY24" fmla="*/ 1054100 h 1397000"/>
              <a:gd name="connsiteX25" fmla="*/ 1625600 w 2425700"/>
              <a:gd name="connsiteY25" fmla="*/ 1092200 h 1397000"/>
              <a:gd name="connsiteX26" fmla="*/ 1663700 w 2425700"/>
              <a:gd name="connsiteY26" fmla="*/ 1117600 h 1397000"/>
              <a:gd name="connsiteX27" fmla="*/ 1752600 w 2425700"/>
              <a:gd name="connsiteY27" fmla="*/ 1231900 h 1397000"/>
              <a:gd name="connsiteX28" fmla="*/ 1828800 w 2425700"/>
              <a:gd name="connsiteY28" fmla="*/ 1308100 h 1397000"/>
              <a:gd name="connsiteX29" fmla="*/ 1879600 w 2425700"/>
              <a:gd name="connsiteY29" fmla="*/ 1333500 h 1397000"/>
              <a:gd name="connsiteX30" fmla="*/ 1917700 w 2425700"/>
              <a:gd name="connsiteY30" fmla="*/ 1358900 h 1397000"/>
              <a:gd name="connsiteX31" fmla="*/ 1993900 w 2425700"/>
              <a:gd name="connsiteY31" fmla="*/ 1384300 h 1397000"/>
              <a:gd name="connsiteX32" fmla="*/ 2032000 w 2425700"/>
              <a:gd name="connsiteY32" fmla="*/ 1397000 h 1397000"/>
              <a:gd name="connsiteX33" fmla="*/ 2070100 w 2425700"/>
              <a:gd name="connsiteY33" fmla="*/ 1384300 h 1397000"/>
              <a:gd name="connsiteX34" fmla="*/ 2146300 w 2425700"/>
              <a:gd name="connsiteY34" fmla="*/ 1346200 h 1397000"/>
              <a:gd name="connsiteX35" fmla="*/ 2425700 w 2425700"/>
              <a:gd name="connsiteY35" fmla="*/ 1358900 h 139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425700" h="1397000">
                <a:moveTo>
                  <a:pt x="0" y="0"/>
                </a:moveTo>
                <a:cubicBezTo>
                  <a:pt x="94753" y="47376"/>
                  <a:pt x="18704" y="16887"/>
                  <a:pt x="177800" y="38100"/>
                </a:cubicBezTo>
                <a:cubicBezTo>
                  <a:pt x="199196" y="40953"/>
                  <a:pt x="219881" y="48123"/>
                  <a:pt x="241300" y="50800"/>
                </a:cubicBezTo>
                <a:cubicBezTo>
                  <a:pt x="287698" y="56600"/>
                  <a:pt x="334433" y="59267"/>
                  <a:pt x="381000" y="63500"/>
                </a:cubicBezTo>
                <a:cubicBezTo>
                  <a:pt x="514044" y="107848"/>
                  <a:pt x="410772" y="65998"/>
                  <a:pt x="495300" y="114300"/>
                </a:cubicBezTo>
                <a:cubicBezTo>
                  <a:pt x="511738" y="123693"/>
                  <a:pt x="530694" y="128696"/>
                  <a:pt x="546100" y="139700"/>
                </a:cubicBezTo>
                <a:cubicBezTo>
                  <a:pt x="618920" y="191714"/>
                  <a:pt x="553904" y="160204"/>
                  <a:pt x="609600" y="215900"/>
                </a:cubicBezTo>
                <a:cubicBezTo>
                  <a:pt x="682978" y="289278"/>
                  <a:pt x="612980" y="185775"/>
                  <a:pt x="685800" y="279400"/>
                </a:cubicBezTo>
                <a:cubicBezTo>
                  <a:pt x="704542" y="303497"/>
                  <a:pt x="719667" y="330200"/>
                  <a:pt x="736600" y="355600"/>
                </a:cubicBezTo>
                <a:lnTo>
                  <a:pt x="762000" y="393700"/>
                </a:lnTo>
                <a:cubicBezTo>
                  <a:pt x="770467" y="406400"/>
                  <a:pt x="776607" y="421007"/>
                  <a:pt x="787400" y="431800"/>
                </a:cubicBezTo>
                <a:cubicBezTo>
                  <a:pt x="811326" y="455726"/>
                  <a:pt x="836755" y="476174"/>
                  <a:pt x="850900" y="508000"/>
                </a:cubicBezTo>
                <a:cubicBezTo>
                  <a:pt x="861774" y="532466"/>
                  <a:pt x="861448" y="561923"/>
                  <a:pt x="876300" y="584200"/>
                </a:cubicBezTo>
                <a:cubicBezTo>
                  <a:pt x="949093" y="693389"/>
                  <a:pt x="861820" y="555240"/>
                  <a:pt x="914400" y="660400"/>
                </a:cubicBezTo>
                <a:cubicBezTo>
                  <a:pt x="921226" y="674052"/>
                  <a:pt x="932974" y="684848"/>
                  <a:pt x="939800" y="698500"/>
                </a:cubicBezTo>
                <a:cubicBezTo>
                  <a:pt x="960458" y="739817"/>
                  <a:pt x="941504" y="738304"/>
                  <a:pt x="977900" y="774700"/>
                </a:cubicBezTo>
                <a:cubicBezTo>
                  <a:pt x="988693" y="785493"/>
                  <a:pt x="1004274" y="790329"/>
                  <a:pt x="1016000" y="800100"/>
                </a:cubicBezTo>
                <a:cubicBezTo>
                  <a:pt x="1029798" y="811598"/>
                  <a:pt x="1039485" y="827761"/>
                  <a:pt x="1054100" y="838200"/>
                </a:cubicBezTo>
                <a:cubicBezTo>
                  <a:pt x="1069506" y="849204"/>
                  <a:pt x="1088462" y="854207"/>
                  <a:pt x="1104900" y="863600"/>
                </a:cubicBezTo>
                <a:cubicBezTo>
                  <a:pt x="1118152" y="871173"/>
                  <a:pt x="1129052" y="882801"/>
                  <a:pt x="1143000" y="889000"/>
                </a:cubicBezTo>
                <a:cubicBezTo>
                  <a:pt x="1197325" y="913145"/>
                  <a:pt x="1218281" y="912323"/>
                  <a:pt x="1270000" y="927100"/>
                </a:cubicBezTo>
                <a:cubicBezTo>
                  <a:pt x="1282872" y="930778"/>
                  <a:pt x="1295113" y="936553"/>
                  <a:pt x="1308100" y="939800"/>
                </a:cubicBezTo>
                <a:cubicBezTo>
                  <a:pt x="1329041" y="945035"/>
                  <a:pt x="1350528" y="947817"/>
                  <a:pt x="1371600" y="952500"/>
                </a:cubicBezTo>
                <a:cubicBezTo>
                  <a:pt x="1393908" y="957457"/>
                  <a:pt x="1437654" y="968109"/>
                  <a:pt x="1460500" y="977900"/>
                </a:cubicBezTo>
                <a:cubicBezTo>
                  <a:pt x="1495576" y="992932"/>
                  <a:pt x="1564929" y="1031529"/>
                  <a:pt x="1587500" y="1054100"/>
                </a:cubicBezTo>
                <a:cubicBezTo>
                  <a:pt x="1600200" y="1066800"/>
                  <a:pt x="1611802" y="1080702"/>
                  <a:pt x="1625600" y="1092200"/>
                </a:cubicBezTo>
                <a:cubicBezTo>
                  <a:pt x="1637326" y="1101971"/>
                  <a:pt x="1651974" y="1107829"/>
                  <a:pt x="1663700" y="1117600"/>
                </a:cubicBezTo>
                <a:cubicBezTo>
                  <a:pt x="1770949" y="1206974"/>
                  <a:pt x="1610996" y="1090296"/>
                  <a:pt x="1752600" y="1231900"/>
                </a:cubicBezTo>
                <a:cubicBezTo>
                  <a:pt x="1778000" y="1257300"/>
                  <a:pt x="1796671" y="1292036"/>
                  <a:pt x="1828800" y="1308100"/>
                </a:cubicBezTo>
                <a:cubicBezTo>
                  <a:pt x="1845733" y="1316567"/>
                  <a:pt x="1863162" y="1324107"/>
                  <a:pt x="1879600" y="1333500"/>
                </a:cubicBezTo>
                <a:cubicBezTo>
                  <a:pt x="1892852" y="1341073"/>
                  <a:pt x="1903752" y="1352701"/>
                  <a:pt x="1917700" y="1358900"/>
                </a:cubicBezTo>
                <a:cubicBezTo>
                  <a:pt x="1942166" y="1369774"/>
                  <a:pt x="1968500" y="1375833"/>
                  <a:pt x="1993900" y="1384300"/>
                </a:cubicBezTo>
                <a:lnTo>
                  <a:pt x="2032000" y="1397000"/>
                </a:lnTo>
                <a:cubicBezTo>
                  <a:pt x="2044700" y="1392767"/>
                  <a:pt x="2058126" y="1390287"/>
                  <a:pt x="2070100" y="1384300"/>
                </a:cubicBezTo>
                <a:cubicBezTo>
                  <a:pt x="2168577" y="1335061"/>
                  <a:pt x="2050535" y="1378122"/>
                  <a:pt x="2146300" y="1346200"/>
                </a:cubicBezTo>
                <a:cubicBezTo>
                  <a:pt x="2391807" y="1359839"/>
                  <a:pt x="2298582" y="1358900"/>
                  <a:pt x="2425700" y="1358900"/>
                </a:cubicBezTo>
              </a:path>
            </a:pathLst>
          </a:cu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000499" y="863763"/>
            <a:ext cx="1238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“reality”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155700" y="1727200"/>
            <a:ext cx="1282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 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009900" y="3746500"/>
            <a:ext cx="1282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 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105400" y="4152900"/>
            <a:ext cx="1282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 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782548" y="3056218"/>
            <a:ext cx="1282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 4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16000" y="3619500"/>
            <a:ext cx="1427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parameters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743200" y="5613400"/>
            <a:ext cx="1427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parameters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029200" y="5994400"/>
            <a:ext cx="1427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parameters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478179" y="4991100"/>
            <a:ext cx="1827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parameters</a:t>
            </a:r>
          </a:p>
        </p:txBody>
      </p:sp>
    </p:spTree>
    <p:extLst>
      <p:ext uri="{BB962C8B-B14F-4D97-AF65-F5344CB8AC3E}">
        <p14:creationId xmlns:p14="http://schemas.microsoft.com/office/powerpoint/2010/main" val="360104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5" grpId="0" animBg="1"/>
      <p:bldP spid="56" grpId="0" animBg="1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5950" y="397842"/>
            <a:ext cx="7943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/>
              <a:t>Selecting a model</a:t>
            </a:r>
            <a:endParaRPr lang="en-US" sz="32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635000" y="1092200"/>
            <a:ext cx="79120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400" dirty="0"/>
              <a:t>Models are used to represent an unknown process or relationship</a:t>
            </a:r>
          </a:p>
          <a:p>
            <a:pPr>
              <a:spcAft>
                <a:spcPts val="1800"/>
              </a:spcAft>
            </a:pPr>
            <a:r>
              <a:rPr lang="en-US" sz="2400" dirty="0"/>
              <a:t>Our ability to represent or model that relationship depends in part on the amount of data available – small data sets cannot fully capture complex relationships</a:t>
            </a:r>
          </a:p>
          <a:p>
            <a:pPr>
              <a:spcAft>
                <a:spcPts val="2400"/>
              </a:spcAft>
            </a:pPr>
            <a:r>
              <a:rPr lang="en-US" sz="2400" dirty="0">
                <a:solidFill>
                  <a:srgbClr val="0070C0"/>
                </a:solidFill>
              </a:rPr>
              <a:t>Goal of model selection</a:t>
            </a:r>
            <a:r>
              <a:rPr lang="en-US" sz="2400" dirty="0"/>
              <a:t>: find a model that fits the data well but does not have more parameters than can be supported by the data (= a </a:t>
            </a:r>
            <a:r>
              <a:rPr lang="en-US" sz="2400" dirty="0">
                <a:solidFill>
                  <a:srgbClr val="0070C0"/>
                </a:solidFill>
              </a:rPr>
              <a:t>parsimonious model</a:t>
            </a:r>
            <a:r>
              <a:rPr lang="en-US" sz="2400" dirty="0"/>
              <a:t>)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Want to avoid:</a:t>
            </a:r>
          </a:p>
          <a:p>
            <a:pPr marL="406400" indent="-1778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err="1"/>
              <a:t>Overfitting</a:t>
            </a:r>
            <a:r>
              <a:rPr lang="en-US" sz="2400" dirty="0"/>
              <a:t> (too many parameters)</a:t>
            </a:r>
          </a:p>
          <a:p>
            <a:pPr marL="406400" indent="-1778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err="1"/>
              <a:t>Underfitting</a:t>
            </a:r>
            <a:r>
              <a:rPr lang="en-US" sz="2400" dirty="0"/>
              <a:t> (too few parameters)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5950" y="397842"/>
            <a:ext cx="7943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 err="1"/>
              <a:t>Akaike’s</a:t>
            </a:r>
            <a:r>
              <a:rPr lang="en-US" sz="3200" dirty="0"/>
              <a:t> Information Criterion (</a:t>
            </a:r>
            <a:r>
              <a:rPr lang="en-US" sz="3200" dirty="0">
                <a:solidFill>
                  <a:srgbClr val="0070C0"/>
                </a:solidFill>
              </a:rPr>
              <a:t>AIC</a:t>
            </a:r>
            <a:r>
              <a:rPr lang="en-US" sz="3200" dirty="0"/>
              <a:t>)</a:t>
            </a:r>
            <a:endParaRPr lang="en-US" sz="32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635000" y="1193800"/>
            <a:ext cx="7912099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AIC is one measure to identify the most </a:t>
            </a:r>
            <a:r>
              <a:rPr lang="en-US" sz="2400" dirty="0">
                <a:solidFill>
                  <a:srgbClr val="0070C0"/>
                </a:solidFill>
              </a:rPr>
              <a:t>parsimonious</a:t>
            </a:r>
            <a:r>
              <a:rPr lang="en-US" sz="2400" dirty="0"/>
              <a:t> model from a set of plausible or </a:t>
            </a:r>
            <a:r>
              <a:rPr lang="en-US" sz="2400" dirty="0">
                <a:solidFill>
                  <a:srgbClr val="0070C0"/>
                </a:solidFill>
              </a:rPr>
              <a:t>candidate</a:t>
            </a:r>
            <a:r>
              <a:rPr lang="en-US" sz="2400" dirty="0"/>
              <a:t> models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0070C0"/>
                </a:solidFill>
              </a:rPr>
              <a:t>The process: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Develop a set of candidate models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Fit each model to the data and compute its AIC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Select model with </a:t>
            </a:r>
            <a:r>
              <a:rPr lang="en-US" sz="2400" dirty="0">
                <a:solidFill>
                  <a:srgbClr val="0070C0"/>
                </a:solidFill>
              </a:rPr>
              <a:t>lowest AIC</a:t>
            </a:r>
            <a:r>
              <a:rPr lang="en-US" sz="2400" dirty="0"/>
              <a:t> as the ‘best’ or ‘top’ model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For distance sampling, we use AIC to identify a model to represent the detection function based on the available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235</Words>
  <Application>Microsoft Macintosh PowerPoint</Application>
  <PresentationFormat>On-screen Show (4:3)</PresentationFormat>
  <Paragraphs>39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Distance Sampling Lab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Distance Sampling Lab</dc:title>
  <dc:creator>Bledsoe, Ellen K - (ebledsoe)</dc:creator>
  <cp:lastModifiedBy>Bledsoe, Ellen K - (ebledsoe)</cp:lastModifiedBy>
  <cp:revision>1</cp:revision>
  <dcterms:created xsi:type="dcterms:W3CDTF">2022-04-25T20:29:48Z</dcterms:created>
  <dcterms:modified xsi:type="dcterms:W3CDTF">2022-04-25T20:31:57Z</dcterms:modified>
</cp:coreProperties>
</file>