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342" r:id="rId3"/>
    <p:sldId id="397" r:id="rId4"/>
    <p:sldId id="325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9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93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83" r:id="rId34"/>
    <p:sldId id="427" r:id="rId35"/>
    <p:sldId id="428" r:id="rId36"/>
    <p:sldId id="429" r:id="rId37"/>
    <p:sldId id="52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24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F0310-8094-9641-B93A-0FFCC0A01D7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14C0A-8E5E-EF45-BD5A-B7298D94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75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2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85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04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78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0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22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17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00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7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7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6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5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74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</a:t>
            </a:r>
            <a:r>
              <a:rPr lang="en-US"/>
              <a:t>off editing here 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5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70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04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42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4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57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72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9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heterogeneous…..</a:t>
            </a:r>
          </a:p>
          <a:p>
            <a:r>
              <a:rPr lang="en-US" dirty="0"/>
              <a:t>What does estimate mean?</a:t>
            </a:r>
          </a:p>
          <a:p>
            <a:r>
              <a:rPr lang="en-US" dirty="0"/>
              <a:t>Ended first sampling lecture (1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8723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09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7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2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Ended Monday lecture</a:t>
            </a:r>
          </a:p>
        </p:txBody>
      </p:sp>
    </p:spTree>
    <p:extLst>
      <p:ext uri="{BB962C8B-B14F-4D97-AF65-F5344CB8AC3E}">
        <p14:creationId xmlns:p14="http://schemas.microsoft.com/office/powerpoint/2010/main" val="643422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6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7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6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2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2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4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25E8-17EC-7640-A5C6-4C760409161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060D-60B1-4C43-9AD7-13261274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3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25E8-17EC-7640-A5C6-4C760409161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060D-60B1-4C43-9AD7-13261274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25E8-17EC-7640-A5C6-4C760409161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060D-60B1-4C43-9AD7-13261274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25E8-17EC-7640-A5C6-4C760409161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060D-60B1-4C43-9AD7-13261274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3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25E8-17EC-7640-A5C6-4C760409161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060D-60B1-4C43-9AD7-13261274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25E8-17EC-7640-A5C6-4C760409161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060D-60B1-4C43-9AD7-13261274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25E8-17EC-7640-A5C6-4C760409161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060D-60B1-4C43-9AD7-13261274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6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25E8-17EC-7640-A5C6-4C760409161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060D-60B1-4C43-9AD7-13261274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25E8-17EC-7640-A5C6-4C760409161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060D-60B1-4C43-9AD7-13261274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25E8-17EC-7640-A5C6-4C760409161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060D-60B1-4C43-9AD7-13261274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25E8-17EC-7640-A5C6-4C760409161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060D-60B1-4C43-9AD7-13261274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25E8-17EC-7640-A5C6-4C760409161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F060D-60B1-4C43-9AD7-13261274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5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6EAE-24DB-9B4B-8E41-F283E9203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14: Systematic and Stratified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A36CA-3AA7-5846-92B9-DB181DA52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 16, 2022</a:t>
            </a:r>
          </a:p>
        </p:txBody>
      </p:sp>
    </p:spTree>
    <p:extLst>
      <p:ext uri="{BB962C8B-B14F-4D97-AF65-F5344CB8AC3E}">
        <p14:creationId xmlns:p14="http://schemas.microsoft.com/office/powerpoint/2010/main" val="1700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81004" y="2384383"/>
            <a:ext cx="2381992" cy="3477011"/>
            <a:chOff x="3381004" y="1658518"/>
            <a:chExt cx="2381992" cy="3477011"/>
          </a:xfrm>
        </p:grpSpPr>
        <p:sp>
          <p:nvSpPr>
            <p:cNvPr id="490" name="Rectangle 489"/>
            <p:cNvSpPr/>
            <p:nvPr/>
          </p:nvSpPr>
          <p:spPr>
            <a:xfrm>
              <a:off x="3381004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498679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3906490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3642173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177099" y="1658518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438268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702584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963754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5228070" y="1658518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3381004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498679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906490" y="1948269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3642173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177099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438268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702584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63754" y="1948269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28070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3381004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5498679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906490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3642173" y="2238020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4177099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4438268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4702584" y="2238020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4963754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5228070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3381004" y="2527770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5498679" y="2527770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3906490" y="252777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3642173" y="252777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4177099" y="252777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438268" y="2527770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702584" y="252777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4963754" y="252777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5228070" y="252777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3381004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498679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906490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3642173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177099" y="2817521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4438268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4702584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963754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5228070" y="2817521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381004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5498679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3906490" y="3107272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642173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177099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438268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4702584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963754" y="3107272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5228070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3381004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5498679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906490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3642173" y="3397024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4177099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4438268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702584" y="3397024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4963754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5228070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3381004" y="3686775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498679" y="3686775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906490" y="36867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642173" y="36867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177099" y="36867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438268" y="3686775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702584" y="36867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963754" y="36867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5228070" y="36867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381004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5498679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3906490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3642173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177099" y="3976526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438268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702584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63754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228070" y="3976526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3381004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5498679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3906490" y="4266277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3642173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177099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438268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4702584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4963754" y="4266277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228070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3381004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5498679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3906490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3642173" y="4556027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4177099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4438268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4702584" y="4556027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4963754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228070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3381004" y="4845778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5498679" y="4845778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3906490" y="484577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3642173" y="484577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177099" y="484577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438268" y="4845778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4702584" y="484577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963754" y="484577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5228070" y="484577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279543">
            <a:off x="2987749" y="2012400"/>
            <a:ext cx="3264971" cy="3583172"/>
          </a:xfrm>
          <a:custGeom>
            <a:avLst/>
            <a:gdLst>
              <a:gd name="connsiteX0" fmla="*/ 0 w 3264971"/>
              <a:gd name="connsiteY0" fmla="*/ 3583172 h 3583172"/>
              <a:gd name="connsiteX1" fmla="*/ 42530 w 3264971"/>
              <a:gd name="connsiteY1" fmla="*/ 3530009 h 3583172"/>
              <a:gd name="connsiteX2" fmla="*/ 63795 w 3264971"/>
              <a:gd name="connsiteY2" fmla="*/ 3498111 h 3583172"/>
              <a:gd name="connsiteX3" fmla="*/ 95693 w 3264971"/>
              <a:gd name="connsiteY3" fmla="*/ 3476846 h 3583172"/>
              <a:gd name="connsiteX4" fmla="*/ 116958 w 3264971"/>
              <a:gd name="connsiteY4" fmla="*/ 3444949 h 3583172"/>
              <a:gd name="connsiteX5" fmla="*/ 202018 w 3264971"/>
              <a:gd name="connsiteY5" fmla="*/ 3381153 h 3583172"/>
              <a:gd name="connsiteX6" fmla="*/ 255181 w 3264971"/>
              <a:gd name="connsiteY6" fmla="*/ 3349255 h 3583172"/>
              <a:gd name="connsiteX7" fmla="*/ 287079 w 3264971"/>
              <a:gd name="connsiteY7" fmla="*/ 3327990 h 3583172"/>
              <a:gd name="connsiteX8" fmla="*/ 329609 w 3264971"/>
              <a:gd name="connsiteY8" fmla="*/ 3317358 h 3583172"/>
              <a:gd name="connsiteX9" fmla="*/ 361507 w 3264971"/>
              <a:gd name="connsiteY9" fmla="*/ 3296093 h 3583172"/>
              <a:gd name="connsiteX10" fmla="*/ 425302 w 3264971"/>
              <a:gd name="connsiteY10" fmla="*/ 3274828 h 3583172"/>
              <a:gd name="connsiteX11" fmla="*/ 510363 w 3264971"/>
              <a:gd name="connsiteY11" fmla="*/ 3221665 h 3583172"/>
              <a:gd name="connsiteX12" fmla="*/ 552893 w 3264971"/>
              <a:gd name="connsiteY12" fmla="*/ 3200400 h 3583172"/>
              <a:gd name="connsiteX13" fmla="*/ 584791 w 3264971"/>
              <a:gd name="connsiteY13" fmla="*/ 3179135 h 3583172"/>
              <a:gd name="connsiteX14" fmla="*/ 627321 w 3264971"/>
              <a:gd name="connsiteY14" fmla="*/ 3168502 h 3583172"/>
              <a:gd name="connsiteX15" fmla="*/ 680484 w 3264971"/>
              <a:gd name="connsiteY15" fmla="*/ 3125972 h 3583172"/>
              <a:gd name="connsiteX16" fmla="*/ 723014 w 3264971"/>
              <a:gd name="connsiteY16" fmla="*/ 3104707 h 3583172"/>
              <a:gd name="connsiteX17" fmla="*/ 754911 w 3264971"/>
              <a:gd name="connsiteY17" fmla="*/ 3083442 h 3583172"/>
              <a:gd name="connsiteX18" fmla="*/ 797442 w 3264971"/>
              <a:gd name="connsiteY18" fmla="*/ 3062176 h 3583172"/>
              <a:gd name="connsiteX19" fmla="*/ 882502 w 3264971"/>
              <a:gd name="connsiteY19" fmla="*/ 3019646 h 3583172"/>
              <a:gd name="connsiteX20" fmla="*/ 978195 w 3264971"/>
              <a:gd name="connsiteY20" fmla="*/ 2945218 h 3583172"/>
              <a:gd name="connsiteX21" fmla="*/ 1084521 w 3264971"/>
              <a:gd name="connsiteY21" fmla="*/ 2849525 h 3583172"/>
              <a:gd name="connsiteX22" fmla="*/ 1158949 w 3264971"/>
              <a:gd name="connsiteY22" fmla="*/ 2785730 h 3583172"/>
              <a:gd name="connsiteX23" fmla="*/ 1190846 w 3264971"/>
              <a:gd name="connsiteY23" fmla="*/ 2743200 h 3583172"/>
              <a:gd name="connsiteX24" fmla="*/ 1222744 w 3264971"/>
              <a:gd name="connsiteY24" fmla="*/ 2721935 h 3583172"/>
              <a:gd name="connsiteX25" fmla="*/ 1265274 w 3264971"/>
              <a:gd name="connsiteY25" fmla="*/ 2690037 h 3583172"/>
              <a:gd name="connsiteX26" fmla="*/ 1350335 w 3264971"/>
              <a:gd name="connsiteY26" fmla="*/ 2636874 h 3583172"/>
              <a:gd name="connsiteX27" fmla="*/ 1446028 w 3264971"/>
              <a:gd name="connsiteY27" fmla="*/ 2541181 h 3583172"/>
              <a:gd name="connsiteX28" fmla="*/ 1488558 w 3264971"/>
              <a:gd name="connsiteY28" fmla="*/ 2519916 h 3583172"/>
              <a:gd name="connsiteX29" fmla="*/ 1552353 w 3264971"/>
              <a:gd name="connsiteY29" fmla="*/ 2445488 h 3583172"/>
              <a:gd name="connsiteX30" fmla="*/ 1594884 w 3264971"/>
              <a:gd name="connsiteY30" fmla="*/ 2413590 h 3583172"/>
              <a:gd name="connsiteX31" fmla="*/ 1626781 w 3264971"/>
              <a:gd name="connsiteY31" fmla="*/ 2381693 h 3583172"/>
              <a:gd name="connsiteX32" fmla="*/ 1679944 w 3264971"/>
              <a:gd name="connsiteY32" fmla="*/ 2339162 h 3583172"/>
              <a:gd name="connsiteX33" fmla="*/ 1733107 w 3264971"/>
              <a:gd name="connsiteY33" fmla="*/ 2275367 h 3583172"/>
              <a:gd name="connsiteX34" fmla="*/ 1765004 w 3264971"/>
              <a:gd name="connsiteY34" fmla="*/ 2264735 h 3583172"/>
              <a:gd name="connsiteX35" fmla="*/ 1786270 w 3264971"/>
              <a:gd name="connsiteY35" fmla="*/ 2232837 h 3583172"/>
              <a:gd name="connsiteX36" fmla="*/ 1839432 w 3264971"/>
              <a:gd name="connsiteY36" fmla="*/ 2190307 h 3583172"/>
              <a:gd name="connsiteX37" fmla="*/ 1850065 w 3264971"/>
              <a:gd name="connsiteY37" fmla="*/ 2158409 h 3583172"/>
              <a:gd name="connsiteX38" fmla="*/ 1935125 w 3264971"/>
              <a:gd name="connsiteY38" fmla="*/ 2052083 h 3583172"/>
              <a:gd name="connsiteX39" fmla="*/ 1967023 w 3264971"/>
              <a:gd name="connsiteY39" fmla="*/ 2030818 h 3583172"/>
              <a:gd name="connsiteX40" fmla="*/ 2009553 w 3264971"/>
              <a:gd name="connsiteY40" fmla="*/ 1977655 h 3583172"/>
              <a:gd name="connsiteX41" fmla="*/ 2083981 w 3264971"/>
              <a:gd name="connsiteY41" fmla="*/ 1924493 h 3583172"/>
              <a:gd name="connsiteX42" fmla="*/ 2126511 w 3264971"/>
              <a:gd name="connsiteY42" fmla="*/ 1860697 h 3583172"/>
              <a:gd name="connsiteX43" fmla="*/ 2179674 w 3264971"/>
              <a:gd name="connsiteY43" fmla="*/ 1786269 h 3583172"/>
              <a:gd name="connsiteX44" fmla="*/ 2200939 w 3264971"/>
              <a:gd name="connsiteY44" fmla="*/ 1743739 h 3583172"/>
              <a:gd name="connsiteX45" fmla="*/ 2264735 w 3264971"/>
              <a:gd name="connsiteY45" fmla="*/ 1669311 h 3583172"/>
              <a:gd name="connsiteX46" fmla="*/ 2296632 w 3264971"/>
              <a:gd name="connsiteY46" fmla="*/ 1626781 h 3583172"/>
              <a:gd name="connsiteX47" fmla="*/ 2317898 w 3264971"/>
              <a:gd name="connsiteY47" fmla="*/ 1605516 h 3583172"/>
              <a:gd name="connsiteX48" fmla="*/ 2349795 w 3264971"/>
              <a:gd name="connsiteY48" fmla="*/ 1562986 h 3583172"/>
              <a:gd name="connsiteX49" fmla="*/ 2371060 w 3264971"/>
              <a:gd name="connsiteY49" fmla="*/ 1531088 h 3583172"/>
              <a:gd name="connsiteX50" fmla="*/ 2413591 w 3264971"/>
              <a:gd name="connsiteY50" fmla="*/ 1499190 h 3583172"/>
              <a:gd name="connsiteX51" fmla="*/ 2456121 w 3264971"/>
              <a:gd name="connsiteY51" fmla="*/ 1456660 h 3583172"/>
              <a:gd name="connsiteX52" fmla="*/ 2509284 w 3264971"/>
              <a:gd name="connsiteY52" fmla="*/ 1382232 h 3583172"/>
              <a:gd name="connsiteX53" fmla="*/ 2541181 w 3264971"/>
              <a:gd name="connsiteY53" fmla="*/ 1339702 h 3583172"/>
              <a:gd name="connsiteX54" fmla="*/ 2573079 w 3264971"/>
              <a:gd name="connsiteY54" fmla="*/ 1286539 h 3583172"/>
              <a:gd name="connsiteX55" fmla="*/ 2604977 w 3264971"/>
              <a:gd name="connsiteY55" fmla="*/ 1265274 h 3583172"/>
              <a:gd name="connsiteX56" fmla="*/ 2636874 w 3264971"/>
              <a:gd name="connsiteY56" fmla="*/ 1222744 h 3583172"/>
              <a:gd name="connsiteX57" fmla="*/ 2658139 w 3264971"/>
              <a:gd name="connsiteY57" fmla="*/ 1180214 h 3583172"/>
              <a:gd name="connsiteX58" fmla="*/ 2732567 w 3264971"/>
              <a:gd name="connsiteY58" fmla="*/ 1084521 h 3583172"/>
              <a:gd name="connsiteX59" fmla="*/ 2764465 w 3264971"/>
              <a:gd name="connsiteY59" fmla="*/ 1010093 h 3583172"/>
              <a:gd name="connsiteX60" fmla="*/ 2785730 w 3264971"/>
              <a:gd name="connsiteY60" fmla="*/ 967562 h 3583172"/>
              <a:gd name="connsiteX61" fmla="*/ 2838893 w 3264971"/>
              <a:gd name="connsiteY61" fmla="*/ 871869 h 3583172"/>
              <a:gd name="connsiteX62" fmla="*/ 2870791 w 3264971"/>
              <a:gd name="connsiteY62" fmla="*/ 797442 h 3583172"/>
              <a:gd name="connsiteX63" fmla="*/ 2881423 w 3264971"/>
              <a:gd name="connsiteY63" fmla="*/ 765544 h 3583172"/>
              <a:gd name="connsiteX64" fmla="*/ 2913321 w 3264971"/>
              <a:gd name="connsiteY64" fmla="*/ 723014 h 3583172"/>
              <a:gd name="connsiteX65" fmla="*/ 2955851 w 3264971"/>
              <a:gd name="connsiteY65" fmla="*/ 659218 h 3583172"/>
              <a:gd name="connsiteX66" fmla="*/ 2987749 w 3264971"/>
              <a:gd name="connsiteY66" fmla="*/ 616688 h 3583172"/>
              <a:gd name="connsiteX67" fmla="*/ 3030279 w 3264971"/>
              <a:gd name="connsiteY67" fmla="*/ 542260 h 3583172"/>
              <a:gd name="connsiteX68" fmla="*/ 3062177 w 3264971"/>
              <a:gd name="connsiteY68" fmla="*/ 510362 h 3583172"/>
              <a:gd name="connsiteX69" fmla="*/ 3104707 w 3264971"/>
              <a:gd name="connsiteY69" fmla="*/ 425302 h 3583172"/>
              <a:gd name="connsiteX70" fmla="*/ 3125972 w 3264971"/>
              <a:gd name="connsiteY70" fmla="*/ 382772 h 3583172"/>
              <a:gd name="connsiteX71" fmla="*/ 3147237 w 3264971"/>
              <a:gd name="connsiteY71" fmla="*/ 350874 h 3583172"/>
              <a:gd name="connsiteX72" fmla="*/ 3157870 w 3264971"/>
              <a:gd name="connsiteY72" fmla="*/ 318976 h 3583172"/>
              <a:gd name="connsiteX73" fmla="*/ 3189767 w 3264971"/>
              <a:gd name="connsiteY73" fmla="*/ 287079 h 3583172"/>
              <a:gd name="connsiteX74" fmla="*/ 3211032 w 3264971"/>
              <a:gd name="connsiteY74" fmla="*/ 244549 h 3583172"/>
              <a:gd name="connsiteX75" fmla="*/ 3232298 w 3264971"/>
              <a:gd name="connsiteY75" fmla="*/ 212651 h 3583172"/>
              <a:gd name="connsiteX76" fmla="*/ 3242930 w 3264971"/>
              <a:gd name="connsiteY76" fmla="*/ 116958 h 3583172"/>
              <a:gd name="connsiteX77" fmla="*/ 3253563 w 3264971"/>
              <a:gd name="connsiteY77" fmla="*/ 63795 h 3583172"/>
              <a:gd name="connsiteX78" fmla="*/ 3264195 w 3264971"/>
              <a:gd name="connsiteY78" fmla="*/ 31897 h 3583172"/>
              <a:gd name="connsiteX79" fmla="*/ 3264195 w 3264971"/>
              <a:gd name="connsiteY79" fmla="*/ 0 h 35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64971" h="3583172">
                <a:moveTo>
                  <a:pt x="0" y="3583172"/>
                </a:moveTo>
                <a:cubicBezTo>
                  <a:pt x="14177" y="3565451"/>
                  <a:pt x="28914" y="3548164"/>
                  <a:pt x="42530" y="3530009"/>
                </a:cubicBezTo>
                <a:cubicBezTo>
                  <a:pt x="50197" y="3519786"/>
                  <a:pt x="54759" y="3507147"/>
                  <a:pt x="63795" y="3498111"/>
                </a:cubicBezTo>
                <a:cubicBezTo>
                  <a:pt x="72831" y="3489075"/>
                  <a:pt x="85060" y="3483934"/>
                  <a:pt x="95693" y="3476846"/>
                </a:cubicBezTo>
                <a:cubicBezTo>
                  <a:pt x="102781" y="3466214"/>
                  <a:pt x="108975" y="3454927"/>
                  <a:pt x="116958" y="3444949"/>
                </a:cubicBezTo>
                <a:cubicBezTo>
                  <a:pt x="138265" y="3418314"/>
                  <a:pt x="175846" y="3396856"/>
                  <a:pt x="202018" y="3381153"/>
                </a:cubicBezTo>
                <a:cubicBezTo>
                  <a:pt x="219739" y="3370520"/>
                  <a:pt x="237656" y="3360208"/>
                  <a:pt x="255181" y="3349255"/>
                </a:cubicBezTo>
                <a:cubicBezTo>
                  <a:pt x="266017" y="3342482"/>
                  <a:pt x="275333" y="3333024"/>
                  <a:pt x="287079" y="3327990"/>
                </a:cubicBezTo>
                <a:cubicBezTo>
                  <a:pt x="300510" y="3322234"/>
                  <a:pt x="315432" y="3320902"/>
                  <a:pt x="329609" y="3317358"/>
                </a:cubicBezTo>
                <a:cubicBezTo>
                  <a:pt x="340242" y="3310270"/>
                  <a:pt x="349830" y="3301283"/>
                  <a:pt x="361507" y="3296093"/>
                </a:cubicBezTo>
                <a:cubicBezTo>
                  <a:pt x="381990" y="3286989"/>
                  <a:pt x="425302" y="3274828"/>
                  <a:pt x="425302" y="3274828"/>
                </a:cubicBezTo>
                <a:cubicBezTo>
                  <a:pt x="461624" y="3220344"/>
                  <a:pt x="429843" y="3253873"/>
                  <a:pt x="510363" y="3221665"/>
                </a:cubicBezTo>
                <a:cubicBezTo>
                  <a:pt x="525079" y="3215779"/>
                  <a:pt x="539131" y="3208264"/>
                  <a:pt x="552893" y="3200400"/>
                </a:cubicBezTo>
                <a:cubicBezTo>
                  <a:pt x="563988" y="3194060"/>
                  <a:pt x="573045" y="3184169"/>
                  <a:pt x="584791" y="3179135"/>
                </a:cubicBezTo>
                <a:cubicBezTo>
                  <a:pt x="598222" y="3173379"/>
                  <a:pt x="613144" y="3172046"/>
                  <a:pt x="627321" y="3168502"/>
                </a:cubicBezTo>
                <a:cubicBezTo>
                  <a:pt x="645042" y="3154325"/>
                  <a:pt x="661602" y="3138560"/>
                  <a:pt x="680484" y="3125972"/>
                </a:cubicBezTo>
                <a:cubicBezTo>
                  <a:pt x="693672" y="3117180"/>
                  <a:pt x="709252" y="3112571"/>
                  <a:pt x="723014" y="3104707"/>
                </a:cubicBezTo>
                <a:cubicBezTo>
                  <a:pt x="734109" y="3098367"/>
                  <a:pt x="743816" y="3089782"/>
                  <a:pt x="754911" y="3083442"/>
                </a:cubicBezTo>
                <a:cubicBezTo>
                  <a:pt x="768673" y="3075578"/>
                  <a:pt x="783586" y="3069874"/>
                  <a:pt x="797442" y="3062176"/>
                </a:cubicBezTo>
                <a:cubicBezTo>
                  <a:pt x="872768" y="3020328"/>
                  <a:pt x="824191" y="3039084"/>
                  <a:pt x="882502" y="3019646"/>
                </a:cubicBezTo>
                <a:cubicBezTo>
                  <a:pt x="914400" y="2994837"/>
                  <a:pt x="949621" y="2973792"/>
                  <a:pt x="978195" y="2945218"/>
                </a:cubicBezTo>
                <a:cubicBezTo>
                  <a:pt x="1111660" y="2811753"/>
                  <a:pt x="953603" y="2965896"/>
                  <a:pt x="1084521" y="2849525"/>
                </a:cubicBezTo>
                <a:cubicBezTo>
                  <a:pt x="1161870" y="2780770"/>
                  <a:pt x="1093935" y="2829072"/>
                  <a:pt x="1158949" y="2785730"/>
                </a:cubicBezTo>
                <a:cubicBezTo>
                  <a:pt x="1169581" y="2771553"/>
                  <a:pt x="1178316" y="2755730"/>
                  <a:pt x="1190846" y="2743200"/>
                </a:cubicBezTo>
                <a:cubicBezTo>
                  <a:pt x="1199882" y="2734164"/>
                  <a:pt x="1212345" y="2729363"/>
                  <a:pt x="1222744" y="2721935"/>
                </a:cubicBezTo>
                <a:cubicBezTo>
                  <a:pt x="1237164" y="2711635"/>
                  <a:pt x="1250529" y="2699867"/>
                  <a:pt x="1265274" y="2690037"/>
                </a:cubicBezTo>
                <a:cubicBezTo>
                  <a:pt x="1267095" y="2688823"/>
                  <a:pt x="1339764" y="2646564"/>
                  <a:pt x="1350335" y="2636874"/>
                </a:cubicBezTo>
                <a:cubicBezTo>
                  <a:pt x="1383588" y="2606392"/>
                  <a:pt x="1405680" y="2561355"/>
                  <a:pt x="1446028" y="2541181"/>
                </a:cubicBezTo>
                <a:cubicBezTo>
                  <a:pt x="1460205" y="2534093"/>
                  <a:pt x="1475878" y="2529426"/>
                  <a:pt x="1488558" y="2519916"/>
                </a:cubicBezTo>
                <a:cubicBezTo>
                  <a:pt x="1590184" y="2443696"/>
                  <a:pt x="1488059" y="2509782"/>
                  <a:pt x="1552353" y="2445488"/>
                </a:cubicBezTo>
                <a:cubicBezTo>
                  <a:pt x="1564884" y="2432957"/>
                  <a:pt x="1581429" y="2425123"/>
                  <a:pt x="1594884" y="2413590"/>
                </a:cubicBezTo>
                <a:cubicBezTo>
                  <a:pt x="1606301" y="2403804"/>
                  <a:pt x="1615230" y="2391319"/>
                  <a:pt x="1626781" y="2381693"/>
                </a:cubicBezTo>
                <a:cubicBezTo>
                  <a:pt x="1659944" y="2354057"/>
                  <a:pt x="1655194" y="2370100"/>
                  <a:pt x="1679944" y="2339162"/>
                </a:cubicBezTo>
                <a:cubicBezTo>
                  <a:pt x="1702359" y="2311143"/>
                  <a:pt x="1700635" y="2297015"/>
                  <a:pt x="1733107" y="2275367"/>
                </a:cubicBezTo>
                <a:cubicBezTo>
                  <a:pt x="1742432" y="2269150"/>
                  <a:pt x="1754372" y="2268279"/>
                  <a:pt x="1765004" y="2264735"/>
                </a:cubicBezTo>
                <a:cubicBezTo>
                  <a:pt x="1772093" y="2254102"/>
                  <a:pt x="1777234" y="2241873"/>
                  <a:pt x="1786270" y="2232837"/>
                </a:cubicBezTo>
                <a:cubicBezTo>
                  <a:pt x="1802317" y="2216790"/>
                  <a:pt x="1824663" y="2207537"/>
                  <a:pt x="1839432" y="2190307"/>
                </a:cubicBezTo>
                <a:cubicBezTo>
                  <a:pt x="1846726" y="2181797"/>
                  <a:pt x="1844048" y="2167865"/>
                  <a:pt x="1850065" y="2158409"/>
                </a:cubicBezTo>
                <a:cubicBezTo>
                  <a:pt x="1855858" y="2149305"/>
                  <a:pt x="1906907" y="2074658"/>
                  <a:pt x="1935125" y="2052083"/>
                </a:cubicBezTo>
                <a:cubicBezTo>
                  <a:pt x="1945104" y="2044100"/>
                  <a:pt x="1956390" y="2037906"/>
                  <a:pt x="1967023" y="2030818"/>
                </a:cubicBezTo>
                <a:cubicBezTo>
                  <a:pt x="1984911" y="1977159"/>
                  <a:pt x="1964667" y="2016129"/>
                  <a:pt x="2009553" y="1977655"/>
                </a:cubicBezTo>
                <a:cubicBezTo>
                  <a:pt x="2073766" y="1922615"/>
                  <a:pt x="2025373" y="1944028"/>
                  <a:pt x="2083981" y="1924493"/>
                </a:cubicBezTo>
                <a:cubicBezTo>
                  <a:pt x="2098158" y="1903228"/>
                  <a:pt x="2111176" y="1881143"/>
                  <a:pt x="2126511" y="1860697"/>
                </a:cubicBezTo>
                <a:cubicBezTo>
                  <a:pt x="2140207" y="1842435"/>
                  <a:pt x="2167234" y="1808040"/>
                  <a:pt x="2179674" y="1786269"/>
                </a:cubicBezTo>
                <a:cubicBezTo>
                  <a:pt x="2187538" y="1772507"/>
                  <a:pt x="2192538" y="1757180"/>
                  <a:pt x="2200939" y="1743739"/>
                </a:cubicBezTo>
                <a:cubicBezTo>
                  <a:pt x="2236816" y="1686337"/>
                  <a:pt x="2224586" y="1716152"/>
                  <a:pt x="2264735" y="1669311"/>
                </a:cubicBezTo>
                <a:cubicBezTo>
                  <a:pt x="2276267" y="1655856"/>
                  <a:pt x="2285287" y="1640394"/>
                  <a:pt x="2296632" y="1626781"/>
                </a:cubicBezTo>
                <a:cubicBezTo>
                  <a:pt x="2303050" y="1619080"/>
                  <a:pt x="2311480" y="1613217"/>
                  <a:pt x="2317898" y="1605516"/>
                </a:cubicBezTo>
                <a:cubicBezTo>
                  <a:pt x="2329243" y="1591903"/>
                  <a:pt x="2339495" y="1577406"/>
                  <a:pt x="2349795" y="1562986"/>
                </a:cubicBezTo>
                <a:cubicBezTo>
                  <a:pt x="2357222" y="1552587"/>
                  <a:pt x="2362024" y="1540124"/>
                  <a:pt x="2371060" y="1531088"/>
                </a:cubicBezTo>
                <a:cubicBezTo>
                  <a:pt x="2383591" y="1518557"/>
                  <a:pt x="2400254" y="1510859"/>
                  <a:pt x="2413591" y="1499190"/>
                </a:cubicBezTo>
                <a:cubicBezTo>
                  <a:pt x="2428679" y="1485988"/>
                  <a:pt x="2441944" y="1470837"/>
                  <a:pt x="2456121" y="1456660"/>
                </a:cubicBezTo>
                <a:cubicBezTo>
                  <a:pt x="2475262" y="1399232"/>
                  <a:pt x="2454947" y="1444332"/>
                  <a:pt x="2509284" y="1382232"/>
                </a:cubicBezTo>
                <a:cubicBezTo>
                  <a:pt x="2520953" y="1368896"/>
                  <a:pt x="2531351" y="1354447"/>
                  <a:pt x="2541181" y="1339702"/>
                </a:cubicBezTo>
                <a:cubicBezTo>
                  <a:pt x="2552644" y="1322507"/>
                  <a:pt x="2559630" y="1302230"/>
                  <a:pt x="2573079" y="1286539"/>
                </a:cubicBezTo>
                <a:cubicBezTo>
                  <a:pt x="2581395" y="1276837"/>
                  <a:pt x="2594344" y="1272362"/>
                  <a:pt x="2604977" y="1265274"/>
                </a:cubicBezTo>
                <a:cubicBezTo>
                  <a:pt x="2615609" y="1251097"/>
                  <a:pt x="2627482" y="1237771"/>
                  <a:pt x="2636874" y="1222744"/>
                </a:cubicBezTo>
                <a:cubicBezTo>
                  <a:pt x="2645274" y="1209303"/>
                  <a:pt x="2648926" y="1193112"/>
                  <a:pt x="2658139" y="1180214"/>
                </a:cubicBezTo>
                <a:cubicBezTo>
                  <a:pt x="2716477" y="1098541"/>
                  <a:pt x="2667474" y="1214711"/>
                  <a:pt x="2732567" y="1084521"/>
                </a:cubicBezTo>
                <a:cubicBezTo>
                  <a:pt x="2803096" y="943460"/>
                  <a:pt x="2717530" y="1119608"/>
                  <a:pt x="2764465" y="1010093"/>
                </a:cubicBezTo>
                <a:cubicBezTo>
                  <a:pt x="2770709" y="995524"/>
                  <a:pt x="2778642" y="981739"/>
                  <a:pt x="2785730" y="967562"/>
                </a:cubicBezTo>
                <a:cubicBezTo>
                  <a:pt x="2808604" y="853197"/>
                  <a:pt x="2774366" y="973268"/>
                  <a:pt x="2838893" y="871869"/>
                </a:cubicBezTo>
                <a:cubicBezTo>
                  <a:pt x="2853384" y="849097"/>
                  <a:pt x="2860767" y="822503"/>
                  <a:pt x="2870791" y="797442"/>
                </a:cubicBezTo>
                <a:cubicBezTo>
                  <a:pt x="2874953" y="787036"/>
                  <a:pt x="2875862" y="775275"/>
                  <a:pt x="2881423" y="765544"/>
                </a:cubicBezTo>
                <a:cubicBezTo>
                  <a:pt x="2890215" y="750158"/>
                  <a:pt x="2903159" y="737532"/>
                  <a:pt x="2913321" y="723014"/>
                </a:cubicBezTo>
                <a:cubicBezTo>
                  <a:pt x="2927977" y="702076"/>
                  <a:pt x="2940516" y="679664"/>
                  <a:pt x="2955851" y="659218"/>
                </a:cubicBezTo>
                <a:cubicBezTo>
                  <a:pt x="2966484" y="645041"/>
                  <a:pt x="2978357" y="631715"/>
                  <a:pt x="2987749" y="616688"/>
                </a:cubicBezTo>
                <a:cubicBezTo>
                  <a:pt x="3013748" y="575090"/>
                  <a:pt x="3001013" y="577379"/>
                  <a:pt x="3030279" y="542260"/>
                </a:cubicBezTo>
                <a:cubicBezTo>
                  <a:pt x="3039905" y="530708"/>
                  <a:pt x="3054104" y="523048"/>
                  <a:pt x="3062177" y="510362"/>
                </a:cubicBezTo>
                <a:cubicBezTo>
                  <a:pt x="3079196" y="483618"/>
                  <a:pt x="3090530" y="453655"/>
                  <a:pt x="3104707" y="425302"/>
                </a:cubicBezTo>
                <a:cubicBezTo>
                  <a:pt x="3111795" y="411125"/>
                  <a:pt x="3117180" y="395960"/>
                  <a:pt x="3125972" y="382772"/>
                </a:cubicBezTo>
                <a:cubicBezTo>
                  <a:pt x="3133060" y="372139"/>
                  <a:pt x="3141522" y="362304"/>
                  <a:pt x="3147237" y="350874"/>
                </a:cubicBezTo>
                <a:cubicBezTo>
                  <a:pt x="3152249" y="340849"/>
                  <a:pt x="3151653" y="328301"/>
                  <a:pt x="3157870" y="318976"/>
                </a:cubicBezTo>
                <a:cubicBezTo>
                  <a:pt x="3166211" y="306465"/>
                  <a:pt x="3181027" y="299315"/>
                  <a:pt x="3189767" y="287079"/>
                </a:cubicBezTo>
                <a:cubicBezTo>
                  <a:pt x="3198980" y="274181"/>
                  <a:pt x="3203168" y="258311"/>
                  <a:pt x="3211032" y="244549"/>
                </a:cubicBezTo>
                <a:cubicBezTo>
                  <a:pt x="3217372" y="233454"/>
                  <a:pt x="3225209" y="223284"/>
                  <a:pt x="3232298" y="212651"/>
                </a:cubicBezTo>
                <a:cubicBezTo>
                  <a:pt x="3235842" y="180753"/>
                  <a:pt x="3238391" y="148729"/>
                  <a:pt x="3242930" y="116958"/>
                </a:cubicBezTo>
                <a:cubicBezTo>
                  <a:pt x="3245486" y="99068"/>
                  <a:pt x="3249180" y="81327"/>
                  <a:pt x="3253563" y="63795"/>
                </a:cubicBezTo>
                <a:cubicBezTo>
                  <a:pt x="3256281" y="52922"/>
                  <a:pt x="3262353" y="42952"/>
                  <a:pt x="3264195" y="31897"/>
                </a:cubicBezTo>
                <a:cubicBezTo>
                  <a:pt x="3265943" y="21409"/>
                  <a:pt x="3264195" y="10632"/>
                  <a:pt x="326419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1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629510" y="1732256"/>
                <a:ext cx="7892190" cy="1156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dirty="0">
                    <a:solidFill>
                      <a:srgbClr val="0070C0"/>
                    </a:solidFill>
                  </a:rPr>
                  <a:t>Estimating the population mean: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Population mean (</a:t>
                </a:r>
                <a:r>
                  <a:rPr lang="el-GR" sz="2400" i="1" dirty="0"/>
                  <a:t>μ</a:t>
                </a:r>
                <a:r>
                  <a:rPr lang="en-US" sz="2400" dirty="0"/>
                  <a:t>) estimated with the sample mean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0" y="1732256"/>
                <a:ext cx="7892190" cy="1156022"/>
              </a:xfrm>
              <a:prstGeom prst="rect">
                <a:avLst/>
              </a:prstGeom>
              <a:blipFill>
                <a:blip r:embed="rId3"/>
                <a:stretch>
                  <a:fillRect l="-1605" t="-5435" b="-35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5999" y="3040214"/>
                <a:ext cx="2424224" cy="937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3040214"/>
                <a:ext cx="2424224" cy="937308"/>
              </a:xfrm>
              <a:prstGeom prst="rect">
                <a:avLst/>
              </a:prstGeom>
              <a:blipFill>
                <a:blip r:embed="rId4"/>
                <a:stretch>
                  <a:fillRect t="-72973" b="-6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9509" y="4251363"/>
                <a:ext cx="24242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Variance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9" y="4251363"/>
                <a:ext cx="2424223" cy="461665"/>
              </a:xfrm>
              <a:prstGeom prst="rect">
                <a:avLst/>
              </a:prstGeom>
              <a:blipFill>
                <a:blip r:embed="rId5"/>
                <a:stretch>
                  <a:fillRect l="-3646" t="-10526" r="-208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15379" y="4029635"/>
                <a:ext cx="3080652" cy="841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379" y="4029635"/>
                <a:ext cx="3080652" cy="841321"/>
              </a:xfrm>
              <a:prstGeom prst="rect">
                <a:avLst/>
              </a:prstGeom>
              <a:blipFill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28649" y="5169312"/>
            <a:ext cx="7654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Recall that if </a:t>
            </a:r>
            <a:r>
              <a:rPr lang="en-US" sz="2400" i="1" dirty="0"/>
              <a:t>N</a:t>
            </a:r>
            <a:r>
              <a:rPr lang="en-US" sz="2400" dirty="0"/>
              <a:t> is unknown, we ignore the </a:t>
            </a:r>
            <a:r>
              <a:rPr lang="en-US" sz="2400" i="1" dirty="0"/>
              <a:t>finite population correction factor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9712" y="3362374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(same as SRS)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6121" y="4325884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(same as SRS)</a:t>
            </a:r>
          </a:p>
        </p:txBody>
      </p:sp>
    </p:spTree>
    <p:extLst>
      <p:ext uri="{BB962C8B-B14F-4D97-AF65-F5344CB8AC3E}">
        <p14:creationId xmlns:p14="http://schemas.microsoft.com/office/powerpoint/2010/main" val="2606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629510" y="1788817"/>
                <a:ext cx="7892190" cy="1156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dirty="0">
                    <a:solidFill>
                      <a:srgbClr val="0070C0"/>
                    </a:solidFill>
                  </a:rPr>
                  <a:t>Estimating the population total: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Population total (</a:t>
                </a:r>
                <a:r>
                  <a:rPr lang="el-GR" sz="2400" dirty="0"/>
                  <a:t>τ</a:t>
                </a:r>
                <a:r>
                  <a:rPr lang="en-US" sz="2400" dirty="0"/>
                  <a:t>) estimated with the sample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/>
                  <a:t>):</a:t>
                </a:r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0" y="1788817"/>
                <a:ext cx="7892190" cy="1156022"/>
              </a:xfrm>
              <a:prstGeom prst="rect">
                <a:avLst/>
              </a:prstGeom>
              <a:blipFill>
                <a:blip r:embed="rId3"/>
                <a:stretch>
                  <a:fillRect l="-1605" t="-543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8800" y="3059203"/>
                <a:ext cx="3636336" cy="937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059203"/>
                <a:ext cx="3636336" cy="937308"/>
              </a:xfrm>
              <a:prstGeom prst="rect">
                <a:avLst/>
              </a:prstGeom>
              <a:blipFill>
                <a:blip r:embed="rId4"/>
                <a:stretch>
                  <a:fillRect t="-72000" b="-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9510" y="4307924"/>
                <a:ext cx="2330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Variance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0" y="4307924"/>
                <a:ext cx="2330506" cy="461665"/>
              </a:xfrm>
              <a:prstGeom prst="rect">
                <a:avLst/>
              </a:prstGeom>
              <a:blipFill>
                <a:blip r:embed="rId5"/>
                <a:stretch>
                  <a:fillRect l="-3784" t="-10811" r="-4865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73" y="4307924"/>
                <a:ext cx="2857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73" y="4307924"/>
                <a:ext cx="2857257" cy="461665"/>
              </a:xfrm>
              <a:prstGeom prst="rect">
                <a:avLst/>
              </a:prstGeom>
              <a:blipFill>
                <a:blip r:embed="rId6"/>
                <a:stretch>
                  <a:fillRect t="-270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3245" y="4354090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(same as SRS)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7787" y="3343191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(same as SRS)</a:t>
            </a:r>
          </a:p>
        </p:txBody>
      </p:sp>
    </p:spTree>
    <p:extLst>
      <p:ext uri="{BB962C8B-B14F-4D97-AF65-F5344CB8AC3E}">
        <p14:creationId xmlns:p14="http://schemas.microsoft.com/office/powerpoint/2010/main" val="303649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Sampling designs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510" y="1713843"/>
            <a:ext cx="78921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Simple random sampling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Systematic sampling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Stratified sampling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27814" y="4163069"/>
            <a:ext cx="726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But what if we have information about the way in which the parameter of interest varies across the population?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24539" y="1713843"/>
            <a:ext cx="3980992" cy="1569660"/>
            <a:chOff x="4475747" y="1459319"/>
            <a:chExt cx="3980992" cy="1569660"/>
          </a:xfrm>
        </p:grpSpPr>
        <p:sp>
          <p:nvSpPr>
            <p:cNvPr id="7" name="TextBox 6"/>
            <p:cNvSpPr txBox="1"/>
            <p:nvPr/>
          </p:nvSpPr>
          <p:spPr>
            <a:xfrm>
              <a:off x="4692651" y="1459319"/>
              <a:ext cx="37640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Thus far, we have selected samples without requiring any knowledge of the population</a:t>
              </a:r>
            </a:p>
          </p:txBody>
        </p:sp>
        <p:sp>
          <p:nvSpPr>
            <p:cNvPr id="8" name="Right Brace 7"/>
            <p:cNvSpPr/>
            <p:nvPr/>
          </p:nvSpPr>
          <p:spPr>
            <a:xfrm>
              <a:off x="4475747" y="1459319"/>
              <a:ext cx="134754" cy="1187628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33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Sampling designs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7B673C-E31B-314B-873E-0B04E1D77BAB}"/>
              </a:ext>
            </a:extLst>
          </p:cNvPr>
          <p:cNvSpPr txBox="1"/>
          <p:nvPr/>
        </p:nvSpPr>
        <p:spPr>
          <a:xfrm>
            <a:off x="629510" y="1713843"/>
            <a:ext cx="78921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Simple random sampling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Systematic sampling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</a:rPr>
              <a:t>Stratified sampling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7526B-05FF-974D-B52C-525EA8B4867A}"/>
              </a:ext>
            </a:extLst>
          </p:cNvPr>
          <p:cNvSpPr txBox="1"/>
          <p:nvPr/>
        </p:nvSpPr>
        <p:spPr>
          <a:xfrm>
            <a:off x="1027814" y="4163069"/>
            <a:ext cx="726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But what if we have information about the way in which the parameter of interest varies across the population?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6CDE36-AFFD-FD4E-8803-FACA13502285}"/>
              </a:ext>
            </a:extLst>
          </p:cNvPr>
          <p:cNvGrpSpPr/>
          <p:nvPr/>
        </p:nvGrpSpPr>
        <p:grpSpPr>
          <a:xfrm>
            <a:off x="4824539" y="1713843"/>
            <a:ext cx="3980992" cy="1569660"/>
            <a:chOff x="4475747" y="1459319"/>
            <a:chExt cx="3980992" cy="15696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07A4E9-7CA6-C94B-B0E7-0C023ADCD789}"/>
                </a:ext>
              </a:extLst>
            </p:cNvPr>
            <p:cNvSpPr txBox="1"/>
            <p:nvPr/>
          </p:nvSpPr>
          <p:spPr>
            <a:xfrm>
              <a:off x="4692651" y="1459319"/>
              <a:ext cx="37640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Thus far, we have selected samples without requiring any knowledge of the population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0990339-14CB-4A40-82CA-DA0CCD40A31F}"/>
                </a:ext>
              </a:extLst>
            </p:cNvPr>
            <p:cNvSpPr/>
            <p:nvPr/>
          </p:nvSpPr>
          <p:spPr>
            <a:xfrm>
              <a:off x="4475747" y="1459319"/>
              <a:ext cx="134754" cy="1187628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34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/>
          <p:cNvSpPr/>
          <p:nvPr/>
        </p:nvSpPr>
        <p:spPr>
          <a:xfrm>
            <a:off x="3381004" y="165851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5498679" y="165851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3906490" y="165851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3642173" y="165851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4177099" y="1658518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4438268" y="165851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4702584" y="165851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4963754" y="165851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5228070" y="1658518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3381004" y="1948269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5498679" y="1948269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>
            <a:off x="3906490" y="1948269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3642173" y="1948269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4177099" y="1948269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4438268" y="1948269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4702584" y="1948269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4963754" y="1948269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5228070" y="1948269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381004" y="223802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5498679" y="223802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906490" y="223802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3642173" y="2238020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4177099" y="223802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/>
          <p:cNvSpPr/>
          <p:nvPr/>
        </p:nvSpPr>
        <p:spPr>
          <a:xfrm>
            <a:off x="4438268" y="223802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4702584" y="2238020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/>
          <p:cNvSpPr/>
          <p:nvPr/>
        </p:nvSpPr>
        <p:spPr>
          <a:xfrm>
            <a:off x="4963754" y="223802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5228070" y="223802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/>
          <p:cNvSpPr/>
          <p:nvPr/>
        </p:nvSpPr>
        <p:spPr>
          <a:xfrm>
            <a:off x="3381004" y="2527770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5498679" y="2527770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/>
          <p:cNvSpPr/>
          <p:nvPr/>
        </p:nvSpPr>
        <p:spPr>
          <a:xfrm>
            <a:off x="3906490" y="252777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642173" y="252777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4177099" y="252777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4438268" y="2527770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/>
          <p:cNvSpPr/>
          <p:nvPr/>
        </p:nvSpPr>
        <p:spPr>
          <a:xfrm>
            <a:off x="4702584" y="252777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4963754" y="252777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/>
          <p:cNvSpPr/>
          <p:nvPr/>
        </p:nvSpPr>
        <p:spPr>
          <a:xfrm>
            <a:off x="5228070" y="2527770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381004" y="2817521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5498679" y="2817521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906490" y="2817521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3642173" y="2817521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4177099" y="2817521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/>
          <p:cNvSpPr/>
          <p:nvPr/>
        </p:nvSpPr>
        <p:spPr>
          <a:xfrm>
            <a:off x="4438268" y="2817521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4702584" y="2817521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4963754" y="2817521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5228070" y="2817521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3381004" y="3107272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5498679" y="3107272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3906490" y="3107272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2173" y="3107272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/>
          <p:cNvSpPr/>
          <p:nvPr/>
        </p:nvSpPr>
        <p:spPr>
          <a:xfrm>
            <a:off x="4177099" y="3107272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4438268" y="3107272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4702584" y="3107272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4963754" y="3107272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/>
          <p:cNvSpPr/>
          <p:nvPr/>
        </p:nvSpPr>
        <p:spPr>
          <a:xfrm>
            <a:off x="5228070" y="3107272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381004" y="3397024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/>
          <p:cNvSpPr/>
          <p:nvPr/>
        </p:nvSpPr>
        <p:spPr>
          <a:xfrm>
            <a:off x="5498679" y="3397024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906490" y="3397024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/>
        </p:nvSpPr>
        <p:spPr>
          <a:xfrm>
            <a:off x="3642173" y="3397024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4177099" y="3397024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/>
          <p:cNvSpPr/>
          <p:nvPr/>
        </p:nvSpPr>
        <p:spPr>
          <a:xfrm>
            <a:off x="4438268" y="3397024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4702584" y="3397024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/>
          <p:cNvSpPr/>
          <p:nvPr/>
        </p:nvSpPr>
        <p:spPr>
          <a:xfrm>
            <a:off x="4963754" y="3397024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5228070" y="3397024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/>
          <p:cNvSpPr/>
          <p:nvPr/>
        </p:nvSpPr>
        <p:spPr>
          <a:xfrm>
            <a:off x="3381004" y="3686775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5498679" y="3686775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3906490" y="3686775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642173" y="3686775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/>
          <p:cNvSpPr/>
          <p:nvPr/>
        </p:nvSpPr>
        <p:spPr>
          <a:xfrm>
            <a:off x="4177099" y="3686775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4438268" y="3686775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/>
          <p:cNvSpPr/>
          <p:nvPr/>
        </p:nvSpPr>
        <p:spPr>
          <a:xfrm>
            <a:off x="4702584" y="3686775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4963754" y="3686775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/>
          <p:cNvSpPr/>
          <p:nvPr/>
        </p:nvSpPr>
        <p:spPr>
          <a:xfrm>
            <a:off x="5228070" y="3686775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381004" y="3976526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/>
          <p:cNvSpPr/>
          <p:nvPr/>
        </p:nvSpPr>
        <p:spPr>
          <a:xfrm>
            <a:off x="5498679" y="3976526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906490" y="3976526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/>
          <p:cNvSpPr/>
          <p:nvPr/>
        </p:nvSpPr>
        <p:spPr>
          <a:xfrm>
            <a:off x="3642173" y="3976526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4177099" y="3976526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/>
          <p:cNvSpPr/>
          <p:nvPr/>
        </p:nvSpPr>
        <p:spPr>
          <a:xfrm>
            <a:off x="4438268" y="3976526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4702584" y="3976526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4963754" y="3976526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5228070" y="3976526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/>
          <p:cNvSpPr/>
          <p:nvPr/>
        </p:nvSpPr>
        <p:spPr>
          <a:xfrm>
            <a:off x="3381004" y="426627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5498679" y="426627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/>
          <p:cNvSpPr/>
          <p:nvPr/>
        </p:nvSpPr>
        <p:spPr>
          <a:xfrm>
            <a:off x="3906490" y="4266277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3642173" y="426627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/>
          <p:cNvSpPr/>
          <p:nvPr/>
        </p:nvSpPr>
        <p:spPr>
          <a:xfrm>
            <a:off x="4177099" y="426627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438268" y="426627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/>
          <p:cNvSpPr/>
          <p:nvPr/>
        </p:nvSpPr>
        <p:spPr>
          <a:xfrm>
            <a:off x="4702584" y="426627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963754" y="4266277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/>
          <p:cNvSpPr/>
          <p:nvPr/>
        </p:nvSpPr>
        <p:spPr>
          <a:xfrm>
            <a:off x="5228070" y="426627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3381004" y="455602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/>
          <p:cNvSpPr/>
          <p:nvPr/>
        </p:nvSpPr>
        <p:spPr>
          <a:xfrm>
            <a:off x="5498679" y="455602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3906490" y="455602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/>
          <p:cNvSpPr/>
          <p:nvPr/>
        </p:nvSpPr>
        <p:spPr>
          <a:xfrm>
            <a:off x="3642173" y="4556027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177099" y="455602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/>
          <p:cNvSpPr/>
          <p:nvPr/>
        </p:nvSpPr>
        <p:spPr>
          <a:xfrm>
            <a:off x="4438268" y="455602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702584" y="4556027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/>
          <p:cNvSpPr/>
          <p:nvPr/>
        </p:nvSpPr>
        <p:spPr>
          <a:xfrm>
            <a:off x="4963754" y="455602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5228070" y="4556027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/>
          <p:cNvSpPr/>
          <p:nvPr/>
        </p:nvSpPr>
        <p:spPr>
          <a:xfrm>
            <a:off x="3381004" y="4845778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5498679" y="4845778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/>
          <p:cNvSpPr/>
          <p:nvPr/>
        </p:nvSpPr>
        <p:spPr>
          <a:xfrm>
            <a:off x="3906490" y="484577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3642173" y="484577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/>
          <p:cNvSpPr/>
          <p:nvPr/>
        </p:nvSpPr>
        <p:spPr>
          <a:xfrm>
            <a:off x="4177099" y="484577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438268" y="4845778"/>
            <a:ext cx="264317" cy="289751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/>
          <p:cNvSpPr/>
          <p:nvPr/>
        </p:nvSpPr>
        <p:spPr>
          <a:xfrm>
            <a:off x="4702584" y="484577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963754" y="484577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/>
          <p:cNvSpPr/>
          <p:nvPr/>
        </p:nvSpPr>
        <p:spPr>
          <a:xfrm>
            <a:off x="5228070" y="4845778"/>
            <a:ext cx="264317" cy="28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 rot="279543">
            <a:off x="2987749" y="1286535"/>
            <a:ext cx="3264971" cy="3583172"/>
          </a:xfrm>
          <a:custGeom>
            <a:avLst/>
            <a:gdLst>
              <a:gd name="connsiteX0" fmla="*/ 0 w 3264971"/>
              <a:gd name="connsiteY0" fmla="*/ 3583172 h 3583172"/>
              <a:gd name="connsiteX1" fmla="*/ 42530 w 3264971"/>
              <a:gd name="connsiteY1" fmla="*/ 3530009 h 3583172"/>
              <a:gd name="connsiteX2" fmla="*/ 63795 w 3264971"/>
              <a:gd name="connsiteY2" fmla="*/ 3498111 h 3583172"/>
              <a:gd name="connsiteX3" fmla="*/ 95693 w 3264971"/>
              <a:gd name="connsiteY3" fmla="*/ 3476846 h 3583172"/>
              <a:gd name="connsiteX4" fmla="*/ 116958 w 3264971"/>
              <a:gd name="connsiteY4" fmla="*/ 3444949 h 3583172"/>
              <a:gd name="connsiteX5" fmla="*/ 202018 w 3264971"/>
              <a:gd name="connsiteY5" fmla="*/ 3381153 h 3583172"/>
              <a:gd name="connsiteX6" fmla="*/ 255181 w 3264971"/>
              <a:gd name="connsiteY6" fmla="*/ 3349255 h 3583172"/>
              <a:gd name="connsiteX7" fmla="*/ 287079 w 3264971"/>
              <a:gd name="connsiteY7" fmla="*/ 3327990 h 3583172"/>
              <a:gd name="connsiteX8" fmla="*/ 329609 w 3264971"/>
              <a:gd name="connsiteY8" fmla="*/ 3317358 h 3583172"/>
              <a:gd name="connsiteX9" fmla="*/ 361507 w 3264971"/>
              <a:gd name="connsiteY9" fmla="*/ 3296093 h 3583172"/>
              <a:gd name="connsiteX10" fmla="*/ 425302 w 3264971"/>
              <a:gd name="connsiteY10" fmla="*/ 3274828 h 3583172"/>
              <a:gd name="connsiteX11" fmla="*/ 510363 w 3264971"/>
              <a:gd name="connsiteY11" fmla="*/ 3221665 h 3583172"/>
              <a:gd name="connsiteX12" fmla="*/ 552893 w 3264971"/>
              <a:gd name="connsiteY12" fmla="*/ 3200400 h 3583172"/>
              <a:gd name="connsiteX13" fmla="*/ 584791 w 3264971"/>
              <a:gd name="connsiteY13" fmla="*/ 3179135 h 3583172"/>
              <a:gd name="connsiteX14" fmla="*/ 627321 w 3264971"/>
              <a:gd name="connsiteY14" fmla="*/ 3168502 h 3583172"/>
              <a:gd name="connsiteX15" fmla="*/ 680484 w 3264971"/>
              <a:gd name="connsiteY15" fmla="*/ 3125972 h 3583172"/>
              <a:gd name="connsiteX16" fmla="*/ 723014 w 3264971"/>
              <a:gd name="connsiteY16" fmla="*/ 3104707 h 3583172"/>
              <a:gd name="connsiteX17" fmla="*/ 754911 w 3264971"/>
              <a:gd name="connsiteY17" fmla="*/ 3083442 h 3583172"/>
              <a:gd name="connsiteX18" fmla="*/ 797442 w 3264971"/>
              <a:gd name="connsiteY18" fmla="*/ 3062176 h 3583172"/>
              <a:gd name="connsiteX19" fmla="*/ 882502 w 3264971"/>
              <a:gd name="connsiteY19" fmla="*/ 3019646 h 3583172"/>
              <a:gd name="connsiteX20" fmla="*/ 978195 w 3264971"/>
              <a:gd name="connsiteY20" fmla="*/ 2945218 h 3583172"/>
              <a:gd name="connsiteX21" fmla="*/ 1084521 w 3264971"/>
              <a:gd name="connsiteY21" fmla="*/ 2849525 h 3583172"/>
              <a:gd name="connsiteX22" fmla="*/ 1158949 w 3264971"/>
              <a:gd name="connsiteY22" fmla="*/ 2785730 h 3583172"/>
              <a:gd name="connsiteX23" fmla="*/ 1190846 w 3264971"/>
              <a:gd name="connsiteY23" fmla="*/ 2743200 h 3583172"/>
              <a:gd name="connsiteX24" fmla="*/ 1222744 w 3264971"/>
              <a:gd name="connsiteY24" fmla="*/ 2721935 h 3583172"/>
              <a:gd name="connsiteX25" fmla="*/ 1265274 w 3264971"/>
              <a:gd name="connsiteY25" fmla="*/ 2690037 h 3583172"/>
              <a:gd name="connsiteX26" fmla="*/ 1350335 w 3264971"/>
              <a:gd name="connsiteY26" fmla="*/ 2636874 h 3583172"/>
              <a:gd name="connsiteX27" fmla="*/ 1446028 w 3264971"/>
              <a:gd name="connsiteY27" fmla="*/ 2541181 h 3583172"/>
              <a:gd name="connsiteX28" fmla="*/ 1488558 w 3264971"/>
              <a:gd name="connsiteY28" fmla="*/ 2519916 h 3583172"/>
              <a:gd name="connsiteX29" fmla="*/ 1552353 w 3264971"/>
              <a:gd name="connsiteY29" fmla="*/ 2445488 h 3583172"/>
              <a:gd name="connsiteX30" fmla="*/ 1594884 w 3264971"/>
              <a:gd name="connsiteY30" fmla="*/ 2413590 h 3583172"/>
              <a:gd name="connsiteX31" fmla="*/ 1626781 w 3264971"/>
              <a:gd name="connsiteY31" fmla="*/ 2381693 h 3583172"/>
              <a:gd name="connsiteX32" fmla="*/ 1679944 w 3264971"/>
              <a:gd name="connsiteY32" fmla="*/ 2339162 h 3583172"/>
              <a:gd name="connsiteX33" fmla="*/ 1733107 w 3264971"/>
              <a:gd name="connsiteY33" fmla="*/ 2275367 h 3583172"/>
              <a:gd name="connsiteX34" fmla="*/ 1765004 w 3264971"/>
              <a:gd name="connsiteY34" fmla="*/ 2264735 h 3583172"/>
              <a:gd name="connsiteX35" fmla="*/ 1786270 w 3264971"/>
              <a:gd name="connsiteY35" fmla="*/ 2232837 h 3583172"/>
              <a:gd name="connsiteX36" fmla="*/ 1839432 w 3264971"/>
              <a:gd name="connsiteY36" fmla="*/ 2190307 h 3583172"/>
              <a:gd name="connsiteX37" fmla="*/ 1850065 w 3264971"/>
              <a:gd name="connsiteY37" fmla="*/ 2158409 h 3583172"/>
              <a:gd name="connsiteX38" fmla="*/ 1935125 w 3264971"/>
              <a:gd name="connsiteY38" fmla="*/ 2052083 h 3583172"/>
              <a:gd name="connsiteX39" fmla="*/ 1967023 w 3264971"/>
              <a:gd name="connsiteY39" fmla="*/ 2030818 h 3583172"/>
              <a:gd name="connsiteX40" fmla="*/ 2009553 w 3264971"/>
              <a:gd name="connsiteY40" fmla="*/ 1977655 h 3583172"/>
              <a:gd name="connsiteX41" fmla="*/ 2083981 w 3264971"/>
              <a:gd name="connsiteY41" fmla="*/ 1924493 h 3583172"/>
              <a:gd name="connsiteX42" fmla="*/ 2126511 w 3264971"/>
              <a:gd name="connsiteY42" fmla="*/ 1860697 h 3583172"/>
              <a:gd name="connsiteX43" fmla="*/ 2179674 w 3264971"/>
              <a:gd name="connsiteY43" fmla="*/ 1786269 h 3583172"/>
              <a:gd name="connsiteX44" fmla="*/ 2200939 w 3264971"/>
              <a:gd name="connsiteY44" fmla="*/ 1743739 h 3583172"/>
              <a:gd name="connsiteX45" fmla="*/ 2264735 w 3264971"/>
              <a:gd name="connsiteY45" fmla="*/ 1669311 h 3583172"/>
              <a:gd name="connsiteX46" fmla="*/ 2296632 w 3264971"/>
              <a:gd name="connsiteY46" fmla="*/ 1626781 h 3583172"/>
              <a:gd name="connsiteX47" fmla="*/ 2317898 w 3264971"/>
              <a:gd name="connsiteY47" fmla="*/ 1605516 h 3583172"/>
              <a:gd name="connsiteX48" fmla="*/ 2349795 w 3264971"/>
              <a:gd name="connsiteY48" fmla="*/ 1562986 h 3583172"/>
              <a:gd name="connsiteX49" fmla="*/ 2371060 w 3264971"/>
              <a:gd name="connsiteY49" fmla="*/ 1531088 h 3583172"/>
              <a:gd name="connsiteX50" fmla="*/ 2413591 w 3264971"/>
              <a:gd name="connsiteY50" fmla="*/ 1499190 h 3583172"/>
              <a:gd name="connsiteX51" fmla="*/ 2456121 w 3264971"/>
              <a:gd name="connsiteY51" fmla="*/ 1456660 h 3583172"/>
              <a:gd name="connsiteX52" fmla="*/ 2509284 w 3264971"/>
              <a:gd name="connsiteY52" fmla="*/ 1382232 h 3583172"/>
              <a:gd name="connsiteX53" fmla="*/ 2541181 w 3264971"/>
              <a:gd name="connsiteY53" fmla="*/ 1339702 h 3583172"/>
              <a:gd name="connsiteX54" fmla="*/ 2573079 w 3264971"/>
              <a:gd name="connsiteY54" fmla="*/ 1286539 h 3583172"/>
              <a:gd name="connsiteX55" fmla="*/ 2604977 w 3264971"/>
              <a:gd name="connsiteY55" fmla="*/ 1265274 h 3583172"/>
              <a:gd name="connsiteX56" fmla="*/ 2636874 w 3264971"/>
              <a:gd name="connsiteY56" fmla="*/ 1222744 h 3583172"/>
              <a:gd name="connsiteX57" fmla="*/ 2658139 w 3264971"/>
              <a:gd name="connsiteY57" fmla="*/ 1180214 h 3583172"/>
              <a:gd name="connsiteX58" fmla="*/ 2732567 w 3264971"/>
              <a:gd name="connsiteY58" fmla="*/ 1084521 h 3583172"/>
              <a:gd name="connsiteX59" fmla="*/ 2764465 w 3264971"/>
              <a:gd name="connsiteY59" fmla="*/ 1010093 h 3583172"/>
              <a:gd name="connsiteX60" fmla="*/ 2785730 w 3264971"/>
              <a:gd name="connsiteY60" fmla="*/ 967562 h 3583172"/>
              <a:gd name="connsiteX61" fmla="*/ 2838893 w 3264971"/>
              <a:gd name="connsiteY61" fmla="*/ 871869 h 3583172"/>
              <a:gd name="connsiteX62" fmla="*/ 2870791 w 3264971"/>
              <a:gd name="connsiteY62" fmla="*/ 797442 h 3583172"/>
              <a:gd name="connsiteX63" fmla="*/ 2881423 w 3264971"/>
              <a:gd name="connsiteY63" fmla="*/ 765544 h 3583172"/>
              <a:gd name="connsiteX64" fmla="*/ 2913321 w 3264971"/>
              <a:gd name="connsiteY64" fmla="*/ 723014 h 3583172"/>
              <a:gd name="connsiteX65" fmla="*/ 2955851 w 3264971"/>
              <a:gd name="connsiteY65" fmla="*/ 659218 h 3583172"/>
              <a:gd name="connsiteX66" fmla="*/ 2987749 w 3264971"/>
              <a:gd name="connsiteY66" fmla="*/ 616688 h 3583172"/>
              <a:gd name="connsiteX67" fmla="*/ 3030279 w 3264971"/>
              <a:gd name="connsiteY67" fmla="*/ 542260 h 3583172"/>
              <a:gd name="connsiteX68" fmla="*/ 3062177 w 3264971"/>
              <a:gd name="connsiteY68" fmla="*/ 510362 h 3583172"/>
              <a:gd name="connsiteX69" fmla="*/ 3104707 w 3264971"/>
              <a:gd name="connsiteY69" fmla="*/ 425302 h 3583172"/>
              <a:gd name="connsiteX70" fmla="*/ 3125972 w 3264971"/>
              <a:gd name="connsiteY70" fmla="*/ 382772 h 3583172"/>
              <a:gd name="connsiteX71" fmla="*/ 3147237 w 3264971"/>
              <a:gd name="connsiteY71" fmla="*/ 350874 h 3583172"/>
              <a:gd name="connsiteX72" fmla="*/ 3157870 w 3264971"/>
              <a:gd name="connsiteY72" fmla="*/ 318976 h 3583172"/>
              <a:gd name="connsiteX73" fmla="*/ 3189767 w 3264971"/>
              <a:gd name="connsiteY73" fmla="*/ 287079 h 3583172"/>
              <a:gd name="connsiteX74" fmla="*/ 3211032 w 3264971"/>
              <a:gd name="connsiteY74" fmla="*/ 244549 h 3583172"/>
              <a:gd name="connsiteX75" fmla="*/ 3232298 w 3264971"/>
              <a:gd name="connsiteY75" fmla="*/ 212651 h 3583172"/>
              <a:gd name="connsiteX76" fmla="*/ 3242930 w 3264971"/>
              <a:gd name="connsiteY76" fmla="*/ 116958 h 3583172"/>
              <a:gd name="connsiteX77" fmla="*/ 3253563 w 3264971"/>
              <a:gd name="connsiteY77" fmla="*/ 63795 h 3583172"/>
              <a:gd name="connsiteX78" fmla="*/ 3264195 w 3264971"/>
              <a:gd name="connsiteY78" fmla="*/ 31897 h 3583172"/>
              <a:gd name="connsiteX79" fmla="*/ 3264195 w 3264971"/>
              <a:gd name="connsiteY79" fmla="*/ 0 h 35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64971" h="3583172">
                <a:moveTo>
                  <a:pt x="0" y="3583172"/>
                </a:moveTo>
                <a:cubicBezTo>
                  <a:pt x="14177" y="3565451"/>
                  <a:pt x="28914" y="3548164"/>
                  <a:pt x="42530" y="3530009"/>
                </a:cubicBezTo>
                <a:cubicBezTo>
                  <a:pt x="50197" y="3519786"/>
                  <a:pt x="54759" y="3507147"/>
                  <a:pt x="63795" y="3498111"/>
                </a:cubicBezTo>
                <a:cubicBezTo>
                  <a:pt x="72831" y="3489075"/>
                  <a:pt x="85060" y="3483934"/>
                  <a:pt x="95693" y="3476846"/>
                </a:cubicBezTo>
                <a:cubicBezTo>
                  <a:pt x="102781" y="3466214"/>
                  <a:pt x="108975" y="3454927"/>
                  <a:pt x="116958" y="3444949"/>
                </a:cubicBezTo>
                <a:cubicBezTo>
                  <a:pt x="138265" y="3418314"/>
                  <a:pt x="175846" y="3396856"/>
                  <a:pt x="202018" y="3381153"/>
                </a:cubicBezTo>
                <a:cubicBezTo>
                  <a:pt x="219739" y="3370520"/>
                  <a:pt x="237656" y="3360208"/>
                  <a:pt x="255181" y="3349255"/>
                </a:cubicBezTo>
                <a:cubicBezTo>
                  <a:pt x="266017" y="3342482"/>
                  <a:pt x="275333" y="3333024"/>
                  <a:pt x="287079" y="3327990"/>
                </a:cubicBezTo>
                <a:cubicBezTo>
                  <a:pt x="300510" y="3322234"/>
                  <a:pt x="315432" y="3320902"/>
                  <a:pt x="329609" y="3317358"/>
                </a:cubicBezTo>
                <a:cubicBezTo>
                  <a:pt x="340242" y="3310270"/>
                  <a:pt x="349830" y="3301283"/>
                  <a:pt x="361507" y="3296093"/>
                </a:cubicBezTo>
                <a:cubicBezTo>
                  <a:pt x="381990" y="3286989"/>
                  <a:pt x="425302" y="3274828"/>
                  <a:pt x="425302" y="3274828"/>
                </a:cubicBezTo>
                <a:cubicBezTo>
                  <a:pt x="461624" y="3220344"/>
                  <a:pt x="429843" y="3253873"/>
                  <a:pt x="510363" y="3221665"/>
                </a:cubicBezTo>
                <a:cubicBezTo>
                  <a:pt x="525079" y="3215779"/>
                  <a:pt x="539131" y="3208264"/>
                  <a:pt x="552893" y="3200400"/>
                </a:cubicBezTo>
                <a:cubicBezTo>
                  <a:pt x="563988" y="3194060"/>
                  <a:pt x="573045" y="3184169"/>
                  <a:pt x="584791" y="3179135"/>
                </a:cubicBezTo>
                <a:cubicBezTo>
                  <a:pt x="598222" y="3173379"/>
                  <a:pt x="613144" y="3172046"/>
                  <a:pt x="627321" y="3168502"/>
                </a:cubicBezTo>
                <a:cubicBezTo>
                  <a:pt x="645042" y="3154325"/>
                  <a:pt x="661602" y="3138560"/>
                  <a:pt x="680484" y="3125972"/>
                </a:cubicBezTo>
                <a:cubicBezTo>
                  <a:pt x="693672" y="3117180"/>
                  <a:pt x="709252" y="3112571"/>
                  <a:pt x="723014" y="3104707"/>
                </a:cubicBezTo>
                <a:cubicBezTo>
                  <a:pt x="734109" y="3098367"/>
                  <a:pt x="743816" y="3089782"/>
                  <a:pt x="754911" y="3083442"/>
                </a:cubicBezTo>
                <a:cubicBezTo>
                  <a:pt x="768673" y="3075578"/>
                  <a:pt x="783586" y="3069874"/>
                  <a:pt x="797442" y="3062176"/>
                </a:cubicBezTo>
                <a:cubicBezTo>
                  <a:pt x="872768" y="3020328"/>
                  <a:pt x="824191" y="3039084"/>
                  <a:pt x="882502" y="3019646"/>
                </a:cubicBezTo>
                <a:cubicBezTo>
                  <a:pt x="914400" y="2994837"/>
                  <a:pt x="949621" y="2973792"/>
                  <a:pt x="978195" y="2945218"/>
                </a:cubicBezTo>
                <a:cubicBezTo>
                  <a:pt x="1111660" y="2811753"/>
                  <a:pt x="953603" y="2965896"/>
                  <a:pt x="1084521" y="2849525"/>
                </a:cubicBezTo>
                <a:cubicBezTo>
                  <a:pt x="1161870" y="2780770"/>
                  <a:pt x="1093935" y="2829072"/>
                  <a:pt x="1158949" y="2785730"/>
                </a:cubicBezTo>
                <a:cubicBezTo>
                  <a:pt x="1169581" y="2771553"/>
                  <a:pt x="1178316" y="2755730"/>
                  <a:pt x="1190846" y="2743200"/>
                </a:cubicBezTo>
                <a:cubicBezTo>
                  <a:pt x="1199882" y="2734164"/>
                  <a:pt x="1212345" y="2729363"/>
                  <a:pt x="1222744" y="2721935"/>
                </a:cubicBezTo>
                <a:cubicBezTo>
                  <a:pt x="1237164" y="2711635"/>
                  <a:pt x="1250529" y="2699867"/>
                  <a:pt x="1265274" y="2690037"/>
                </a:cubicBezTo>
                <a:cubicBezTo>
                  <a:pt x="1267095" y="2688823"/>
                  <a:pt x="1339764" y="2646564"/>
                  <a:pt x="1350335" y="2636874"/>
                </a:cubicBezTo>
                <a:cubicBezTo>
                  <a:pt x="1383588" y="2606392"/>
                  <a:pt x="1405680" y="2561355"/>
                  <a:pt x="1446028" y="2541181"/>
                </a:cubicBezTo>
                <a:cubicBezTo>
                  <a:pt x="1460205" y="2534093"/>
                  <a:pt x="1475878" y="2529426"/>
                  <a:pt x="1488558" y="2519916"/>
                </a:cubicBezTo>
                <a:cubicBezTo>
                  <a:pt x="1590184" y="2443696"/>
                  <a:pt x="1488059" y="2509782"/>
                  <a:pt x="1552353" y="2445488"/>
                </a:cubicBezTo>
                <a:cubicBezTo>
                  <a:pt x="1564884" y="2432957"/>
                  <a:pt x="1581429" y="2425123"/>
                  <a:pt x="1594884" y="2413590"/>
                </a:cubicBezTo>
                <a:cubicBezTo>
                  <a:pt x="1606301" y="2403804"/>
                  <a:pt x="1615230" y="2391319"/>
                  <a:pt x="1626781" y="2381693"/>
                </a:cubicBezTo>
                <a:cubicBezTo>
                  <a:pt x="1659944" y="2354057"/>
                  <a:pt x="1655194" y="2370100"/>
                  <a:pt x="1679944" y="2339162"/>
                </a:cubicBezTo>
                <a:cubicBezTo>
                  <a:pt x="1702359" y="2311143"/>
                  <a:pt x="1700635" y="2297015"/>
                  <a:pt x="1733107" y="2275367"/>
                </a:cubicBezTo>
                <a:cubicBezTo>
                  <a:pt x="1742432" y="2269150"/>
                  <a:pt x="1754372" y="2268279"/>
                  <a:pt x="1765004" y="2264735"/>
                </a:cubicBezTo>
                <a:cubicBezTo>
                  <a:pt x="1772093" y="2254102"/>
                  <a:pt x="1777234" y="2241873"/>
                  <a:pt x="1786270" y="2232837"/>
                </a:cubicBezTo>
                <a:cubicBezTo>
                  <a:pt x="1802317" y="2216790"/>
                  <a:pt x="1824663" y="2207537"/>
                  <a:pt x="1839432" y="2190307"/>
                </a:cubicBezTo>
                <a:cubicBezTo>
                  <a:pt x="1846726" y="2181797"/>
                  <a:pt x="1844048" y="2167865"/>
                  <a:pt x="1850065" y="2158409"/>
                </a:cubicBezTo>
                <a:cubicBezTo>
                  <a:pt x="1855858" y="2149305"/>
                  <a:pt x="1906907" y="2074658"/>
                  <a:pt x="1935125" y="2052083"/>
                </a:cubicBezTo>
                <a:cubicBezTo>
                  <a:pt x="1945104" y="2044100"/>
                  <a:pt x="1956390" y="2037906"/>
                  <a:pt x="1967023" y="2030818"/>
                </a:cubicBezTo>
                <a:cubicBezTo>
                  <a:pt x="1984911" y="1977159"/>
                  <a:pt x="1964667" y="2016129"/>
                  <a:pt x="2009553" y="1977655"/>
                </a:cubicBezTo>
                <a:cubicBezTo>
                  <a:pt x="2073766" y="1922615"/>
                  <a:pt x="2025373" y="1944028"/>
                  <a:pt x="2083981" y="1924493"/>
                </a:cubicBezTo>
                <a:cubicBezTo>
                  <a:pt x="2098158" y="1903228"/>
                  <a:pt x="2111176" y="1881143"/>
                  <a:pt x="2126511" y="1860697"/>
                </a:cubicBezTo>
                <a:cubicBezTo>
                  <a:pt x="2140207" y="1842435"/>
                  <a:pt x="2167234" y="1808040"/>
                  <a:pt x="2179674" y="1786269"/>
                </a:cubicBezTo>
                <a:cubicBezTo>
                  <a:pt x="2187538" y="1772507"/>
                  <a:pt x="2192538" y="1757180"/>
                  <a:pt x="2200939" y="1743739"/>
                </a:cubicBezTo>
                <a:cubicBezTo>
                  <a:pt x="2236816" y="1686337"/>
                  <a:pt x="2224586" y="1716152"/>
                  <a:pt x="2264735" y="1669311"/>
                </a:cubicBezTo>
                <a:cubicBezTo>
                  <a:pt x="2276267" y="1655856"/>
                  <a:pt x="2285287" y="1640394"/>
                  <a:pt x="2296632" y="1626781"/>
                </a:cubicBezTo>
                <a:cubicBezTo>
                  <a:pt x="2303050" y="1619080"/>
                  <a:pt x="2311480" y="1613217"/>
                  <a:pt x="2317898" y="1605516"/>
                </a:cubicBezTo>
                <a:cubicBezTo>
                  <a:pt x="2329243" y="1591903"/>
                  <a:pt x="2339495" y="1577406"/>
                  <a:pt x="2349795" y="1562986"/>
                </a:cubicBezTo>
                <a:cubicBezTo>
                  <a:pt x="2357222" y="1552587"/>
                  <a:pt x="2362024" y="1540124"/>
                  <a:pt x="2371060" y="1531088"/>
                </a:cubicBezTo>
                <a:cubicBezTo>
                  <a:pt x="2383591" y="1518557"/>
                  <a:pt x="2400254" y="1510859"/>
                  <a:pt x="2413591" y="1499190"/>
                </a:cubicBezTo>
                <a:cubicBezTo>
                  <a:pt x="2428679" y="1485988"/>
                  <a:pt x="2441944" y="1470837"/>
                  <a:pt x="2456121" y="1456660"/>
                </a:cubicBezTo>
                <a:cubicBezTo>
                  <a:pt x="2475262" y="1399232"/>
                  <a:pt x="2454947" y="1444332"/>
                  <a:pt x="2509284" y="1382232"/>
                </a:cubicBezTo>
                <a:cubicBezTo>
                  <a:pt x="2520953" y="1368896"/>
                  <a:pt x="2531351" y="1354447"/>
                  <a:pt x="2541181" y="1339702"/>
                </a:cubicBezTo>
                <a:cubicBezTo>
                  <a:pt x="2552644" y="1322507"/>
                  <a:pt x="2559630" y="1302230"/>
                  <a:pt x="2573079" y="1286539"/>
                </a:cubicBezTo>
                <a:cubicBezTo>
                  <a:pt x="2581395" y="1276837"/>
                  <a:pt x="2594344" y="1272362"/>
                  <a:pt x="2604977" y="1265274"/>
                </a:cubicBezTo>
                <a:cubicBezTo>
                  <a:pt x="2615609" y="1251097"/>
                  <a:pt x="2627482" y="1237771"/>
                  <a:pt x="2636874" y="1222744"/>
                </a:cubicBezTo>
                <a:cubicBezTo>
                  <a:pt x="2645274" y="1209303"/>
                  <a:pt x="2648926" y="1193112"/>
                  <a:pt x="2658139" y="1180214"/>
                </a:cubicBezTo>
                <a:cubicBezTo>
                  <a:pt x="2716477" y="1098541"/>
                  <a:pt x="2667474" y="1214711"/>
                  <a:pt x="2732567" y="1084521"/>
                </a:cubicBezTo>
                <a:cubicBezTo>
                  <a:pt x="2803096" y="943460"/>
                  <a:pt x="2717530" y="1119608"/>
                  <a:pt x="2764465" y="1010093"/>
                </a:cubicBezTo>
                <a:cubicBezTo>
                  <a:pt x="2770709" y="995524"/>
                  <a:pt x="2778642" y="981739"/>
                  <a:pt x="2785730" y="967562"/>
                </a:cubicBezTo>
                <a:cubicBezTo>
                  <a:pt x="2808604" y="853197"/>
                  <a:pt x="2774366" y="973268"/>
                  <a:pt x="2838893" y="871869"/>
                </a:cubicBezTo>
                <a:cubicBezTo>
                  <a:pt x="2853384" y="849097"/>
                  <a:pt x="2860767" y="822503"/>
                  <a:pt x="2870791" y="797442"/>
                </a:cubicBezTo>
                <a:cubicBezTo>
                  <a:pt x="2874953" y="787036"/>
                  <a:pt x="2875862" y="775275"/>
                  <a:pt x="2881423" y="765544"/>
                </a:cubicBezTo>
                <a:cubicBezTo>
                  <a:pt x="2890215" y="750158"/>
                  <a:pt x="2903159" y="737532"/>
                  <a:pt x="2913321" y="723014"/>
                </a:cubicBezTo>
                <a:cubicBezTo>
                  <a:pt x="2927977" y="702076"/>
                  <a:pt x="2940516" y="679664"/>
                  <a:pt x="2955851" y="659218"/>
                </a:cubicBezTo>
                <a:cubicBezTo>
                  <a:pt x="2966484" y="645041"/>
                  <a:pt x="2978357" y="631715"/>
                  <a:pt x="2987749" y="616688"/>
                </a:cubicBezTo>
                <a:cubicBezTo>
                  <a:pt x="3013748" y="575090"/>
                  <a:pt x="3001013" y="577379"/>
                  <a:pt x="3030279" y="542260"/>
                </a:cubicBezTo>
                <a:cubicBezTo>
                  <a:pt x="3039905" y="530708"/>
                  <a:pt x="3054104" y="523048"/>
                  <a:pt x="3062177" y="510362"/>
                </a:cubicBezTo>
                <a:cubicBezTo>
                  <a:pt x="3079196" y="483618"/>
                  <a:pt x="3090530" y="453655"/>
                  <a:pt x="3104707" y="425302"/>
                </a:cubicBezTo>
                <a:cubicBezTo>
                  <a:pt x="3111795" y="411125"/>
                  <a:pt x="3117180" y="395960"/>
                  <a:pt x="3125972" y="382772"/>
                </a:cubicBezTo>
                <a:cubicBezTo>
                  <a:pt x="3133060" y="372139"/>
                  <a:pt x="3141522" y="362304"/>
                  <a:pt x="3147237" y="350874"/>
                </a:cubicBezTo>
                <a:cubicBezTo>
                  <a:pt x="3152249" y="340849"/>
                  <a:pt x="3151653" y="328301"/>
                  <a:pt x="3157870" y="318976"/>
                </a:cubicBezTo>
                <a:cubicBezTo>
                  <a:pt x="3166211" y="306465"/>
                  <a:pt x="3181027" y="299315"/>
                  <a:pt x="3189767" y="287079"/>
                </a:cubicBezTo>
                <a:cubicBezTo>
                  <a:pt x="3198980" y="274181"/>
                  <a:pt x="3203168" y="258311"/>
                  <a:pt x="3211032" y="244549"/>
                </a:cubicBezTo>
                <a:cubicBezTo>
                  <a:pt x="3217372" y="233454"/>
                  <a:pt x="3225209" y="223284"/>
                  <a:pt x="3232298" y="212651"/>
                </a:cubicBezTo>
                <a:cubicBezTo>
                  <a:pt x="3235842" y="180753"/>
                  <a:pt x="3238391" y="148729"/>
                  <a:pt x="3242930" y="116958"/>
                </a:cubicBezTo>
                <a:cubicBezTo>
                  <a:pt x="3245486" y="99068"/>
                  <a:pt x="3249180" y="81327"/>
                  <a:pt x="3253563" y="63795"/>
                </a:cubicBezTo>
                <a:cubicBezTo>
                  <a:pt x="3256281" y="52922"/>
                  <a:pt x="3262353" y="42952"/>
                  <a:pt x="3264195" y="31897"/>
                </a:cubicBezTo>
                <a:cubicBezTo>
                  <a:pt x="3265943" y="21409"/>
                  <a:pt x="3264195" y="10632"/>
                  <a:pt x="326419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5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/>
          <p:cNvSpPr/>
          <p:nvPr/>
        </p:nvSpPr>
        <p:spPr>
          <a:xfrm>
            <a:off x="3381004" y="165851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5498679" y="165851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3906490" y="165851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3642173" y="165851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4177099" y="165851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4438268" y="165851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4702584" y="165851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4963754" y="165851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5228070" y="165851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3381004" y="194826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5498679" y="194826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>
            <a:off x="3906490" y="194826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3642173" y="194826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4177099" y="194826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4438268" y="194826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4702584" y="194826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4963754" y="194826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5228070" y="194826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381004" y="22380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5498679" y="223802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906490" y="22380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3642173" y="22380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4177099" y="22380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/>
          <p:cNvSpPr/>
          <p:nvPr/>
        </p:nvSpPr>
        <p:spPr>
          <a:xfrm>
            <a:off x="4438268" y="22380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4702584" y="22380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/>
          <p:cNvSpPr/>
          <p:nvPr/>
        </p:nvSpPr>
        <p:spPr>
          <a:xfrm>
            <a:off x="4963754" y="22380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5228070" y="223802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/>
          <p:cNvSpPr/>
          <p:nvPr/>
        </p:nvSpPr>
        <p:spPr>
          <a:xfrm>
            <a:off x="3381004" y="25277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5498679" y="252777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/>
          <p:cNvSpPr/>
          <p:nvPr/>
        </p:nvSpPr>
        <p:spPr>
          <a:xfrm>
            <a:off x="3906490" y="25277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642173" y="25277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4177099" y="25277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4438268" y="25277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/>
          <p:cNvSpPr/>
          <p:nvPr/>
        </p:nvSpPr>
        <p:spPr>
          <a:xfrm>
            <a:off x="4702584" y="25277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4963754" y="252777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/>
          <p:cNvSpPr/>
          <p:nvPr/>
        </p:nvSpPr>
        <p:spPr>
          <a:xfrm>
            <a:off x="5228070" y="252777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381004" y="2817521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5498679" y="2817521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906490" y="2817521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3642173" y="2817521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4177099" y="2817521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/>
          <p:cNvSpPr/>
          <p:nvPr/>
        </p:nvSpPr>
        <p:spPr>
          <a:xfrm>
            <a:off x="4438268" y="2817521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4702584" y="2817521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4963754" y="2817521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5228070" y="2817521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3381004" y="310727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5498679" y="310727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3906490" y="310727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2173" y="310727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/>
          <p:cNvSpPr/>
          <p:nvPr/>
        </p:nvSpPr>
        <p:spPr>
          <a:xfrm>
            <a:off x="4177099" y="310727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4438268" y="310727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4702584" y="310727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4963754" y="310727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/>
          <p:cNvSpPr/>
          <p:nvPr/>
        </p:nvSpPr>
        <p:spPr>
          <a:xfrm>
            <a:off x="5228070" y="310727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381004" y="339702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/>
          <p:cNvSpPr/>
          <p:nvPr/>
        </p:nvSpPr>
        <p:spPr>
          <a:xfrm>
            <a:off x="5498679" y="339702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906490" y="339702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/>
        </p:nvSpPr>
        <p:spPr>
          <a:xfrm>
            <a:off x="3642173" y="339702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4177099" y="339702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/>
          <p:cNvSpPr/>
          <p:nvPr/>
        </p:nvSpPr>
        <p:spPr>
          <a:xfrm>
            <a:off x="4438268" y="339702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4702584" y="339702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/>
          <p:cNvSpPr/>
          <p:nvPr/>
        </p:nvSpPr>
        <p:spPr>
          <a:xfrm>
            <a:off x="4963754" y="339702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5228070" y="339702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/>
          <p:cNvSpPr/>
          <p:nvPr/>
        </p:nvSpPr>
        <p:spPr>
          <a:xfrm>
            <a:off x="3381004" y="368677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5498679" y="368677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3906490" y="368677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642173" y="368677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/>
          <p:cNvSpPr/>
          <p:nvPr/>
        </p:nvSpPr>
        <p:spPr>
          <a:xfrm>
            <a:off x="4177099" y="368677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4438268" y="368677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/>
          <p:cNvSpPr/>
          <p:nvPr/>
        </p:nvSpPr>
        <p:spPr>
          <a:xfrm>
            <a:off x="4702584" y="368677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4963754" y="368677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/>
          <p:cNvSpPr/>
          <p:nvPr/>
        </p:nvSpPr>
        <p:spPr>
          <a:xfrm>
            <a:off x="5228070" y="368677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381004" y="3976526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/>
          <p:cNvSpPr/>
          <p:nvPr/>
        </p:nvSpPr>
        <p:spPr>
          <a:xfrm>
            <a:off x="5498679" y="397652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906490" y="3976526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/>
          <p:cNvSpPr/>
          <p:nvPr/>
        </p:nvSpPr>
        <p:spPr>
          <a:xfrm>
            <a:off x="3642173" y="3976526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4177099" y="3976526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/>
          <p:cNvSpPr/>
          <p:nvPr/>
        </p:nvSpPr>
        <p:spPr>
          <a:xfrm>
            <a:off x="4438268" y="3976526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4702584" y="397652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4963754" y="397652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5228070" y="397652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/>
          <p:cNvSpPr/>
          <p:nvPr/>
        </p:nvSpPr>
        <p:spPr>
          <a:xfrm>
            <a:off x="3381004" y="4266277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5498679" y="42662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/>
          <p:cNvSpPr/>
          <p:nvPr/>
        </p:nvSpPr>
        <p:spPr>
          <a:xfrm>
            <a:off x="3906490" y="4266277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3642173" y="4266277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/>
          <p:cNvSpPr/>
          <p:nvPr/>
        </p:nvSpPr>
        <p:spPr>
          <a:xfrm>
            <a:off x="4177099" y="42662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438268" y="42662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/>
          <p:cNvSpPr/>
          <p:nvPr/>
        </p:nvSpPr>
        <p:spPr>
          <a:xfrm>
            <a:off x="4702584" y="42662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963754" y="42662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/>
          <p:cNvSpPr/>
          <p:nvPr/>
        </p:nvSpPr>
        <p:spPr>
          <a:xfrm>
            <a:off x="5228070" y="42662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3381004" y="45560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/>
          <p:cNvSpPr/>
          <p:nvPr/>
        </p:nvSpPr>
        <p:spPr>
          <a:xfrm>
            <a:off x="5498679" y="45560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3906490" y="45560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/>
          <p:cNvSpPr/>
          <p:nvPr/>
        </p:nvSpPr>
        <p:spPr>
          <a:xfrm>
            <a:off x="3642173" y="45560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177099" y="45560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/>
          <p:cNvSpPr/>
          <p:nvPr/>
        </p:nvSpPr>
        <p:spPr>
          <a:xfrm>
            <a:off x="4438268" y="45560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702584" y="45560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/>
          <p:cNvSpPr/>
          <p:nvPr/>
        </p:nvSpPr>
        <p:spPr>
          <a:xfrm>
            <a:off x="4963754" y="45560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5228070" y="45560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/>
          <p:cNvSpPr/>
          <p:nvPr/>
        </p:nvSpPr>
        <p:spPr>
          <a:xfrm>
            <a:off x="3381004" y="484577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5498679" y="484577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/>
          <p:cNvSpPr/>
          <p:nvPr/>
        </p:nvSpPr>
        <p:spPr>
          <a:xfrm>
            <a:off x="3906490" y="484577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3642173" y="484577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/>
          <p:cNvSpPr/>
          <p:nvPr/>
        </p:nvSpPr>
        <p:spPr>
          <a:xfrm>
            <a:off x="4177099" y="484577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438268" y="484577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/>
          <p:cNvSpPr/>
          <p:nvPr/>
        </p:nvSpPr>
        <p:spPr>
          <a:xfrm>
            <a:off x="4702584" y="484577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963754" y="484577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/>
          <p:cNvSpPr/>
          <p:nvPr/>
        </p:nvSpPr>
        <p:spPr>
          <a:xfrm>
            <a:off x="5228070" y="484577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 rot="279543">
            <a:off x="2987749" y="1286535"/>
            <a:ext cx="3264971" cy="3583172"/>
          </a:xfrm>
          <a:custGeom>
            <a:avLst/>
            <a:gdLst>
              <a:gd name="connsiteX0" fmla="*/ 0 w 3264971"/>
              <a:gd name="connsiteY0" fmla="*/ 3583172 h 3583172"/>
              <a:gd name="connsiteX1" fmla="*/ 42530 w 3264971"/>
              <a:gd name="connsiteY1" fmla="*/ 3530009 h 3583172"/>
              <a:gd name="connsiteX2" fmla="*/ 63795 w 3264971"/>
              <a:gd name="connsiteY2" fmla="*/ 3498111 h 3583172"/>
              <a:gd name="connsiteX3" fmla="*/ 95693 w 3264971"/>
              <a:gd name="connsiteY3" fmla="*/ 3476846 h 3583172"/>
              <a:gd name="connsiteX4" fmla="*/ 116958 w 3264971"/>
              <a:gd name="connsiteY4" fmla="*/ 3444949 h 3583172"/>
              <a:gd name="connsiteX5" fmla="*/ 202018 w 3264971"/>
              <a:gd name="connsiteY5" fmla="*/ 3381153 h 3583172"/>
              <a:gd name="connsiteX6" fmla="*/ 255181 w 3264971"/>
              <a:gd name="connsiteY6" fmla="*/ 3349255 h 3583172"/>
              <a:gd name="connsiteX7" fmla="*/ 287079 w 3264971"/>
              <a:gd name="connsiteY7" fmla="*/ 3327990 h 3583172"/>
              <a:gd name="connsiteX8" fmla="*/ 329609 w 3264971"/>
              <a:gd name="connsiteY8" fmla="*/ 3317358 h 3583172"/>
              <a:gd name="connsiteX9" fmla="*/ 361507 w 3264971"/>
              <a:gd name="connsiteY9" fmla="*/ 3296093 h 3583172"/>
              <a:gd name="connsiteX10" fmla="*/ 425302 w 3264971"/>
              <a:gd name="connsiteY10" fmla="*/ 3274828 h 3583172"/>
              <a:gd name="connsiteX11" fmla="*/ 510363 w 3264971"/>
              <a:gd name="connsiteY11" fmla="*/ 3221665 h 3583172"/>
              <a:gd name="connsiteX12" fmla="*/ 552893 w 3264971"/>
              <a:gd name="connsiteY12" fmla="*/ 3200400 h 3583172"/>
              <a:gd name="connsiteX13" fmla="*/ 584791 w 3264971"/>
              <a:gd name="connsiteY13" fmla="*/ 3179135 h 3583172"/>
              <a:gd name="connsiteX14" fmla="*/ 627321 w 3264971"/>
              <a:gd name="connsiteY14" fmla="*/ 3168502 h 3583172"/>
              <a:gd name="connsiteX15" fmla="*/ 680484 w 3264971"/>
              <a:gd name="connsiteY15" fmla="*/ 3125972 h 3583172"/>
              <a:gd name="connsiteX16" fmla="*/ 723014 w 3264971"/>
              <a:gd name="connsiteY16" fmla="*/ 3104707 h 3583172"/>
              <a:gd name="connsiteX17" fmla="*/ 754911 w 3264971"/>
              <a:gd name="connsiteY17" fmla="*/ 3083442 h 3583172"/>
              <a:gd name="connsiteX18" fmla="*/ 797442 w 3264971"/>
              <a:gd name="connsiteY18" fmla="*/ 3062176 h 3583172"/>
              <a:gd name="connsiteX19" fmla="*/ 882502 w 3264971"/>
              <a:gd name="connsiteY19" fmla="*/ 3019646 h 3583172"/>
              <a:gd name="connsiteX20" fmla="*/ 978195 w 3264971"/>
              <a:gd name="connsiteY20" fmla="*/ 2945218 h 3583172"/>
              <a:gd name="connsiteX21" fmla="*/ 1084521 w 3264971"/>
              <a:gd name="connsiteY21" fmla="*/ 2849525 h 3583172"/>
              <a:gd name="connsiteX22" fmla="*/ 1158949 w 3264971"/>
              <a:gd name="connsiteY22" fmla="*/ 2785730 h 3583172"/>
              <a:gd name="connsiteX23" fmla="*/ 1190846 w 3264971"/>
              <a:gd name="connsiteY23" fmla="*/ 2743200 h 3583172"/>
              <a:gd name="connsiteX24" fmla="*/ 1222744 w 3264971"/>
              <a:gd name="connsiteY24" fmla="*/ 2721935 h 3583172"/>
              <a:gd name="connsiteX25" fmla="*/ 1265274 w 3264971"/>
              <a:gd name="connsiteY25" fmla="*/ 2690037 h 3583172"/>
              <a:gd name="connsiteX26" fmla="*/ 1350335 w 3264971"/>
              <a:gd name="connsiteY26" fmla="*/ 2636874 h 3583172"/>
              <a:gd name="connsiteX27" fmla="*/ 1446028 w 3264971"/>
              <a:gd name="connsiteY27" fmla="*/ 2541181 h 3583172"/>
              <a:gd name="connsiteX28" fmla="*/ 1488558 w 3264971"/>
              <a:gd name="connsiteY28" fmla="*/ 2519916 h 3583172"/>
              <a:gd name="connsiteX29" fmla="*/ 1552353 w 3264971"/>
              <a:gd name="connsiteY29" fmla="*/ 2445488 h 3583172"/>
              <a:gd name="connsiteX30" fmla="*/ 1594884 w 3264971"/>
              <a:gd name="connsiteY30" fmla="*/ 2413590 h 3583172"/>
              <a:gd name="connsiteX31" fmla="*/ 1626781 w 3264971"/>
              <a:gd name="connsiteY31" fmla="*/ 2381693 h 3583172"/>
              <a:gd name="connsiteX32" fmla="*/ 1679944 w 3264971"/>
              <a:gd name="connsiteY32" fmla="*/ 2339162 h 3583172"/>
              <a:gd name="connsiteX33" fmla="*/ 1733107 w 3264971"/>
              <a:gd name="connsiteY33" fmla="*/ 2275367 h 3583172"/>
              <a:gd name="connsiteX34" fmla="*/ 1765004 w 3264971"/>
              <a:gd name="connsiteY34" fmla="*/ 2264735 h 3583172"/>
              <a:gd name="connsiteX35" fmla="*/ 1786270 w 3264971"/>
              <a:gd name="connsiteY35" fmla="*/ 2232837 h 3583172"/>
              <a:gd name="connsiteX36" fmla="*/ 1839432 w 3264971"/>
              <a:gd name="connsiteY36" fmla="*/ 2190307 h 3583172"/>
              <a:gd name="connsiteX37" fmla="*/ 1850065 w 3264971"/>
              <a:gd name="connsiteY37" fmla="*/ 2158409 h 3583172"/>
              <a:gd name="connsiteX38" fmla="*/ 1935125 w 3264971"/>
              <a:gd name="connsiteY38" fmla="*/ 2052083 h 3583172"/>
              <a:gd name="connsiteX39" fmla="*/ 1967023 w 3264971"/>
              <a:gd name="connsiteY39" fmla="*/ 2030818 h 3583172"/>
              <a:gd name="connsiteX40" fmla="*/ 2009553 w 3264971"/>
              <a:gd name="connsiteY40" fmla="*/ 1977655 h 3583172"/>
              <a:gd name="connsiteX41" fmla="*/ 2083981 w 3264971"/>
              <a:gd name="connsiteY41" fmla="*/ 1924493 h 3583172"/>
              <a:gd name="connsiteX42" fmla="*/ 2126511 w 3264971"/>
              <a:gd name="connsiteY42" fmla="*/ 1860697 h 3583172"/>
              <a:gd name="connsiteX43" fmla="*/ 2179674 w 3264971"/>
              <a:gd name="connsiteY43" fmla="*/ 1786269 h 3583172"/>
              <a:gd name="connsiteX44" fmla="*/ 2200939 w 3264971"/>
              <a:gd name="connsiteY44" fmla="*/ 1743739 h 3583172"/>
              <a:gd name="connsiteX45" fmla="*/ 2264735 w 3264971"/>
              <a:gd name="connsiteY45" fmla="*/ 1669311 h 3583172"/>
              <a:gd name="connsiteX46" fmla="*/ 2296632 w 3264971"/>
              <a:gd name="connsiteY46" fmla="*/ 1626781 h 3583172"/>
              <a:gd name="connsiteX47" fmla="*/ 2317898 w 3264971"/>
              <a:gd name="connsiteY47" fmla="*/ 1605516 h 3583172"/>
              <a:gd name="connsiteX48" fmla="*/ 2349795 w 3264971"/>
              <a:gd name="connsiteY48" fmla="*/ 1562986 h 3583172"/>
              <a:gd name="connsiteX49" fmla="*/ 2371060 w 3264971"/>
              <a:gd name="connsiteY49" fmla="*/ 1531088 h 3583172"/>
              <a:gd name="connsiteX50" fmla="*/ 2413591 w 3264971"/>
              <a:gd name="connsiteY50" fmla="*/ 1499190 h 3583172"/>
              <a:gd name="connsiteX51" fmla="*/ 2456121 w 3264971"/>
              <a:gd name="connsiteY51" fmla="*/ 1456660 h 3583172"/>
              <a:gd name="connsiteX52" fmla="*/ 2509284 w 3264971"/>
              <a:gd name="connsiteY52" fmla="*/ 1382232 h 3583172"/>
              <a:gd name="connsiteX53" fmla="*/ 2541181 w 3264971"/>
              <a:gd name="connsiteY53" fmla="*/ 1339702 h 3583172"/>
              <a:gd name="connsiteX54" fmla="*/ 2573079 w 3264971"/>
              <a:gd name="connsiteY54" fmla="*/ 1286539 h 3583172"/>
              <a:gd name="connsiteX55" fmla="*/ 2604977 w 3264971"/>
              <a:gd name="connsiteY55" fmla="*/ 1265274 h 3583172"/>
              <a:gd name="connsiteX56" fmla="*/ 2636874 w 3264971"/>
              <a:gd name="connsiteY56" fmla="*/ 1222744 h 3583172"/>
              <a:gd name="connsiteX57" fmla="*/ 2658139 w 3264971"/>
              <a:gd name="connsiteY57" fmla="*/ 1180214 h 3583172"/>
              <a:gd name="connsiteX58" fmla="*/ 2732567 w 3264971"/>
              <a:gd name="connsiteY58" fmla="*/ 1084521 h 3583172"/>
              <a:gd name="connsiteX59" fmla="*/ 2764465 w 3264971"/>
              <a:gd name="connsiteY59" fmla="*/ 1010093 h 3583172"/>
              <a:gd name="connsiteX60" fmla="*/ 2785730 w 3264971"/>
              <a:gd name="connsiteY60" fmla="*/ 967562 h 3583172"/>
              <a:gd name="connsiteX61" fmla="*/ 2838893 w 3264971"/>
              <a:gd name="connsiteY61" fmla="*/ 871869 h 3583172"/>
              <a:gd name="connsiteX62" fmla="*/ 2870791 w 3264971"/>
              <a:gd name="connsiteY62" fmla="*/ 797442 h 3583172"/>
              <a:gd name="connsiteX63" fmla="*/ 2881423 w 3264971"/>
              <a:gd name="connsiteY63" fmla="*/ 765544 h 3583172"/>
              <a:gd name="connsiteX64" fmla="*/ 2913321 w 3264971"/>
              <a:gd name="connsiteY64" fmla="*/ 723014 h 3583172"/>
              <a:gd name="connsiteX65" fmla="*/ 2955851 w 3264971"/>
              <a:gd name="connsiteY65" fmla="*/ 659218 h 3583172"/>
              <a:gd name="connsiteX66" fmla="*/ 2987749 w 3264971"/>
              <a:gd name="connsiteY66" fmla="*/ 616688 h 3583172"/>
              <a:gd name="connsiteX67" fmla="*/ 3030279 w 3264971"/>
              <a:gd name="connsiteY67" fmla="*/ 542260 h 3583172"/>
              <a:gd name="connsiteX68" fmla="*/ 3062177 w 3264971"/>
              <a:gd name="connsiteY68" fmla="*/ 510362 h 3583172"/>
              <a:gd name="connsiteX69" fmla="*/ 3104707 w 3264971"/>
              <a:gd name="connsiteY69" fmla="*/ 425302 h 3583172"/>
              <a:gd name="connsiteX70" fmla="*/ 3125972 w 3264971"/>
              <a:gd name="connsiteY70" fmla="*/ 382772 h 3583172"/>
              <a:gd name="connsiteX71" fmla="*/ 3147237 w 3264971"/>
              <a:gd name="connsiteY71" fmla="*/ 350874 h 3583172"/>
              <a:gd name="connsiteX72" fmla="*/ 3157870 w 3264971"/>
              <a:gd name="connsiteY72" fmla="*/ 318976 h 3583172"/>
              <a:gd name="connsiteX73" fmla="*/ 3189767 w 3264971"/>
              <a:gd name="connsiteY73" fmla="*/ 287079 h 3583172"/>
              <a:gd name="connsiteX74" fmla="*/ 3211032 w 3264971"/>
              <a:gd name="connsiteY74" fmla="*/ 244549 h 3583172"/>
              <a:gd name="connsiteX75" fmla="*/ 3232298 w 3264971"/>
              <a:gd name="connsiteY75" fmla="*/ 212651 h 3583172"/>
              <a:gd name="connsiteX76" fmla="*/ 3242930 w 3264971"/>
              <a:gd name="connsiteY76" fmla="*/ 116958 h 3583172"/>
              <a:gd name="connsiteX77" fmla="*/ 3253563 w 3264971"/>
              <a:gd name="connsiteY77" fmla="*/ 63795 h 3583172"/>
              <a:gd name="connsiteX78" fmla="*/ 3264195 w 3264971"/>
              <a:gd name="connsiteY78" fmla="*/ 31897 h 3583172"/>
              <a:gd name="connsiteX79" fmla="*/ 3264195 w 3264971"/>
              <a:gd name="connsiteY79" fmla="*/ 0 h 35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64971" h="3583172">
                <a:moveTo>
                  <a:pt x="0" y="3583172"/>
                </a:moveTo>
                <a:cubicBezTo>
                  <a:pt x="14177" y="3565451"/>
                  <a:pt x="28914" y="3548164"/>
                  <a:pt x="42530" y="3530009"/>
                </a:cubicBezTo>
                <a:cubicBezTo>
                  <a:pt x="50197" y="3519786"/>
                  <a:pt x="54759" y="3507147"/>
                  <a:pt x="63795" y="3498111"/>
                </a:cubicBezTo>
                <a:cubicBezTo>
                  <a:pt x="72831" y="3489075"/>
                  <a:pt x="85060" y="3483934"/>
                  <a:pt x="95693" y="3476846"/>
                </a:cubicBezTo>
                <a:cubicBezTo>
                  <a:pt x="102781" y="3466214"/>
                  <a:pt x="108975" y="3454927"/>
                  <a:pt x="116958" y="3444949"/>
                </a:cubicBezTo>
                <a:cubicBezTo>
                  <a:pt x="138265" y="3418314"/>
                  <a:pt x="175846" y="3396856"/>
                  <a:pt x="202018" y="3381153"/>
                </a:cubicBezTo>
                <a:cubicBezTo>
                  <a:pt x="219739" y="3370520"/>
                  <a:pt x="237656" y="3360208"/>
                  <a:pt x="255181" y="3349255"/>
                </a:cubicBezTo>
                <a:cubicBezTo>
                  <a:pt x="266017" y="3342482"/>
                  <a:pt x="275333" y="3333024"/>
                  <a:pt x="287079" y="3327990"/>
                </a:cubicBezTo>
                <a:cubicBezTo>
                  <a:pt x="300510" y="3322234"/>
                  <a:pt x="315432" y="3320902"/>
                  <a:pt x="329609" y="3317358"/>
                </a:cubicBezTo>
                <a:cubicBezTo>
                  <a:pt x="340242" y="3310270"/>
                  <a:pt x="349830" y="3301283"/>
                  <a:pt x="361507" y="3296093"/>
                </a:cubicBezTo>
                <a:cubicBezTo>
                  <a:pt x="381990" y="3286989"/>
                  <a:pt x="425302" y="3274828"/>
                  <a:pt x="425302" y="3274828"/>
                </a:cubicBezTo>
                <a:cubicBezTo>
                  <a:pt x="461624" y="3220344"/>
                  <a:pt x="429843" y="3253873"/>
                  <a:pt x="510363" y="3221665"/>
                </a:cubicBezTo>
                <a:cubicBezTo>
                  <a:pt x="525079" y="3215779"/>
                  <a:pt x="539131" y="3208264"/>
                  <a:pt x="552893" y="3200400"/>
                </a:cubicBezTo>
                <a:cubicBezTo>
                  <a:pt x="563988" y="3194060"/>
                  <a:pt x="573045" y="3184169"/>
                  <a:pt x="584791" y="3179135"/>
                </a:cubicBezTo>
                <a:cubicBezTo>
                  <a:pt x="598222" y="3173379"/>
                  <a:pt x="613144" y="3172046"/>
                  <a:pt x="627321" y="3168502"/>
                </a:cubicBezTo>
                <a:cubicBezTo>
                  <a:pt x="645042" y="3154325"/>
                  <a:pt x="661602" y="3138560"/>
                  <a:pt x="680484" y="3125972"/>
                </a:cubicBezTo>
                <a:cubicBezTo>
                  <a:pt x="693672" y="3117180"/>
                  <a:pt x="709252" y="3112571"/>
                  <a:pt x="723014" y="3104707"/>
                </a:cubicBezTo>
                <a:cubicBezTo>
                  <a:pt x="734109" y="3098367"/>
                  <a:pt x="743816" y="3089782"/>
                  <a:pt x="754911" y="3083442"/>
                </a:cubicBezTo>
                <a:cubicBezTo>
                  <a:pt x="768673" y="3075578"/>
                  <a:pt x="783586" y="3069874"/>
                  <a:pt x="797442" y="3062176"/>
                </a:cubicBezTo>
                <a:cubicBezTo>
                  <a:pt x="872768" y="3020328"/>
                  <a:pt x="824191" y="3039084"/>
                  <a:pt x="882502" y="3019646"/>
                </a:cubicBezTo>
                <a:cubicBezTo>
                  <a:pt x="914400" y="2994837"/>
                  <a:pt x="949621" y="2973792"/>
                  <a:pt x="978195" y="2945218"/>
                </a:cubicBezTo>
                <a:cubicBezTo>
                  <a:pt x="1111660" y="2811753"/>
                  <a:pt x="953603" y="2965896"/>
                  <a:pt x="1084521" y="2849525"/>
                </a:cubicBezTo>
                <a:cubicBezTo>
                  <a:pt x="1161870" y="2780770"/>
                  <a:pt x="1093935" y="2829072"/>
                  <a:pt x="1158949" y="2785730"/>
                </a:cubicBezTo>
                <a:cubicBezTo>
                  <a:pt x="1169581" y="2771553"/>
                  <a:pt x="1178316" y="2755730"/>
                  <a:pt x="1190846" y="2743200"/>
                </a:cubicBezTo>
                <a:cubicBezTo>
                  <a:pt x="1199882" y="2734164"/>
                  <a:pt x="1212345" y="2729363"/>
                  <a:pt x="1222744" y="2721935"/>
                </a:cubicBezTo>
                <a:cubicBezTo>
                  <a:pt x="1237164" y="2711635"/>
                  <a:pt x="1250529" y="2699867"/>
                  <a:pt x="1265274" y="2690037"/>
                </a:cubicBezTo>
                <a:cubicBezTo>
                  <a:pt x="1267095" y="2688823"/>
                  <a:pt x="1339764" y="2646564"/>
                  <a:pt x="1350335" y="2636874"/>
                </a:cubicBezTo>
                <a:cubicBezTo>
                  <a:pt x="1383588" y="2606392"/>
                  <a:pt x="1405680" y="2561355"/>
                  <a:pt x="1446028" y="2541181"/>
                </a:cubicBezTo>
                <a:cubicBezTo>
                  <a:pt x="1460205" y="2534093"/>
                  <a:pt x="1475878" y="2529426"/>
                  <a:pt x="1488558" y="2519916"/>
                </a:cubicBezTo>
                <a:cubicBezTo>
                  <a:pt x="1590184" y="2443696"/>
                  <a:pt x="1488059" y="2509782"/>
                  <a:pt x="1552353" y="2445488"/>
                </a:cubicBezTo>
                <a:cubicBezTo>
                  <a:pt x="1564884" y="2432957"/>
                  <a:pt x="1581429" y="2425123"/>
                  <a:pt x="1594884" y="2413590"/>
                </a:cubicBezTo>
                <a:cubicBezTo>
                  <a:pt x="1606301" y="2403804"/>
                  <a:pt x="1615230" y="2391319"/>
                  <a:pt x="1626781" y="2381693"/>
                </a:cubicBezTo>
                <a:cubicBezTo>
                  <a:pt x="1659944" y="2354057"/>
                  <a:pt x="1655194" y="2370100"/>
                  <a:pt x="1679944" y="2339162"/>
                </a:cubicBezTo>
                <a:cubicBezTo>
                  <a:pt x="1702359" y="2311143"/>
                  <a:pt x="1700635" y="2297015"/>
                  <a:pt x="1733107" y="2275367"/>
                </a:cubicBezTo>
                <a:cubicBezTo>
                  <a:pt x="1742432" y="2269150"/>
                  <a:pt x="1754372" y="2268279"/>
                  <a:pt x="1765004" y="2264735"/>
                </a:cubicBezTo>
                <a:cubicBezTo>
                  <a:pt x="1772093" y="2254102"/>
                  <a:pt x="1777234" y="2241873"/>
                  <a:pt x="1786270" y="2232837"/>
                </a:cubicBezTo>
                <a:cubicBezTo>
                  <a:pt x="1802317" y="2216790"/>
                  <a:pt x="1824663" y="2207537"/>
                  <a:pt x="1839432" y="2190307"/>
                </a:cubicBezTo>
                <a:cubicBezTo>
                  <a:pt x="1846726" y="2181797"/>
                  <a:pt x="1844048" y="2167865"/>
                  <a:pt x="1850065" y="2158409"/>
                </a:cubicBezTo>
                <a:cubicBezTo>
                  <a:pt x="1855858" y="2149305"/>
                  <a:pt x="1906907" y="2074658"/>
                  <a:pt x="1935125" y="2052083"/>
                </a:cubicBezTo>
                <a:cubicBezTo>
                  <a:pt x="1945104" y="2044100"/>
                  <a:pt x="1956390" y="2037906"/>
                  <a:pt x="1967023" y="2030818"/>
                </a:cubicBezTo>
                <a:cubicBezTo>
                  <a:pt x="1984911" y="1977159"/>
                  <a:pt x="1964667" y="2016129"/>
                  <a:pt x="2009553" y="1977655"/>
                </a:cubicBezTo>
                <a:cubicBezTo>
                  <a:pt x="2073766" y="1922615"/>
                  <a:pt x="2025373" y="1944028"/>
                  <a:pt x="2083981" y="1924493"/>
                </a:cubicBezTo>
                <a:cubicBezTo>
                  <a:pt x="2098158" y="1903228"/>
                  <a:pt x="2111176" y="1881143"/>
                  <a:pt x="2126511" y="1860697"/>
                </a:cubicBezTo>
                <a:cubicBezTo>
                  <a:pt x="2140207" y="1842435"/>
                  <a:pt x="2167234" y="1808040"/>
                  <a:pt x="2179674" y="1786269"/>
                </a:cubicBezTo>
                <a:cubicBezTo>
                  <a:pt x="2187538" y="1772507"/>
                  <a:pt x="2192538" y="1757180"/>
                  <a:pt x="2200939" y="1743739"/>
                </a:cubicBezTo>
                <a:cubicBezTo>
                  <a:pt x="2236816" y="1686337"/>
                  <a:pt x="2224586" y="1716152"/>
                  <a:pt x="2264735" y="1669311"/>
                </a:cubicBezTo>
                <a:cubicBezTo>
                  <a:pt x="2276267" y="1655856"/>
                  <a:pt x="2285287" y="1640394"/>
                  <a:pt x="2296632" y="1626781"/>
                </a:cubicBezTo>
                <a:cubicBezTo>
                  <a:pt x="2303050" y="1619080"/>
                  <a:pt x="2311480" y="1613217"/>
                  <a:pt x="2317898" y="1605516"/>
                </a:cubicBezTo>
                <a:cubicBezTo>
                  <a:pt x="2329243" y="1591903"/>
                  <a:pt x="2339495" y="1577406"/>
                  <a:pt x="2349795" y="1562986"/>
                </a:cubicBezTo>
                <a:cubicBezTo>
                  <a:pt x="2357222" y="1552587"/>
                  <a:pt x="2362024" y="1540124"/>
                  <a:pt x="2371060" y="1531088"/>
                </a:cubicBezTo>
                <a:cubicBezTo>
                  <a:pt x="2383591" y="1518557"/>
                  <a:pt x="2400254" y="1510859"/>
                  <a:pt x="2413591" y="1499190"/>
                </a:cubicBezTo>
                <a:cubicBezTo>
                  <a:pt x="2428679" y="1485988"/>
                  <a:pt x="2441944" y="1470837"/>
                  <a:pt x="2456121" y="1456660"/>
                </a:cubicBezTo>
                <a:cubicBezTo>
                  <a:pt x="2475262" y="1399232"/>
                  <a:pt x="2454947" y="1444332"/>
                  <a:pt x="2509284" y="1382232"/>
                </a:cubicBezTo>
                <a:cubicBezTo>
                  <a:pt x="2520953" y="1368896"/>
                  <a:pt x="2531351" y="1354447"/>
                  <a:pt x="2541181" y="1339702"/>
                </a:cubicBezTo>
                <a:cubicBezTo>
                  <a:pt x="2552644" y="1322507"/>
                  <a:pt x="2559630" y="1302230"/>
                  <a:pt x="2573079" y="1286539"/>
                </a:cubicBezTo>
                <a:cubicBezTo>
                  <a:pt x="2581395" y="1276837"/>
                  <a:pt x="2594344" y="1272362"/>
                  <a:pt x="2604977" y="1265274"/>
                </a:cubicBezTo>
                <a:cubicBezTo>
                  <a:pt x="2615609" y="1251097"/>
                  <a:pt x="2627482" y="1237771"/>
                  <a:pt x="2636874" y="1222744"/>
                </a:cubicBezTo>
                <a:cubicBezTo>
                  <a:pt x="2645274" y="1209303"/>
                  <a:pt x="2648926" y="1193112"/>
                  <a:pt x="2658139" y="1180214"/>
                </a:cubicBezTo>
                <a:cubicBezTo>
                  <a:pt x="2716477" y="1098541"/>
                  <a:pt x="2667474" y="1214711"/>
                  <a:pt x="2732567" y="1084521"/>
                </a:cubicBezTo>
                <a:cubicBezTo>
                  <a:pt x="2803096" y="943460"/>
                  <a:pt x="2717530" y="1119608"/>
                  <a:pt x="2764465" y="1010093"/>
                </a:cubicBezTo>
                <a:cubicBezTo>
                  <a:pt x="2770709" y="995524"/>
                  <a:pt x="2778642" y="981739"/>
                  <a:pt x="2785730" y="967562"/>
                </a:cubicBezTo>
                <a:cubicBezTo>
                  <a:pt x="2808604" y="853197"/>
                  <a:pt x="2774366" y="973268"/>
                  <a:pt x="2838893" y="871869"/>
                </a:cubicBezTo>
                <a:cubicBezTo>
                  <a:pt x="2853384" y="849097"/>
                  <a:pt x="2860767" y="822503"/>
                  <a:pt x="2870791" y="797442"/>
                </a:cubicBezTo>
                <a:cubicBezTo>
                  <a:pt x="2874953" y="787036"/>
                  <a:pt x="2875862" y="775275"/>
                  <a:pt x="2881423" y="765544"/>
                </a:cubicBezTo>
                <a:cubicBezTo>
                  <a:pt x="2890215" y="750158"/>
                  <a:pt x="2903159" y="737532"/>
                  <a:pt x="2913321" y="723014"/>
                </a:cubicBezTo>
                <a:cubicBezTo>
                  <a:pt x="2927977" y="702076"/>
                  <a:pt x="2940516" y="679664"/>
                  <a:pt x="2955851" y="659218"/>
                </a:cubicBezTo>
                <a:cubicBezTo>
                  <a:pt x="2966484" y="645041"/>
                  <a:pt x="2978357" y="631715"/>
                  <a:pt x="2987749" y="616688"/>
                </a:cubicBezTo>
                <a:cubicBezTo>
                  <a:pt x="3013748" y="575090"/>
                  <a:pt x="3001013" y="577379"/>
                  <a:pt x="3030279" y="542260"/>
                </a:cubicBezTo>
                <a:cubicBezTo>
                  <a:pt x="3039905" y="530708"/>
                  <a:pt x="3054104" y="523048"/>
                  <a:pt x="3062177" y="510362"/>
                </a:cubicBezTo>
                <a:cubicBezTo>
                  <a:pt x="3079196" y="483618"/>
                  <a:pt x="3090530" y="453655"/>
                  <a:pt x="3104707" y="425302"/>
                </a:cubicBezTo>
                <a:cubicBezTo>
                  <a:pt x="3111795" y="411125"/>
                  <a:pt x="3117180" y="395960"/>
                  <a:pt x="3125972" y="382772"/>
                </a:cubicBezTo>
                <a:cubicBezTo>
                  <a:pt x="3133060" y="372139"/>
                  <a:pt x="3141522" y="362304"/>
                  <a:pt x="3147237" y="350874"/>
                </a:cubicBezTo>
                <a:cubicBezTo>
                  <a:pt x="3152249" y="340849"/>
                  <a:pt x="3151653" y="328301"/>
                  <a:pt x="3157870" y="318976"/>
                </a:cubicBezTo>
                <a:cubicBezTo>
                  <a:pt x="3166211" y="306465"/>
                  <a:pt x="3181027" y="299315"/>
                  <a:pt x="3189767" y="287079"/>
                </a:cubicBezTo>
                <a:cubicBezTo>
                  <a:pt x="3198980" y="274181"/>
                  <a:pt x="3203168" y="258311"/>
                  <a:pt x="3211032" y="244549"/>
                </a:cubicBezTo>
                <a:cubicBezTo>
                  <a:pt x="3217372" y="233454"/>
                  <a:pt x="3225209" y="223284"/>
                  <a:pt x="3232298" y="212651"/>
                </a:cubicBezTo>
                <a:cubicBezTo>
                  <a:pt x="3235842" y="180753"/>
                  <a:pt x="3238391" y="148729"/>
                  <a:pt x="3242930" y="116958"/>
                </a:cubicBezTo>
                <a:cubicBezTo>
                  <a:pt x="3245486" y="99068"/>
                  <a:pt x="3249180" y="81327"/>
                  <a:pt x="3253563" y="63795"/>
                </a:cubicBezTo>
                <a:cubicBezTo>
                  <a:pt x="3256281" y="52922"/>
                  <a:pt x="3262353" y="42952"/>
                  <a:pt x="3264195" y="31897"/>
                </a:cubicBezTo>
                <a:cubicBezTo>
                  <a:pt x="3265943" y="21409"/>
                  <a:pt x="3264195" y="10632"/>
                  <a:pt x="326419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5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Stratified random sampling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510" y="1566895"/>
            <a:ext cx="83396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/>
              <a:t>A </a:t>
            </a:r>
            <a:r>
              <a:rPr lang="en-US" sz="2600" dirty="0">
                <a:solidFill>
                  <a:srgbClr val="0070C0"/>
                </a:solidFill>
              </a:rPr>
              <a:t>stratified random sample </a:t>
            </a:r>
            <a:r>
              <a:rPr lang="en-US" sz="2600" dirty="0"/>
              <a:t>is established by: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dividing the population into non-overlapping </a:t>
            </a:r>
            <a:r>
              <a:rPr lang="en-US" sz="2600" dirty="0">
                <a:solidFill>
                  <a:srgbClr val="0070C0"/>
                </a:solidFill>
              </a:rPr>
              <a:t>strata</a:t>
            </a:r>
            <a:endParaRPr lang="en-US" sz="2600"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selecting a random sample from within each </a:t>
            </a:r>
            <a:r>
              <a:rPr lang="en-US" sz="2600" dirty="0">
                <a:solidFill>
                  <a:srgbClr val="0070C0"/>
                </a:solidFill>
              </a:rPr>
              <a:t>stratum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1155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0573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0595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94708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91144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84698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80583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4137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70023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01155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70573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90595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94708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91144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84698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80583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74137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70023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01155" y="41035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70573" y="4103539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90595" y="41035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94708" y="41035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91144" y="41035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84698" y="4103539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80583" y="4103539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74137" y="4103539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70023" y="4103539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01155" y="4329450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70573" y="4329450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90595" y="4329450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94708" y="4329450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91144" y="4329450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84698" y="4329450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80583" y="4329450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74137" y="4329450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70023" y="4329450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801155" y="4555361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70573" y="4555361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90595" y="4555361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94708" y="4555361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91144" y="4555361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84698" y="4555361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80583" y="4555361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74137" y="4555361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70023" y="4555361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01155" y="4781272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70573" y="4781272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190595" y="4781272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94708" y="4781272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391144" y="4781272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84698" y="4781272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80583" y="4781272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74137" y="4781272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70023" y="4781272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01155" y="5007184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370573" y="5007184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90595" y="5007184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994708" y="5007184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91144" y="5007184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584698" y="5007184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80583" y="5007184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74137" y="5007184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70023" y="5007184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801155" y="5233095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70573" y="5233095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190595" y="5233095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994708" y="5233095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391144" y="5233095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584698" y="5233095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780583" y="5233095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974137" y="5233095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170023" y="5233095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801155" y="5459006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370573" y="5459006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190595" y="5459006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994708" y="5459006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391144" y="5459006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584698" y="5459006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780583" y="5459006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974137" y="5459006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170023" y="5459006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801155" y="5684917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70573" y="5684917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190595" y="5684917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94708" y="5684917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91144" y="5684917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584698" y="5684917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780583" y="5684917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974137" y="5684917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170023" y="5684917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801155" y="5910828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70573" y="5910828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190595" y="5910828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994708" y="5910828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391144" y="5910828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584698" y="5910828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80583" y="5910828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974137" y="5910828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170023" y="5910828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801155" y="61367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370573" y="6136739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190595" y="61367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994708" y="61367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391144" y="61367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584698" y="6136739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780583" y="6136739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974137" y="6136739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170023" y="6136739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3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Stratified random sampling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510" y="1587839"/>
            <a:ext cx="576399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Strata</a:t>
            </a:r>
            <a:r>
              <a:rPr lang="en-US" sz="2800" dirty="0"/>
              <a:t> are: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Mutually exclusive—each sample unit belongs to only one stratum and no sample units are excluded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Relatively homogeneous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Established in advance based on </a:t>
            </a:r>
            <a:r>
              <a:rPr lang="en-US" sz="2400" dirty="0">
                <a:solidFill>
                  <a:srgbClr val="0070C0"/>
                </a:solidFill>
              </a:rPr>
              <a:t>ancillary data</a:t>
            </a:r>
            <a:r>
              <a:rPr lang="en-US" sz="2400" dirty="0"/>
              <a:t>—information</a:t>
            </a:r>
            <a:r>
              <a:rPr lang="en-US" sz="2400" i="1" dirty="0"/>
              <a:t> </a:t>
            </a:r>
            <a:r>
              <a:rPr lang="en-US" sz="2400" dirty="0"/>
              <a:t>other than the attribute of interest but that varies with that attribute</a:t>
            </a:r>
            <a:endParaRPr lang="en-US" sz="24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517459" y="2466497"/>
            <a:ext cx="1765304" cy="2710933"/>
            <a:chOff x="4231459" y="3275201"/>
            <a:chExt cx="1765304" cy="2710933"/>
          </a:xfrm>
        </p:grpSpPr>
        <p:sp>
          <p:nvSpPr>
            <p:cNvPr id="6" name="Rectangle 5"/>
            <p:cNvSpPr/>
            <p:nvPr/>
          </p:nvSpPr>
          <p:spPr>
            <a:xfrm>
              <a:off x="4231459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0877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0899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25012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1448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15002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0887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04441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00327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31459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0877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0899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5012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21448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15002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10887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04441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00327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31459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00877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20899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5012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21448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15002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10887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04441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00327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31459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0877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20899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25012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21448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15002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10887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4441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00327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31459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00877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20899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25012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21448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15002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210887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04441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00327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231459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00877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20899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25012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21448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15002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10887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04441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600327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31459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00877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20899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25012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21448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015002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10887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04441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600327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31459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00877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20899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25012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21448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15002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10887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404441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00327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31459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800877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20899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25012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821448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015002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10887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404441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00327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231459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800877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620899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25012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821448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15002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210887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404441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600327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231459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800877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620899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425012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821448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15002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210887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04441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600327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231459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800877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620899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425012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821448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015002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210887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04441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600327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32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Stratified sampling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313979"/>
            <a:ext cx="4722419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u="sng" dirty="0"/>
              <a:t>Example</a:t>
            </a:r>
            <a:r>
              <a:rPr lang="en-US" sz="2400" dirty="0"/>
              <a:t>:  Estimate density of agaves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Know from previous studies that density varies with soil type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Stratify the population by soil type</a:t>
            </a:r>
            <a:endParaRPr lang="en-US" sz="2400" i="1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74"/>
          <a:stretch/>
        </p:blipFill>
        <p:spPr>
          <a:xfrm>
            <a:off x="5548905" y="812058"/>
            <a:ext cx="3302621" cy="52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Review: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8426"/>
                <a:ext cx="8205384" cy="258904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) </a:t>
                </a:r>
                <a:r>
                  <a:rPr lang="en-US" sz="2400" dirty="0">
                    <a:latin typeface="+mn-lt"/>
                  </a:rPr>
                  <a:t> </a:t>
                </a:r>
                <a:br>
                  <a:rPr lang="en-US" sz="2400" dirty="0">
                    <a:latin typeface="+mn-lt"/>
                  </a:rPr>
                </a:br>
                <a:endParaRPr lang="en-US" sz="24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Sample variance (</a:t>
                </a:r>
                <a:r>
                  <a:rPr lang="en-US" sz="2400" i="1" dirty="0">
                    <a:solidFill>
                      <a:srgbClr val="0070C0"/>
                    </a:solidFill>
                    <a:latin typeface="+mn-lt"/>
                  </a:rPr>
                  <a:t>s</a:t>
                </a:r>
                <a:r>
                  <a:rPr lang="en-US" sz="2400" i="1" baseline="30000" dirty="0">
                    <a:solidFill>
                      <a:srgbClr val="0070C0"/>
                    </a:solidFill>
                    <a:latin typeface="+mn-lt"/>
                  </a:rPr>
                  <a:t>2</a:t>
                </a: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) </a:t>
                </a:r>
                <a:br>
                  <a:rPr lang="en-US" sz="2400" dirty="0">
                    <a:solidFill>
                      <a:srgbClr val="0070C0"/>
                    </a:solidFill>
                    <a:latin typeface="+mn-lt"/>
                  </a:rPr>
                </a:br>
                <a:endParaRPr lang="en-US" sz="2400" dirty="0">
                  <a:latin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Sample std. deviation (</a:t>
                </a:r>
                <a:r>
                  <a:rPr lang="en-US" sz="2400" i="1" dirty="0">
                    <a:solidFill>
                      <a:srgbClr val="0070C0"/>
                    </a:solidFill>
                    <a:latin typeface="+mn-lt"/>
                  </a:rPr>
                  <a:t>s</a:t>
                </a: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)</a:t>
                </a:r>
                <a:br>
                  <a:rPr lang="en-US" sz="2400" dirty="0">
                    <a:solidFill>
                      <a:srgbClr val="0070C0"/>
                    </a:solidFill>
                    <a:latin typeface="+mn-lt"/>
                  </a:rPr>
                </a:br>
                <a:endParaRPr lang="en-US" sz="24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Variance of the estimate of the mean</a:t>
                </a:r>
                <a:br>
                  <a:rPr lang="en-US" sz="2400" dirty="0">
                    <a:solidFill>
                      <a:srgbClr val="0070C0"/>
                    </a:solidFill>
                  </a:rPr>
                </a:br>
                <a:endParaRPr lang="en-US" sz="24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Std. dev of the estimate (SE)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endParaRPr lang="en-US" sz="2400" dirty="0">
                  <a:solidFill>
                    <a:srgbClr val="0070C0"/>
                  </a:solidFill>
                  <a:latin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endParaRPr lang="en-US" sz="2400" dirty="0">
                  <a:latin typeface="+mn-lt"/>
                </a:endParaRPr>
              </a:p>
              <a:p>
                <a:pPr>
                  <a:buNone/>
                </a:pPr>
                <a:endParaRPr lang="en-US" sz="2400" dirty="0">
                  <a:latin typeface="+mn-lt"/>
                </a:endParaRPr>
              </a:p>
              <a:p>
                <a:pPr>
                  <a:buNone/>
                </a:pPr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8426"/>
                <a:ext cx="8205384" cy="2589040"/>
              </a:xfrm>
              <a:blipFill>
                <a:blip r:embed="rId3"/>
                <a:stretch>
                  <a:fillRect l="-927" t="-1951" b="-7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56135-B278-AB4B-B5B7-B263BBEB9C18}"/>
                  </a:ext>
                </a:extLst>
              </p:cNvPr>
              <p:cNvSpPr txBox="1"/>
              <p:nvPr/>
            </p:nvSpPr>
            <p:spPr>
              <a:xfrm>
                <a:off x="3831686" y="1299524"/>
                <a:ext cx="2636875" cy="816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56135-B278-AB4B-B5B7-B263BBEB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686" y="1299524"/>
                <a:ext cx="2636875" cy="816698"/>
              </a:xfrm>
              <a:prstGeom prst="rect">
                <a:avLst/>
              </a:prstGeom>
              <a:blipFill>
                <a:blip r:embed="rId4"/>
                <a:stretch>
                  <a:fillRect t="-73846" b="-6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D5BC30-A96A-6F44-BEBA-FE7393F80C1C}"/>
                  </a:ext>
                </a:extLst>
              </p:cNvPr>
              <p:cNvSpPr txBox="1"/>
              <p:nvPr/>
            </p:nvSpPr>
            <p:spPr>
              <a:xfrm>
                <a:off x="4357613" y="2417519"/>
                <a:ext cx="2636875" cy="675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D5BC30-A96A-6F44-BEBA-FE7393F80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613" y="2417519"/>
                <a:ext cx="2636875" cy="675121"/>
              </a:xfrm>
              <a:prstGeom prst="rect">
                <a:avLst/>
              </a:prstGeom>
              <a:blipFill>
                <a:blip r:embed="rId5"/>
                <a:stretch>
                  <a:fillRect t="-59259" b="-5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9EF07-90AD-5342-96DC-E9AF8E4A287E}"/>
                  </a:ext>
                </a:extLst>
              </p:cNvPr>
              <p:cNvSpPr txBox="1"/>
              <p:nvPr/>
            </p:nvSpPr>
            <p:spPr>
              <a:xfrm>
                <a:off x="4731342" y="3218290"/>
                <a:ext cx="4485846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9EF07-90AD-5342-96DC-E9AF8E4A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342" y="3218290"/>
                <a:ext cx="4485846" cy="843885"/>
              </a:xfrm>
              <a:prstGeom prst="rect">
                <a:avLst/>
              </a:prstGeom>
              <a:blipFill>
                <a:blip r:embed="rId6"/>
                <a:stretch>
                  <a:fillRect t="-35821" b="-3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D9574-4D31-5243-B2C1-95CDC7003408}"/>
                  </a:ext>
                </a:extLst>
              </p:cNvPr>
              <p:cNvSpPr txBox="1"/>
              <p:nvPr/>
            </p:nvSpPr>
            <p:spPr>
              <a:xfrm>
                <a:off x="5980209" y="4210011"/>
                <a:ext cx="2535141" cy="83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D9574-4D31-5243-B2C1-95CDC7003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09" y="4210011"/>
                <a:ext cx="2535141" cy="833498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42406C-AA92-E344-A851-C826C9D6F5CE}"/>
                  </a:ext>
                </a:extLst>
              </p:cNvPr>
              <p:cNvSpPr txBox="1"/>
              <p:nvPr/>
            </p:nvSpPr>
            <p:spPr>
              <a:xfrm>
                <a:off x="5237568" y="5304837"/>
                <a:ext cx="2902398" cy="793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42406C-AA92-E344-A851-C826C9D6F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68" y="5304837"/>
                <a:ext cx="2902398" cy="793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815" y="3898074"/>
            <a:ext cx="788584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/>
              <a:t>Why stratify?</a:t>
            </a:r>
          </a:p>
          <a:p>
            <a:pPr>
              <a:spcAft>
                <a:spcPts val="1800"/>
              </a:spcAft>
            </a:pPr>
            <a:r>
              <a:rPr lang="en-US" sz="2600" dirty="0"/>
              <a:t>Estimates have higher </a:t>
            </a:r>
            <a:r>
              <a:rPr lang="en-US" sz="2600" b="1" dirty="0"/>
              <a:t>precision</a:t>
            </a:r>
            <a:r>
              <a:rPr lang="en-US" sz="2600" dirty="0"/>
              <a:t> (i.e., lower uncertainty) than a simple random sample with the same effort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815" y="920543"/>
            <a:ext cx="7885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/>
              <a:t>When to stratify?</a:t>
            </a:r>
          </a:p>
          <a:p>
            <a:pPr>
              <a:spcAft>
                <a:spcPts val="1800"/>
              </a:spcAft>
            </a:pPr>
            <a:r>
              <a:rPr lang="en-US" sz="2600" dirty="0"/>
              <a:t>When the population is heterogeneous</a:t>
            </a:r>
          </a:p>
          <a:p>
            <a:pPr>
              <a:spcAft>
                <a:spcPts val="1800"/>
              </a:spcAft>
            </a:pPr>
            <a:r>
              <a:rPr lang="en-US" sz="2600" i="1" dirty="0">
                <a:solidFill>
                  <a:srgbClr val="0070C0"/>
                </a:solidFill>
              </a:rPr>
              <a:t>Effectively, stratifying divides the population into smaller, homogeneous subpopulations</a:t>
            </a:r>
          </a:p>
        </p:txBody>
      </p:sp>
    </p:spTree>
    <p:extLst>
      <p:ext uri="{BB962C8B-B14F-4D97-AF65-F5344CB8AC3E}">
        <p14:creationId xmlns:p14="http://schemas.microsoft.com/office/powerpoint/2010/main" val="371429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510" y="2061232"/>
            <a:ext cx="788584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solidFill>
                  <a:srgbClr val="0070C0"/>
                </a:solidFill>
              </a:rPr>
              <a:t>Any feature associated with unit-to-unit variation in the attribute of interest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Common:  vegetation community, soil type, elevation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Can stratify the same population multiple times</a:t>
            </a:r>
          </a:p>
          <a:p>
            <a:pPr>
              <a:spcAft>
                <a:spcPts val="1800"/>
              </a:spcAft>
            </a:pPr>
            <a:r>
              <a:rPr lang="en-US" sz="2600" dirty="0"/>
              <a:t>Key Idea:  </a:t>
            </a:r>
            <a:r>
              <a:rPr lang="en-US" sz="2600" dirty="0">
                <a:solidFill>
                  <a:srgbClr val="0070C0"/>
                </a:solidFill>
              </a:rPr>
              <a:t>minimize variation of units within strata and maximize variation of units among strata</a:t>
            </a:r>
            <a:endParaRPr lang="en-US" sz="2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9510" y="671482"/>
            <a:ext cx="8085044" cy="9397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features used to define strata?</a:t>
            </a:r>
          </a:p>
        </p:txBody>
      </p:sp>
    </p:spTree>
    <p:extLst>
      <p:ext uri="{BB962C8B-B14F-4D97-AF65-F5344CB8AC3E}">
        <p14:creationId xmlns:p14="http://schemas.microsoft.com/office/powerpoint/2010/main" val="20512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Stratified sampling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9510" y="1645069"/>
            <a:ext cx="789219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Advantages:</a:t>
            </a:r>
          </a:p>
          <a:p>
            <a:pPr marL="339725" indent="-3397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Higher precision of estimates</a:t>
            </a:r>
          </a:p>
          <a:p>
            <a:pPr marL="339725" indent="-3397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More information:  Separate parameter estimates for each stratum </a:t>
            </a:r>
            <a:r>
              <a:rPr lang="en-US" sz="2800" u="sng" dirty="0"/>
              <a:t>plus</a:t>
            </a:r>
            <a:r>
              <a:rPr lang="en-US" sz="2800" dirty="0"/>
              <a:t> the usual estimate for the entire population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Notation</a:t>
            </a:r>
          </a:p>
          <a:p>
            <a:pPr marL="339725" indent="-3397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L</a:t>
            </a:r>
            <a:r>
              <a:rPr lang="en-US" sz="2800" dirty="0"/>
              <a:t> = number of strata</a:t>
            </a:r>
          </a:p>
          <a:p>
            <a:pPr marL="339725" indent="-3397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N</a:t>
            </a:r>
            <a:r>
              <a:rPr lang="en-US" sz="2800" i="1" baseline="-25000" dirty="0"/>
              <a:t>i</a:t>
            </a:r>
            <a:r>
              <a:rPr lang="en-US" sz="2800" dirty="0"/>
              <a:t> = number of sample units in stratum </a:t>
            </a:r>
            <a:r>
              <a:rPr lang="en-US" sz="2800" i="1" dirty="0" err="1"/>
              <a:t>i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2550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030340" y="1494607"/>
            <a:ext cx="2781524" cy="4271517"/>
            <a:chOff x="4231459" y="3275201"/>
            <a:chExt cx="1765304" cy="2710933"/>
          </a:xfrm>
        </p:grpSpPr>
        <p:sp>
          <p:nvSpPr>
            <p:cNvPr id="5" name="Rectangle 4"/>
            <p:cNvSpPr/>
            <p:nvPr/>
          </p:nvSpPr>
          <p:spPr>
            <a:xfrm>
              <a:off x="4231459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00877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0899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5012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21448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15002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0887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04441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00327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1459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00877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0899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25012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21448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15002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0887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04441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0327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31459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00877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20899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25012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21448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15002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0887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04441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00327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1459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0877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20899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25012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21448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15002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10887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04441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00327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31459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00877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20899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25012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21448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15002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10887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04441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00327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31459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800877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20899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25012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21448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15002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10887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04441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600327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31459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00877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20899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5012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21448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15002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10887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04441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00327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231459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800877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20899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25012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21448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015002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10887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04441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600327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231459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00877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620899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25012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21448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15002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10887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04441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600327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31459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800877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20899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25012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21448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015002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210887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404441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00327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231459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800877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20899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425012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21448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15002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10887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404441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600327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31459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800877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20899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425012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21448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15002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210887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404441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600327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137329" y="1821260"/>
            <a:ext cx="124585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N</a:t>
            </a:r>
            <a:r>
              <a:rPr lang="en-US" sz="2800" i="1" baseline="-25000" dirty="0"/>
              <a:t>1</a:t>
            </a:r>
            <a:r>
              <a:rPr lang="en-US" sz="2800" dirty="0"/>
              <a:t> = 43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196739" y="4391395"/>
            <a:ext cx="1245854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N</a:t>
            </a:r>
            <a:r>
              <a:rPr lang="en-US" sz="2800" i="1" baseline="-25000" dirty="0"/>
              <a:t>3</a:t>
            </a:r>
            <a:r>
              <a:rPr lang="en-US" sz="2800" dirty="0"/>
              <a:t> = 25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575661" y="2622005"/>
            <a:ext cx="1245854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N</a:t>
            </a:r>
            <a:r>
              <a:rPr lang="en-US" sz="2800" i="1" baseline="-25000" dirty="0"/>
              <a:t>2</a:t>
            </a:r>
            <a:r>
              <a:rPr lang="en-US" sz="2800" dirty="0"/>
              <a:t> = 40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06651" y="125556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dirty="0"/>
              <a:t> = 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06651" y="1779931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N</a:t>
            </a:r>
            <a:r>
              <a:rPr lang="en-US" sz="2800" dirty="0"/>
              <a:t> = 108</a:t>
            </a:r>
          </a:p>
        </p:txBody>
      </p:sp>
    </p:spTree>
    <p:extLst>
      <p:ext uri="{BB962C8B-B14F-4D97-AF65-F5344CB8AC3E}">
        <p14:creationId xmlns:p14="http://schemas.microsoft.com/office/powerpoint/2010/main" val="386620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Stratified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/>
              <p:cNvSpPr txBox="1"/>
              <p:nvPr/>
            </p:nvSpPr>
            <p:spPr>
              <a:xfrm>
                <a:off x="628650" y="1533465"/>
                <a:ext cx="8125384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Just like all other sampling designs: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Population mean (</a:t>
                </a:r>
                <a:r>
                  <a:rPr lang="el-GR" sz="2400" i="1" dirty="0">
                    <a:solidFill>
                      <a:schemeClr val="tx1"/>
                    </a:solidFill>
                  </a:rPr>
                  <a:t>μ</a:t>
                </a:r>
                <a:r>
                  <a:rPr lang="en-US" sz="2400" dirty="0">
                    <a:solidFill>
                      <a:schemeClr val="tx1"/>
                    </a:solidFill>
                  </a:rPr>
                  <a:t>) estimated with sample mean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Population total (</a:t>
                </a:r>
                <a:r>
                  <a:rPr lang="el-GR" sz="2400" i="1" dirty="0">
                    <a:solidFill>
                      <a:schemeClr val="tx1"/>
                    </a:solidFill>
                  </a:rPr>
                  <a:t>τ</a:t>
                </a:r>
                <a:r>
                  <a:rPr lang="en-US" sz="2400" dirty="0">
                    <a:solidFill>
                      <a:schemeClr val="tx1"/>
                    </a:solidFill>
                  </a:rPr>
                  <a:t>) estimated with sample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estimated with sample variance (</a:t>
                </a:r>
                <a:r>
                  <a:rPr lang="en-US" sz="2400" i="1" dirty="0"/>
                  <a:t>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  <a:p>
                <a:pPr marL="342900" indent="-3429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Variance of estimates to characterize their uncertainty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General strategy: </a:t>
                </a: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calculate estimates for each stratum 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combine stratum-specific estimates to get estimates for the overall population</a:t>
                </a:r>
              </a:p>
              <a:p>
                <a:pPr>
                  <a:spcAft>
                    <a:spcPts val="1800"/>
                  </a:spcAft>
                </a:pP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33465"/>
                <a:ext cx="8125384" cy="5324535"/>
              </a:xfrm>
              <a:prstGeom prst="rect">
                <a:avLst/>
              </a:prstGeom>
              <a:blipFill>
                <a:blip r:embed="rId3"/>
                <a:stretch>
                  <a:fillRect l="-1248" t="-952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1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191704" y="1225667"/>
            <a:ext cx="2781524" cy="4271517"/>
            <a:chOff x="4231459" y="3275201"/>
            <a:chExt cx="1765304" cy="2710933"/>
          </a:xfrm>
        </p:grpSpPr>
        <p:sp>
          <p:nvSpPr>
            <p:cNvPr id="5" name="Rectangle 4"/>
            <p:cNvSpPr/>
            <p:nvPr/>
          </p:nvSpPr>
          <p:spPr>
            <a:xfrm>
              <a:off x="4231459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00877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0899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5012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21448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15002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0887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04441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00327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1459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00877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0899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25012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21448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15002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0887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04441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0327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31459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00877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20899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25012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21448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15002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0887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04441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00327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1459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0877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20899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25012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21448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15002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10887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04441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00327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31459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00877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20899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25012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21448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15002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10887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04441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00327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31459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800877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20899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25012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21448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15002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10887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04441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600327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31459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00877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20899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5012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21448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15002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10887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04441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00327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231459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800877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20899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25012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21448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015002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10887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04441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600327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231459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00877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620899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25012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21448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15002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10887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04441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600327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31459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800877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20899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25012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21448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015002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210887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404441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00327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231459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800877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20899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425012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21448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15002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10887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404441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600327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31459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800877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20899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425012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21448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15002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210887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404441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600327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6182718" y="1552320"/>
                <a:ext cx="1706686" cy="16974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00" i="1" dirty="0"/>
                  <a:t>N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 = 43, </a:t>
                </a:r>
                <a:r>
                  <a:rPr lang="en-US" sz="2600" i="1" dirty="0"/>
                  <a:t>n</a:t>
                </a:r>
                <a:r>
                  <a:rPr lang="en-US" sz="2600" baseline="-25000" dirty="0"/>
                  <a:t>1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18" y="1552320"/>
                <a:ext cx="1706686" cy="1697452"/>
              </a:xfrm>
              <a:prstGeom prst="rect">
                <a:avLst/>
              </a:prstGeom>
              <a:blipFill>
                <a:blip r:embed="rId2"/>
                <a:stretch>
                  <a:fillRect l="-8088" t="-2985" r="-4412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6203012" y="3539406"/>
                <a:ext cx="1682640" cy="17002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00" i="1" dirty="0"/>
                  <a:t>N</a:t>
                </a:r>
                <a:r>
                  <a:rPr lang="en-US" sz="2600" baseline="-25000" dirty="0"/>
                  <a:t>3</a:t>
                </a:r>
                <a:r>
                  <a:rPr lang="en-US" sz="2600" dirty="0"/>
                  <a:t> = 25, </a:t>
                </a:r>
                <a:r>
                  <a:rPr lang="en-US" sz="2600" i="1" dirty="0"/>
                  <a:t>n</a:t>
                </a:r>
                <a:r>
                  <a:rPr lang="en-US" sz="2600" baseline="-25000" dirty="0"/>
                  <a:t>3</a:t>
                </a:r>
                <a:endParaRPr lang="en-US" sz="26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, 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12" y="3539406"/>
                <a:ext cx="1682640" cy="1700209"/>
              </a:xfrm>
              <a:prstGeom prst="rect">
                <a:avLst/>
              </a:prstGeom>
              <a:blipFill>
                <a:blip r:embed="rId3"/>
                <a:stretch>
                  <a:fillRect l="-8955" t="-2963" r="-6716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1265148" y="2005276"/>
                <a:ext cx="1682640" cy="169815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00" i="1" dirty="0"/>
                  <a:t>N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 = 40, </a:t>
                </a:r>
                <a:r>
                  <a:rPr lang="en-US" sz="2600" i="1" dirty="0"/>
                  <a:t>n</a:t>
                </a:r>
                <a:r>
                  <a:rPr lang="en-US" sz="2600" baseline="-25000" dirty="0"/>
                  <a:t>2</a:t>
                </a:r>
                <a:endParaRPr lang="en-US" sz="26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48" y="2005276"/>
                <a:ext cx="1682640" cy="1698157"/>
              </a:xfrm>
              <a:prstGeom prst="rect">
                <a:avLst/>
              </a:prstGeom>
              <a:blipFill>
                <a:blip r:embed="rId4"/>
                <a:stretch>
                  <a:fillRect l="-8955" t="-2963" r="-6716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1068015" y="98662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dirty="0"/>
              <a:t> = 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68015" y="1344735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N</a:t>
            </a:r>
            <a:r>
              <a:rPr lang="en-US" sz="2800" dirty="0"/>
              <a:t> = 108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1236134" y="4130778"/>
                <a:ext cx="1740669" cy="209288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/>
                  <a:t>Overall:</a:t>
                </a:r>
              </a:p>
              <a:p>
                <a:pPr algn="ctr"/>
                <a:r>
                  <a:rPr lang="en-US" sz="2600" i="1" dirty="0"/>
                  <a:t>N</a:t>
                </a:r>
                <a:r>
                  <a:rPr lang="en-US" sz="2600" dirty="0"/>
                  <a:t> = 108, </a:t>
                </a:r>
                <a:r>
                  <a:rPr lang="en-US" sz="2600" i="1" dirty="0"/>
                  <a:t>n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34" y="4130778"/>
                <a:ext cx="1740669" cy="2092881"/>
              </a:xfrm>
              <a:prstGeom prst="rect">
                <a:avLst/>
              </a:prstGeom>
              <a:blipFill>
                <a:blip r:embed="rId5"/>
                <a:stretch>
                  <a:fillRect l="-5000" t="-2381" r="-4286"/>
                </a:stretch>
              </a:blip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35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Stratified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/>
              <p:cNvSpPr txBox="1"/>
              <p:nvPr/>
            </p:nvSpPr>
            <p:spPr>
              <a:xfrm>
                <a:off x="623160" y="1690689"/>
                <a:ext cx="7892190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Easiest sequence for calculations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Calculate the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), sample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), sample variance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) for each stratum separately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Calculate variance of estimates 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]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Calculate </a:t>
                </a:r>
                <a:r>
                  <a:rPr lang="en-US" sz="2400" i="1" dirty="0"/>
                  <a:t>overall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Calculate </a:t>
                </a:r>
                <a:r>
                  <a:rPr lang="en-US" sz="2400" i="1" dirty="0"/>
                  <a:t>overall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18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60" y="1690689"/>
                <a:ext cx="7892190" cy="3831818"/>
              </a:xfrm>
              <a:prstGeom prst="rect">
                <a:avLst/>
              </a:prstGeom>
              <a:blipFill>
                <a:blip r:embed="rId3"/>
                <a:stretch>
                  <a:fillRect l="-1124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9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Stratified sampling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8650" y="1690689"/>
            <a:ext cx="613279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rgbClr val="0070C0"/>
                </a:solidFill>
              </a:rPr>
              <a:t>For </a:t>
            </a:r>
            <a:r>
              <a:rPr lang="en-US" sz="2400" u="sng" dirty="0">
                <a:solidFill>
                  <a:srgbClr val="0070C0"/>
                </a:solidFill>
              </a:rPr>
              <a:t>each</a:t>
            </a:r>
            <a:r>
              <a:rPr lang="en-US" sz="2400" dirty="0">
                <a:solidFill>
                  <a:srgbClr val="0070C0"/>
                </a:solidFill>
              </a:rPr>
              <a:t> stratum </a:t>
            </a:r>
            <a:r>
              <a:rPr lang="en-US" sz="2400" i="1" dirty="0">
                <a:solidFill>
                  <a:srgbClr val="0070C0"/>
                </a:solidFill>
              </a:rPr>
              <a:t>separately</a:t>
            </a:r>
            <a:r>
              <a:rPr lang="en-US" sz="2400" dirty="0">
                <a:solidFill>
                  <a:srgbClr val="0070C0"/>
                </a:solidFill>
              </a:rPr>
              <a:t>, calculate: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2400" dirty="0"/>
              <a:t>Sample mean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2400" dirty="0"/>
              <a:t>Sample variance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2400" dirty="0"/>
              <a:t>Variance of sample mean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2400" dirty="0"/>
              <a:t>SE of sample mean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14166" y="2260803"/>
                <a:ext cx="1275734" cy="739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66" y="2260803"/>
                <a:ext cx="1275734" cy="739370"/>
              </a:xfrm>
              <a:prstGeom prst="rect">
                <a:avLst/>
              </a:prstGeom>
              <a:blipFill>
                <a:blip r:embed="rId3"/>
                <a:stretch>
                  <a:fillRect t="-66102" b="-49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16089" y="3774038"/>
                <a:ext cx="3121880" cy="800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089" y="3774038"/>
                <a:ext cx="3121880" cy="8002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314166" y="3032831"/>
                <a:ext cx="2086790" cy="76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66" y="3032831"/>
                <a:ext cx="2086790" cy="761875"/>
              </a:xfrm>
              <a:prstGeom prst="rect">
                <a:avLst/>
              </a:prstGeom>
              <a:blipFill>
                <a:blip r:embed="rId5"/>
                <a:stretch>
                  <a:fillRect t="-61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516089" y="4644345"/>
                <a:ext cx="1310102" cy="465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089" y="4644345"/>
                <a:ext cx="1310102" cy="465064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6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954262"/>
                  </p:ext>
                </p:extLst>
              </p:nvPr>
            </p:nvGraphicFramePr>
            <p:xfrm>
              <a:off x="1358162" y="2635179"/>
              <a:ext cx="6096001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954262"/>
                  </p:ext>
                </p:extLst>
              </p:nvPr>
            </p:nvGraphicFramePr>
            <p:xfrm>
              <a:off x="1358162" y="2635179"/>
              <a:ext cx="6096001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7204" t="-5357" r="-101075" b="-1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7204" t="-5357" r="-1075" b="-18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Example: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3160" y="1921316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12 sample units from a population of 41 units: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9344" y="3428998"/>
            <a:ext cx="623455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21926" y="3428999"/>
            <a:ext cx="623455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04508" y="3429000"/>
            <a:ext cx="623455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Example: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9510" y="1456811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12 sample units from a population of 41 units: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596934"/>
                  </p:ext>
                </p:extLst>
              </p:nvPr>
            </p:nvGraphicFramePr>
            <p:xfrm>
              <a:off x="779722" y="2149409"/>
              <a:ext cx="7258493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4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𝑣𝑎𝑟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0.495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0.889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0.367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596934"/>
                  </p:ext>
                </p:extLst>
              </p:nvPr>
            </p:nvGraphicFramePr>
            <p:xfrm>
              <a:off x="779722" y="2149409"/>
              <a:ext cx="7258493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8280" t="-5357" r="-198925" b="-1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2826" t="-5357" r="-101087" b="-1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22826" t="-5357" r="-1087" b="-18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0.495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0.889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0.367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8650" y="4208759"/>
                <a:ext cx="7893050" cy="720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Stratum 1: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3.3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=0.495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08759"/>
                <a:ext cx="7893050" cy="720005"/>
              </a:xfrm>
              <a:prstGeom prst="rect">
                <a:avLst/>
              </a:prstGeom>
              <a:blipFill>
                <a:blip r:embed="rId4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107379" y="2905316"/>
            <a:ext cx="930836" cy="34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8649" y="5081587"/>
                <a:ext cx="7886701" cy="720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Stratum 2: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4.0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=0.889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081587"/>
                <a:ext cx="7886701" cy="720454"/>
              </a:xfrm>
              <a:prstGeom prst="rect">
                <a:avLst/>
              </a:prstGeom>
              <a:blipFill>
                <a:blip r:embed="rId5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107379" y="3353138"/>
            <a:ext cx="799492" cy="21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8648" y="5954800"/>
                <a:ext cx="7886701" cy="720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Stratum 3: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2.2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=0.367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5954800"/>
                <a:ext cx="7886701" cy="720454"/>
              </a:xfrm>
              <a:prstGeom prst="rect">
                <a:avLst/>
              </a:prstGeom>
              <a:blipFill>
                <a:blip r:embed="rId6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107379" y="3671046"/>
            <a:ext cx="799492" cy="265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0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Sampling designs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160" y="1907312"/>
            <a:ext cx="78921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Simple random sampling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Systematic sampling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Stratified sampling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48990" y="2382648"/>
            <a:ext cx="2251872" cy="3204905"/>
            <a:chOff x="5443870" y="1286540"/>
            <a:chExt cx="2682940" cy="3700128"/>
          </a:xfrm>
        </p:grpSpPr>
        <p:sp>
          <p:nvSpPr>
            <p:cNvPr id="6" name="Rectangle 5"/>
            <p:cNvSpPr/>
            <p:nvPr/>
          </p:nvSpPr>
          <p:spPr>
            <a:xfrm>
              <a:off x="5443870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29099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35747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38036" y="1286540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0546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34712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2423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26589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24300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3870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29099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35747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38036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40546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4712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32423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26589" y="1594884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24300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43870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29099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35747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38036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40546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34712" y="1903228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32423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26589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524300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43870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29099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35747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38036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40546" y="2211572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4712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32423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26589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24300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43870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829099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35747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38036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40546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34712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2423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26589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24300" y="2519916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43870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29099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35747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38036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40546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634712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32423" y="2828260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26589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24300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443870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29099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35747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38036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40546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34712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932423" y="3136604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226589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24300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43870" y="3444948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829099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35747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38036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340546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34712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932423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226589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24300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443870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829099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035747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38036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340546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4712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932423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226589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524300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43870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29099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35747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38036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40546" y="4061636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34712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32423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226589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24300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443870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829099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035747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38036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340546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34712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32423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226589" y="4369980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524300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443870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29099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35747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38036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40546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634712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32423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226589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24300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78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n-lt"/>
                  </a:rPr>
                  <a:t>Estimate population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18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/>
              <p:cNvSpPr txBox="1"/>
              <p:nvPr/>
            </p:nvSpPr>
            <p:spPr>
              <a:xfrm>
                <a:off x="629509" y="1854522"/>
                <a:ext cx="6132797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Multiply sample mean in each stratum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the number of sample units (</a:t>
                </a:r>
                <a:r>
                  <a:rPr lang="en-US" sz="2400" i="1" dirty="0"/>
                  <a:t>N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)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Sum estimated totals across all strata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9" y="1854522"/>
                <a:ext cx="6132797" cy="1431161"/>
              </a:xfrm>
              <a:prstGeom prst="rect">
                <a:avLst/>
              </a:prstGeom>
              <a:blipFill>
                <a:blip r:embed="rId4"/>
                <a:stretch>
                  <a:fillRect l="-1240" t="-2632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94513" y="3779302"/>
                <a:ext cx="5847909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13" y="3779302"/>
                <a:ext cx="5847909" cy="1169807"/>
              </a:xfrm>
              <a:prstGeom prst="rect">
                <a:avLst/>
              </a:prstGeom>
              <a:blipFill>
                <a:blip r:embed="rId5"/>
                <a:stretch>
                  <a:fillRect t="-98925" b="-149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42421" y="2006390"/>
            <a:ext cx="192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= estimated total in each stratum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626300" y="2006390"/>
            <a:ext cx="293914" cy="681783"/>
          </a:xfrm>
          <a:prstGeom prst="rightBrace">
            <a:avLst>
              <a:gd name="adj1" fmla="val 37963"/>
              <a:gd name="adj2" fmla="val 5000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400" dirty="0">
                    <a:latin typeface="+mn-lt"/>
                  </a:rPr>
                  <a:t>Variance of estimated pop.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3400" dirty="0">
                    <a:latin typeface="+mn-lt"/>
                  </a:rPr>
                  <a:t>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/>
              <p:cNvSpPr txBox="1"/>
              <p:nvPr/>
            </p:nvSpPr>
            <p:spPr>
              <a:xfrm>
                <a:off x="628650" y="1741003"/>
                <a:ext cx="6132797" cy="1820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Multiply variance of the sample mean in each stratum,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by the number of sample units squared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) 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Sum across all strata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41003"/>
                <a:ext cx="6132797" cy="1820498"/>
              </a:xfrm>
              <a:prstGeom prst="rect">
                <a:avLst/>
              </a:prstGeom>
              <a:blipFill>
                <a:blip r:embed="rId4"/>
                <a:stretch>
                  <a:fillRect l="-1240" t="-3472" r="-144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297584" y="1741003"/>
            <a:ext cx="1822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= variance of the estimated total in each stratum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727659" y="1705274"/>
            <a:ext cx="341267" cy="1288102"/>
          </a:xfrm>
          <a:prstGeom prst="rightBrace">
            <a:avLst>
              <a:gd name="adj1" fmla="val 37963"/>
              <a:gd name="adj2" fmla="val 5000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33535" y="3739703"/>
                <a:ext cx="3876929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35" y="3739703"/>
                <a:ext cx="3876929" cy="1130822"/>
              </a:xfrm>
              <a:prstGeom prst="rect">
                <a:avLst/>
              </a:prstGeom>
              <a:blipFill>
                <a:blip r:embed="rId5"/>
                <a:stretch>
                  <a:fillRect t="-101111" b="-1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0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n-lt"/>
                  </a:rPr>
                  <a:t>Estimate </a:t>
                </a:r>
                <a:r>
                  <a:rPr lang="en-US" i="1" dirty="0">
                    <a:latin typeface="+mn-lt"/>
                  </a:rPr>
                  <a:t>overall</a:t>
                </a:r>
                <a:r>
                  <a:rPr lang="en-US" dirty="0">
                    <a:latin typeface="+mn-lt"/>
                  </a:rPr>
                  <a:t> population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18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/>
              <p:cNvSpPr txBox="1"/>
              <p:nvPr/>
            </p:nvSpPr>
            <p:spPr>
              <a:xfrm>
                <a:off x="808763" y="1903680"/>
                <a:ext cx="53255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/>
                  <a:t>Divide the estimated population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by the total number of sample units (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N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63" y="1903680"/>
                <a:ext cx="5325583" cy="830997"/>
              </a:xfrm>
              <a:prstGeom prst="rect">
                <a:avLst/>
              </a:prstGeom>
              <a:blipFill>
                <a:blip r:embed="rId4"/>
                <a:stretch>
                  <a:fillRect l="-1667" t="-5970" b="-58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16982" y="1922691"/>
                <a:ext cx="1244011" cy="79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982" y="1922691"/>
                <a:ext cx="1244011" cy="792974"/>
              </a:xfrm>
              <a:prstGeom prst="rect">
                <a:avLst/>
              </a:prstGeom>
              <a:blipFill>
                <a:blip r:embed="rId5"/>
                <a:stretch>
                  <a:fillRect l="-1010" t="-4762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08762" y="3201253"/>
            <a:ext cx="6090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b="1" u="sng" dirty="0"/>
              <a:t>OR:</a:t>
            </a:r>
            <a:r>
              <a:rPr lang="en-US" sz="2400" dirty="0"/>
              <a:t>  Compute the mean as a weighted average of stratum-specific estimates</a:t>
            </a:r>
            <a:endParaRPr lang="en-US" sz="2400" i="1" baseline="30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57791" y="3967719"/>
                <a:ext cx="6050952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91" y="3967719"/>
                <a:ext cx="6050952" cy="1130822"/>
              </a:xfrm>
              <a:prstGeom prst="rect">
                <a:avLst/>
              </a:prstGeom>
              <a:blipFill>
                <a:blip r:embed="rId6"/>
                <a:stretch>
                  <a:fillRect t="-102222" b="-1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44827" y="5449508"/>
            <a:ext cx="6896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Note that the size of each stratum (</a:t>
            </a:r>
            <a:r>
              <a:rPr lang="en-US" sz="2400" i="1" dirty="0">
                <a:solidFill>
                  <a:srgbClr val="0070C0"/>
                </a:solidFill>
              </a:rPr>
              <a:t>N</a:t>
            </a:r>
            <a:r>
              <a:rPr lang="en-US" sz="2400" i="1" baseline="-25000" dirty="0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) is included to “weight” the overall estimate.  </a:t>
            </a:r>
            <a:r>
              <a:rPr lang="en-US" sz="2400" i="1" dirty="0">
                <a:solidFill>
                  <a:srgbClr val="0070C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1060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65126"/>
                <a:ext cx="9144000" cy="1325563"/>
              </a:xfrm>
            </p:spPr>
            <p:txBody>
              <a:bodyPr/>
              <a:lstStyle/>
              <a:p>
                <a:pPr algn="ctr"/>
                <a:r>
                  <a:rPr lang="en-US" dirty="0">
                    <a:latin typeface="+mn-lt"/>
                  </a:rPr>
                  <a:t>Variance of the </a:t>
                </a:r>
                <a:r>
                  <a:rPr lang="en-US" i="1" dirty="0">
                    <a:latin typeface="+mn-lt"/>
                  </a:rPr>
                  <a:t>overall</a:t>
                </a:r>
                <a:r>
                  <a:rPr lang="en-US" dirty="0">
                    <a:latin typeface="+mn-lt"/>
                  </a:rPr>
                  <a:t> mean,</a:t>
                </a:r>
                <a:r>
                  <a:rPr lang="en-US" dirty="0">
                    <a:solidFill>
                      <a:srgbClr val="0070C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65126"/>
                <a:ext cx="9144000" cy="1325563"/>
              </a:xfr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79103" y="2256122"/>
                <a:ext cx="2604744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03" y="2256122"/>
                <a:ext cx="2604744" cy="806696"/>
              </a:xfrm>
              <a:prstGeom prst="rect">
                <a:avLst/>
              </a:prstGeom>
              <a:blipFill>
                <a:blip r:embed="rId4"/>
                <a:stretch>
                  <a:fillRect t="-3125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19396" y="2231821"/>
                <a:ext cx="55283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Divide variance of the estimated population total,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by </a:t>
                </a:r>
                <a:r>
                  <a:rPr lang="en-US" sz="2400" i="1" dirty="0"/>
                  <a:t>N</a:t>
                </a:r>
                <a:r>
                  <a:rPr lang="en-US" sz="2400" i="1" baseline="30000" dirty="0"/>
                  <a:t>2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96" y="2231821"/>
                <a:ext cx="5528311" cy="830997"/>
              </a:xfrm>
              <a:prstGeom prst="rect">
                <a:avLst/>
              </a:prstGeom>
              <a:blipFill>
                <a:blip r:embed="rId5"/>
                <a:stretch>
                  <a:fillRect l="-1606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08762" y="3334446"/>
            <a:ext cx="6090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b="1" u="sng" dirty="0"/>
              <a:t>OR:</a:t>
            </a:r>
            <a:r>
              <a:rPr lang="en-US" sz="2400" dirty="0"/>
              <a:t>  Compute as a weighted average of stratum-specific estimates</a:t>
            </a:r>
            <a:endParaRPr lang="en-US" sz="2400" i="1" baseline="30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08761" y="4426395"/>
                <a:ext cx="7545529" cy="72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61" y="4426395"/>
                <a:ext cx="7545529" cy="726161"/>
              </a:xfrm>
              <a:prstGeom prst="rect">
                <a:avLst/>
              </a:prstGeom>
              <a:blipFill>
                <a:blip r:embed="rId6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4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5203" y="2642929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Estimate of population total: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903766" y="620824"/>
              <a:ext cx="7258493" cy="15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i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𝑣𝑎𝑟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0.495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0.889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0.367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362183"/>
                  </p:ext>
                </p:extLst>
              </p:nvPr>
            </p:nvGraphicFramePr>
            <p:xfrm>
              <a:off x="903766" y="620824"/>
              <a:ext cx="7258493" cy="15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004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i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8135" t="-7576" r="-199482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0313" t="-7576" r="-100521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20313" t="-7576" r="-521" b="-3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0.495</a:t>
                          </a:r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0.889</a:t>
                          </a:r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0.367</a:t>
                          </a:r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25203" y="3104594"/>
                <a:ext cx="6386501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=64.4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03" y="3104594"/>
                <a:ext cx="6386501" cy="957826"/>
              </a:xfrm>
              <a:prstGeom prst="rect">
                <a:avLst/>
              </a:prstGeom>
              <a:blipFill>
                <a:blip r:embed="rId4"/>
                <a:stretch>
                  <a:fillRect l="-6746" t="-98684" b="-1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25203" y="4459965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Estimated variance of population total: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27628" y="4828270"/>
                <a:ext cx="7687339" cy="1179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0.495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0.889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0.367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=322.8</m:t>
                      </m:r>
                    </m:oMath>
                  </m:oMathPara>
                </a14:m>
                <a:endParaRPr lang="en-US" b="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28" y="4828270"/>
                <a:ext cx="7687339" cy="1179041"/>
              </a:xfrm>
              <a:prstGeom prst="rect">
                <a:avLst/>
              </a:prstGeom>
              <a:blipFill>
                <a:blip r:embed="rId5"/>
                <a:stretch>
                  <a:fillRect t="-70968" b="-8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27628" y="5780741"/>
                <a:ext cx="3677417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</m:d>
                        </m:e>
                      </m:ra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322.8</m:t>
                          </m:r>
                        </m:e>
                      </m:ra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28" y="5780741"/>
                <a:ext cx="3677417" cy="427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5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5905" y="2804294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Estimate of overall population mean: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903766" y="620824"/>
              <a:ext cx="7258493" cy="15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i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𝑣𝑎𝑟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0.495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0.889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0.367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52485"/>
                  </p:ext>
                </p:extLst>
              </p:nvPr>
            </p:nvGraphicFramePr>
            <p:xfrm>
              <a:off x="903766" y="620824"/>
              <a:ext cx="7258493" cy="15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004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i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8135" t="-7576" r="-199482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0313" t="-7576" r="-100521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20313" t="-7576" r="-521" b="-3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0.495</a:t>
                          </a:r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0.889</a:t>
                          </a:r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0.367</a:t>
                          </a:r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625905" y="4531094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Estimated variance of overall population mean: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41377" y="3333635"/>
                <a:ext cx="2482469" cy="67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64.4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=1.57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77" y="3333635"/>
                <a:ext cx="2482469" cy="676147"/>
              </a:xfrm>
              <a:prstGeom prst="rect">
                <a:avLst/>
              </a:prstGeom>
              <a:blipFill>
                <a:blip r:embed="rId4"/>
                <a:stretch>
                  <a:fillRect t="-740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20650" y="5063898"/>
                <a:ext cx="3875335" cy="70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322.8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50" y="5063898"/>
                <a:ext cx="3875335" cy="706284"/>
              </a:xfrm>
              <a:prstGeom prst="rect">
                <a:avLst/>
              </a:prstGeom>
              <a:blipFill>
                <a:blip r:embed="rId5"/>
                <a:stretch>
                  <a:fillRect t="-350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2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62" y="336523"/>
            <a:ext cx="7886700" cy="10561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800" b="1" dirty="0"/>
              <a:t>Reference</a:t>
            </a:r>
            <a:r>
              <a:rPr lang="en-US" sz="2800" dirty="0"/>
              <a:t>: Formulae </a:t>
            </a:r>
            <a:r>
              <a:rPr lang="en-US" sz="2800" dirty="0">
                <a:latin typeface="+mn-lt"/>
              </a:rPr>
              <a:t>for stratified random sampling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1. </a:t>
            </a:r>
            <a:r>
              <a:rPr lang="en-US" sz="2800" dirty="0">
                <a:solidFill>
                  <a:srgbClr val="C00000"/>
                </a:solidFill>
              </a:rPr>
              <a:t>Estimates of population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463672" y="1487065"/>
                <a:ext cx="789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Population mean (</a:t>
                </a:r>
                <a:r>
                  <a:rPr lang="el-GR" sz="2400" i="1" dirty="0">
                    <a:solidFill>
                      <a:srgbClr val="0070C0"/>
                    </a:solidFill>
                  </a:rPr>
                  <a:t>μ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estimated with the sample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2" y="1487065"/>
                <a:ext cx="7892190" cy="461665"/>
              </a:xfrm>
              <a:prstGeom prst="rect">
                <a:avLst/>
              </a:prstGeom>
              <a:blipFill>
                <a:blip r:embed="rId3"/>
                <a:stretch>
                  <a:fillRect l="-11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66554" y="1892442"/>
                <a:ext cx="7091917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54" y="1892442"/>
                <a:ext cx="7091917" cy="95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6417" y="2879391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rgbClr val="0070C0"/>
                </a:solidFill>
              </a:rPr>
              <a:t>Population variance (</a:t>
            </a:r>
            <a:r>
              <a:rPr lang="el-GR" sz="2400" i="1" dirty="0">
                <a:solidFill>
                  <a:srgbClr val="0070C0"/>
                </a:solidFill>
              </a:rPr>
              <a:t>σ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) estimated with sample variance (</a:t>
            </a:r>
            <a:r>
              <a:rPr lang="en-US" sz="2400" i="1" dirty="0">
                <a:solidFill>
                  <a:srgbClr val="0070C0"/>
                </a:solidFill>
              </a:rPr>
              <a:t>s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3672" y="4255338"/>
                <a:ext cx="789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Population total (</a:t>
                </a:r>
                <a:r>
                  <a:rPr lang="el-GR" sz="2400" i="1" dirty="0">
                    <a:solidFill>
                      <a:srgbClr val="0070C0"/>
                    </a:solidFill>
                  </a:rPr>
                  <a:t>τ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estimated with the sample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):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2" y="4255338"/>
                <a:ext cx="7892190" cy="461665"/>
              </a:xfrm>
              <a:prstGeom prst="rect">
                <a:avLst/>
              </a:prstGeom>
              <a:blipFill>
                <a:blip r:embed="rId5"/>
                <a:stretch>
                  <a:fillRect l="-11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3809" y="4651687"/>
                <a:ext cx="7091917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09" y="4651687"/>
                <a:ext cx="7091917" cy="957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6554" y="3297512"/>
                <a:ext cx="7091917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54" y="3297512"/>
                <a:ext cx="7091917" cy="9578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08761" y="5726687"/>
            <a:ext cx="6356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overallMean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&lt;- (1/N) * (N1*mean1 + N2*mean2 + N3*mean3)</a:t>
            </a:r>
          </a:p>
          <a:p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overallVar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&lt;- (1/N) * (N1*var1 + N2*var2 + N3*var3)</a:t>
            </a:r>
          </a:p>
          <a:p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overallTot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&lt;- N1*mean1 + N2*mean2 + N3*mean3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4672" y="544023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 R code: 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4945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162" y="1604701"/>
                <a:ext cx="789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62" y="1604701"/>
                <a:ext cx="7892190" cy="461665"/>
              </a:xfrm>
              <a:prstGeom prst="rect">
                <a:avLst/>
              </a:prstGeom>
              <a:blipFill>
                <a:blip r:embed="rId3"/>
                <a:stretch>
                  <a:fillRect l="-123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3944" y="1928372"/>
                <a:ext cx="6325545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944" y="1928372"/>
                <a:ext cx="6325545" cy="95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9162" y="4059699"/>
                <a:ext cx="789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Variance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62" y="4059699"/>
                <a:ext cx="7892190" cy="461665"/>
              </a:xfrm>
              <a:prstGeom prst="rect">
                <a:avLst/>
              </a:prstGeom>
              <a:blipFill>
                <a:blip r:embed="rId5"/>
                <a:stretch>
                  <a:fillRect l="-123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10759" y="4270986"/>
                <a:ext cx="7091917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59" y="4270986"/>
                <a:ext cx="7091917" cy="957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9162" y="355955"/>
            <a:ext cx="7886700" cy="10115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800" b="1" dirty="0"/>
              <a:t>Reference</a:t>
            </a:r>
            <a:r>
              <a:rPr lang="en-US" sz="2800" dirty="0"/>
              <a:t>: Formulae </a:t>
            </a:r>
            <a:r>
              <a:rPr lang="en-US" sz="2800" dirty="0">
                <a:latin typeface="+mn-lt"/>
              </a:rPr>
              <a:t>for stratified random sampling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2. Variance (uncertainty) in e</a:t>
            </a:r>
            <a:r>
              <a:rPr lang="en-US" sz="2800" dirty="0">
                <a:solidFill>
                  <a:srgbClr val="C00000"/>
                </a:solidFill>
              </a:rPr>
              <a:t>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6882" y="2938654"/>
                <a:ext cx="5324062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SE(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rad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82" y="2938654"/>
                <a:ext cx="5324062" cy="465064"/>
              </a:xfrm>
              <a:prstGeom prst="rect">
                <a:avLst/>
              </a:prstGeom>
              <a:blipFill>
                <a:blip r:embed="rId7"/>
                <a:stretch>
                  <a:fillRect l="-1833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6882" y="5119952"/>
                <a:ext cx="5324062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e>
                    </m:rad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82" y="5119952"/>
                <a:ext cx="5324062" cy="465064"/>
              </a:xfrm>
              <a:prstGeom prst="rect">
                <a:avLst/>
              </a:prstGeom>
              <a:blipFill>
                <a:blip r:embed="rId8"/>
                <a:stretch>
                  <a:fillRect l="-1833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6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Simple random sampling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690689"/>
            <a:ext cx="7993497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Advantages:</a:t>
            </a:r>
          </a:p>
          <a:p>
            <a:pPr marL="341313" indent="-34131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/>
              <a:t>Easy to implement</a:t>
            </a:r>
          </a:p>
          <a:p>
            <a:pPr marL="341313" indent="-341313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dirty="0"/>
              <a:t>Requires minimum knowledge of the population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Disadvantages: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en-US" sz="2800" dirty="0"/>
              <a:t>When the population is heterogeneous, estimates can have large variance (i.e., high uncertainty)</a:t>
            </a:r>
          </a:p>
          <a:p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4668768" y="4623883"/>
            <a:ext cx="2702994" cy="61295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3423" y="5056473"/>
            <a:ext cx="1772643" cy="61295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39770" y="2017390"/>
            <a:ext cx="1845199" cy="2875297"/>
            <a:chOff x="3638830" y="1458350"/>
            <a:chExt cx="1845199" cy="2875297"/>
          </a:xfrm>
        </p:grpSpPr>
        <p:sp>
          <p:nvSpPr>
            <p:cNvPr id="118" name="Rectangle 117"/>
            <p:cNvSpPr/>
            <p:nvPr/>
          </p:nvSpPr>
          <p:spPr>
            <a:xfrm>
              <a:off x="3638830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279277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045895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841143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255521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457835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662586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64900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069651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38830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79277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045895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841143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55521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457835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662586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864900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069651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638830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279277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045895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841143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255521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57835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62586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864900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69651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638830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279277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045895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841143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255521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457835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662586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864900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069651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38830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79277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045895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841143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255521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457835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662586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864900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069651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38830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279277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045895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841143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255521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57835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662586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864900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069651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38830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279277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045895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841143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55521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457835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662586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864900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069651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638830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279277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045895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841143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255521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457835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662586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864900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069651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638830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279277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045895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841143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255521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457835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662586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864900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069651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638830" y="361482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279277" y="3614823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045895" y="361482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1143" y="361482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255521" y="361482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457835" y="361482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662586" y="361482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4864900" y="3614823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069651" y="3614823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638830" y="385443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279277" y="3854431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045895" y="385443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841143" y="385443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255521" y="385443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457835" y="385443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662586" y="385443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864900" y="3854431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069651" y="3854431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638830" y="409403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279277" y="4094039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045895" y="409403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841143" y="409403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255521" y="409403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457835" y="409403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662586" y="4094039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864900" y="4094039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069651" y="4094039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377240" y="2017391"/>
            <a:ext cx="1845199" cy="2875297"/>
            <a:chOff x="5993662" y="1319233"/>
            <a:chExt cx="1845199" cy="2875297"/>
          </a:xfrm>
        </p:grpSpPr>
        <p:sp>
          <p:nvSpPr>
            <p:cNvPr id="227" name="Rectangle 226"/>
            <p:cNvSpPr/>
            <p:nvPr/>
          </p:nvSpPr>
          <p:spPr>
            <a:xfrm>
              <a:off x="5993662" y="1319233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7634109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400727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195975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610353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12667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017418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219732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424483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993662" y="1558841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634109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400727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195975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610353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812667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017418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19732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424483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993662" y="1798449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634109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6400727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95975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610353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6812667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017418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7219732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7424483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993662" y="2038057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634109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6400727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6195975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6610353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6812667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7017418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7219732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7424483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993662" y="2277665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7634109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6400727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6195975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6610353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6812667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7017418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7219732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7424483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93662" y="2517273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7634109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6400727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6195975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610353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6812667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7017418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7219732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424483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993662" y="2756882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7634109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400727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195975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610353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812667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017418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7219732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424483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993662" y="2996490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7634109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6400727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6195975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610353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812667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17418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219732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424483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5993662" y="3236098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7634109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6400727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6195975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6610353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6812667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7017418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7219732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424483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993662" y="3475706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7634109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400727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195975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610353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6812667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017418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7219732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7424483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993662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7634109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6400727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6195975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610353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812667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017418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7219732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424483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5993662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634109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6400727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6195975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6610353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6812667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017418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219732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424483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2" name="TextBox 341"/>
          <p:cNvSpPr txBox="1"/>
          <p:nvPr/>
        </p:nvSpPr>
        <p:spPr>
          <a:xfrm>
            <a:off x="639607" y="626011"/>
            <a:ext cx="7892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Random samples can sometimes seem less than ideal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639607" y="2417793"/>
            <a:ext cx="2447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Poor dispersion</a:t>
            </a:r>
          </a:p>
        </p:txBody>
      </p:sp>
    </p:spTree>
    <p:extLst>
      <p:ext uri="{BB962C8B-B14F-4D97-AF65-F5344CB8AC3E}">
        <p14:creationId xmlns:p14="http://schemas.microsoft.com/office/powerpoint/2010/main" val="256720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97429" y="2483365"/>
            <a:ext cx="2372367" cy="3477011"/>
            <a:chOff x="1630121" y="2509123"/>
            <a:chExt cx="2372367" cy="3477011"/>
          </a:xfrm>
        </p:grpSpPr>
        <p:sp>
          <p:nvSpPr>
            <p:cNvPr id="490" name="Rectangle 489"/>
            <p:cNvSpPr/>
            <p:nvPr/>
          </p:nvSpPr>
          <p:spPr>
            <a:xfrm>
              <a:off x="1630121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738171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155607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891290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416591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2677760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942076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3203246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467562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1630121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3738171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2155607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891290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416591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2677760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942076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3203246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467562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1630121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3738171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155607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1891290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2416591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2677760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2942076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203246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3467562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630121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738171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155607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1891290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416591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2677760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2942076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3203246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467562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630121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3738171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2155607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891290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416591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2677760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942076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3203246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3467562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1630121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3738171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2155607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1891290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2416591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2677760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2942076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3203246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3467562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1630121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738171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2155607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1891290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2416591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2677760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2942076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203246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467562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1630121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738171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2155607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1891290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2416591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2677760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2942076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3203246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3467562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1630121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3738171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2155607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1891290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2416591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2677760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942076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3203246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3467562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1630121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738171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155607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891290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2416591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2677760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942076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3203246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3467562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630121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38171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2155607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891290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416591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2677760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2942076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203246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467562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630121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3738171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155607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1891290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2416591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677760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2942076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3203246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467562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9510" y="1310459"/>
            <a:ext cx="78921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/>
              <a:t>Sample units chosen at uniform intervals, usually after choosing a </a:t>
            </a:r>
            <a:r>
              <a:rPr lang="en-US" sz="2600" dirty="0">
                <a:solidFill>
                  <a:srgbClr val="0070C0"/>
                </a:solidFill>
              </a:rPr>
              <a:t>random start point(s)</a:t>
            </a:r>
          </a:p>
        </p:txBody>
      </p:sp>
    </p:spTree>
    <p:extLst>
      <p:ext uri="{BB962C8B-B14F-4D97-AF65-F5344CB8AC3E}">
        <p14:creationId xmlns:p14="http://schemas.microsoft.com/office/powerpoint/2010/main" val="69719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6661" y="2480548"/>
            <a:ext cx="2381992" cy="3477011"/>
            <a:chOff x="4674261" y="2480548"/>
            <a:chExt cx="2381992" cy="3477011"/>
          </a:xfrm>
        </p:grpSpPr>
        <p:sp>
          <p:nvSpPr>
            <p:cNvPr id="490" name="Rectangle 489"/>
            <p:cNvSpPr/>
            <p:nvPr/>
          </p:nvSpPr>
          <p:spPr>
            <a:xfrm>
              <a:off x="4674261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6791936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199747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935430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5470356" y="2480548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5731525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5995841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257011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6521327" y="2480548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674261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6791936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199747" y="2770299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5430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5470356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5731525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995841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6257011" y="2770299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6521327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4674261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6791936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5199747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4935430" y="3060050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5470356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5731525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5995841" y="3060050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6257011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6521327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4674261" y="3349800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6791936" y="3349800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5199747" y="334980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4935430" y="334980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5470356" y="334980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5731525" y="3349800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995841" y="334980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6257011" y="334980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6521327" y="334980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674261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6791936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199747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5430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470356" y="3639551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5731525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5995841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6257011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6521327" y="3639551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674261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6791936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5199747" y="3929302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4935430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5470356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5731525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5995841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6257011" y="3929302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6521327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674261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6791936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5199747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4935430" y="4219054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470356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5731525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5995841" y="4219054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257011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6521327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674261" y="4508805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6791936" y="4508805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5199747" y="450880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935430" y="450880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5470356" y="450880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5731525" y="4508805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5995841" y="450880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6257011" y="450880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6521327" y="450880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4674261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6791936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5199747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935430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5470356" y="4798556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5731525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5995841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6257011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6521327" y="4798556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674261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6791936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199747" y="508830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5430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5470356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5731525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5995841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6257011" y="508830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6521327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4674261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6791936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199747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4935430" y="537805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5470356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5731525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5995841" y="537805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6257011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6521327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674261" y="5667808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6791936" y="5667808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199747" y="566780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935430" y="566780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5470356" y="566780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731525" y="5667808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995841" y="566780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6257011" y="566780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6521327" y="566780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29510" y="1310459"/>
            <a:ext cx="78921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/>
              <a:t>Sample units chosen at uniform intervals, usually after choosing a </a:t>
            </a:r>
            <a:r>
              <a:rPr lang="en-US" sz="2600" dirty="0">
                <a:solidFill>
                  <a:srgbClr val="0070C0"/>
                </a:solidFill>
              </a:rPr>
              <a:t>random start point(s)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95069" y="2484596"/>
            <a:ext cx="2381992" cy="3477011"/>
            <a:chOff x="2152244" y="2484596"/>
            <a:chExt cx="2381992" cy="3477011"/>
          </a:xfrm>
        </p:grpSpPr>
        <p:sp>
          <p:nvSpPr>
            <p:cNvPr id="113" name="Rectangle 112"/>
            <p:cNvSpPr/>
            <p:nvPr/>
          </p:nvSpPr>
          <p:spPr>
            <a:xfrm>
              <a:off x="2152244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269919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77730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13413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948339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209508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473824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734994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9310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52244" y="2774347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269919" y="2774347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677730" y="2774347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13413" y="277434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948339" y="2774347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209508" y="277434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473824" y="2774347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734994" y="2774347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999310" y="277434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52244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69919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677730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13413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948339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209508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73824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734994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999310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152244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69919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677730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13413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48339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09508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73824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734994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999310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152244" y="3643599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269919" y="3643599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677730" y="3643599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13413" y="3643599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948339" y="3643599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209508" y="3643599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473824" y="3643599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734994" y="3643599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999310" y="3643599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152244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269919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77730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13413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948339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09508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473824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734994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999310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152244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269919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677730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13413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948339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209508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473824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734994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99310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152244" y="4512853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269919" y="4512853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677730" y="4512853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413413" y="4512853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948339" y="4512853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209508" y="4512853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73824" y="4512853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734994" y="4512853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999310" y="4512853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152244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269919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77730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413413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948339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209508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473824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734994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999310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152244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269919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677730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413413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48339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209508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473824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734994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999310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152244" y="538210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269919" y="538210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677730" y="538210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413413" y="5382105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948339" y="538210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209508" y="5382105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473824" y="538210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734994" y="538210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999310" y="5382105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152244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269919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677730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413413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948339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209508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473824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34994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999310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http://www.polyvore.com/cgi/img-thing?.out=jpg&amp;size=l&amp;tid=55430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50153" y="2190346"/>
            <a:ext cx="816199" cy="81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9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3160" y="1779586"/>
            <a:ext cx="78921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/>
              <a:t>Randomly select one unit from the first </a:t>
            </a:r>
            <a:r>
              <a:rPr lang="en-US" sz="2600" i="1" dirty="0"/>
              <a:t>k</a:t>
            </a:r>
            <a:r>
              <a:rPr lang="en-US" sz="2600" dirty="0"/>
              <a:t> sample units in the population and every </a:t>
            </a:r>
            <a:r>
              <a:rPr lang="en-US" sz="2600" i="1" dirty="0" err="1"/>
              <a:t>k</a:t>
            </a:r>
            <a:r>
              <a:rPr lang="en-US" sz="2600" baseline="30000" dirty="0" err="1"/>
              <a:t>th</a:t>
            </a:r>
            <a:r>
              <a:rPr lang="en-US" sz="2600" dirty="0"/>
              <a:t> unit thereafter.</a:t>
            </a:r>
          </a:p>
          <a:p>
            <a:pPr>
              <a:spcAft>
                <a:spcPts val="1800"/>
              </a:spcAft>
            </a:pPr>
            <a:r>
              <a:rPr lang="en-US" sz="2600" dirty="0"/>
              <a:t>This is a </a:t>
            </a:r>
            <a:r>
              <a:rPr lang="en-US" sz="2600" dirty="0">
                <a:solidFill>
                  <a:srgbClr val="0070C0"/>
                </a:solidFill>
              </a:rPr>
              <a:t>1-in-</a:t>
            </a:r>
            <a:r>
              <a:rPr lang="en-US" sz="2600" i="1" dirty="0">
                <a:solidFill>
                  <a:srgbClr val="0070C0"/>
                </a:solidFill>
              </a:rPr>
              <a:t>k</a:t>
            </a:r>
            <a:r>
              <a:rPr lang="en-US" sz="2600" dirty="0">
                <a:solidFill>
                  <a:srgbClr val="0070C0"/>
                </a:solidFill>
              </a:rPr>
              <a:t> systematic sample</a:t>
            </a:r>
            <a:endParaRPr lang="en-US" sz="2600" dirty="0"/>
          </a:p>
          <a:p>
            <a:pPr algn="ctr">
              <a:spcAft>
                <a:spcPts val="3000"/>
              </a:spcAft>
            </a:pPr>
            <a:r>
              <a:rPr lang="en-US" sz="2600" i="1" dirty="0"/>
              <a:t>k</a:t>
            </a:r>
            <a:r>
              <a:rPr lang="en-US" sz="2600" dirty="0"/>
              <a:t> = No. units in population / No. units in sample</a:t>
            </a:r>
          </a:p>
          <a:p>
            <a:pPr>
              <a:spcAft>
                <a:spcPts val="1800"/>
              </a:spcAft>
            </a:pPr>
            <a:r>
              <a:rPr lang="en-US" sz="2600" dirty="0"/>
              <a:t>Example: If we plan to choose 40 plots from a field of 400 plots, </a:t>
            </a:r>
            <a:r>
              <a:rPr lang="en-US" sz="2600" i="1" dirty="0"/>
              <a:t>k</a:t>
            </a:r>
            <a:r>
              <a:rPr lang="en-US" sz="2600" dirty="0"/>
              <a:t> = 400/40 = 10</a:t>
            </a:r>
          </a:p>
          <a:p>
            <a:pPr>
              <a:spcAft>
                <a:spcPts val="1800"/>
              </a:spcAft>
            </a:pPr>
            <a:r>
              <a:rPr lang="en-US" sz="2600" dirty="0"/>
              <a:t>This is a “1-in-10” systematic sample</a:t>
            </a:r>
          </a:p>
        </p:txBody>
      </p:sp>
    </p:spTree>
    <p:extLst>
      <p:ext uri="{BB962C8B-B14F-4D97-AF65-F5344CB8AC3E}">
        <p14:creationId xmlns:p14="http://schemas.microsoft.com/office/powerpoint/2010/main" val="2405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8650" y="1854805"/>
            <a:ext cx="78921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Advantages:</a:t>
            </a:r>
          </a:p>
          <a:p>
            <a:pPr marL="339725" indent="-3397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Easy to implement</a:t>
            </a:r>
          </a:p>
          <a:p>
            <a:pPr marL="339725" indent="-339725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Ensures good </a:t>
            </a:r>
            <a:r>
              <a:rPr lang="en-US" sz="2800" u="sng" dirty="0"/>
              <a:t>dispersion</a:t>
            </a:r>
            <a:r>
              <a:rPr lang="en-US" sz="2800" dirty="0"/>
              <a:t> of sample units throughout the population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Disadvantages:</a:t>
            </a:r>
          </a:p>
          <a:p>
            <a:pPr marL="339725" indent="-3397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Risk of bias</a:t>
            </a:r>
          </a:p>
        </p:txBody>
      </p:sp>
    </p:spTree>
    <p:extLst>
      <p:ext uri="{BB962C8B-B14F-4D97-AF65-F5344CB8AC3E}">
        <p14:creationId xmlns:p14="http://schemas.microsoft.com/office/powerpoint/2010/main" val="33088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1593</Words>
  <Application>Microsoft Macintosh PowerPoint</Application>
  <PresentationFormat>On-screen Show (4:3)</PresentationFormat>
  <Paragraphs>304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Consolas</vt:lpstr>
      <vt:lpstr>Office Theme</vt:lpstr>
      <vt:lpstr>Lecture 14: Systematic and Stratified Sampling</vt:lpstr>
      <vt:lpstr>Review:</vt:lpstr>
      <vt:lpstr>Sampling designs</vt:lpstr>
      <vt:lpstr>Simple random sampling</vt:lpstr>
      <vt:lpstr>PowerPoint Presentation</vt:lpstr>
      <vt:lpstr>Systematic sampling</vt:lpstr>
      <vt:lpstr>Systematic sampling</vt:lpstr>
      <vt:lpstr>Systematic sampling</vt:lpstr>
      <vt:lpstr>Systematic sampling</vt:lpstr>
      <vt:lpstr>Systematic sampling</vt:lpstr>
      <vt:lpstr>Systematic sampling</vt:lpstr>
      <vt:lpstr>Systematic sampling</vt:lpstr>
      <vt:lpstr>Sampling designs</vt:lpstr>
      <vt:lpstr>Sampling designs</vt:lpstr>
      <vt:lpstr>PowerPoint Presentation</vt:lpstr>
      <vt:lpstr>PowerPoint Presentation</vt:lpstr>
      <vt:lpstr>Stratified random sampling</vt:lpstr>
      <vt:lpstr>Stratified random sampling</vt:lpstr>
      <vt:lpstr>Stratified sampling</vt:lpstr>
      <vt:lpstr>PowerPoint Presentation</vt:lpstr>
      <vt:lpstr>What features used to define strata?</vt:lpstr>
      <vt:lpstr>Stratified sampling</vt:lpstr>
      <vt:lpstr>PowerPoint Presentation</vt:lpstr>
      <vt:lpstr>Stratified sampling</vt:lpstr>
      <vt:lpstr>PowerPoint Presentation</vt:lpstr>
      <vt:lpstr>Stratified sampling</vt:lpstr>
      <vt:lpstr>Stratified sampling</vt:lpstr>
      <vt:lpstr>Example:</vt:lpstr>
      <vt:lpstr>Example:</vt:lpstr>
      <vt:lpstr>Estimate population total (τ ̂)</vt:lpstr>
      <vt:lpstr>Variance of estimated pop. total (τ ̂)</vt:lpstr>
      <vt:lpstr>Estimate overall population mean (y ̅)</vt:lpstr>
      <vt:lpstr>Variance of the overall mean, (var) ̂(y ̅ )</vt:lpstr>
      <vt:lpstr>PowerPoint Presentation</vt:lpstr>
      <vt:lpstr>PowerPoint Presentation</vt:lpstr>
      <vt:lpstr>Reference: Formulae for stratified random sampling  1. Estimates of population parameters</vt:lpstr>
      <vt:lpstr>Reference: Formulae for stratified random sampling  2. Variance (uncertainty) in estimates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Bledsoe, Ellen K - (ebledsoe)</dc:creator>
  <cp:lastModifiedBy>Bledsoe, Ellen K - (ebledsoe)</cp:lastModifiedBy>
  <cp:revision>2</cp:revision>
  <dcterms:created xsi:type="dcterms:W3CDTF">2022-03-16T16:17:38Z</dcterms:created>
  <dcterms:modified xsi:type="dcterms:W3CDTF">2022-03-16T17:29:21Z</dcterms:modified>
</cp:coreProperties>
</file>