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527" r:id="rId3"/>
    <p:sldId id="412" r:id="rId4"/>
    <p:sldId id="493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83" r:id="rId13"/>
    <p:sldId id="427" r:id="rId14"/>
    <p:sldId id="428" r:id="rId15"/>
    <p:sldId id="429" r:id="rId16"/>
    <p:sldId id="526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3" r:id="rId30"/>
    <p:sldId id="451" r:id="rId31"/>
    <p:sldId id="454" r:id="rId32"/>
    <p:sldId id="455" r:id="rId33"/>
    <p:sldId id="517" r:id="rId34"/>
    <p:sldId id="524" r:id="rId35"/>
    <p:sldId id="518" r:id="rId36"/>
    <p:sldId id="519" r:id="rId37"/>
    <p:sldId id="520" r:id="rId38"/>
    <p:sldId id="521" r:id="rId39"/>
    <p:sldId id="522" r:id="rId40"/>
    <p:sldId id="52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2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37395-70DE-EF4E-A406-DA01F10A182C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1DE4-065E-9940-8186-F70E3732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1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Ended Monday lecture</a:t>
            </a:r>
          </a:p>
        </p:txBody>
      </p:sp>
    </p:spTree>
    <p:extLst>
      <p:ext uri="{BB962C8B-B14F-4D97-AF65-F5344CB8AC3E}">
        <p14:creationId xmlns:p14="http://schemas.microsoft.com/office/powerpoint/2010/main" val="6434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7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off </a:t>
            </a:r>
            <a:r>
              <a:rPr lang="en-US"/>
              <a:t>4 Oct 2021</a:t>
            </a:r>
          </a:p>
        </p:txBody>
      </p:sp>
    </p:spTree>
    <p:extLst>
      <p:ext uri="{BB962C8B-B14F-4D97-AF65-F5344CB8AC3E}">
        <p14:creationId xmlns:p14="http://schemas.microsoft.com/office/powerpoint/2010/main" val="194741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 Oct 2021</a:t>
            </a:r>
          </a:p>
        </p:txBody>
      </p:sp>
    </p:spTree>
    <p:extLst>
      <p:ext uri="{BB962C8B-B14F-4D97-AF65-F5344CB8AC3E}">
        <p14:creationId xmlns:p14="http://schemas.microsoft.com/office/powerpoint/2010/main" val="2892216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86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7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0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5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7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5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1B1D-B924-2F4A-8C23-C9BCC18EC9C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E119-D171-AA4E-8341-5AF601B29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RNR321-Spring2022-midseme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6DB1-C342-AD42-81FB-79BD47131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15: Stratified Sampling,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4C71-7101-8248-8AD0-16D269C6B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21, 2022</a:t>
            </a:r>
          </a:p>
        </p:txBody>
      </p:sp>
    </p:spTree>
    <p:extLst>
      <p:ext uri="{BB962C8B-B14F-4D97-AF65-F5344CB8AC3E}">
        <p14:creationId xmlns:p14="http://schemas.microsoft.com/office/powerpoint/2010/main" val="291795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>
                    <a:latin typeface="+mn-lt"/>
                  </a:rPr>
                  <a:t>Variance of estimated pop.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34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628650" y="1741003"/>
                <a:ext cx="6132797" cy="1820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Multiply variance of the sample mean in each stratum,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by the number of sample units squared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 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Sum across all strata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41003"/>
                <a:ext cx="6132797" cy="1820498"/>
              </a:xfrm>
              <a:prstGeom prst="rect">
                <a:avLst/>
              </a:prstGeom>
              <a:blipFill>
                <a:blip r:embed="rId4"/>
                <a:stretch>
                  <a:fillRect l="-1240" t="-3472" r="-144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97584" y="1741003"/>
            <a:ext cx="182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= variance of the estimated total in each stratum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727659" y="1705274"/>
            <a:ext cx="341267" cy="1288102"/>
          </a:xfrm>
          <a:prstGeom prst="rightBrace">
            <a:avLst>
              <a:gd name="adj1" fmla="val 37963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33535" y="3739703"/>
                <a:ext cx="387692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35" y="3739703"/>
                <a:ext cx="3876929" cy="1130822"/>
              </a:xfrm>
              <a:prstGeom prst="rect">
                <a:avLst/>
              </a:prstGeom>
              <a:blipFill>
                <a:blip r:embed="rId5"/>
                <a:stretch>
                  <a:fillRect t="-101111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n-lt"/>
                  </a:rPr>
                  <a:t>Estimate </a:t>
                </a:r>
                <a:r>
                  <a:rPr lang="en-US" i="1" dirty="0">
                    <a:latin typeface="+mn-lt"/>
                  </a:rPr>
                  <a:t>overall</a:t>
                </a:r>
                <a:r>
                  <a:rPr lang="en-US" dirty="0">
                    <a:latin typeface="+mn-lt"/>
                  </a:rPr>
                  <a:t> population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1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808763" y="1903680"/>
                <a:ext cx="53255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/>
                  <a:t>Divide the estimated population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by the total number of sample units 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3" y="1903680"/>
                <a:ext cx="5325583" cy="830997"/>
              </a:xfrm>
              <a:prstGeom prst="rect">
                <a:avLst/>
              </a:prstGeom>
              <a:blipFill>
                <a:blip r:embed="rId4"/>
                <a:stretch>
                  <a:fillRect l="-1667" t="-5970" b="-5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6982" y="1922691"/>
                <a:ext cx="1244011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82" y="1922691"/>
                <a:ext cx="1244011" cy="792974"/>
              </a:xfrm>
              <a:prstGeom prst="rect">
                <a:avLst/>
              </a:prstGeom>
              <a:blipFill>
                <a:blip r:embed="rId5"/>
                <a:stretch>
                  <a:fillRect l="-1010" t="-4762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08762" y="3201253"/>
            <a:ext cx="6090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b="1" u="sng" dirty="0"/>
              <a:t>OR:</a:t>
            </a:r>
            <a:r>
              <a:rPr lang="en-US" sz="2400" dirty="0"/>
              <a:t>  Compute the mean as a weighted average of stratum-specific estimates</a:t>
            </a:r>
            <a:endParaRPr lang="en-US" sz="2400" i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57791" y="3967719"/>
                <a:ext cx="605095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91" y="3967719"/>
                <a:ext cx="6050952" cy="1130822"/>
              </a:xfrm>
              <a:prstGeom prst="rect">
                <a:avLst/>
              </a:prstGeom>
              <a:blipFill>
                <a:blip r:embed="rId6"/>
                <a:stretch>
                  <a:fillRect t="-102222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44827" y="5449508"/>
            <a:ext cx="6896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Note that the size of each stratum (</a:t>
            </a:r>
            <a:r>
              <a:rPr lang="en-US" sz="2400" i="1" dirty="0">
                <a:solidFill>
                  <a:srgbClr val="0070C0"/>
                </a:solidFill>
              </a:rPr>
              <a:t>N</a:t>
            </a:r>
            <a:r>
              <a:rPr lang="en-US" sz="2400" i="1" baseline="-25000" dirty="0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) is included to “weight” the overall estimate.  </a:t>
            </a:r>
            <a:r>
              <a:rPr lang="en-US" sz="2400" i="1" dirty="0">
                <a:solidFill>
                  <a:srgbClr val="0070C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060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6"/>
                <a:ext cx="9144000" cy="1325563"/>
              </a:xfrm>
            </p:spPr>
            <p:txBody>
              <a:bodyPr/>
              <a:lstStyle/>
              <a:p>
                <a:pPr algn="ctr"/>
                <a:r>
                  <a:rPr lang="en-US" dirty="0">
                    <a:latin typeface="+mn-lt"/>
                  </a:rPr>
                  <a:t>Variance of the </a:t>
                </a:r>
                <a:r>
                  <a:rPr lang="en-US" i="1" dirty="0">
                    <a:latin typeface="+mn-lt"/>
                  </a:rPr>
                  <a:t>overall</a:t>
                </a:r>
                <a:r>
                  <a:rPr lang="en-US" dirty="0">
                    <a:latin typeface="+mn-lt"/>
                  </a:rPr>
                  <a:t> mean,</a:t>
                </a:r>
                <a:r>
                  <a:rPr lang="en-US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6"/>
                <a:ext cx="9144000" cy="1325563"/>
              </a:xfr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79103" y="2256122"/>
                <a:ext cx="2604744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03" y="2256122"/>
                <a:ext cx="2604744" cy="806696"/>
              </a:xfrm>
              <a:prstGeom prst="rect">
                <a:avLst/>
              </a:prstGeom>
              <a:blipFill>
                <a:blip r:embed="rId4"/>
                <a:stretch>
                  <a:fillRect t="-3125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9396" y="2231821"/>
                <a:ext cx="55283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Divide variance of the estimated population total,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by </a:t>
                </a:r>
                <a:r>
                  <a:rPr lang="en-US" sz="2400" i="1" dirty="0"/>
                  <a:t>N</a:t>
                </a:r>
                <a:r>
                  <a:rPr lang="en-US" sz="2400" i="1" baseline="30000" dirty="0"/>
                  <a:t>2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6" y="2231821"/>
                <a:ext cx="5528311" cy="830997"/>
              </a:xfrm>
              <a:prstGeom prst="rect">
                <a:avLst/>
              </a:prstGeom>
              <a:blipFill>
                <a:blip r:embed="rId5"/>
                <a:stretch>
                  <a:fillRect l="-160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08762" y="3334446"/>
            <a:ext cx="6090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b="1" u="sng" dirty="0"/>
              <a:t>OR:</a:t>
            </a:r>
            <a:r>
              <a:rPr lang="en-US" sz="2400" dirty="0"/>
              <a:t>  Compute as a weighted average of stratum-specific estimates</a:t>
            </a:r>
            <a:endParaRPr lang="en-US" sz="2400" i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8761" y="4426395"/>
                <a:ext cx="7545529" cy="72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" y="4426395"/>
                <a:ext cx="7545529" cy="726161"/>
              </a:xfrm>
              <a:prstGeom prst="rect">
                <a:avLst/>
              </a:prstGeom>
              <a:blipFill>
                <a:blip r:embed="rId6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5203" y="2642929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 of population total: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362183"/>
                  </p:ext>
                </p:extLst>
              </p:nvPr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0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135" t="-7576" r="-199482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0313" t="-7576" r="-100521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0313" t="-7576" r="-521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5203" y="3104594"/>
                <a:ext cx="6386501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=64.4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03" y="3104594"/>
                <a:ext cx="6386501" cy="957826"/>
              </a:xfrm>
              <a:prstGeom prst="rect">
                <a:avLst/>
              </a:prstGeom>
              <a:blipFill>
                <a:blip r:embed="rId4"/>
                <a:stretch>
                  <a:fillRect l="-6746" t="-98684" b="-1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5203" y="4459965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Estimated variance of population total: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628" y="4828270"/>
                <a:ext cx="7687339" cy="117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0.495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0.889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=322.8</m:t>
                      </m:r>
                    </m:oMath>
                  </m:oMathPara>
                </a14:m>
                <a:endParaRPr lang="en-US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8" y="4828270"/>
                <a:ext cx="7687339" cy="1179041"/>
              </a:xfrm>
              <a:prstGeom prst="rect">
                <a:avLst/>
              </a:prstGeom>
              <a:blipFill>
                <a:blip r:embed="rId5"/>
                <a:stretch>
                  <a:fillRect t="-70968" b="-8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7628" y="5780741"/>
                <a:ext cx="367741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322.8</m:t>
                          </m:r>
                        </m:e>
                      </m:ra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8" y="5780741"/>
                <a:ext cx="3677417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5905" y="2804294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 of overall population 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52485"/>
                  </p:ext>
                </p:extLst>
              </p:nvPr>
            </p:nvGraphicFramePr>
            <p:xfrm>
              <a:off x="903766" y="620824"/>
              <a:ext cx="7258493" cy="15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0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i</a:t>
                          </a: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135" t="-7576" r="-199482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0313" t="-7576" r="-100521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0313" t="-7576" r="-521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  <a:endParaRPr lang="en-US" sz="2000" b="0" dirty="0">
                            <a:solidFill>
                              <a:srgbClr val="0070C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25905" y="4531094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Estimated variance of overall population 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1377" y="3333635"/>
                <a:ext cx="2482469" cy="67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64.4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77" y="3333635"/>
                <a:ext cx="2482469" cy="676147"/>
              </a:xfrm>
              <a:prstGeom prst="rect">
                <a:avLst/>
              </a:prstGeom>
              <a:blipFill>
                <a:blip r:embed="rId4"/>
                <a:stretch>
                  <a:fillRect t="-740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0650" y="5063898"/>
                <a:ext cx="3875335" cy="70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322.8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50" y="5063898"/>
                <a:ext cx="3875335" cy="706284"/>
              </a:xfrm>
              <a:prstGeom prst="rect">
                <a:avLst/>
              </a:prstGeom>
              <a:blipFill>
                <a:blip r:embed="rId5"/>
                <a:stretch>
                  <a:fillRect t="-350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2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791"/>
            <a:ext cx="9144000" cy="105610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US" sz="2800" b="1" dirty="0"/>
              <a:t>Reference</a:t>
            </a:r>
            <a:r>
              <a:rPr lang="en-US" sz="2800" dirty="0"/>
              <a:t>: Formulae </a:t>
            </a:r>
            <a:r>
              <a:rPr lang="en-US" sz="2800" dirty="0">
                <a:latin typeface="+mn-lt"/>
              </a:rPr>
              <a:t>for stratified random sampling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rgbClr val="C00000"/>
                </a:solidFill>
                <a:latin typeface="+mn-lt"/>
              </a:rPr>
              <a:t>1. </a:t>
            </a:r>
            <a:r>
              <a:rPr lang="en-US" sz="2800" dirty="0">
                <a:solidFill>
                  <a:srgbClr val="C00000"/>
                </a:solidFill>
              </a:rPr>
              <a:t>Estimates of population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463671" y="2043654"/>
                <a:ext cx="8302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Population mean (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μ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estimated with the sample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1" y="2043654"/>
                <a:ext cx="8302641" cy="461665"/>
              </a:xfrm>
              <a:prstGeom prst="rect">
                <a:avLst/>
              </a:prstGeom>
              <a:blipFill>
                <a:blip r:embed="rId3"/>
                <a:stretch>
                  <a:fillRect l="-1221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66554" y="2449031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4" y="2449031"/>
                <a:ext cx="7091917" cy="957826"/>
              </a:xfrm>
              <a:prstGeom prst="rect">
                <a:avLst/>
              </a:prstGeom>
              <a:blipFill>
                <a:blip r:embed="rId4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6416" y="3316712"/>
            <a:ext cx="85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rgbClr val="0070C0"/>
                </a:solidFill>
              </a:rPr>
              <a:t>Population variance (</a:t>
            </a:r>
            <a:r>
              <a:rPr lang="el-GR" sz="2400" i="1" dirty="0">
                <a:solidFill>
                  <a:srgbClr val="0070C0"/>
                </a:solidFill>
              </a:rPr>
              <a:t>σ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 estimated with sample variance (</a:t>
            </a:r>
            <a:r>
              <a:rPr lang="en-US" sz="2400" i="1" dirty="0">
                <a:solidFill>
                  <a:srgbClr val="0070C0"/>
                </a:solidFill>
              </a:rPr>
              <a:t>s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3672" y="4811927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Population total (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τ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estimated with the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):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2" y="4811927"/>
                <a:ext cx="7892190" cy="461665"/>
              </a:xfrm>
              <a:prstGeom prst="rect">
                <a:avLst/>
              </a:prstGeom>
              <a:blipFill>
                <a:blip r:embed="rId5"/>
                <a:stretch>
                  <a:fillRect l="-1284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63809" y="5208276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09" y="5208276"/>
                <a:ext cx="7091917" cy="957826"/>
              </a:xfrm>
              <a:prstGeom prst="rect">
                <a:avLst/>
              </a:prstGeom>
              <a:blipFill>
                <a:blip r:embed="rId6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66554" y="3854101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4" y="3854101"/>
                <a:ext cx="7091917" cy="957826"/>
              </a:xfrm>
              <a:prstGeom prst="rect">
                <a:avLst/>
              </a:prstGeom>
              <a:blipFill>
                <a:blip r:embed="rId7"/>
                <a:stretch>
                  <a:fillRect t="-98684" b="-1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4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9162" y="2210988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2" y="2210988"/>
                <a:ext cx="7892190" cy="461665"/>
              </a:xfrm>
              <a:prstGeom prst="rect">
                <a:avLst/>
              </a:prstGeom>
              <a:blipFill>
                <a:blip r:embed="rId3"/>
                <a:stretch>
                  <a:fillRect l="-1124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93944" y="2534659"/>
                <a:ext cx="6325545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944" y="2534659"/>
                <a:ext cx="6325545" cy="957826"/>
              </a:xfrm>
              <a:prstGeom prst="rect">
                <a:avLst/>
              </a:prstGeom>
              <a:blipFill>
                <a:blip r:embed="rId4"/>
                <a:stretch>
                  <a:fillRect t="-97403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9162" y="4665986"/>
                <a:ext cx="7892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2" y="4665986"/>
                <a:ext cx="7892190" cy="461665"/>
              </a:xfrm>
              <a:prstGeom prst="rect">
                <a:avLst/>
              </a:prstGeom>
              <a:blipFill>
                <a:blip r:embed="rId5"/>
                <a:stretch>
                  <a:fillRect l="-1124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10759" y="4877273"/>
                <a:ext cx="7091917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59" y="4877273"/>
                <a:ext cx="7091917" cy="957826"/>
              </a:xfrm>
              <a:prstGeom prst="rect">
                <a:avLst/>
              </a:prstGeom>
              <a:blipFill>
                <a:blip r:embed="rId6"/>
                <a:stretch>
                  <a:fillRect t="-98684" b="-1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667497"/>
            <a:ext cx="9144000" cy="101150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US" sz="2800" b="1" dirty="0"/>
              <a:t>Reference</a:t>
            </a:r>
            <a:r>
              <a:rPr lang="en-US" sz="2800" dirty="0"/>
              <a:t>: Formulae </a:t>
            </a:r>
            <a:r>
              <a:rPr lang="en-US" sz="2800" dirty="0">
                <a:latin typeface="+mn-lt"/>
              </a:rPr>
              <a:t>for stratified random sampling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rgbClr val="C00000"/>
                </a:solidFill>
                <a:latin typeface="+mn-lt"/>
              </a:rPr>
              <a:t>2. Variance (uncertainty) in e</a:t>
            </a:r>
            <a:r>
              <a:rPr lang="en-US" sz="2800" dirty="0">
                <a:solidFill>
                  <a:srgbClr val="C00000"/>
                </a:solidFill>
              </a:rPr>
              <a:t>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6882" y="3544941"/>
                <a:ext cx="5324062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SE(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2" y="3544941"/>
                <a:ext cx="5324062" cy="465064"/>
              </a:xfrm>
              <a:prstGeom prst="rect">
                <a:avLst/>
              </a:prstGeom>
              <a:blipFill>
                <a:blip r:embed="rId7"/>
                <a:stretch>
                  <a:fillRect l="-190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6882" y="5726239"/>
                <a:ext cx="5324062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e>
                    </m:rad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2" y="5726239"/>
                <a:ext cx="5324062" cy="465064"/>
              </a:xfrm>
              <a:prstGeom prst="rect">
                <a:avLst/>
              </a:prstGeom>
              <a:blipFill>
                <a:blip r:embed="rId8"/>
                <a:stretch>
                  <a:fillRect l="-190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/>
          <a:lstStyle/>
          <a:p>
            <a:r>
              <a:rPr lang="en-US" dirty="0">
                <a:latin typeface="+mn-lt"/>
              </a:rPr>
              <a:t>Allocation of sample units</a:t>
            </a:r>
          </a:p>
        </p:txBody>
      </p:sp>
      <p:grpSp>
        <p:nvGrpSpPr>
          <p:cNvPr id="2" name="Group 113"/>
          <p:cNvGrpSpPr/>
          <p:nvPr/>
        </p:nvGrpSpPr>
        <p:grpSpPr>
          <a:xfrm>
            <a:off x="1452124" y="2261835"/>
            <a:ext cx="2381992" cy="3477011"/>
            <a:chOff x="3381004" y="1658518"/>
            <a:chExt cx="2381992" cy="3477011"/>
          </a:xfrm>
        </p:grpSpPr>
        <p:sp>
          <p:nvSpPr>
            <p:cNvPr id="5" name="Rectangle 4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Freeform 112"/>
          <p:cNvSpPr/>
          <p:nvPr/>
        </p:nvSpPr>
        <p:spPr>
          <a:xfrm rot="279543">
            <a:off x="1058869" y="1889852"/>
            <a:ext cx="3264971" cy="3583172"/>
          </a:xfrm>
          <a:custGeom>
            <a:avLst/>
            <a:gdLst>
              <a:gd name="connsiteX0" fmla="*/ 0 w 3264971"/>
              <a:gd name="connsiteY0" fmla="*/ 3583172 h 3583172"/>
              <a:gd name="connsiteX1" fmla="*/ 42530 w 3264971"/>
              <a:gd name="connsiteY1" fmla="*/ 3530009 h 3583172"/>
              <a:gd name="connsiteX2" fmla="*/ 63795 w 3264971"/>
              <a:gd name="connsiteY2" fmla="*/ 3498111 h 3583172"/>
              <a:gd name="connsiteX3" fmla="*/ 95693 w 3264971"/>
              <a:gd name="connsiteY3" fmla="*/ 3476846 h 3583172"/>
              <a:gd name="connsiteX4" fmla="*/ 116958 w 3264971"/>
              <a:gd name="connsiteY4" fmla="*/ 3444949 h 3583172"/>
              <a:gd name="connsiteX5" fmla="*/ 202018 w 3264971"/>
              <a:gd name="connsiteY5" fmla="*/ 3381153 h 3583172"/>
              <a:gd name="connsiteX6" fmla="*/ 255181 w 3264971"/>
              <a:gd name="connsiteY6" fmla="*/ 3349255 h 3583172"/>
              <a:gd name="connsiteX7" fmla="*/ 287079 w 3264971"/>
              <a:gd name="connsiteY7" fmla="*/ 3327990 h 3583172"/>
              <a:gd name="connsiteX8" fmla="*/ 329609 w 3264971"/>
              <a:gd name="connsiteY8" fmla="*/ 3317358 h 3583172"/>
              <a:gd name="connsiteX9" fmla="*/ 361507 w 3264971"/>
              <a:gd name="connsiteY9" fmla="*/ 3296093 h 3583172"/>
              <a:gd name="connsiteX10" fmla="*/ 425302 w 3264971"/>
              <a:gd name="connsiteY10" fmla="*/ 3274828 h 3583172"/>
              <a:gd name="connsiteX11" fmla="*/ 510363 w 3264971"/>
              <a:gd name="connsiteY11" fmla="*/ 3221665 h 3583172"/>
              <a:gd name="connsiteX12" fmla="*/ 552893 w 3264971"/>
              <a:gd name="connsiteY12" fmla="*/ 3200400 h 3583172"/>
              <a:gd name="connsiteX13" fmla="*/ 584791 w 3264971"/>
              <a:gd name="connsiteY13" fmla="*/ 3179135 h 3583172"/>
              <a:gd name="connsiteX14" fmla="*/ 627321 w 3264971"/>
              <a:gd name="connsiteY14" fmla="*/ 3168502 h 3583172"/>
              <a:gd name="connsiteX15" fmla="*/ 680484 w 3264971"/>
              <a:gd name="connsiteY15" fmla="*/ 3125972 h 3583172"/>
              <a:gd name="connsiteX16" fmla="*/ 723014 w 3264971"/>
              <a:gd name="connsiteY16" fmla="*/ 3104707 h 3583172"/>
              <a:gd name="connsiteX17" fmla="*/ 754911 w 3264971"/>
              <a:gd name="connsiteY17" fmla="*/ 3083442 h 3583172"/>
              <a:gd name="connsiteX18" fmla="*/ 797442 w 3264971"/>
              <a:gd name="connsiteY18" fmla="*/ 3062176 h 3583172"/>
              <a:gd name="connsiteX19" fmla="*/ 882502 w 3264971"/>
              <a:gd name="connsiteY19" fmla="*/ 3019646 h 3583172"/>
              <a:gd name="connsiteX20" fmla="*/ 978195 w 3264971"/>
              <a:gd name="connsiteY20" fmla="*/ 2945218 h 3583172"/>
              <a:gd name="connsiteX21" fmla="*/ 1084521 w 3264971"/>
              <a:gd name="connsiteY21" fmla="*/ 2849525 h 3583172"/>
              <a:gd name="connsiteX22" fmla="*/ 1158949 w 3264971"/>
              <a:gd name="connsiteY22" fmla="*/ 2785730 h 3583172"/>
              <a:gd name="connsiteX23" fmla="*/ 1190846 w 3264971"/>
              <a:gd name="connsiteY23" fmla="*/ 2743200 h 3583172"/>
              <a:gd name="connsiteX24" fmla="*/ 1222744 w 3264971"/>
              <a:gd name="connsiteY24" fmla="*/ 2721935 h 3583172"/>
              <a:gd name="connsiteX25" fmla="*/ 1265274 w 3264971"/>
              <a:gd name="connsiteY25" fmla="*/ 2690037 h 3583172"/>
              <a:gd name="connsiteX26" fmla="*/ 1350335 w 3264971"/>
              <a:gd name="connsiteY26" fmla="*/ 2636874 h 3583172"/>
              <a:gd name="connsiteX27" fmla="*/ 1446028 w 3264971"/>
              <a:gd name="connsiteY27" fmla="*/ 2541181 h 3583172"/>
              <a:gd name="connsiteX28" fmla="*/ 1488558 w 3264971"/>
              <a:gd name="connsiteY28" fmla="*/ 2519916 h 3583172"/>
              <a:gd name="connsiteX29" fmla="*/ 1552353 w 3264971"/>
              <a:gd name="connsiteY29" fmla="*/ 2445488 h 3583172"/>
              <a:gd name="connsiteX30" fmla="*/ 1594884 w 3264971"/>
              <a:gd name="connsiteY30" fmla="*/ 2413590 h 3583172"/>
              <a:gd name="connsiteX31" fmla="*/ 1626781 w 3264971"/>
              <a:gd name="connsiteY31" fmla="*/ 2381693 h 3583172"/>
              <a:gd name="connsiteX32" fmla="*/ 1679944 w 3264971"/>
              <a:gd name="connsiteY32" fmla="*/ 2339162 h 3583172"/>
              <a:gd name="connsiteX33" fmla="*/ 1733107 w 3264971"/>
              <a:gd name="connsiteY33" fmla="*/ 2275367 h 3583172"/>
              <a:gd name="connsiteX34" fmla="*/ 1765004 w 3264971"/>
              <a:gd name="connsiteY34" fmla="*/ 2264735 h 3583172"/>
              <a:gd name="connsiteX35" fmla="*/ 1786270 w 3264971"/>
              <a:gd name="connsiteY35" fmla="*/ 2232837 h 3583172"/>
              <a:gd name="connsiteX36" fmla="*/ 1839432 w 3264971"/>
              <a:gd name="connsiteY36" fmla="*/ 2190307 h 3583172"/>
              <a:gd name="connsiteX37" fmla="*/ 1850065 w 3264971"/>
              <a:gd name="connsiteY37" fmla="*/ 2158409 h 3583172"/>
              <a:gd name="connsiteX38" fmla="*/ 1935125 w 3264971"/>
              <a:gd name="connsiteY38" fmla="*/ 2052083 h 3583172"/>
              <a:gd name="connsiteX39" fmla="*/ 1967023 w 3264971"/>
              <a:gd name="connsiteY39" fmla="*/ 2030818 h 3583172"/>
              <a:gd name="connsiteX40" fmla="*/ 2009553 w 3264971"/>
              <a:gd name="connsiteY40" fmla="*/ 1977655 h 3583172"/>
              <a:gd name="connsiteX41" fmla="*/ 2083981 w 3264971"/>
              <a:gd name="connsiteY41" fmla="*/ 1924493 h 3583172"/>
              <a:gd name="connsiteX42" fmla="*/ 2126511 w 3264971"/>
              <a:gd name="connsiteY42" fmla="*/ 1860697 h 3583172"/>
              <a:gd name="connsiteX43" fmla="*/ 2179674 w 3264971"/>
              <a:gd name="connsiteY43" fmla="*/ 1786269 h 3583172"/>
              <a:gd name="connsiteX44" fmla="*/ 2200939 w 3264971"/>
              <a:gd name="connsiteY44" fmla="*/ 1743739 h 3583172"/>
              <a:gd name="connsiteX45" fmla="*/ 2264735 w 3264971"/>
              <a:gd name="connsiteY45" fmla="*/ 1669311 h 3583172"/>
              <a:gd name="connsiteX46" fmla="*/ 2296632 w 3264971"/>
              <a:gd name="connsiteY46" fmla="*/ 1626781 h 3583172"/>
              <a:gd name="connsiteX47" fmla="*/ 2317898 w 3264971"/>
              <a:gd name="connsiteY47" fmla="*/ 1605516 h 3583172"/>
              <a:gd name="connsiteX48" fmla="*/ 2349795 w 3264971"/>
              <a:gd name="connsiteY48" fmla="*/ 1562986 h 3583172"/>
              <a:gd name="connsiteX49" fmla="*/ 2371060 w 3264971"/>
              <a:gd name="connsiteY49" fmla="*/ 1531088 h 3583172"/>
              <a:gd name="connsiteX50" fmla="*/ 2413591 w 3264971"/>
              <a:gd name="connsiteY50" fmla="*/ 1499190 h 3583172"/>
              <a:gd name="connsiteX51" fmla="*/ 2456121 w 3264971"/>
              <a:gd name="connsiteY51" fmla="*/ 1456660 h 3583172"/>
              <a:gd name="connsiteX52" fmla="*/ 2509284 w 3264971"/>
              <a:gd name="connsiteY52" fmla="*/ 1382232 h 3583172"/>
              <a:gd name="connsiteX53" fmla="*/ 2541181 w 3264971"/>
              <a:gd name="connsiteY53" fmla="*/ 1339702 h 3583172"/>
              <a:gd name="connsiteX54" fmla="*/ 2573079 w 3264971"/>
              <a:gd name="connsiteY54" fmla="*/ 1286539 h 3583172"/>
              <a:gd name="connsiteX55" fmla="*/ 2604977 w 3264971"/>
              <a:gd name="connsiteY55" fmla="*/ 1265274 h 3583172"/>
              <a:gd name="connsiteX56" fmla="*/ 2636874 w 3264971"/>
              <a:gd name="connsiteY56" fmla="*/ 1222744 h 3583172"/>
              <a:gd name="connsiteX57" fmla="*/ 2658139 w 3264971"/>
              <a:gd name="connsiteY57" fmla="*/ 1180214 h 3583172"/>
              <a:gd name="connsiteX58" fmla="*/ 2732567 w 3264971"/>
              <a:gd name="connsiteY58" fmla="*/ 1084521 h 3583172"/>
              <a:gd name="connsiteX59" fmla="*/ 2764465 w 3264971"/>
              <a:gd name="connsiteY59" fmla="*/ 1010093 h 3583172"/>
              <a:gd name="connsiteX60" fmla="*/ 2785730 w 3264971"/>
              <a:gd name="connsiteY60" fmla="*/ 967562 h 3583172"/>
              <a:gd name="connsiteX61" fmla="*/ 2838893 w 3264971"/>
              <a:gd name="connsiteY61" fmla="*/ 871869 h 3583172"/>
              <a:gd name="connsiteX62" fmla="*/ 2870791 w 3264971"/>
              <a:gd name="connsiteY62" fmla="*/ 797442 h 3583172"/>
              <a:gd name="connsiteX63" fmla="*/ 2881423 w 3264971"/>
              <a:gd name="connsiteY63" fmla="*/ 765544 h 3583172"/>
              <a:gd name="connsiteX64" fmla="*/ 2913321 w 3264971"/>
              <a:gd name="connsiteY64" fmla="*/ 723014 h 3583172"/>
              <a:gd name="connsiteX65" fmla="*/ 2955851 w 3264971"/>
              <a:gd name="connsiteY65" fmla="*/ 659218 h 3583172"/>
              <a:gd name="connsiteX66" fmla="*/ 2987749 w 3264971"/>
              <a:gd name="connsiteY66" fmla="*/ 616688 h 3583172"/>
              <a:gd name="connsiteX67" fmla="*/ 3030279 w 3264971"/>
              <a:gd name="connsiteY67" fmla="*/ 542260 h 3583172"/>
              <a:gd name="connsiteX68" fmla="*/ 3062177 w 3264971"/>
              <a:gd name="connsiteY68" fmla="*/ 510362 h 3583172"/>
              <a:gd name="connsiteX69" fmla="*/ 3104707 w 3264971"/>
              <a:gd name="connsiteY69" fmla="*/ 425302 h 3583172"/>
              <a:gd name="connsiteX70" fmla="*/ 3125972 w 3264971"/>
              <a:gd name="connsiteY70" fmla="*/ 382772 h 3583172"/>
              <a:gd name="connsiteX71" fmla="*/ 3147237 w 3264971"/>
              <a:gd name="connsiteY71" fmla="*/ 350874 h 3583172"/>
              <a:gd name="connsiteX72" fmla="*/ 3157870 w 3264971"/>
              <a:gd name="connsiteY72" fmla="*/ 318976 h 3583172"/>
              <a:gd name="connsiteX73" fmla="*/ 3189767 w 3264971"/>
              <a:gd name="connsiteY73" fmla="*/ 287079 h 3583172"/>
              <a:gd name="connsiteX74" fmla="*/ 3211032 w 3264971"/>
              <a:gd name="connsiteY74" fmla="*/ 244549 h 3583172"/>
              <a:gd name="connsiteX75" fmla="*/ 3232298 w 3264971"/>
              <a:gd name="connsiteY75" fmla="*/ 212651 h 3583172"/>
              <a:gd name="connsiteX76" fmla="*/ 3242930 w 3264971"/>
              <a:gd name="connsiteY76" fmla="*/ 116958 h 3583172"/>
              <a:gd name="connsiteX77" fmla="*/ 3253563 w 3264971"/>
              <a:gd name="connsiteY77" fmla="*/ 63795 h 3583172"/>
              <a:gd name="connsiteX78" fmla="*/ 3264195 w 3264971"/>
              <a:gd name="connsiteY78" fmla="*/ 31897 h 3583172"/>
              <a:gd name="connsiteX79" fmla="*/ 3264195 w 3264971"/>
              <a:gd name="connsiteY79" fmla="*/ 0 h 35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64971" h="3583172">
                <a:moveTo>
                  <a:pt x="0" y="3583172"/>
                </a:moveTo>
                <a:cubicBezTo>
                  <a:pt x="14177" y="3565451"/>
                  <a:pt x="28914" y="3548164"/>
                  <a:pt x="42530" y="3530009"/>
                </a:cubicBezTo>
                <a:cubicBezTo>
                  <a:pt x="50197" y="3519786"/>
                  <a:pt x="54759" y="3507147"/>
                  <a:pt x="63795" y="3498111"/>
                </a:cubicBezTo>
                <a:cubicBezTo>
                  <a:pt x="72831" y="3489075"/>
                  <a:pt x="85060" y="3483934"/>
                  <a:pt x="95693" y="3476846"/>
                </a:cubicBezTo>
                <a:cubicBezTo>
                  <a:pt x="102781" y="3466214"/>
                  <a:pt x="108975" y="3454927"/>
                  <a:pt x="116958" y="3444949"/>
                </a:cubicBezTo>
                <a:cubicBezTo>
                  <a:pt x="138265" y="3418314"/>
                  <a:pt x="175846" y="3396856"/>
                  <a:pt x="202018" y="3381153"/>
                </a:cubicBezTo>
                <a:cubicBezTo>
                  <a:pt x="219739" y="3370520"/>
                  <a:pt x="237656" y="3360208"/>
                  <a:pt x="255181" y="3349255"/>
                </a:cubicBezTo>
                <a:cubicBezTo>
                  <a:pt x="266017" y="3342482"/>
                  <a:pt x="275333" y="3333024"/>
                  <a:pt x="287079" y="3327990"/>
                </a:cubicBezTo>
                <a:cubicBezTo>
                  <a:pt x="300510" y="3322234"/>
                  <a:pt x="315432" y="3320902"/>
                  <a:pt x="329609" y="3317358"/>
                </a:cubicBezTo>
                <a:cubicBezTo>
                  <a:pt x="340242" y="3310270"/>
                  <a:pt x="349830" y="3301283"/>
                  <a:pt x="361507" y="3296093"/>
                </a:cubicBezTo>
                <a:cubicBezTo>
                  <a:pt x="381990" y="3286989"/>
                  <a:pt x="425302" y="3274828"/>
                  <a:pt x="425302" y="3274828"/>
                </a:cubicBezTo>
                <a:cubicBezTo>
                  <a:pt x="461624" y="3220344"/>
                  <a:pt x="429843" y="3253873"/>
                  <a:pt x="510363" y="3221665"/>
                </a:cubicBezTo>
                <a:cubicBezTo>
                  <a:pt x="525079" y="3215779"/>
                  <a:pt x="539131" y="3208264"/>
                  <a:pt x="552893" y="3200400"/>
                </a:cubicBezTo>
                <a:cubicBezTo>
                  <a:pt x="563988" y="3194060"/>
                  <a:pt x="573045" y="3184169"/>
                  <a:pt x="584791" y="3179135"/>
                </a:cubicBezTo>
                <a:cubicBezTo>
                  <a:pt x="598222" y="3173379"/>
                  <a:pt x="613144" y="3172046"/>
                  <a:pt x="627321" y="3168502"/>
                </a:cubicBezTo>
                <a:cubicBezTo>
                  <a:pt x="645042" y="3154325"/>
                  <a:pt x="661602" y="3138560"/>
                  <a:pt x="680484" y="3125972"/>
                </a:cubicBezTo>
                <a:cubicBezTo>
                  <a:pt x="693672" y="3117180"/>
                  <a:pt x="709252" y="3112571"/>
                  <a:pt x="723014" y="3104707"/>
                </a:cubicBezTo>
                <a:cubicBezTo>
                  <a:pt x="734109" y="3098367"/>
                  <a:pt x="743816" y="3089782"/>
                  <a:pt x="754911" y="3083442"/>
                </a:cubicBezTo>
                <a:cubicBezTo>
                  <a:pt x="768673" y="3075578"/>
                  <a:pt x="783586" y="3069874"/>
                  <a:pt x="797442" y="3062176"/>
                </a:cubicBezTo>
                <a:cubicBezTo>
                  <a:pt x="872768" y="3020328"/>
                  <a:pt x="824191" y="3039084"/>
                  <a:pt x="882502" y="3019646"/>
                </a:cubicBezTo>
                <a:cubicBezTo>
                  <a:pt x="914400" y="2994837"/>
                  <a:pt x="949621" y="2973792"/>
                  <a:pt x="978195" y="2945218"/>
                </a:cubicBezTo>
                <a:cubicBezTo>
                  <a:pt x="1111660" y="2811753"/>
                  <a:pt x="953603" y="2965896"/>
                  <a:pt x="1084521" y="2849525"/>
                </a:cubicBezTo>
                <a:cubicBezTo>
                  <a:pt x="1161870" y="2780770"/>
                  <a:pt x="1093935" y="2829072"/>
                  <a:pt x="1158949" y="2785730"/>
                </a:cubicBezTo>
                <a:cubicBezTo>
                  <a:pt x="1169581" y="2771553"/>
                  <a:pt x="1178316" y="2755730"/>
                  <a:pt x="1190846" y="2743200"/>
                </a:cubicBezTo>
                <a:cubicBezTo>
                  <a:pt x="1199882" y="2734164"/>
                  <a:pt x="1212345" y="2729363"/>
                  <a:pt x="1222744" y="2721935"/>
                </a:cubicBezTo>
                <a:cubicBezTo>
                  <a:pt x="1237164" y="2711635"/>
                  <a:pt x="1250529" y="2699867"/>
                  <a:pt x="1265274" y="2690037"/>
                </a:cubicBezTo>
                <a:cubicBezTo>
                  <a:pt x="1267095" y="2688823"/>
                  <a:pt x="1339764" y="2646564"/>
                  <a:pt x="1350335" y="2636874"/>
                </a:cubicBezTo>
                <a:cubicBezTo>
                  <a:pt x="1383588" y="2606392"/>
                  <a:pt x="1405680" y="2561355"/>
                  <a:pt x="1446028" y="2541181"/>
                </a:cubicBezTo>
                <a:cubicBezTo>
                  <a:pt x="1460205" y="2534093"/>
                  <a:pt x="1475878" y="2529426"/>
                  <a:pt x="1488558" y="2519916"/>
                </a:cubicBezTo>
                <a:cubicBezTo>
                  <a:pt x="1590184" y="2443696"/>
                  <a:pt x="1488059" y="2509782"/>
                  <a:pt x="1552353" y="2445488"/>
                </a:cubicBezTo>
                <a:cubicBezTo>
                  <a:pt x="1564884" y="2432957"/>
                  <a:pt x="1581429" y="2425123"/>
                  <a:pt x="1594884" y="2413590"/>
                </a:cubicBezTo>
                <a:cubicBezTo>
                  <a:pt x="1606301" y="2403804"/>
                  <a:pt x="1615230" y="2391319"/>
                  <a:pt x="1626781" y="2381693"/>
                </a:cubicBezTo>
                <a:cubicBezTo>
                  <a:pt x="1659944" y="2354057"/>
                  <a:pt x="1655194" y="2370100"/>
                  <a:pt x="1679944" y="2339162"/>
                </a:cubicBezTo>
                <a:cubicBezTo>
                  <a:pt x="1702359" y="2311143"/>
                  <a:pt x="1700635" y="2297015"/>
                  <a:pt x="1733107" y="2275367"/>
                </a:cubicBezTo>
                <a:cubicBezTo>
                  <a:pt x="1742432" y="2269150"/>
                  <a:pt x="1754372" y="2268279"/>
                  <a:pt x="1765004" y="2264735"/>
                </a:cubicBezTo>
                <a:cubicBezTo>
                  <a:pt x="1772093" y="2254102"/>
                  <a:pt x="1777234" y="2241873"/>
                  <a:pt x="1786270" y="2232837"/>
                </a:cubicBezTo>
                <a:cubicBezTo>
                  <a:pt x="1802317" y="2216790"/>
                  <a:pt x="1824663" y="2207537"/>
                  <a:pt x="1839432" y="2190307"/>
                </a:cubicBezTo>
                <a:cubicBezTo>
                  <a:pt x="1846726" y="2181797"/>
                  <a:pt x="1844048" y="2167865"/>
                  <a:pt x="1850065" y="2158409"/>
                </a:cubicBezTo>
                <a:cubicBezTo>
                  <a:pt x="1855858" y="2149305"/>
                  <a:pt x="1906907" y="2074658"/>
                  <a:pt x="1935125" y="2052083"/>
                </a:cubicBezTo>
                <a:cubicBezTo>
                  <a:pt x="1945104" y="2044100"/>
                  <a:pt x="1956390" y="2037906"/>
                  <a:pt x="1967023" y="2030818"/>
                </a:cubicBezTo>
                <a:cubicBezTo>
                  <a:pt x="1984911" y="1977159"/>
                  <a:pt x="1964667" y="2016129"/>
                  <a:pt x="2009553" y="1977655"/>
                </a:cubicBezTo>
                <a:cubicBezTo>
                  <a:pt x="2073766" y="1922615"/>
                  <a:pt x="2025373" y="1944028"/>
                  <a:pt x="2083981" y="1924493"/>
                </a:cubicBezTo>
                <a:cubicBezTo>
                  <a:pt x="2098158" y="1903228"/>
                  <a:pt x="2111176" y="1881143"/>
                  <a:pt x="2126511" y="1860697"/>
                </a:cubicBezTo>
                <a:cubicBezTo>
                  <a:pt x="2140207" y="1842435"/>
                  <a:pt x="2167234" y="1808040"/>
                  <a:pt x="2179674" y="1786269"/>
                </a:cubicBezTo>
                <a:cubicBezTo>
                  <a:pt x="2187538" y="1772507"/>
                  <a:pt x="2192538" y="1757180"/>
                  <a:pt x="2200939" y="1743739"/>
                </a:cubicBezTo>
                <a:cubicBezTo>
                  <a:pt x="2236816" y="1686337"/>
                  <a:pt x="2224586" y="1716152"/>
                  <a:pt x="2264735" y="1669311"/>
                </a:cubicBezTo>
                <a:cubicBezTo>
                  <a:pt x="2276267" y="1655856"/>
                  <a:pt x="2285287" y="1640394"/>
                  <a:pt x="2296632" y="1626781"/>
                </a:cubicBezTo>
                <a:cubicBezTo>
                  <a:pt x="2303050" y="1619080"/>
                  <a:pt x="2311480" y="1613217"/>
                  <a:pt x="2317898" y="1605516"/>
                </a:cubicBezTo>
                <a:cubicBezTo>
                  <a:pt x="2329243" y="1591903"/>
                  <a:pt x="2339495" y="1577406"/>
                  <a:pt x="2349795" y="1562986"/>
                </a:cubicBezTo>
                <a:cubicBezTo>
                  <a:pt x="2357222" y="1552587"/>
                  <a:pt x="2362024" y="1540124"/>
                  <a:pt x="2371060" y="1531088"/>
                </a:cubicBezTo>
                <a:cubicBezTo>
                  <a:pt x="2383591" y="1518557"/>
                  <a:pt x="2400254" y="1510859"/>
                  <a:pt x="2413591" y="1499190"/>
                </a:cubicBezTo>
                <a:cubicBezTo>
                  <a:pt x="2428679" y="1485988"/>
                  <a:pt x="2441944" y="1470837"/>
                  <a:pt x="2456121" y="1456660"/>
                </a:cubicBezTo>
                <a:cubicBezTo>
                  <a:pt x="2475262" y="1399232"/>
                  <a:pt x="2454947" y="1444332"/>
                  <a:pt x="2509284" y="1382232"/>
                </a:cubicBezTo>
                <a:cubicBezTo>
                  <a:pt x="2520953" y="1368896"/>
                  <a:pt x="2531351" y="1354447"/>
                  <a:pt x="2541181" y="1339702"/>
                </a:cubicBezTo>
                <a:cubicBezTo>
                  <a:pt x="2552644" y="1322507"/>
                  <a:pt x="2559630" y="1302230"/>
                  <a:pt x="2573079" y="1286539"/>
                </a:cubicBezTo>
                <a:cubicBezTo>
                  <a:pt x="2581395" y="1276837"/>
                  <a:pt x="2594344" y="1272362"/>
                  <a:pt x="2604977" y="1265274"/>
                </a:cubicBezTo>
                <a:cubicBezTo>
                  <a:pt x="2615609" y="1251097"/>
                  <a:pt x="2627482" y="1237771"/>
                  <a:pt x="2636874" y="1222744"/>
                </a:cubicBezTo>
                <a:cubicBezTo>
                  <a:pt x="2645274" y="1209303"/>
                  <a:pt x="2648926" y="1193112"/>
                  <a:pt x="2658139" y="1180214"/>
                </a:cubicBezTo>
                <a:cubicBezTo>
                  <a:pt x="2716477" y="1098541"/>
                  <a:pt x="2667474" y="1214711"/>
                  <a:pt x="2732567" y="1084521"/>
                </a:cubicBezTo>
                <a:cubicBezTo>
                  <a:pt x="2803096" y="943460"/>
                  <a:pt x="2717530" y="1119608"/>
                  <a:pt x="2764465" y="1010093"/>
                </a:cubicBezTo>
                <a:cubicBezTo>
                  <a:pt x="2770709" y="995524"/>
                  <a:pt x="2778642" y="981739"/>
                  <a:pt x="2785730" y="967562"/>
                </a:cubicBezTo>
                <a:cubicBezTo>
                  <a:pt x="2808604" y="853197"/>
                  <a:pt x="2774366" y="973268"/>
                  <a:pt x="2838893" y="871869"/>
                </a:cubicBezTo>
                <a:cubicBezTo>
                  <a:pt x="2853384" y="849097"/>
                  <a:pt x="2860767" y="822503"/>
                  <a:pt x="2870791" y="797442"/>
                </a:cubicBezTo>
                <a:cubicBezTo>
                  <a:pt x="2874953" y="787036"/>
                  <a:pt x="2875862" y="775275"/>
                  <a:pt x="2881423" y="765544"/>
                </a:cubicBezTo>
                <a:cubicBezTo>
                  <a:pt x="2890215" y="750158"/>
                  <a:pt x="2903159" y="737532"/>
                  <a:pt x="2913321" y="723014"/>
                </a:cubicBezTo>
                <a:cubicBezTo>
                  <a:pt x="2927977" y="702076"/>
                  <a:pt x="2940516" y="679664"/>
                  <a:pt x="2955851" y="659218"/>
                </a:cubicBezTo>
                <a:cubicBezTo>
                  <a:pt x="2966484" y="645041"/>
                  <a:pt x="2978357" y="631715"/>
                  <a:pt x="2987749" y="616688"/>
                </a:cubicBezTo>
                <a:cubicBezTo>
                  <a:pt x="3013748" y="575090"/>
                  <a:pt x="3001013" y="577379"/>
                  <a:pt x="3030279" y="542260"/>
                </a:cubicBezTo>
                <a:cubicBezTo>
                  <a:pt x="3039905" y="530708"/>
                  <a:pt x="3054104" y="523048"/>
                  <a:pt x="3062177" y="510362"/>
                </a:cubicBezTo>
                <a:cubicBezTo>
                  <a:pt x="3079196" y="483618"/>
                  <a:pt x="3090530" y="453655"/>
                  <a:pt x="3104707" y="425302"/>
                </a:cubicBezTo>
                <a:cubicBezTo>
                  <a:pt x="3111795" y="411125"/>
                  <a:pt x="3117180" y="395960"/>
                  <a:pt x="3125972" y="382772"/>
                </a:cubicBezTo>
                <a:cubicBezTo>
                  <a:pt x="3133060" y="372139"/>
                  <a:pt x="3141522" y="362304"/>
                  <a:pt x="3147237" y="350874"/>
                </a:cubicBezTo>
                <a:cubicBezTo>
                  <a:pt x="3152249" y="340849"/>
                  <a:pt x="3151653" y="328301"/>
                  <a:pt x="3157870" y="318976"/>
                </a:cubicBezTo>
                <a:cubicBezTo>
                  <a:pt x="3166211" y="306465"/>
                  <a:pt x="3181027" y="299315"/>
                  <a:pt x="3189767" y="287079"/>
                </a:cubicBezTo>
                <a:cubicBezTo>
                  <a:pt x="3198980" y="274181"/>
                  <a:pt x="3203168" y="258311"/>
                  <a:pt x="3211032" y="244549"/>
                </a:cubicBezTo>
                <a:cubicBezTo>
                  <a:pt x="3217372" y="233454"/>
                  <a:pt x="3225209" y="223284"/>
                  <a:pt x="3232298" y="212651"/>
                </a:cubicBezTo>
                <a:cubicBezTo>
                  <a:pt x="3235842" y="180753"/>
                  <a:pt x="3238391" y="148729"/>
                  <a:pt x="3242930" y="116958"/>
                </a:cubicBezTo>
                <a:cubicBezTo>
                  <a:pt x="3245486" y="99068"/>
                  <a:pt x="3249180" y="81327"/>
                  <a:pt x="3253563" y="63795"/>
                </a:cubicBezTo>
                <a:cubicBezTo>
                  <a:pt x="3256281" y="52922"/>
                  <a:pt x="3262353" y="42952"/>
                  <a:pt x="3264195" y="31897"/>
                </a:cubicBezTo>
                <a:cubicBezTo>
                  <a:pt x="3265943" y="21409"/>
                  <a:pt x="3264195" y="10632"/>
                  <a:pt x="326419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720071" y="2627379"/>
            <a:ext cx="36524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How to choose a stratified random sample?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For example, if we wish to survey 10 units, where should we locate them?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= Sample Allocation</a:t>
            </a:r>
          </a:p>
        </p:txBody>
      </p:sp>
    </p:spTree>
    <p:extLst>
      <p:ext uri="{BB962C8B-B14F-4D97-AF65-F5344CB8AC3E}">
        <p14:creationId xmlns:p14="http://schemas.microsoft.com/office/powerpoint/2010/main" val="20291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Allocation of sample units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846" y="1700755"/>
            <a:ext cx="794385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How many sample units to survey per stratum?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Several alternative (but related) approaches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The more we know about the population, the more efficiently we can allocate sampling effort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What would we like to know about </a:t>
            </a:r>
            <a:r>
              <a:rPr lang="en-US" sz="2400" b="1" dirty="0">
                <a:solidFill>
                  <a:srgbClr val="0070C0"/>
                </a:solidFill>
              </a:rPr>
              <a:t>each stratum</a:t>
            </a:r>
            <a:r>
              <a:rPr lang="en-US" sz="2400" dirty="0">
                <a:solidFill>
                  <a:srgbClr val="0070C0"/>
                </a:solidFill>
              </a:rPr>
              <a:t>?</a:t>
            </a:r>
          </a:p>
          <a:p>
            <a:pPr marL="13716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size – number of units</a:t>
            </a:r>
          </a:p>
          <a:p>
            <a:pPr marL="13716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relative variation among sample units</a:t>
            </a:r>
          </a:p>
          <a:p>
            <a:pPr marL="13716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cost of surveying units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Allocation of sample units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690689"/>
            <a:ext cx="79438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Alternative strategies: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Uniform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Proportional to size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Proportional to variation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Optimal (</a:t>
            </a:r>
            <a:r>
              <a:rPr lang="en-US" sz="2400" dirty="0" err="1"/>
              <a:t>Neyman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7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A1A1-43B2-1942-80FB-BE1A8AA7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Reminders/Updates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3193-9718-9C4D-9D0C-68C8009F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435"/>
            <a:ext cx="8006303" cy="5184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Mid-semester Feedback: </a:t>
            </a:r>
            <a:br>
              <a:rPr lang="en-US" dirty="0"/>
            </a:br>
            <a:r>
              <a:rPr lang="en-US" sz="2400" dirty="0">
                <a:hlinkClick r:id="rId2"/>
              </a:rPr>
              <a:t>https://tinyurl.com/RNR321-Spring2022-midsemester</a:t>
            </a:r>
            <a:endParaRPr lang="en-US" sz="2400" dirty="0"/>
          </a:p>
          <a:p>
            <a:r>
              <a:rPr lang="en-US" dirty="0"/>
              <a:t>Module 3 Quiz is Wednesday (Mar 23); activities due next Monday (Mar 28) before class.</a:t>
            </a:r>
          </a:p>
          <a:p>
            <a:r>
              <a:rPr lang="en-US" dirty="0"/>
              <a:t>Assignment Resubmission Policy:</a:t>
            </a:r>
          </a:p>
          <a:p>
            <a:pPr lvl="1"/>
            <a:r>
              <a:rPr lang="en-US" sz="2000" dirty="0"/>
              <a:t>Can resubmit assignments to get average of the 2 grades</a:t>
            </a:r>
          </a:p>
          <a:p>
            <a:pPr lvl="1"/>
            <a:r>
              <a:rPr lang="en-US" sz="2000" dirty="0"/>
              <a:t>Due with the next set of assignments (e.g., Module 2 assignment resubmissions are due when Module 3 assignments are due)</a:t>
            </a:r>
          </a:p>
          <a:p>
            <a:pPr lvl="1"/>
            <a:r>
              <a:rPr lang="en-US" sz="2000" b="1" dirty="0"/>
              <a:t>OPTIONAL!</a:t>
            </a:r>
          </a:p>
          <a:p>
            <a:pPr lvl="1"/>
            <a:r>
              <a:rPr lang="en-US" sz="2000" dirty="0"/>
              <a:t>No extensions will be granted for resubmissions</a:t>
            </a:r>
          </a:p>
          <a:p>
            <a:pPr lvl="1"/>
            <a:r>
              <a:rPr lang="en-US" sz="2000" dirty="0"/>
              <a:t>Reminder about general late work policy…</a:t>
            </a:r>
          </a:p>
          <a:p>
            <a:pPr lvl="2"/>
            <a:r>
              <a:rPr lang="en-US" sz="1600" dirty="0"/>
              <a:t>5 points off for each day down to 60% </a:t>
            </a:r>
          </a:p>
          <a:p>
            <a:pPr lvl="2"/>
            <a:r>
              <a:rPr lang="en-US" sz="1600" dirty="0"/>
              <a:t>Even if you are past that point, still submit! 60% is WAY BETTER than 0%</a:t>
            </a:r>
          </a:p>
          <a:p>
            <a:pPr lvl="2"/>
            <a:r>
              <a:rPr lang="en-US" sz="1600" dirty="0"/>
              <a:t>None of this applies to resubmissions. We won’t look at it if it’s late.</a:t>
            </a:r>
          </a:p>
        </p:txBody>
      </p:sp>
    </p:spTree>
    <p:extLst>
      <p:ext uri="{BB962C8B-B14F-4D97-AF65-F5344CB8AC3E}">
        <p14:creationId xmlns:p14="http://schemas.microsoft.com/office/powerpoint/2010/main" val="23634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Uniform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846" y="1295400"/>
            <a:ext cx="7943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is the same from each stratum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94987" y="2644356"/>
            <a:ext cx="2381992" cy="3477011"/>
            <a:chOff x="3381004" y="1658518"/>
            <a:chExt cx="2381992" cy="3477011"/>
          </a:xfrm>
        </p:grpSpPr>
        <p:sp>
          <p:nvSpPr>
            <p:cNvPr id="6" name="Rectangle 5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505758" y="2852737"/>
            <a:ext cx="365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Total sample size (</a:t>
            </a:r>
            <a:r>
              <a:rPr lang="en-US" sz="2400" i="1" dirty="0"/>
              <a:t>n</a:t>
            </a:r>
            <a:r>
              <a:rPr lang="en-US" sz="2400" dirty="0"/>
              <a:t>) is 10</a:t>
            </a:r>
          </a:p>
        </p:txBody>
      </p:sp>
    </p:spTree>
    <p:extLst>
      <p:ext uri="{BB962C8B-B14F-4D97-AF65-F5344CB8AC3E}">
        <p14:creationId xmlns:p14="http://schemas.microsoft.com/office/powerpoint/2010/main" val="4096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Uniform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987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662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0473" y="2644356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6156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1082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251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6567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7737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42053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94987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12662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20473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6156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91082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2251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6567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7737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2053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987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12662" y="322385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20473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6156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91082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2251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6567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77737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42053" y="322385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94987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12662" y="351360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20473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56156" y="3513608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91082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52251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16567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77737" y="351360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42053" y="3513608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94987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12662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20473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56156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91082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52251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6567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77737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42053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94987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12662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20473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56156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91082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52251" y="409311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16567" y="409311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77737" y="4093110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42053" y="4093110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94987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12662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20473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56156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91082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251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16567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77737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42053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94987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12662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0473" y="467261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56156" y="4672613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91082" y="467261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52251" y="4672613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6567" y="467261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077737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42053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494987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612662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20473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6156" y="4962364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91082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552251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816567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077737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342053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94987" y="525211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612662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020473" y="525211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756156" y="525211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91082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552251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816567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77737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42053" y="5252115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494987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612662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020473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756156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91082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552251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816567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077737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342053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494987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612662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020473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56156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91082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52251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16567" y="5831616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77737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342053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05758" y="2852737"/>
            <a:ext cx="36524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Total sample size (</a:t>
            </a:r>
            <a:r>
              <a:rPr lang="en-US" sz="2400" i="1" dirty="0"/>
              <a:t>n</a:t>
            </a:r>
            <a:r>
              <a:rPr lang="en-US" sz="2400" dirty="0"/>
              <a:t>) is 10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5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stratum 1</a:t>
            </a:r>
            <a:r>
              <a:rPr lang="en-US" sz="2400" dirty="0"/>
              <a:t> (</a:t>
            </a:r>
            <a:r>
              <a:rPr lang="en-US" sz="2400" i="1" dirty="0"/>
              <a:t>n</a:t>
            </a:r>
            <a:r>
              <a:rPr lang="en-US" sz="2400" i="1" baseline="-25000" dirty="0"/>
              <a:t>1</a:t>
            </a:r>
            <a:r>
              <a:rPr lang="en-US" sz="2400" dirty="0"/>
              <a:t> = 5)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5 in </a:t>
            </a:r>
            <a:r>
              <a:rPr lang="en-US" sz="2400" dirty="0">
                <a:solidFill>
                  <a:srgbClr val="00B050"/>
                </a:solidFill>
              </a:rPr>
              <a:t>stratum 2</a:t>
            </a:r>
            <a:r>
              <a:rPr lang="en-US" sz="2400" dirty="0"/>
              <a:t> (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= 5)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33846" y="1295400"/>
            <a:ext cx="7943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is the same from each stratum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38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Proportional to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846" y="1512217"/>
            <a:ext cx="82744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from each stratum is proportional to the size of each stratum</a:t>
            </a:r>
          </a:p>
          <a:p>
            <a:pPr>
              <a:spcAft>
                <a:spcPts val="1200"/>
              </a:spcAft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/>
              <a:t>Appropriate when survey costs are approximately equal in each strata and we have no other information about the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978448" y="2660247"/>
                <a:ext cx="3265362" cy="674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" y="2660247"/>
                <a:ext cx="3265362" cy="674993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1999" y="2637196"/>
            <a:ext cx="383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</a:t>
            </a:r>
            <a:r>
              <a:rPr lang="en-US" sz="2400" i="1" baseline="-25000" dirty="0"/>
              <a:t>i</a:t>
            </a:r>
            <a:r>
              <a:rPr lang="en-US" sz="2400" i="1" dirty="0"/>
              <a:t> is the number of sample units in each stratum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8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Proportional to size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94987" y="2644356"/>
            <a:ext cx="2381992" cy="3477011"/>
            <a:chOff x="3381004" y="1658518"/>
            <a:chExt cx="2381992" cy="3477011"/>
          </a:xfrm>
        </p:grpSpPr>
        <p:sp>
          <p:nvSpPr>
            <p:cNvPr id="6" name="Rectangle 5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505759" y="2852737"/>
            <a:ext cx="12663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400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= 79</a:t>
            </a:r>
          </a:p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/>
              <a:t> = 29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3846" y="1513202"/>
            <a:ext cx="8208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from each stratum is proportional to the size of each stratum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0C46DA1-07E2-9E48-BAE4-63F808E7C891}"/>
                  </a:ext>
                </a:extLst>
              </p:cNvPr>
              <p:cNvSpPr txBox="1"/>
              <p:nvPr/>
            </p:nvSpPr>
            <p:spPr>
              <a:xfrm>
                <a:off x="5755163" y="2883687"/>
                <a:ext cx="3265362" cy="674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0C46DA1-07E2-9E48-BAE4-63F808E7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63" y="2883687"/>
                <a:ext cx="3265362" cy="674993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6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Proportional to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987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662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0473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6156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1082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251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6567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7737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42053" y="26443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94987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12662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20473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6156" y="2934107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91082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2251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6567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7737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2053" y="293410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987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12662" y="322385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20473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6156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91082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2251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6567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77737" y="322385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42053" y="322385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94987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12662" y="351360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20473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56156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91082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52251" y="351360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16567" y="3513608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77737" y="351360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42053" y="351360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94987" y="3803359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12662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20473" y="3803359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56156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91082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52251" y="380335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6567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77737" y="380335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42053" y="3803359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94987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12662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20473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56156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91082" y="409311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52251" y="409311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16567" y="409311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77737" y="409311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42053" y="4093110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94987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12662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20473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56156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91082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251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16567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77737" y="438286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42053" y="438286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94987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12662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0473" y="467261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56156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91082" y="4672613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52251" y="467261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6567" y="467261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077737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42053" y="467261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494987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612662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20473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6156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91082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552251" y="496236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816567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077737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342053" y="496236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94987" y="525211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612662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020473" y="525211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756156" y="525211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91082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552251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816567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77737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42053" y="525211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494987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612662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020473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756156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91082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552251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816567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077737" y="5541865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342053" y="554186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494987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612662" y="5831616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020473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56156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91082" y="5831616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52251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16567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77737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342053" y="583161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4660487" y="4226083"/>
                <a:ext cx="3852429" cy="292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Total sample size (</a:t>
                </a:r>
                <a:r>
                  <a:rPr lang="en-US" sz="2400" i="1" dirty="0"/>
                  <a:t>n</a:t>
                </a:r>
                <a:r>
                  <a:rPr lang="en-US" sz="2400" dirty="0"/>
                  <a:t>) is 10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sz="2400" i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solidFill>
                      <a:schemeClr val="accent6">
                        <a:lumMod val="50000"/>
                      </a:schemeClr>
                    </a:solidFill>
                  </a:rPr>
                  <a:t>n</a:t>
                </a:r>
                <a:r>
                  <a:rPr lang="en-US" sz="2400" i="1" baseline="-25000" dirty="0">
                    <a:solidFill>
                      <a:schemeClr val="accent6">
                        <a:lumMod val="50000"/>
                      </a:schemeClr>
                    </a:solidFill>
                  </a:rPr>
                  <a:t>2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108</m:t>
                            </m:r>
                          </m:den>
                        </m:f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87" y="4226083"/>
                <a:ext cx="3852429" cy="2921313"/>
              </a:xfrm>
              <a:prstGeom prst="rect">
                <a:avLst/>
              </a:prstGeom>
              <a:blipFill>
                <a:blip r:embed="rId2"/>
                <a:stretch>
                  <a:fillRect l="-2632" t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29B41D81-34FD-944D-8E20-8B8DB8F86CA4}"/>
              </a:ext>
            </a:extLst>
          </p:cNvPr>
          <p:cNvSpPr txBox="1"/>
          <p:nvPr/>
        </p:nvSpPr>
        <p:spPr>
          <a:xfrm>
            <a:off x="4505759" y="2852737"/>
            <a:ext cx="12663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400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= 79</a:t>
            </a:r>
          </a:p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400" i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/>
              <a:t> = 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F17F424-D711-E643-9346-28EAB324A881}"/>
              </a:ext>
            </a:extLst>
          </p:cNvPr>
          <p:cNvSpPr txBox="1"/>
          <p:nvPr/>
        </p:nvSpPr>
        <p:spPr>
          <a:xfrm>
            <a:off x="633846" y="1513202"/>
            <a:ext cx="8208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from each stratum is proportional to the size of each stratum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B18B154F-357F-744E-BD99-9041C63B92B7}"/>
                  </a:ext>
                </a:extLst>
              </p:cNvPr>
              <p:cNvSpPr txBox="1"/>
              <p:nvPr/>
            </p:nvSpPr>
            <p:spPr>
              <a:xfrm>
                <a:off x="5755163" y="2883687"/>
                <a:ext cx="3265362" cy="674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B18B154F-357F-744E-BD99-9041C63B9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63" y="2883687"/>
                <a:ext cx="3265362" cy="674993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2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Proportional to variation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536" y="1510856"/>
            <a:ext cx="79438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from each stratum is proportional to the standard deviation of each stratum</a:t>
            </a:r>
          </a:p>
          <a:p>
            <a:pPr>
              <a:spcAft>
                <a:spcPts val="1200"/>
              </a:spcAft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Appropriate when survey costs are approximately equal in each strata and we have estimates of SD for each stratum; these are sometimes available from previous studies or from pilot studies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8114" y="3003159"/>
            <a:ext cx="366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</a:t>
            </a:r>
            <a:r>
              <a:rPr lang="en-US" sz="2400" i="1" baseline="-25000" dirty="0" err="1"/>
              <a:t>i</a:t>
            </a:r>
            <a:r>
              <a:rPr lang="en-US" sz="2400" i="1" dirty="0"/>
              <a:t> is the estimated standard deviation for each stratum </a:t>
            </a:r>
            <a:r>
              <a:rPr lang="en-US" sz="2400" i="1" dirty="0" err="1"/>
              <a:t>i</a:t>
            </a:r>
            <a:endParaRPr 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64879" y="3026210"/>
                <a:ext cx="2054217" cy="78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879" y="3026210"/>
                <a:ext cx="2054217" cy="784895"/>
              </a:xfrm>
              <a:prstGeom prst="rect">
                <a:avLst/>
              </a:prstGeom>
              <a:blipFill>
                <a:blip r:embed="rId3"/>
                <a:stretch>
                  <a:fillRect t="-14516" b="-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8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922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Why place more sample units in strata that are more variable?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421" y="1966909"/>
            <a:ext cx="79438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Increasing sample size: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/>
              <a:t>Decreases standard error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/>
              <a:t>Increases precision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73210" y="2221529"/>
                <a:ext cx="1576184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10" y="2221529"/>
                <a:ext cx="1576184" cy="11835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Proportional to variation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94987" y="2832896"/>
            <a:ext cx="2381992" cy="3477011"/>
            <a:chOff x="3381004" y="1658518"/>
            <a:chExt cx="2381992" cy="3477011"/>
          </a:xfrm>
        </p:grpSpPr>
        <p:sp>
          <p:nvSpPr>
            <p:cNvPr id="6" name="Rectangle 5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420034" y="2655515"/>
            <a:ext cx="3881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Imagine we know that insect densities are more variable among units in riparian areas than in upland areas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From a previous study:</a:t>
            </a:r>
          </a:p>
          <a:p>
            <a:pPr>
              <a:spcAft>
                <a:spcPts val="1200"/>
              </a:spcAft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200" baseline="-25000" dirty="0" err="1">
                <a:solidFill>
                  <a:schemeClr val="accent2">
                    <a:lumMod val="75000"/>
                  </a:schemeClr>
                </a:solidFill>
              </a:rPr>
              <a:t>upland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= 8 insects/ha</a:t>
            </a:r>
          </a:p>
          <a:p>
            <a:pPr>
              <a:spcAft>
                <a:spcPts val="1200"/>
              </a:spcAft>
            </a:pPr>
            <a:r>
              <a:rPr lang="en-US" sz="2200" i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200" baseline="-25000" dirty="0" err="1">
                <a:solidFill>
                  <a:schemeClr val="accent6">
                    <a:lumMod val="50000"/>
                  </a:schemeClr>
                </a:solidFill>
              </a:rPr>
              <a:t>riparian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= 12 insects/ha</a:t>
            </a:r>
          </a:p>
          <a:p>
            <a:pPr>
              <a:spcAft>
                <a:spcPts val="1200"/>
              </a:spcAft>
            </a:pPr>
            <a:endParaRPr lang="en-US" sz="2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8650" y="1358692"/>
            <a:ext cx="7943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from each stratum is proportional to the standard deviation of each stratum</a:t>
            </a:r>
          </a:p>
        </p:txBody>
      </p:sp>
    </p:spTree>
    <p:extLst>
      <p:ext uri="{BB962C8B-B14F-4D97-AF65-F5344CB8AC3E}">
        <p14:creationId xmlns:p14="http://schemas.microsoft.com/office/powerpoint/2010/main" val="27433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Proportional to variation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987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662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0473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6156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1082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251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6567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7737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42053" y="283289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94987" y="3122647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12662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20473" y="3122647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6156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91082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2251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6567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7737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2053" y="312264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987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12662" y="3412398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20473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6156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91082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2251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6567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77737" y="341239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42053" y="341239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94987" y="3702148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12662" y="3702148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20473" y="370214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56156" y="370214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91082" y="370214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52251" y="370214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16567" y="370214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77737" y="370214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42053" y="3702148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94987" y="399189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12662" y="399189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20473" y="399189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56156" y="399189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91082" y="399189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52251" y="399189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6567" y="399189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77737" y="3991899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42053" y="3991899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94987" y="428165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12662" y="428165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20473" y="428165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756156" y="428165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91082" y="428165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52251" y="428165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16567" y="428165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77737" y="428165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42053" y="428165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94987" y="457140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12662" y="457140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20473" y="457140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56156" y="457140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91082" y="457140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251" y="4571402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16567" y="457140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77737" y="457140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42053" y="457140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94987" y="486115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12662" y="486115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0473" y="4861153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56156" y="486115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91082" y="486115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52251" y="486115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6567" y="4861153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077737" y="486115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42053" y="4861153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494987" y="515090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612662" y="515090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20473" y="515090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6156" y="515090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91082" y="5150904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552251" y="515090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816567" y="515090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077737" y="515090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342053" y="515090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94987" y="544065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612662" y="544065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020473" y="544065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756156" y="544065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91082" y="5440655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552251" y="544065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816567" y="544065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77737" y="544065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42053" y="544065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494987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612662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020473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756156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91082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552251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816567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077737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342053" y="573040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494987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612662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020473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756156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91082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52251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16567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77737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342053" y="602015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4563018" y="3684905"/>
                <a:ext cx="4246807" cy="173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Total sample size (</a:t>
                </a:r>
                <a:r>
                  <a:rPr lang="en-US" sz="2400" i="1" dirty="0"/>
                  <a:t>n</a:t>
                </a:r>
                <a:r>
                  <a:rPr lang="en-US" sz="2400" dirty="0"/>
                  <a:t>) is 10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sz="2400" i="1" baseline="-25000" dirty="0" err="1">
                    <a:solidFill>
                      <a:schemeClr val="accent2">
                        <a:lumMod val="75000"/>
                      </a:schemeClr>
                    </a:solidFill>
                  </a:rPr>
                  <a:t>up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upland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12+8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sz="2400" i="1" dirty="0" err="1">
                    <a:solidFill>
                      <a:schemeClr val="accent6">
                        <a:lumMod val="50000"/>
                      </a:schemeClr>
                    </a:solidFill>
                  </a:rPr>
                  <a:t>n</a:t>
                </a:r>
                <a:r>
                  <a:rPr lang="en-US" sz="2400" i="1" baseline="-25000" dirty="0" err="1">
                    <a:solidFill>
                      <a:schemeClr val="accent6">
                        <a:lumMod val="50000"/>
                      </a:schemeClr>
                    </a:solidFill>
                  </a:rPr>
                  <a:t>ripar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riparian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12+8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018" y="3684905"/>
                <a:ext cx="4246807" cy="1734193"/>
              </a:xfrm>
              <a:prstGeom prst="rect">
                <a:avLst/>
              </a:prstGeom>
              <a:blipFill>
                <a:blip r:embed="rId3"/>
                <a:stretch>
                  <a:fillRect l="-2388" t="-2174" b="-26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375561" y="2612179"/>
            <a:ext cx="24618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upland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8 insects/ha</a:t>
            </a:r>
          </a:p>
          <a:p>
            <a:pPr>
              <a:spcAft>
                <a:spcPts val="1200"/>
              </a:spcAft>
            </a:pP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aseline="-25000" dirty="0" err="1">
                <a:solidFill>
                  <a:schemeClr val="accent6">
                    <a:lumMod val="50000"/>
                  </a:schemeClr>
                </a:solidFill>
              </a:rPr>
              <a:t>riparian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12 insects/ha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1EE247E-2685-6341-8A54-F2253B0A6175}"/>
              </a:ext>
            </a:extLst>
          </p:cNvPr>
          <p:cNvSpPr txBox="1"/>
          <p:nvPr/>
        </p:nvSpPr>
        <p:spPr>
          <a:xfrm>
            <a:off x="628650" y="1358692"/>
            <a:ext cx="7943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Number of sample units selected from each stratum is proportional to the standard deviation of each stratum</a:t>
            </a:r>
          </a:p>
        </p:txBody>
      </p:sp>
    </p:spTree>
    <p:extLst>
      <p:ext uri="{BB962C8B-B14F-4D97-AF65-F5344CB8AC3E}">
        <p14:creationId xmlns:p14="http://schemas.microsoft.com/office/powerpoint/2010/main" val="354924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Optimal allocation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1690689"/>
            <a:ext cx="79291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allocation methods are simplified versions of optimal allocation, where </a:t>
            </a:r>
            <a:r>
              <a:rPr lang="en-US" sz="2400" dirty="0">
                <a:solidFill>
                  <a:srgbClr val="0070C0"/>
                </a:solidFill>
              </a:rPr>
              <a:t>cost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variation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70C0"/>
                </a:solidFill>
              </a:rPr>
              <a:t>size of strata</a:t>
            </a:r>
            <a:r>
              <a:rPr lang="en-US" sz="2400" dirty="0"/>
              <a:t> are unknown, assumed equal, or ignored.</a:t>
            </a:r>
          </a:p>
          <a:p>
            <a:endParaRPr lang="en-US" sz="2400" dirty="0"/>
          </a:p>
          <a:p>
            <a:r>
              <a:rPr lang="en-US" sz="2400" dirty="0"/>
              <a:t>Optimal allocation weights the sample allocation to </a:t>
            </a:r>
            <a:r>
              <a:rPr lang="en-US" sz="2400" b="1" dirty="0"/>
              <a:t>maximize sampling efficiency</a:t>
            </a:r>
            <a:r>
              <a:rPr lang="en-US" sz="2400" dirty="0"/>
              <a:t>, which means providing the highest degree of precision for a given sampling effort or cost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06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random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510" y="1566895"/>
            <a:ext cx="83396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0070C0"/>
                </a:solidFill>
              </a:rPr>
              <a:t>stratified random sample </a:t>
            </a:r>
            <a:r>
              <a:rPr lang="en-US" sz="2600" dirty="0"/>
              <a:t>is established by: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dividing the population into non-overlapping </a:t>
            </a:r>
            <a:r>
              <a:rPr lang="en-US" sz="2600" dirty="0">
                <a:solidFill>
                  <a:srgbClr val="0070C0"/>
                </a:solidFill>
              </a:rPr>
              <a:t>strata</a:t>
            </a:r>
            <a:endParaRPr lang="en-US" sz="2600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selecting a random sample from within each </a:t>
            </a:r>
            <a:r>
              <a:rPr lang="en-US" sz="2600" dirty="0">
                <a:solidFill>
                  <a:srgbClr val="0070C0"/>
                </a:solidFill>
              </a:rPr>
              <a:t>stratum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1155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0573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0595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94708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1144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4698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80583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4137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0023" y="3651717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01155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70573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90595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4708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1144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84698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80583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74137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70023" y="3877628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01155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70573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90595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94708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1144" y="41035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84698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0583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74137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70023" y="4103539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01155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70573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90595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94708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91144" y="4329450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84698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80583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74137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70023" y="4329450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801155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70573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90595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94708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1144" y="4555361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84698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0583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74137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70023" y="4555361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01155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70573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190595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94708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391144" y="4781272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84698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80583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74137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70023" y="4781272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01155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70573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90595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94708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91144" y="5007184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84698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80583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74137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70023" y="5007184"/>
            <a:ext cx="195886" cy="22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01155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70573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190595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94708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391144" y="5233095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84698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780583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974137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70023" y="5233095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01155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370573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90595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994708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91144" y="5459006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584698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780583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74137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70023" y="5459006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801155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70573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190595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94708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91144" y="5684917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584698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80583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974137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70023" y="5684917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01155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70573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190595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994708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391144" y="5910828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84698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80583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974137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170023" y="5910828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01155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70573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90595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994708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391144" y="6136739"/>
            <a:ext cx="195886" cy="2259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4698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780583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974137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170023" y="6136739"/>
            <a:ext cx="195886" cy="2259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9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Optimal allocation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846" y="1405128"/>
            <a:ext cx="7943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Number of sample units selected from each stratum is proportional to: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standard deviation</a:t>
            </a:r>
            <a:r>
              <a:rPr lang="en-US" sz="2600" dirty="0"/>
              <a:t> among units in each stratum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size</a:t>
            </a:r>
            <a:r>
              <a:rPr lang="en-US" sz="2600" dirty="0"/>
              <a:t> of each stratum, and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cost</a:t>
            </a:r>
            <a:r>
              <a:rPr lang="en-US" sz="2600" dirty="0"/>
              <a:t> of sampling in each stratum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7823" y="3737351"/>
                <a:ext cx="6661899" cy="172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23" y="3737351"/>
                <a:ext cx="6661899" cy="17201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25930" y="5452872"/>
            <a:ext cx="569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dirty="0"/>
              <a:t> = cost of sampling one unit in stratum </a:t>
            </a:r>
            <a:r>
              <a:rPr lang="en-US" sz="2400" dirty="0" err="1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72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Optimal allocation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81125" y="2379968"/>
            <a:ext cx="2381992" cy="3477011"/>
            <a:chOff x="3381004" y="1658518"/>
            <a:chExt cx="2381992" cy="3477011"/>
          </a:xfrm>
        </p:grpSpPr>
        <p:sp>
          <p:nvSpPr>
            <p:cNvPr id="117" name="Rectangle 116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91009" y="1459638"/>
            <a:ext cx="7710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Imagine that sampling in upland areas costs more than sampling in riparian areas			</a:t>
            </a:r>
          </a:p>
          <a:p>
            <a:pPr>
              <a:spcAft>
                <a:spcPts val="1200"/>
              </a:spcAft>
            </a:pP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200" baseline="-25000" dirty="0" err="1">
                <a:solidFill>
                  <a:schemeClr val="accent2">
                    <a:lumMod val="75000"/>
                  </a:schemeClr>
                </a:solidFill>
              </a:rPr>
              <a:t>upland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= $75/unit</a:t>
            </a:r>
          </a:p>
          <a:p>
            <a:pPr>
              <a:spcAft>
                <a:spcPts val="1200"/>
              </a:spcAft>
            </a:pP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200" baseline="-25000" dirty="0" err="1">
                <a:solidFill>
                  <a:schemeClr val="accent6">
                    <a:lumMod val="50000"/>
                  </a:schemeClr>
                </a:solidFill>
              </a:rPr>
              <a:t>riparian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= $50/unit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845163" y="3390333"/>
                <a:ext cx="3134315" cy="13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𝑟𝑖𝑝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3" y="3390333"/>
                <a:ext cx="3134315" cy="1350178"/>
              </a:xfrm>
              <a:prstGeom prst="rect">
                <a:avLst/>
              </a:prstGeom>
              <a:blipFill>
                <a:blip r:embed="rId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/>
              <p:cNvSpPr txBox="1"/>
              <p:nvPr/>
            </p:nvSpPr>
            <p:spPr>
              <a:xfrm>
                <a:off x="628650" y="4727954"/>
                <a:ext cx="3771645" cy="1322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𝑟𝑖𝑝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27954"/>
                <a:ext cx="3771645" cy="1322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2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Optimal allocation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881125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998800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406611" y="2379968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142294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5677220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5938389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202705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463875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728191" y="237996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881125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6998800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5406611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5142294" y="2669719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677220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5938389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202705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463875" y="2669719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728191" y="2669719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4881125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998800" y="295947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5406611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5142294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677220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5938389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6202705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6463875" y="295947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728191" y="295947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881125" y="32492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6998800" y="324922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406611" y="32492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142294" y="32492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77220" y="32492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5938389" y="32492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202705" y="3249220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463875" y="3249220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6728191" y="3249220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881125" y="353897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6998800" y="353897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406611" y="353897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5142294" y="3538971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5677220" y="3538971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5938389" y="3538971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6202705" y="353897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6463875" y="353897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6728191" y="3538971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881125" y="382872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998800" y="382872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406611" y="382872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142294" y="382872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677220" y="3828722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938389" y="382872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202705" y="382872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463875" y="382872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728191" y="3828722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881125" y="411847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6998800" y="411847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5406611" y="411847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142294" y="411847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5677220" y="411847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5938389" y="411847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6202705" y="411847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463875" y="4118474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6728191" y="4118474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881125" y="440822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998800" y="440822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406611" y="4408225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5142294" y="440822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677220" y="440822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5938389" y="4408225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6202705" y="4408225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6463875" y="440822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6728191" y="4408225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4881125" y="469797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998800" y="469797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5406611" y="4697976"/>
            <a:ext cx="264317" cy="289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5142294" y="469797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5677220" y="469797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938389" y="4697976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202705" y="469797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6463875" y="469797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6728191" y="4697976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4881125" y="4987727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6998800" y="49877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06611" y="4987727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142294" y="4987727"/>
            <a:ext cx="264317" cy="289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5677220" y="49877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5938389" y="49877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6202705" y="49877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463875" y="49877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728191" y="498772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4881125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998800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406611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5142294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677220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938389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202705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463875" y="5277477"/>
            <a:ext cx="264317" cy="2897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728191" y="5277477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4881125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998800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5406611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142294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677220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938389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02705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6463875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728191" y="5567228"/>
            <a:ext cx="264317" cy="28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91009" y="1459638"/>
            <a:ext cx="7710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Imagine that sampling in upland areas costs more than sampling in riparian areas				</a:t>
            </a:r>
          </a:p>
          <a:p>
            <a:pPr>
              <a:spcAft>
                <a:spcPts val="1200"/>
              </a:spcAft>
            </a:pP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200" baseline="-25000" dirty="0" err="1">
                <a:solidFill>
                  <a:schemeClr val="accent2">
                    <a:lumMod val="75000"/>
                  </a:schemeClr>
                </a:solidFill>
              </a:rPr>
              <a:t>upland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= $75/unit</a:t>
            </a:r>
          </a:p>
          <a:p>
            <a:pPr>
              <a:spcAft>
                <a:spcPts val="1200"/>
              </a:spcAft>
            </a:pP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200" baseline="-25000" dirty="0" err="1">
                <a:solidFill>
                  <a:schemeClr val="accent6">
                    <a:lumMod val="50000"/>
                  </a:schemeClr>
                </a:solidFill>
              </a:rPr>
              <a:t>riparian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= $50/unit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845163" y="3390333"/>
                <a:ext cx="3134315" cy="13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𝑟𝑖𝑝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3" y="3390333"/>
                <a:ext cx="3134315" cy="1350178"/>
              </a:xfrm>
              <a:prstGeom prst="rect">
                <a:avLst/>
              </a:prstGeom>
              <a:blipFill>
                <a:blip r:embed="rId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628650" y="4727954"/>
                <a:ext cx="3771645" cy="1322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𝑟𝑖𝑝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27954"/>
                <a:ext cx="3771645" cy="1322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096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04924"/>
                <a:ext cx="7772400" cy="53839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For 3 strata and interest in surveying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100 units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1. For each stratum, compute: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Stratum 1: </a:t>
                </a:r>
                <a:r>
                  <a:rPr lang="en-US" sz="2000" i="1" dirty="0"/>
                  <a:t>N</a:t>
                </a:r>
                <a:r>
                  <a:rPr lang="en-US" sz="2000" i="1" baseline="-25000" dirty="0"/>
                  <a:t>1</a:t>
                </a:r>
                <a:r>
                  <a:rPr lang="en-US" sz="2000" dirty="0"/>
                  <a:t> = 500, </a:t>
                </a:r>
                <a:r>
                  <a:rPr lang="en-US" sz="2000" i="1" dirty="0"/>
                  <a:t>s</a:t>
                </a:r>
                <a:r>
                  <a:rPr lang="en-US" sz="2000" i="1" baseline="-25000" dirty="0"/>
                  <a:t>1</a:t>
                </a:r>
                <a:r>
                  <a:rPr lang="en-US" sz="2000" dirty="0"/>
                  <a:t> = 30, and </a:t>
                </a:r>
                <a:r>
                  <a:rPr lang="en-US" sz="2000" i="1" dirty="0"/>
                  <a:t>c</a:t>
                </a:r>
                <a:r>
                  <a:rPr lang="en-US" sz="2000" i="1" baseline="-25000" dirty="0"/>
                  <a:t>1</a:t>
                </a:r>
                <a:r>
                  <a:rPr lang="en-US" sz="2000" dirty="0"/>
                  <a:t> = 25: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500 (30)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3,000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Stratum 2:</a:t>
                </a:r>
                <a:r>
                  <a:rPr lang="en-US" sz="2000" dirty="0"/>
                  <a:t> </a:t>
                </a:r>
                <a:r>
                  <a:rPr lang="en-US" sz="2000" i="1" dirty="0"/>
                  <a:t>N</a:t>
                </a:r>
                <a:r>
                  <a:rPr lang="en-US" sz="2000" i="1" baseline="-25000" dirty="0"/>
                  <a:t>2</a:t>
                </a:r>
                <a:r>
                  <a:rPr lang="en-US" sz="2000" dirty="0"/>
                  <a:t> = 300, </a:t>
                </a:r>
                <a:r>
                  <a:rPr lang="en-US" sz="2000" i="1" dirty="0"/>
                  <a:t>s</a:t>
                </a:r>
                <a:r>
                  <a:rPr lang="en-US" sz="2000" i="1" baseline="-25000" dirty="0"/>
                  <a:t>2</a:t>
                </a:r>
                <a:r>
                  <a:rPr lang="en-US" sz="2000" dirty="0"/>
                  <a:t> = 50, and </a:t>
                </a:r>
                <a:r>
                  <a:rPr lang="en-US" sz="2000" i="1" dirty="0"/>
                  <a:t>c</a:t>
                </a:r>
                <a:r>
                  <a:rPr lang="en-US" sz="2000" i="1" baseline="-25000" dirty="0"/>
                  <a:t>2</a:t>
                </a:r>
                <a:r>
                  <a:rPr lang="en-US" sz="2000" dirty="0"/>
                  <a:t> = 36: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/>
                          </a:rPr>
                          <m:t>00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0)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2,500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Stratum 3: </a:t>
                </a:r>
                <a:r>
                  <a:rPr lang="en-US" sz="2000" i="1" dirty="0"/>
                  <a:t>N</a:t>
                </a:r>
                <a:r>
                  <a:rPr lang="en-US" sz="2000" i="1" baseline="-25000" dirty="0"/>
                  <a:t>3</a:t>
                </a:r>
                <a:r>
                  <a:rPr lang="en-US" sz="2000" dirty="0"/>
                  <a:t> = 400, </a:t>
                </a:r>
                <a:r>
                  <a:rPr lang="en-US" sz="2000" i="1" dirty="0"/>
                  <a:t>s</a:t>
                </a:r>
                <a:r>
                  <a:rPr lang="en-US" sz="2000" i="1" baseline="-25000" dirty="0"/>
                  <a:t>3</a:t>
                </a:r>
                <a:r>
                  <a:rPr lang="en-US" sz="2000" dirty="0"/>
                  <a:t> = 20, and </a:t>
                </a:r>
                <a:r>
                  <a:rPr lang="en-US" sz="2000" i="1" dirty="0"/>
                  <a:t>c</a:t>
                </a:r>
                <a:r>
                  <a:rPr lang="en-US" sz="2000" i="1" baseline="-25000" dirty="0"/>
                  <a:t>3</a:t>
                </a:r>
                <a:r>
                  <a:rPr lang="en-US" sz="2000" dirty="0"/>
                  <a:t> = 16: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/>
                          </a:rPr>
                          <m:t>00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0)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2,000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000" dirty="0"/>
                  <a:t>2. Sum across all strata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3,000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C00000"/>
                    </a:solidFill>
                  </a:rPr>
                  <a:t>2,500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rgbClr val="C00000"/>
                    </a:solidFill>
                  </a:rPr>
                  <a:t>2,000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B050"/>
                    </a:solidFill>
                  </a:rPr>
                  <a:t>7,500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3. Allocate </a:t>
                </a:r>
                <a:r>
                  <a:rPr lang="en-US" sz="2000" i="1" dirty="0"/>
                  <a:t>n</a:t>
                </a:r>
                <a:r>
                  <a:rPr lang="en-US" sz="2000" dirty="0"/>
                  <a:t> by the proportion each stratum contributes to sum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	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stratum 1</a:t>
                </a:r>
                <a:r>
                  <a:rPr lang="en-US" sz="2000" dirty="0"/>
                  <a:t> allocate: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3,000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7,5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= 40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	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stratum 2</a:t>
                </a:r>
                <a:r>
                  <a:rPr lang="en-US" sz="2000" dirty="0"/>
                  <a:t> allocate: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=100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2,5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00</m:t>
                            </m:r>
                          </m:num>
                          <m:den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7,5</m:t>
                            </m:r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= 33.3 or 33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	To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stratum 3</a:t>
                </a:r>
                <a:r>
                  <a:rPr lang="en-US" sz="2000" dirty="0"/>
                  <a:t> allocate: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=100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,000</m:t>
                            </m:r>
                          </m:num>
                          <m:den>
                            <m: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7,5</m:t>
                            </m:r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= 26.6 or 27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04924"/>
                <a:ext cx="7772400" cy="5383975"/>
              </a:xfrm>
              <a:blipFill>
                <a:blip r:embed="rId2"/>
                <a:stretch>
                  <a:fillRect l="-979" t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91144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How many sample units to survey?</a:t>
            </a:r>
          </a:p>
        </p:txBody>
      </p:sp>
      <p:pic>
        <p:nvPicPr>
          <p:cNvPr id="117" name="Picture 116" descr="DSCN03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142999"/>
            <a:ext cx="73152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058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/>
          <a:lstStyle/>
          <a:p>
            <a:r>
              <a:rPr lang="en-US" dirty="0">
                <a:latin typeface="+mn-lt"/>
              </a:rPr>
              <a:t>Establishing sample size, </a:t>
            </a:r>
            <a:r>
              <a:rPr lang="en-US" i="1" dirty="0">
                <a:latin typeface="+mn-lt"/>
              </a:rPr>
              <a:t>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8650" y="1700851"/>
            <a:ext cx="79291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Until now, we’ve assumed that sample size (</a:t>
            </a:r>
            <a:r>
              <a:rPr lang="en-US" sz="2600" i="1" dirty="0"/>
              <a:t>n</a:t>
            </a:r>
            <a:r>
              <a:rPr lang="en-US" sz="2600" dirty="0"/>
              <a:t>) has been pre-determined.</a:t>
            </a:r>
          </a:p>
          <a:p>
            <a:endParaRPr lang="en-US" sz="2600" dirty="0"/>
          </a:p>
          <a:p>
            <a:r>
              <a:rPr lang="en-US" sz="2600" dirty="0"/>
              <a:t>Ideally, we establish the number of units to survey to obtain estimates with a desired level of precision.</a:t>
            </a:r>
          </a:p>
          <a:p>
            <a:endParaRPr lang="en-US" sz="2600" dirty="0"/>
          </a:p>
          <a:p>
            <a:r>
              <a:rPr lang="en-US" sz="2600" dirty="0"/>
              <a:t>Several ways to do this; we’ll consider one.</a:t>
            </a:r>
          </a:p>
        </p:txBody>
      </p:sp>
    </p:spTree>
    <p:extLst>
      <p:ext uri="{BB962C8B-B14F-4D97-AF65-F5344CB8AC3E}">
        <p14:creationId xmlns:p14="http://schemas.microsoft.com/office/powerpoint/2010/main" val="39540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/>
          <a:lstStyle/>
          <a:p>
            <a:r>
              <a:rPr lang="en-US" dirty="0">
                <a:latin typeface="+mn-lt"/>
              </a:rPr>
              <a:t>How many sample units?</a:t>
            </a:r>
            <a:endParaRPr lang="en-US" i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932" y="1607173"/>
            <a:ext cx="79291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Decide on desired </a:t>
            </a:r>
            <a:r>
              <a:rPr lang="en-US" sz="2600" dirty="0">
                <a:solidFill>
                  <a:srgbClr val="0070C0"/>
                </a:solidFill>
              </a:rPr>
              <a:t>bounds (</a:t>
            </a:r>
            <a:r>
              <a:rPr lang="en-US" sz="2600" i="1" dirty="0">
                <a:solidFill>
                  <a:srgbClr val="0070C0"/>
                </a:solidFill>
              </a:rPr>
              <a:t>B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/>
              <a:t> for estimate</a:t>
            </a:r>
          </a:p>
          <a:p>
            <a:pPr marL="12573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i="1" dirty="0">
                <a:solidFill>
                  <a:srgbClr val="0070C0"/>
                </a:solidFill>
              </a:rPr>
              <a:t>B</a:t>
            </a:r>
            <a:r>
              <a:rPr lang="en-US" sz="2600" dirty="0"/>
              <a:t> = half-width of confidence interval</a:t>
            </a:r>
          </a:p>
          <a:p>
            <a:pPr marL="12573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i="1" dirty="0">
                <a:solidFill>
                  <a:srgbClr val="0070C0"/>
                </a:solidFill>
              </a:rPr>
              <a:t>B</a:t>
            </a:r>
            <a:r>
              <a:rPr lang="en-US" sz="2600" dirty="0"/>
              <a:t> = </a:t>
            </a:r>
            <a:r>
              <a:rPr lang="en-US" sz="2600" i="1" dirty="0"/>
              <a:t>Z</a:t>
            </a:r>
            <a:r>
              <a:rPr lang="en-US" sz="2600" dirty="0"/>
              <a:t> x SE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i="1" dirty="0"/>
              <a:t>Z</a:t>
            </a:r>
            <a:r>
              <a:rPr lang="en-US" sz="2600" dirty="0"/>
              <a:t>-value</a:t>
            </a:r>
          </a:p>
          <a:p>
            <a:pPr marL="12573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Similar to the </a:t>
            </a:r>
            <a:r>
              <a:rPr lang="en-US" sz="2600" i="1" dirty="0"/>
              <a:t>t</a:t>
            </a:r>
            <a:r>
              <a:rPr lang="en-US" sz="2600" dirty="0"/>
              <a:t>-value we used previously</a:t>
            </a:r>
          </a:p>
          <a:p>
            <a:pPr marL="12573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Depends only on </a:t>
            </a:r>
            <a:r>
              <a:rPr lang="el-GR" sz="2600" dirty="0">
                <a:solidFill>
                  <a:schemeClr val="accent1"/>
                </a:solidFill>
              </a:rPr>
              <a:t>α</a:t>
            </a:r>
            <a:r>
              <a:rPr lang="en-US" sz="2600" dirty="0"/>
              <a:t> – assumes large </a:t>
            </a:r>
            <a:r>
              <a:rPr lang="en-US" sz="2600" i="1" dirty="0"/>
              <a:t>n</a:t>
            </a:r>
            <a:r>
              <a:rPr lang="en-US" sz="2600" dirty="0"/>
              <a:t> (∞ </a:t>
            </a:r>
            <a:r>
              <a:rPr lang="en-US" sz="2600" dirty="0" err="1"/>
              <a:t>df</a:t>
            </a:r>
            <a:r>
              <a:rPr lang="en-US" sz="2600" dirty="0"/>
              <a:t>)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600" dirty="0"/>
              <a:t>Solve for </a:t>
            </a:r>
            <a:r>
              <a:rPr lang="en-US" sz="2600" i="1" dirty="0"/>
              <a:t>n </a:t>
            </a:r>
            <a:r>
              <a:rPr lang="en-US" sz="2600" dirty="0"/>
              <a:t>in the half width</a:t>
            </a:r>
          </a:p>
        </p:txBody>
      </p:sp>
    </p:spTree>
    <p:extLst>
      <p:ext uri="{BB962C8B-B14F-4D97-AF65-F5344CB8AC3E}">
        <p14:creationId xmlns:p14="http://schemas.microsoft.com/office/powerpoint/2010/main" val="5211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dis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0907" y="1472664"/>
            <a:ext cx="4747293" cy="379783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>
                <a:ea typeface="+mj-ea"/>
                <a:cs typeface="+mj-cs"/>
              </a:rPr>
              <a:t>Z</a:t>
            </a:r>
            <a:r>
              <a:rPr lang="en-US" sz="3600" dirty="0">
                <a:ea typeface="+mj-ea"/>
                <a:cs typeface="+mj-cs"/>
              </a:rPr>
              <a:t>- and </a:t>
            </a:r>
            <a:r>
              <a:rPr lang="en-US" sz="3600" i="1" dirty="0">
                <a:ea typeface="+mj-ea"/>
                <a:cs typeface="+mj-cs"/>
              </a:rPr>
              <a:t>t</a:t>
            </a:r>
            <a:r>
              <a:rPr lang="en-US" sz="3600" dirty="0">
                <a:ea typeface="+mj-ea"/>
                <a:cs typeface="+mj-cs"/>
              </a:rPr>
              <a:t>-distributions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648428" y="3083625"/>
            <a:ext cx="511072" cy="60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3003" y="2766544"/>
            <a:ext cx="2089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</a:rPr>
              <a:t>Normal</a:t>
            </a:r>
          </a:p>
          <a:p>
            <a:r>
              <a:rPr lang="en-US" sz="2200" i="1" dirty="0">
                <a:solidFill>
                  <a:srgbClr val="0070C0"/>
                </a:solidFill>
              </a:rPr>
              <a:t>distribution (= 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3003" y="1994892"/>
            <a:ext cx="2184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</a:rPr>
              <a:t>Student’s t-distributions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867400" y="1941881"/>
            <a:ext cx="139700" cy="8754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How many sample units to survey?</a:t>
            </a:r>
            <a:endParaRPr lang="en-US" i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871" y="2097368"/>
            <a:ext cx="792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To estimate the </a:t>
            </a:r>
            <a:r>
              <a:rPr lang="en-US" sz="2800" dirty="0">
                <a:solidFill>
                  <a:srgbClr val="0070C0"/>
                </a:solidFill>
              </a:rPr>
              <a:t>population mean</a:t>
            </a:r>
            <a:r>
              <a:rPr lang="en-US" sz="2800" dirty="0"/>
              <a:t> with bounds </a:t>
            </a:r>
            <a:r>
              <a:rPr lang="en-US" sz="2800" i="1" dirty="0"/>
              <a:t>B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99179" y="2659079"/>
                <a:ext cx="2345642" cy="1170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79" y="2659079"/>
                <a:ext cx="2345642" cy="1170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3871" y="3929906"/>
            <a:ext cx="792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/>
              <a:t>To estimate the </a:t>
            </a:r>
            <a:r>
              <a:rPr lang="en-US" sz="2800" dirty="0">
                <a:solidFill>
                  <a:srgbClr val="0070C0"/>
                </a:solidFill>
              </a:rPr>
              <a:t>population total</a:t>
            </a:r>
            <a:r>
              <a:rPr lang="en-US" sz="2800" dirty="0"/>
              <a:t> with bounds </a:t>
            </a:r>
            <a:r>
              <a:rPr lang="en-US" sz="2800" i="1" dirty="0"/>
              <a:t>B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6465" y="4526441"/>
                <a:ext cx="2731069" cy="1170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65" y="4526441"/>
                <a:ext cx="2731069" cy="1170064"/>
              </a:xfrm>
              <a:prstGeom prst="rect">
                <a:avLst/>
              </a:prstGeom>
              <a:blipFill>
                <a:blip r:embed="rId3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3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Caribou example</a:t>
            </a:r>
          </a:p>
        </p:txBody>
      </p:sp>
      <p:pic>
        <p:nvPicPr>
          <p:cNvPr id="5" name="Picture 2" descr="http://www.caribou-pictures.com/caribou_d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1" y="432627"/>
            <a:ext cx="2074813" cy="2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1395984"/>
            <a:ext cx="62484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90% CI for total caribou on study area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n</a:t>
            </a:r>
            <a:r>
              <a:rPr lang="en-US" sz="2400" dirty="0"/>
              <a:t> = 15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estimated total = 7417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 of the est. total = 2179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t</a:t>
            </a:r>
            <a:r>
              <a:rPr lang="en-US" sz="2400" dirty="0"/>
              <a:t> =1.761 (</a:t>
            </a:r>
            <a:r>
              <a:rPr lang="en-US" sz="2400" i="1" dirty="0"/>
              <a:t>14 </a:t>
            </a:r>
            <a:r>
              <a:rPr lang="en-US" sz="2400" i="1" dirty="0" err="1"/>
              <a:t>df</a:t>
            </a:r>
            <a:r>
              <a:rPr lang="en-US" sz="2400" i="1" dirty="0"/>
              <a:t>, </a:t>
            </a:r>
            <a:r>
              <a:rPr lang="el-GR" sz="2400" dirty="0">
                <a:solidFill>
                  <a:srgbClr val="0070C0"/>
                </a:solidFill>
              </a:rPr>
              <a:t>α</a:t>
            </a:r>
            <a:r>
              <a:rPr lang="en-US" sz="2400" dirty="0">
                <a:solidFill>
                  <a:srgbClr val="0070C0"/>
                </a:solidFill>
              </a:rPr>
              <a:t> = 0.10</a:t>
            </a:r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700" y="404912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7417 ± 1.761 x 2179 = 7417 ± </a:t>
            </a:r>
            <a:r>
              <a:rPr lang="en-US" sz="2400" dirty="0">
                <a:solidFill>
                  <a:srgbClr val="C00000"/>
                </a:solidFill>
              </a:rPr>
              <a:t>3837</a:t>
            </a:r>
            <a:r>
              <a:rPr lang="en-US" sz="2400" dirty="0"/>
              <a:t> = (3579, 11255)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840224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How many sample units would we need to survey if we wanted to reduce the half-width to </a:t>
            </a:r>
            <a:r>
              <a:rPr lang="en-US" sz="2400" dirty="0">
                <a:solidFill>
                  <a:srgbClr val="C00000"/>
                </a:solidFill>
              </a:rPr>
              <a:t>2000</a:t>
            </a:r>
            <a:r>
              <a:rPr lang="en-US" sz="2400" i="1" dirty="0">
                <a:solidFill>
                  <a:srgbClr val="0070C0"/>
                </a:solidFill>
              </a:rPr>
              <a:t> with 90% confidence?</a:t>
            </a:r>
          </a:p>
        </p:txBody>
      </p:sp>
    </p:spTree>
    <p:extLst>
      <p:ext uri="{BB962C8B-B14F-4D97-AF65-F5344CB8AC3E}">
        <p14:creationId xmlns:p14="http://schemas.microsoft.com/office/powerpoint/2010/main" val="366766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191704" y="1225667"/>
            <a:ext cx="2781524" cy="4271517"/>
            <a:chOff x="4231459" y="3275201"/>
            <a:chExt cx="1765304" cy="2710933"/>
          </a:xfrm>
        </p:grpSpPr>
        <p:sp>
          <p:nvSpPr>
            <p:cNvPr id="5" name="Rectangle 4"/>
            <p:cNvSpPr/>
            <p:nvPr/>
          </p:nvSpPr>
          <p:spPr>
            <a:xfrm>
              <a:off x="423145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0087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0899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501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21448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15002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088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04441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00327" y="3275201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145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0087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0899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2501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21448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5002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088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04441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0327" y="3501112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3145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0087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20899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5012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21448" y="37270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15002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1088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04441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00327" y="3727023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145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087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20899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25012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21448" y="3952934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15002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088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04441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00327" y="3952934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3145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0087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0899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25012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21448" y="4178845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15002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1088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4441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0327" y="4178845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3145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0087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20899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25012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21448" y="4404756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15002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1088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04441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600327" y="4404756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145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0087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20899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5012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21448" y="4630668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15002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1088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04441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00327" y="4630668"/>
              <a:ext cx="195886" cy="225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3145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087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20899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25012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21448" y="4856579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15002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1088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04441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00327" y="4856579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3145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0087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620899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25012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21448" y="5082490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15002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1088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04441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600327" y="5082490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3145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0087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20899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25012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21448" y="5308401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15002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1088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404441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00327" y="5308401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3145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0087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20899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25012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21448" y="5534312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15002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1088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04441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00327" y="5534312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3145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0087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20899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425012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1448" y="5760223"/>
              <a:ext cx="195886" cy="22591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15002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21088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404441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600327" y="5760223"/>
              <a:ext cx="195886" cy="2259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182718" y="1552320"/>
                <a:ext cx="1706686" cy="16974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i="1" dirty="0"/>
                  <a:t>N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 = 43, </a:t>
                </a:r>
                <a:r>
                  <a:rPr lang="en-US" sz="2600" i="1" dirty="0"/>
                  <a:t>n</a:t>
                </a:r>
                <a:r>
                  <a:rPr lang="en-US" sz="2600" baseline="-25000" dirty="0"/>
                  <a:t>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18" y="1552320"/>
                <a:ext cx="1706686" cy="1697452"/>
              </a:xfrm>
              <a:prstGeom prst="rect">
                <a:avLst/>
              </a:prstGeom>
              <a:blipFill>
                <a:blip r:embed="rId2"/>
                <a:stretch>
                  <a:fillRect l="-8088" t="-2985" r="-4412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03012" y="3539406"/>
                <a:ext cx="1682640" cy="17002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i="1" dirty="0"/>
                  <a:t>N</a:t>
                </a:r>
                <a:r>
                  <a:rPr lang="en-US" sz="2600" baseline="-25000" dirty="0"/>
                  <a:t>3</a:t>
                </a:r>
                <a:r>
                  <a:rPr lang="en-US" sz="2600" dirty="0"/>
                  <a:t> = 25, </a:t>
                </a:r>
                <a:r>
                  <a:rPr lang="en-US" sz="2600" i="1" dirty="0"/>
                  <a:t>n</a:t>
                </a:r>
                <a:r>
                  <a:rPr lang="en-US" sz="2600" baseline="-25000" dirty="0"/>
                  <a:t>3</a:t>
                </a:r>
                <a:endParaRPr lang="en-US" sz="2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12" y="3539406"/>
                <a:ext cx="1682640" cy="1700209"/>
              </a:xfrm>
              <a:prstGeom prst="rect">
                <a:avLst/>
              </a:prstGeom>
              <a:blipFill>
                <a:blip r:embed="rId3"/>
                <a:stretch>
                  <a:fillRect l="-8955" t="-2963" r="-671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65148" y="2005276"/>
                <a:ext cx="1682640" cy="169815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i="1" dirty="0"/>
                  <a:t>N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 = 40, </a:t>
                </a:r>
                <a:r>
                  <a:rPr lang="en-US" sz="2600" i="1" dirty="0"/>
                  <a:t>n</a:t>
                </a:r>
                <a:r>
                  <a:rPr lang="en-US" sz="2600" baseline="-25000" dirty="0"/>
                  <a:t>2</a:t>
                </a:r>
                <a:endParaRPr lang="en-US" sz="2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8" y="2005276"/>
                <a:ext cx="1682640" cy="1698157"/>
              </a:xfrm>
              <a:prstGeom prst="rect">
                <a:avLst/>
              </a:prstGeom>
              <a:blipFill>
                <a:blip r:embed="rId4"/>
                <a:stretch>
                  <a:fillRect l="-8955" t="-2963" r="-671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1068015" y="9866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dirty="0"/>
              <a:t> = 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68015" y="1344735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</a:t>
            </a:r>
            <a:r>
              <a:rPr lang="en-US" sz="2800" dirty="0"/>
              <a:t> = 108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236134" y="4130778"/>
                <a:ext cx="1740669" cy="209288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/>
                  <a:t>Overall:</a:t>
                </a:r>
              </a:p>
              <a:p>
                <a:pPr algn="ctr"/>
                <a:r>
                  <a:rPr lang="en-US" sz="2600" i="1" dirty="0"/>
                  <a:t>N</a:t>
                </a:r>
                <a:r>
                  <a:rPr lang="en-US" sz="2600" dirty="0"/>
                  <a:t> = 108, </a:t>
                </a:r>
                <a:r>
                  <a:rPr lang="en-US" sz="2600" i="1" dirty="0"/>
                  <a:t>n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600" dirty="0"/>
                  <a:t>, </a:t>
                </a:r>
                <a:r>
                  <a:rPr lang="en-US" sz="2600" dirty="0" err="1"/>
                  <a:t>var</a:t>
                </a: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6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34" y="4130778"/>
                <a:ext cx="1740669" cy="2092881"/>
              </a:xfrm>
              <a:prstGeom prst="rect">
                <a:avLst/>
              </a:prstGeom>
              <a:blipFill>
                <a:blip r:embed="rId5"/>
                <a:stretch>
                  <a:fillRect l="-5000" t="-2381" r="-4286"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/>
          <a:lstStyle/>
          <a:p>
            <a:r>
              <a:rPr lang="en-US" dirty="0">
                <a:latin typeface="+mn-lt"/>
              </a:rPr>
              <a:t>How many sample units?</a:t>
            </a:r>
            <a:endParaRPr lang="en-US" i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854220"/>
            <a:ext cx="79291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/>
              <a:t>s</a:t>
            </a:r>
            <a:r>
              <a:rPr lang="en-US" sz="2400" baseline="30000" dirty="0"/>
              <a:t>2</a:t>
            </a:r>
            <a:r>
              <a:rPr lang="en-US" sz="2400" dirty="0"/>
              <a:t> = 919	</a:t>
            </a:r>
            <a:r>
              <a:rPr lang="en-US" sz="2400" i="1" dirty="0"/>
              <a:t>N</a:t>
            </a:r>
            <a:r>
              <a:rPr lang="en-US" sz="2400" dirty="0"/>
              <a:t> = 286	</a:t>
            </a:r>
            <a:r>
              <a:rPr lang="en-US" sz="2400" i="1" dirty="0"/>
              <a:t>B</a:t>
            </a:r>
            <a:r>
              <a:rPr lang="en-US" sz="2400" dirty="0"/>
              <a:t> = 2000</a:t>
            </a:r>
          </a:p>
          <a:p>
            <a:pPr marL="457200" indent="-457200">
              <a:spcAft>
                <a:spcPts val="1200"/>
              </a:spcAft>
            </a:pPr>
            <a:r>
              <a:rPr lang="en-US" sz="2400" i="1" dirty="0"/>
              <a:t>Z</a:t>
            </a:r>
            <a:r>
              <a:rPr lang="en-US" sz="2400" dirty="0"/>
              <a:t> = 1.645 for </a:t>
            </a:r>
            <a:r>
              <a:rPr lang="el-GR" sz="2400" dirty="0">
                <a:solidFill>
                  <a:srgbClr val="0070C0"/>
                </a:solidFill>
              </a:rPr>
              <a:t>α</a:t>
            </a:r>
            <a:r>
              <a:rPr lang="en-US" sz="2400" dirty="0">
                <a:solidFill>
                  <a:srgbClr val="0070C0"/>
                </a:solidFill>
              </a:rPr>
              <a:t> = 0.10</a:t>
            </a:r>
          </a:p>
          <a:p>
            <a:pPr marL="457200" indent="-457200">
              <a:spcAft>
                <a:spcPts val="1200"/>
              </a:spcAft>
            </a:pPr>
            <a:r>
              <a:rPr lang="en-US" sz="2400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74970" y="3782486"/>
                <a:ext cx="7682809" cy="1170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2000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286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1.645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919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286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0" y="3782486"/>
                <a:ext cx="7682809" cy="1170064"/>
              </a:xfrm>
              <a:prstGeom prst="rect">
                <a:avLst/>
              </a:prstGeom>
              <a:blipFill>
                <a:blip r:embed="rId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623160" y="1690689"/>
                <a:ext cx="7892190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Easiest sequence for calculations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the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),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), sample variance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 for each stratum separately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variance of estimates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]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i="1" dirty="0"/>
                  <a:t>overall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:r>
                  <a:rPr lang="en-US" sz="2400" i="1" dirty="0"/>
                  <a:t>overall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0" y="1690689"/>
                <a:ext cx="7892190" cy="3831818"/>
              </a:xfrm>
              <a:prstGeom prst="rect">
                <a:avLst/>
              </a:prstGeom>
              <a:blipFill>
                <a:blip r:embed="rId3"/>
                <a:stretch>
                  <a:fillRect l="-1124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Stratified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8650" y="1690689"/>
            <a:ext cx="613279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rgbClr val="0070C0"/>
                </a:solidFill>
              </a:rPr>
              <a:t>For </a:t>
            </a:r>
            <a:r>
              <a:rPr lang="en-US" sz="2400" u="sng" dirty="0">
                <a:solidFill>
                  <a:srgbClr val="0070C0"/>
                </a:solidFill>
              </a:rPr>
              <a:t>each</a:t>
            </a:r>
            <a:r>
              <a:rPr lang="en-US" sz="2400" dirty="0">
                <a:solidFill>
                  <a:srgbClr val="0070C0"/>
                </a:solidFill>
              </a:rPr>
              <a:t> stratum </a:t>
            </a:r>
            <a:r>
              <a:rPr lang="en-US" sz="2400" i="1" dirty="0">
                <a:solidFill>
                  <a:srgbClr val="0070C0"/>
                </a:solidFill>
              </a:rPr>
              <a:t>separately</a:t>
            </a:r>
            <a:r>
              <a:rPr lang="en-US" sz="2400" dirty="0">
                <a:solidFill>
                  <a:srgbClr val="0070C0"/>
                </a:solidFill>
              </a:rPr>
              <a:t>, calculate: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Sample mean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Sample variance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Variance of sample mean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400" dirty="0"/>
              <a:t>SE of sample mean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4166" y="2260803"/>
                <a:ext cx="1275734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6" y="2260803"/>
                <a:ext cx="1275734" cy="739370"/>
              </a:xfrm>
              <a:prstGeom prst="rect">
                <a:avLst/>
              </a:prstGeom>
              <a:blipFill>
                <a:blip r:embed="rId3"/>
                <a:stretch>
                  <a:fillRect t="-66102" b="-49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16089" y="3774038"/>
                <a:ext cx="3121880" cy="800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89" y="3774038"/>
                <a:ext cx="3121880" cy="800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4166" y="3032831"/>
                <a:ext cx="2086790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6" y="3032831"/>
                <a:ext cx="2086790" cy="761875"/>
              </a:xfrm>
              <a:prstGeom prst="rect">
                <a:avLst/>
              </a:prstGeom>
              <a:blipFill>
                <a:blip r:embed="rId5"/>
                <a:stretch>
                  <a:fillRect t="-61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16089" y="4644345"/>
                <a:ext cx="1310102" cy="465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89" y="4644345"/>
                <a:ext cx="1310102" cy="465064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358162" y="2635179"/>
              <a:ext cx="6096001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954262"/>
                  </p:ext>
                </p:extLst>
              </p:nvPr>
            </p:nvGraphicFramePr>
            <p:xfrm>
              <a:off x="1358162" y="2635179"/>
              <a:ext cx="6096001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7204" t="-5357" r="-101075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7204" t="-5357" r="-1075" b="-1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3160" y="1921316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12 sample units from a population of 41 units: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9344" y="3428998"/>
            <a:ext cx="623455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1926" y="3428999"/>
            <a:ext cx="623455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04508" y="3429000"/>
            <a:ext cx="623455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9510" y="1456811"/>
            <a:ext cx="789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0070C0"/>
                </a:solidFill>
              </a:rPr>
              <a:t>12 sample units from a population of 41 units: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779722" y="2149409"/>
              <a:ext cx="7258493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4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596934"/>
                  </p:ext>
                </p:extLst>
              </p:nvPr>
            </p:nvGraphicFramePr>
            <p:xfrm>
              <a:off x="779722" y="2149409"/>
              <a:ext cx="7258493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3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6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95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Stratum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</a:t>
                          </a:r>
                          <a:r>
                            <a:rPr lang="en-US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:r>
                            <a:rPr lang="en-US" sz="2000" b="0" i="1" baseline="-2500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  <a:endParaRPr lang="en-US" sz="20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8280" t="-5357" r="-198925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2826" t="-5357" r="-101087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2826" t="-5357" r="-1087" b="-1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3.3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0.495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0.889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70C0"/>
                              </a:solidFill>
                              <a:latin typeface="+mn-lt"/>
                            </a:rPr>
                            <a:t>0.367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4208759"/>
                <a:ext cx="7893050" cy="72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Stratum 1: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3.3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=0.495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08759"/>
                <a:ext cx="7893050" cy="720005"/>
              </a:xfrm>
              <a:prstGeom prst="rect">
                <a:avLst/>
              </a:prstGeom>
              <a:blipFill>
                <a:blip r:embed="rId4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107379" y="2905316"/>
            <a:ext cx="930836" cy="345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49" y="5081587"/>
                <a:ext cx="7886701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Stratum 2: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4.0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=0.889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81587"/>
                <a:ext cx="7886701" cy="720454"/>
              </a:xfrm>
              <a:prstGeom prst="rect">
                <a:avLst/>
              </a:prstGeom>
              <a:blipFill>
                <a:blip r:embed="rId5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107379" y="3353138"/>
            <a:ext cx="799492" cy="2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648" y="5954800"/>
                <a:ext cx="7886701" cy="72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Stratum 3: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2.2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=0.367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5954800"/>
                <a:ext cx="7886701" cy="720454"/>
              </a:xfrm>
              <a:prstGeom prst="rect">
                <a:avLst/>
              </a:prstGeom>
              <a:blipFill>
                <a:blip r:embed="rId6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107379" y="3671046"/>
            <a:ext cx="799492" cy="26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n-lt"/>
                  </a:rPr>
                  <a:t>Estimate population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1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629509" y="1854522"/>
                <a:ext cx="6132797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Multiply sample mean in each stratum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the number of sample units (</a:t>
                </a:r>
                <a:r>
                  <a:rPr lang="en-US" sz="2400" i="1" dirty="0"/>
                  <a:t>N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Sum estimated totals across all strata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9" y="1854522"/>
                <a:ext cx="6132797" cy="1431161"/>
              </a:xfrm>
              <a:prstGeom prst="rect">
                <a:avLst/>
              </a:prstGeom>
              <a:blipFill>
                <a:blip r:embed="rId4"/>
                <a:stretch>
                  <a:fillRect l="-1240" t="-2632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94513" y="3779302"/>
                <a:ext cx="5847909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13" y="3779302"/>
                <a:ext cx="5847909" cy="1169807"/>
              </a:xfrm>
              <a:prstGeom prst="rect">
                <a:avLst/>
              </a:prstGeom>
              <a:blipFill>
                <a:blip r:embed="rId5"/>
                <a:stretch>
                  <a:fillRect t="-98925" b="-149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42421" y="2006390"/>
            <a:ext cx="19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= estimated total in each stratum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626300" y="2006390"/>
            <a:ext cx="293914" cy="681783"/>
          </a:xfrm>
          <a:prstGeom prst="rightBrace">
            <a:avLst>
              <a:gd name="adj1" fmla="val 37963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2029</Words>
  <Application>Microsoft Macintosh PowerPoint</Application>
  <PresentationFormat>On-screen Show (4:3)</PresentationFormat>
  <Paragraphs>341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 Math</vt:lpstr>
      <vt:lpstr>Office Theme</vt:lpstr>
      <vt:lpstr>Lecture 15: Stratified Sampling, con’t.</vt:lpstr>
      <vt:lpstr>Reminders/Updates</vt:lpstr>
      <vt:lpstr>Stratified random sampling</vt:lpstr>
      <vt:lpstr>PowerPoint Presentation</vt:lpstr>
      <vt:lpstr>Stratified sampling</vt:lpstr>
      <vt:lpstr>Stratified sampling</vt:lpstr>
      <vt:lpstr>Example:</vt:lpstr>
      <vt:lpstr>Example:</vt:lpstr>
      <vt:lpstr>Estimate population total (τ ̂)</vt:lpstr>
      <vt:lpstr>Variance of estimated pop. total (τ ̂)</vt:lpstr>
      <vt:lpstr>Estimate overall population mean (y ̅)</vt:lpstr>
      <vt:lpstr>Variance of the overall mean, (var) ̂(y ̅ )</vt:lpstr>
      <vt:lpstr>PowerPoint Presentation</vt:lpstr>
      <vt:lpstr>PowerPoint Presentation</vt:lpstr>
      <vt:lpstr>Reference: Formulae for stratified random sampling   1. Estimates of population parameters</vt:lpstr>
      <vt:lpstr>Reference: Formulae for stratified random sampling  2. Variance (uncertainty) in estimates</vt:lpstr>
      <vt:lpstr>Allocation of sample units</vt:lpstr>
      <vt:lpstr>Allocation of sample units</vt:lpstr>
      <vt:lpstr>Allocation of sample units</vt:lpstr>
      <vt:lpstr>Uniform</vt:lpstr>
      <vt:lpstr>Uniform</vt:lpstr>
      <vt:lpstr>Proportional to size</vt:lpstr>
      <vt:lpstr>Proportional to size</vt:lpstr>
      <vt:lpstr>Proportional to size</vt:lpstr>
      <vt:lpstr>Proportional to variation</vt:lpstr>
      <vt:lpstr>Why place more sample units in strata that are more variable?</vt:lpstr>
      <vt:lpstr>Proportional to variation</vt:lpstr>
      <vt:lpstr>Proportional to variation</vt:lpstr>
      <vt:lpstr>Optimal allocation</vt:lpstr>
      <vt:lpstr>Optimal allocation</vt:lpstr>
      <vt:lpstr>Optimal allocation</vt:lpstr>
      <vt:lpstr>Optimal allocation</vt:lpstr>
      <vt:lpstr>Example: optimal allocation</vt:lpstr>
      <vt:lpstr>How many sample units to survey?</vt:lpstr>
      <vt:lpstr>Establishing sample size, n</vt:lpstr>
      <vt:lpstr>How many sample units?</vt:lpstr>
      <vt:lpstr>PowerPoint Presentation</vt:lpstr>
      <vt:lpstr>How many sample units to survey?</vt:lpstr>
      <vt:lpstr>PowerPoint Presentation</vt:lpstr>
      <vt:lpstr>How many sample units?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 Ellen K - (ebledsoe)</dc:creator>
  <cp:lastModifiedBy>Bledsoe, Ellen K - (ebledsoe)</cp:lastModifiedBy>
  <cp:revision>3</cp:revision>
  <dcterms:created xsi:type="dcterms:W3CDTF">2022-03-21T16:59:05Z</dcterms:created>
  <dcterms:modified xsi:type="dcterms:W3CDTF">2022-03-21T17:42:04Z</dcterms:modified>
</cp:coreProperties>
</file>